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63A2130-2B7E-47FE-A52F-0A695F45FEDA}">
  <a:tblStyle styleId="{663A2130-2B7E-47FE-A52F-0A695F45FEDA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swald-regular.fntdata"/><Relationship Id="rId14" Type="http://schemas.openxmlformats.org/officeDocument/2006/relationships/slide" Target="slides/slide8.xml"/><Relationship Id="rId16" Type="http://schemas.openxmlformats.org/officeDocument/2006/relationships/font" Target="fonts/Oswald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anchorCtr="0" anchor="ctr" bIns="81350" lIns="81350" rIns="81350" tIns="8135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381491" y="685791"/>
            <a:ext cx="6095652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Slid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 Slid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itle, 2 Conten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171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4673927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entered 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subTitle"/>
          </p:nvPr>
        </p:nvSpPr>
        <p:spPr>
          <a:xfrm>
            <a:off x="457171" y="206238"/>
            <a:ext cx="8228763" cy="3972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AndObj">
  <p:cSld name="Title, 2 Content and Conten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171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57171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5" name="Shape 75"/>
          <p:cNvSpPr txBox="1"/>
          <p:nvPr>
            <p:ph idx="3" type="body"/>
          </p:nvPr>
        </p:nvSpPr>
        <p:spPr>
          <a:xfrm>
            <a:off x="4673927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 Content and 2 Conte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171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4673927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0" name="Shape 80"/>
          <p:cNvSpPr txBox="1"/>
          <p:nvPr>
            <p:ph idx="3" type="body"/>
          </p:nvPr>
        </p:nvSpPr>
        <p:spPr>
          <a:xfrm>
            <a:off x="4673927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, 2 Content over Conte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171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673927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457171" y="2973315"/>
            <a:ext cx="8228763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, Content over Conten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171" y="1200201"/>
            <a:ext cx="8228763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x="457171" y="2973315"/>
            <a:ext cx="8228763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, 4 Conten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171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x="4673927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4" name="Shape 94"/>
          <p:cNvSpPr txBox="1"/>
          <p:nvPr>
            <p:ph idx="3" type="body"/>
          </p:nvPr>
        </p:nvSpPr>
        <p:spPr>
          <a:xfrm>
            <a:off x="4673927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5" name="Shape 95"/>
          <p:cNvSpPr txBox="1"/>
          <p:nvPr>
            <p:ph idx="4" type="body"/>
          </p:nvPr>
        </p:nvSpPr>
        <p:spPr>
          <a:xfrm>
            <a:off x="457171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6 Conten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100" name="Shape 100"/>
          <p:cNvSpPr/>
          <p:nvPr/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tile algn="tl" flip="none" tx="0" sx="75000" ty="0" sy="75000"/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171" y="205014"/>
            <a:ext cx="8228763" cy="85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171" y="1203630"/>
            <a:ext cx="8228763" cy="2983113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171" y="4685930"/>
            <a:ext cx="2130093" cy="354671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7054" y="4685930"/>
            <a:ext cx="2898141" cy="354671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5841" y="4685930"/>
            <a:ext cx="2130093" cy="3546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it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370994" y="2347895"/>
            <a:ext cx="8228700" cy="133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it" sz="5000">
                <a:solidFill>
                  <a:srgbClr val="FF0000"/>
                </a:solidFill>
              </a:rPr>
              <a:t>Intervista su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it" sz="5000">
                <a:solidFill>
                  <a:srgbClr val="FF0000"/>
                </a:solidFill>
              </a:rPr>
              <a:t>EVENTI COMPORTAMENTALI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sz="5000">
              <a:solidFill>
                <a:srgbClr val="FF0000"/>
              </a:solidFill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3700">
              <a:solidFill>
                <a:srgbClr val="FF0000"/>
              </a:solidFill>
            </a:endParaRP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9400" y="4188400"/>
            <a:ext cx="3004800" cy="53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775250" y="363775"/>
            <a:ext cx="7226100" cy="1727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E4FF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42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colloquio serve anche a valutare come si potrebbe comportare una persona di fronte a determinate situazioni o problemi tipici del contesto di lavoro</a:t>
            </a:r>
          </a:p>
        </p:txBody>
      </p:sp>
      <p:sp>
        <p:nvSpPr>
          <p:cNvPr id="113" name="Shape 113"/>
          <p:cNvSpPr/>
          <p:nvPr/>
        </p:nvSpPr>
        <p:spPr>
          <a:xfrm>
            <a:off x="775250" y="2800775"/>
            <a:ext cx="7226100" cy="20067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E4FF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4200"/>
              </a:spcBef>
              <a:buNone/>
            </a:pPr>
            <a:r>
              <a:rPr lang="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questo esistono domande che cercano di valutare questi aspetti del candidato sulla base delle sue passate esperienze...</a:t>
            </a:r>
          </a:p>
        </p:txBody>
      </p:sp>
      <p:cxnSp>
        <p:nvCxnSpPr>
          <p:cNvPr id="114" name="Shape 114"/>
          <p:cNvCxnSpPr>
            <a:stCxn id="112" idx="2"/>
            <a:endCxn id="113" idx="0"/>
          </p:cNvCxnSpPr>
          <p:nvPr/>
        </p:nvCxnSpPr>
        <p:spPr>
          <a:xfrm>
            <a:off x="4388300" y="2091175"/>
            <a:ext cx="0" cy="70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775250" y="374375"/>
            <a:ext cx="7226100" cy="16848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E4FF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4200"/>
              </a:spcBef>
              <a:buNone/>
            </a:pPr>
            <a:r>
              <a:rPr lang="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Questo tipo di intervista si chiama </a:t>
            </a:r>
            <a:r>
              <a:rPr b="1" lang="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B.E.I.</a:t>
            </a:r>
            <a:r>
              <a:rPr lang="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(Behavioural Events Interview) ovvero “Intervista sugli eventi comportamentali” </a:t>
            </a:r>
          </a:p>
        </p:txBody>
      </p:sp>
      <p:cxnSp>
        <p:nvCxnSpPr>
          <p:cNvPr id="120" name="Shape 120"/>
          <p:cNvCxnSpPr>
            <a:stCxn id="119" idx="2"/>
            <a:endCxn id="121" idx="0"/>
          </p:cNvCxnSpPr>
          <p:nvPr/>
        </p:nvCxnSpPr>
        <p:spPr>
          <a:xfrm>
            <a:off x="4388300" y="2059175"/>
            <a:ext cx="0" cy="48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1" name="Shape 121"/>
          <p:cNvSpPr/>
          <p:nvPr/>
        </p:nvSpPr>
        <p:spPr>
          <a:xfrm>
            <a:off x="838850" y="2546475"/>
            <a:ext cx="7098900" cy="2204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Serve a “scoprire” come una persona risponde (= quali comportamenti concreti mette in atto) a determinati stimoli (= problemi o situazioni che si possono incontrare in un contesto lavorativo).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Quindi permette di individuare: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 stile comportamentale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l’atteggiamento di fronte ai problemi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preferenze di reazione agli stimoli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2436500" y="104825"/>
            <a:ext cx="4453800" cy="6189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INTERVISTA </a:t>
            </a:r>
            <a:r>
              <a:rPr lang="it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B.E.I.</a:t>
            </a:r>
          </a:p>
        </p:txBody>
      </p:sp>
      <p:graphicFrame>
        <p:nvGraphicFramePr>
          <p:cNvPr id="127" name="Shape 127"/>
          <p:cNvGraphicFramePr/>
          <p:nvPr/>
        </p:nvGraphicFramePr>
        <p:xfrm>
          <a:off x="507475" y="940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{663A2130-2B7E-47FE-A52F-0A695F45FEDA}</a:tableStyleId>
              </a:tblPr>
              <a:tblGrid>
                <a:gridCol w="2019575"/>
                <a:gridCol w="5219425"/>
              </a:tblGrid>
              <a:tr h="34049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Come funziona?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 chiede al candidato di ricordare e descrivere episodi nei quali ha sperimentato 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 propria efficacia o inefficacia 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contesti professionali (oppure scolastici o extra-scolastici per persone molto giovani alla ricerca del primo impiego)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Quindi si chiede di descrivere episodi </a:t>
                      </a:r>
                      <a:r>
                        <a:rPr b="1"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reali</a:t>
                      </a: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 comportamenti davvero agiti nel passato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2436500" y="104825"/>
            <a:ext cx="4453800" cy="6189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INTERVISTA </a:t>
            </a:r>
            <a:r>
              <a:rPr lang="it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B.E.I.</a:t>
            </a:r>
          </a:p>
        </p:txBody>
      </p:sp>
      <p:graphicFrame>
        <p:nvGraphicFramePr>
          <p:cNvPr id="133" name="Shape 133"/>
          <p:cNvGraphicFramePr/>
          <p:nvPr/>
        </p:nvGraphicFramePr>
        <p:xfrm>
          <a:off x="507475" y="940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{663A2130-2B7E-47FE-A52F-0A695F45FEDA}</a:tableStyleId>
              </a:tblPr>
              <a:tblGrid>
                <a:gridCol w="2019575"/>
                <a:gridCol w="5219425"/>
              </a:tblGrid>
              <a:tr h="34049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b="1" lang="it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Cosa si chiede?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Cosa è accaduto? (descrizione dell’episodio)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 era coinvolto oltre al candidato?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Quale rapporto c’era tra le diverse persone coinvolte?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 azioni di ciascuna persona per “risolvere” la situazione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Cosa ha provato la persona intervistata in quella situazione?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 risultato ha ottenuto la persona intervistata? (quale è stato il suo contributo specifico?)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Come si concluso l’episodio?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2436500" y="104825"/>
            <a:ext cx="4453800" cy="6189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INTERVISTA </a:t>
            </a:r>
            <a:r>
              <a:rPr lang="it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B.E.I.</a:t>
            </a:r>
          </a:p>
        </p:txBody>
      </p:sp>
      <p:graphicFrame>
        <p:nvGraphicFramePr>
          <p:cNvPr id="139" name="Shape 139"/>
          <p:cNvGraphicFramePr/>
          <p:nvPr/>
        </p:nvGraphicFramePr>
        <p:xfrm>
          <a:off x="507475" y="940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{663A2130-2B7E-47FE-A52F-0A695F45FEDA}</a:tableStyleId>
              </a:tblPr>
              <a:tblGrid>
                <a:gridCol w="2019575"/>
                <a:gridCol w="5219425"/>
              </a:tblGrid>
              <a:tr h="34049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it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Come è meglio rispondere?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it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#1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È</a:t>
                      </a: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importante arrivare preparati anche per questo tipo di domande e quindi richiamare alla mente possibili episodi significativi da citare</a:t>
                      </a:r>
                      <a:b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È altrettanto importante non mentire e non dire ciò che si pensa l’intervistatore voglia sentire: l’autenticità paga sempre!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2436500" y="104825"/>
            <a:ext cx="4453800" cy="6189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INTERVISTA B.E.I.</a:t>
            </a:r>
          </a:p>
        </p:txBody>
      </p:sp>
      <p:graphicFrame>
        <p:nvGraphicFramePr>
          <p:cNvPr id="145" name="Shape 145"/>
          <p:cNvGraphicFramePr/>
          <p:nvPr/>
        </p:nvGraphicFramePr>
        <p:xfrm>
          <a:off x="507475" y="940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{663A2130-2B7E-47FE-A52F-0A695F45FEDA}</a:tableStyleId>
              </a:tblPr>
              <a:tblGrid>
                <a:gridCol w="2019575"/>
                <a:gridCol w="5219425"/>
              </a:tblGrid>
              <a:tr h="34049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it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Come è meglio rispondere?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it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#2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Esporre i fatti in modo chiaro e lineare</a:t>
                      </a:r>
                      <a:b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Evidenziare il proprio contributo</a:t>
                      </a:r>
                      <a:b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Ammettere le proprie difficoltà quando si racconta un episodio di “inefficacia”, non tentare di edulcorare il messaggio</a:t>
                      </a:r>
                      <a:b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Calibri"/>
                        <a:buChar char="●"/>
                      </a:pPr>
                      <a:r>
                        <a:rPr lang="it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Trovare e chiudere il racconto con un risvolto positivo finale, legato a ciò che si è appreso da quella situazione/evento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2345100" y="104600"/>
            <a:ext cx="4453800" cy="10551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PROVA TU!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Pensa a un episodio in cui...</a:t>
            </a:r>
          </a:p>
        </p:txBody>
      </p:sp>
      <p:sp>
        <p:nvSpPr>
          <p:cNvPr id="151" name="Shape 151"/>
          <p:cNvSpPr/>
          <p:nvPr/>
        </p:nvSpPr>
        <p:spPr>
          <a:xfrm>
            <a:off x="171300" y="1296200"/>
            <a:ext cx="4079400" cy="3687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b="1" lang="it">
                <a:latin typeface="Calibri"/>
                <a:ea typeface="Calibri"/>
                <a:cs typeface="Calibri"/>
                <a:sym typeface="Calibri"/>
              </a:rPr>
              <a:t>tuo intervento è stato risolutivo</a:t>
            </a:r>
            <a:r>
              <a:rPr lang="it">
                <a:latin typeface="Calibri"/>
                <a:ea typeface="Calibri"/>
                <a:cs typeface="Calibri"/>
                <a:sym typeface="Calibri"/>
              </a:rPr>
              <a:t> (ovvero hai contribuito in prima persona alla sua risoluzione).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Descrivi 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Calibri"/>
              <a:buChar char="●"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cosa è successo, qual era la situazione critica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Calibri"/>
              <a:buChar char="●"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chi era coinvolto oltre a te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Calibri"/>
              <a:buChar char="●"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che sentimenti hai provato, in quale stato d’animo eri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Calibri"/>
              <a:buChar char="●"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che comportamenti hai messo in atto (con chi hai parlato, cosa hai fatto, che decisioni hai preso, ecc…)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Calibri"/>
              <a:buChar char="●"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come si è risolta la situazione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Calibri"/>
              <a:buChar char="●"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come ti sei sentito alla fine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Calibri"/>
              <a:buChar char="●"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cosa hai imparato da questo evento</a:t>
            </a:r>
          </a:p>
        </p:txBody>
      </p:sp>
      <p:sp>
        <p:nvSpPr>
          <p:cNvPr id="152" name="Shape 152"/>
          <p:cNvSpPr/>
          <p:nvPr/>
        </p:nvSpPr>
        <p:spPr>
          <a:xfrm>
            <a:off x="4614925" y="1296200"/>
            <a:ext cx="4079400" cy="3687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 sei sentito </a:t>
            </a:r>
            <a:r>
              <a:rPr b="1"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inefficace</a:t>
            </a:r>
            <a:r>
              <a:rPr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(ovvero non sapevi come fare per risolvere la situazione)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Descrivi 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Calibri"/>
              <a:buChar char="●"/>
            </a:pPr>
            <a:r>
              <a:rPr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cosa è successo, qual era la situazione critica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Calibri"/>
              <a:buChar char="●"/>
            </a:pPr>
            <a:r>
              <a:rPr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 era coinvolto oltre a te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Calibri"/>
              <a:buChar char="●"/>
            </a:pPr>
            <a:r>
              <a:rPr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quale stato d’animo eri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Calibri"/>
              <a:buChar char="●"/>
            </a:pPr>
            <a:r>
              <a:rPr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 comportamenti hai messo in atto (con chi hai parlato, cosa hai fatto, che decisioni hai preso, ecc…)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Calibri"/>
              <a:buChar char="●"/>
            </a:pPr>
            <a:r>
              <a:rPr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si è risolta la situazione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Calibri"/>
              <a:buChar char="●"/>
            </a:pPr>
            <a:r>
              <a:rPr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ti sei sentito alla fine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Calibri"/>
              <a:buChar char="●"/>
            </a:pPr>
            <a:r>
              <a:rPr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cosa hai imparato da questo evento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