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Valentina Gabusi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Oswald-bold.fntdata"/><Relationship Id="rId10" Type="http://schemas.openxmlformats.org/officeDocument/2006/relationships/slide" Target="slides/slide4.xml"/><Relationship Id="rId21" Type="http://schemas.openxmlformats.org/officeDocument/2006/relationships/font" Target="fonts/Oswald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7-01-30T10:01:41.280">
    <p:pos x="6000" y="0"/>
    <p:text>quali sono le regole? Elenchiamole!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381491" y="685791"/>
            <a:ext cx="6095652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subTitle"/>
          </p:nvPr>
        </p:nvSpPr>
        <p:spPr>
          <a:xfrm>
            <a:off x="457171" y="206238"/>
            <a:ext cx="8228763" cy="3972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5" name="Shape 75"/>
          <p:cNvSpPr txBox="1"/>
          <p:nvPr>
            <p:ph idx="3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171" y="1200201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4" name="Shape 94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5" name="Shape 95"/>
          <p:cNvSpPr txBox="1"/>
          <p:nvPr>
            <p:ph idx="4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100" name="Shape 100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75000" ty="0" sy="75000"/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171" y="205014"/>
            <a:ext cx="8228763" cy="85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171" y="1203630"/>
            <a:ext cx="8228763" cy="298311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17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7054" y="4685930"/>
            <a:ext cx="2898141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584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t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1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70994" y="2347895"/>
            <a:ext cx="8228700" cy="133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000">
                <a:solidFill>
                  <a:srgbClr val="FF0000"/>
                </a:solidFill>
              </a:rPr>
              <a:t>Il colloquio di lavoro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5000">
              <a:solidFill>
                <a:srgbClr val="FF0000"/>
              </a:solidFill>
            </a:endParaRPr>
          </a:p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>
                <a:solidFill>
                  <a:srgbClr val="999999"/>
                </a:solidFill>
              </a:rPr>
              <a:t>Sintesi e spunti di riflessione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700">
              <a:solidFill>
                <a:srgbClr val="FF0000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2" type="body"/>
          </p:nvPr>
        </p:nvSpPr>
        <p:spPr>
          <a:xfrm>
            <a:off x="1036475" y="1626575"/>
            <a:ext cx="6999900" cy="3266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Si argomenta il proprio Curriculum: significa che si ripercorre la propria storia scolastica e, se c’è, professionale.</a:t>
            </a:r>
            <a:b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Durante un colloquio di lavoro si parla anche di sé, delle proprie caratteristiche e predisposizioni (soft skill).</a:t>
            </a:r>
            <a:b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Si spiegano infine anche le proprie ambizioni (cosa si vuol fare da grande/perché si è un determinato corso di studi).</a:t>
            </a:r>
            <a:b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Per chi è alla ricerca di un primo lavoro il punto 2 assume un peso importante perché veicola il potenziale: ciò che non si è ma che si può diventare.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2426325" y="165700"/>
            <a:ext cx="4453800" cy="133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DI COSA SI PARLA A UN COLLOQUIO?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2426325" y="216400"/>
            <a:ext cx="4453800" cy="168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COLLOQUI DI LAVORO: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vademecum</a:t>
            </a:r>
          </a:p>
        </p:txBody>
      </p:sp>
      <p:sp>
        <p:nvSpPr>
          <p:cNvPr id="173" name="Shape 173"/>
          <p:cNvSpPr/>
          <p:nvPr/>
        </p:nvSpPr>
        <p:spPr>
          <a:xfrm>
            <a:off x="2426325" y="2088220"/>
            <a:ext cx="4453800" cy="6645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 GRUPPI</a:t>
            </a:r>
          </a:p>
        </p:txBody>
      </p:sp>
      <p:sp>
        <p:nvSpPr>
          <p:cNvPr id="174" name="Shape 174"/>
          <p:cNvSpPr txBox="1"/>
          <p:nvPr>
            <p:ph idx="2" type="body"/>
          </p:nvPr>
        </p:nvSpPr>
        <p:spPr>
          <a:xfrm>
            <a:off x="1543725" y="2833825"/>
            <a:ext cx="6533400" cy="1481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Elenca le regole del vademecum che ricordi</a:t>
            </a:r>
            <a:b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2426325" y="216400"/>
            <a:ext cx="4453800" cy="168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COLLOQUI DI LAVORO: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vademecum</a:t>
            </a:r>
          </a:p>
        </p:txBody>
      </p:sp>
      <p:sp>
        <p:nvSpPr>
          <p:cNvPr id="180" name="Shape 180"/>
          <p:cNvSpPr txBox="1"/>
          <p:nvPr>
            <p:ph idx="2" type="body"/>
          </p:nvPr>
        </p:nvSpPr>
        <p:spPr>
          <a:xfrm>
            <a:off x="1243925" y="2043450"/>
            <a:ext cx="6533400" cy="1481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1….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2…..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3...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2446625" y="348300"/>
            <a:ext cx="4453800" cy="10551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 GRUPPI</a:t>
            </a:r>
          </a:p>
        </p:txBody>
      </p:sp>
      <p:sp>
        <p:nvSpPr>
          <p:cNvPr id="186" name="Shape 186"/>
          <p:cNvSpPr txBox="1"/>
          <p:nvPr>
            <p:ph idx="2" type="body"/>
          </p:nvPr>
        </p:nvSpPr>
        <p:spPr>
          <a:xfrm>
            <a:off x="2101700" y="1839625"/>
            <a:ext cx="5143500" cy="2688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4200"/>
              </a:spcBef>
              <a:spcAft>
                <a:spcPts val="0"/>
              </a:spcAft>
              <a:buNone/>
            </a:pP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Alla luce di quello che hai imparato, quali sono gli aspetti di un colloquio che immagini possano creare più ansia?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2441400" y="155550"/>
            <a:ext cx="4453800" cy="10551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PER CASA</a:t>
            </a:r>
          </a:p>
        </p:txBody>
      </p:sp>
      <p:sp>
        <p:nvSpPr>
          <p:cNvPr id="192" name="Shape 192"/>
          <p:cNvSpPr txBox="1"/>
          <p:nvPr>
            <p:ph idx="2" type="body"/>
          </p:nvPr>
        </p:nvSpPr>
        <p:spPr>
          <a:xfrm>
            <a:off x="798000" y="1271500"/>
            <a:ext cx="7740600" cy="3733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Quali hard skill senti di poter mettere in gioco in questo momento?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42900" lvl="0" marL="457200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Quali soft skill caratterizzano il tuo modo di agire? Indicane almeno 5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42900" lvl="0" marL="457200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 prescindere da cosa sai fare, quale altro contributo puoi portare? (es.  spirito di iniziativa, capacità di ascolto, entusiasmo, ecc) 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42900" lvl="0" marL="457200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Hai pensato come ti piacerebbe mettere in pratica gli studi che hai fatto o che farai?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42900" lvl="0" marL="457200" rtl="0">
              <a:spcBef>
                <a:spcPts val="4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Come ti immagini tra 10 anni?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1203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t">
                <a:solidFill>
                  <a:srgbClr val="FF0000"/>
                </a:solidFill>
              </a:rPr>
              <a:t>Cosa cerca il mercato del lavoro?</a:t>
            </a:r>
          </a:p>
        </p:txBody>
      </p:sp>
      <p:sp>
        <p:nvSpPr>
          <p:cNvPr id="113" name="Shape 113"/>
          <p:cNvSpPr/>
          <p:nvPr/>
        </p:nvSpPr>
        <p:spPr>
          <a:xfrm>
            <a:off x="2548075" y="1159900"/>
            <a:ext cx="3774000" cy="3672600"/>
          </a:xfrm>
          <a:prstGeom prst="ellipse">
            <a:avLst/>
          </a:prstGeom>
          <a:solidFill>
            <a:srgbClr val="6EEB83"/>
          </a:solidFill>
          <a:ln cap="flat" cmpd="sng" w="9525">
            <a:solidFill>
              <a:srgbClr val="6EEB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A86E8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3430700" y="2894700"/>
            <a:ext cx="2069700" cy="1958100"/>
          </a:xfrm>
          <a:prstGeom prst="ellipse">
            <a:avLst/>
          </a:prstGeom>
          <a:solidFill>
            <a:srgbClr val="E4FF1A"/>
          </a:solidFill>
          <a:ln cap="flat" cmpd="sng" w="9525">
            <a:solidFill>
              <a:srgbClr val="E4FF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6961150" y="1697600"/>
            <a:ext cx="1521600" cy="821700"/>
          </a:xfrm>
          <a:prstGeom prst="wedgeRoundRectCallout">
            <a:avLst>
              <a:gd fmla="val -104006" name="adj1"/>
              <a:gd fmla="val 91983" name="adj2"/>
              <a:gd fmla="val 0" name="adj3"/>
            </a:avLst>
          </a:prstGeom>
          <a:solidFill>
            <a:srgbClr val="6EEB8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</p:txBody>
      </p:sp>
      <p:sp>
        <p:nvSpPr>
          <p:cNvPr id="116" name="Shape 116"/>
          <p:cNvSpPr/>
          <p:nvPr/>
        </p:nvSpPr>
        <p:spPr>
          <a:xfrm>
            <a:off x="803375" y="3462900"/>
            <a:ext cx="1521600" cy="821700"/>
          </a:xfrm>
          <a:prstGeom prst="wedgeRoundRectCallout">
            <a:avLst>
              <a:gd fmla="val 164005" name="adj1"/>
              <a:gd fmla="val 6782" name="adj2"/>
              <a:gd fmla="val 0" name="adj3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hard</a:t>
            </a:r>
            <a:r>
              <a:rPr lang="it" sz="2400">
                <a:latin typeface="Oswald"/>
                <a:ea typeface="Oswald"/>
                <a:cs typeface="Oswald"/>
                <a:sym typeface="Oswald"/>
              </a:rPr>
              <a:t> skills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606375"/>
            <a:ext cx="3999900" cy="2962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HARD SKILLS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832400" y="1606375"/>
            <a:ext cx="3999900" cy="2962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Ricordi la differenza tra </a:t>
            </a:r>
            <a:br>
              <a:rPr lang="it" sz="3000">
                <a:latin typeface="Oswald"/>
                <a:ea typeface="Oswald"/>
                <a:cs typeface="Oswald"/>
                <a:sym typeface="Oswald"/>
              </a:rPr>
            </a:br>
            <a:r>
              <a:rPr i="1" lang="it" sz="3000">
                <a:latin typeface="Oswald"/>
                <a:ea typeface="Oswald"/>
                <a:cs typeface="Oswald"/>
                <a:sym typeface="Oswald"/>
              </a:rPr>
              <a:t>hard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 e </a:t>
            </a:r>
            <a:r>
              <a:rPr i="1" lang="it" sz="3000">
                <a:latin typeface="Oswald"/>
                <a:ea typeface="Oswald"/>
                <a:cs typeface="Oswald"/>
                <a:sym typeface="Oswald"/>
              </a:rPr>
              <a:t>soft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i="1" lang="it" sz="3000">
                <a:latin typeface="Oswald"/>
                <a:ea typeface="Oswald"/>
                <a:cs typeface="Oswald"/>
                <a:sym typeface="Oswald"/>
              </a:rPr>
              <a:t>skills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606275"/>
            <a:ext cx="3999900" cy="2962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HARD SKILLS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COSA SI SA E COSA SI SA FARE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Quello si sa (ciò che si è studiato) e che si sa fare (si è imparato in stage, tirocini, laboratori e lavori di gruppo).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9" name="Shape 129"/>
          <p:cNvSpPr txBox="1"/>
          <p:nvPr>
            <p:ph idx="2" type="body"/>
          </p:nvPr>
        </p:nvSpPr>
        <p:spPr>
          <a:xfrm>
            <a:off x="4832400" y="1606375"/>
            <a:ext cx="3999900" cy="2962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COME SI FA UNA COSA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Quello che si mette in campo come stile di comportamento.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L’atteggiamento, le qualità trasversali e comportamentali che caratterizzano una persona.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Ricordi la differenza tra </a:t>
            </a:r>
            <a:br>
              <a:rPr lang="it" sz="3000">
                <a:latin typeface="Oswald"/>
                <a:ea typeface="Oswald"/>
                <a:cs typeface="Oswald"/>
                <a:sym typeface="Oswald"/>
              </a:rPr>
            </a:br>
            <a:r>
              <a:rPr i="1" lang="it" sz="3000">
                <a:latin typeface="Oswald"/>
                <a:ea typeface="Oswald"/>
                <a:cs typeface="Oswald"/>
                <a:sym typeface="Oswald"/>
              </a:rPr>
              <a:t>hard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 e </a:t>
            </a:r>
            <a:r>
              <a:rPr i="1" lang="it" sz="3000">
                <a:latin typeface="Oswald"/>
                <a:ea typeface="Oswald"/>
                <a:cs typeface="Oswald"/>
                <a:sym typeface="Oswald"/>
              </a:rPr>
              <a:t>soft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i="1" lang="it" sz="3000">
                <a:latin typeface="Oswald"/>
                <a:ea typeface="Oswald"/>
                <a:cs typeface="Oswald"/>
                <a:sym typeface="Oswald"/>
              </a:rPr>
              <a:t>skills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382700" y="1180200"/>
            <a:ext cx="3999900" cy="1511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Cognitive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risolvere problemi (problem solving)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prendere decisioni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creatività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analisi e sintesi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82700" y="2854350"/>
            <a:ext cx="3999900" cy="2069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Relazionali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gestione dei conflitti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collaborazione e gioco di squadra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condivisione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leadership e carisma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orientamento al cliente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parlare in pubblico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comunicazione e negoziazione</a:t>
            </a:r>
          </a:p>
          <a:p>
            <a:pPr lv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745250" y="1180200"/>
            <a:ext cx="3999900" cy="1511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Organizzative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pianificazione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controllo del processo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verifica dei risultati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rispetto delle scadenze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786050" y="2854350"/>
            <a:ext cx="3999900" cy="2069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Personali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orientamento all’obiettivo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motivazione a crescere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consapevolezza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curiosità e desiderio di imparare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446625" y="348300"/>
            <a:ext cx="4453800" cy="20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COMMITMENT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Che cosa è?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 cosa è legato?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2446625" y="348300"/>
            <a:ext cx="4453800" cy="105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COMMITMENT</a:t>
            </a:r>
          </a:p>
        </p:txBody>
      </p:sp>
      <p:sp>
        <p:nvSpPr>
          <p:cNvPr id="150" name="Shape 150"/>
          <p:cNvSpPr txBox="1"/>
          <p:nvPr>
            <p:ph idx="2" type="body"/>
          </p:nvPr>
        </p:nvSpPr>
        <p:spPr>
          <a:xfrm>
            <a:off x="1432200" y="1565700"/>
            <a:ext cx="6279600" cy="2769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Possiamo definirlo il “senso di appartenenza” all’azienda: significa conoscere e riconoscersi nei valori dell’azienda in cui si lavora.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È uno degli elementi che motiva le persone a lavorare in una certa realtà e a rifiutarne altre.</a:t>
            </a: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b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È un aspetto che viene considerato in fase di colloquio.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2446625" y="348300"/>
            <a:ext cx="4453800" cy="10551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 GRUPPI</a:t>
            </a:r>
          </a:p>
        </p:txBody>
      </p:sp>
      <p:sp>
        <p:nvSpPr>
          <p:cNvPr id="156" name="Shape 156"/>
          <p:cNvSpPr txBox="1"/>
          <p:nvPr>
            <p:ph idx="2" type="body"/>
          </p:nvPr>
        </p:nvSpPr>
        <p:spPr>
          <a:xfrm>
            <a:off x="1340825" y="1481175"/>
            <a:ext cx="6533400" cy="3047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400050" lvl="0" marL="457200" rtl="0">
              <a:spcBef>
                <a:spcPts val="4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Pensa al lavoro che immagini nel tuo futuro: quali valori sono importanti per te?</a:t>
            </a:r>
            <a:b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400050" lvl="0" marL="457200" rtl="0">
              <a:spcBef>
                <a:spcPts val="4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Che tipo di ambiente di lavoro speri di trovare?</a:t>
            </a:r>
          </a:p>
          <a:p>
            <a:pPr lvl="0" rtl="0">
              <a:spcBef>
                <a:spcPts val="4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2446625" y="348300"/>
            <a:ext cx="4453800" cy="204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DI COSA SI PARLA A UN COLLOQUIO?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