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y="5143500" cx="9144000"/>
  <p:notesSz cx="6858000" cy="9144000"/>
  <p:embeddedFontLst>
    <p:embeddedFont>
      <p:font typeface="Oswald"/>
      <p:regular r:id="rId30"/>
      <p:bold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Author clrIdx="0" id="0" initials="" lastIdx="1" name="Valentina Gabusi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0492AE7-CC3D-48F3-9EEC-339C8C1235F9}">
  <a:tblStyle styleId="{10492AE7-CC3D-48F3-9EEC-339C8C1235F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Oswald-bold.fntdata"/><Relationship Id="rId30" Type="http://schemas.openxmlformats.org/officeDocument/2006/relationships/font" Target="fonts/Oswald-regular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m authorId="0" idx="1" dt="2017-01-30T10:52:29.589">
    <p:pos x="6000" y="0"/>
    <p:text>esempio?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381491" y="685791"/>
            <a:ext cx="6095652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subTitle"/>
          </p:nvPr>
        </p:nvSpPr>
        <p:spPr>
          <a:xfrm>
            <a:off x="457171" y="206238"/>
            <a:ext cx="8228763" cy="3972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5" name="Shape 75"/>
          <p:cNvSpPr txBox="1"/>
          <p:nvPr>
            <p:ph idx="3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171" y="1200201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5" name="Shape 95"/>
          <p:cNvSpPr txBox="1"/>
          <p:nvPr>
            <p:ph idx="4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100" name="Shape 100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75000" ty="0" sy="75000"/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171" y="205014"/>
            <a:ext cx="8228763" cy="85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171" y="1203630"/>
            <a:ext cx="8228763" cy="298311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17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7054" y="4685930"/>
            <a:ext cx="2898141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584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71000" y="2347898"/>
            <a:ext cx="8228700" cy="74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La comunicazione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it" sz="3000">
                <a:solidFill>
                  <a:srgbClr val="999999"/>
                </a:solidFill>
              </a:rPr>
              <a:t>Principi e regole di base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700">
              <a:solidFill>
                <a:srgbClr val="FF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113325" y="1636700"/>
            <a:ext cx="2799900" cy="3165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Quello che si vuol dire, il contenuto del messaggio che da esprimere. 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Richiede attenzione sulla scelta delle </a:t>
            </a:r>
            <a:r>
              <a:rPr b="1"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parole</a:t>
            </a: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per rendere il messaggio il più chiaro e comprensibile possibile.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GLI INGREDIENTI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DELLA COMUNICAZIONE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075600" y="1636700"/>
            <a:ext cx="2881200" cy="3165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</a:t>
            </a: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 non 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È data l’insieme di più dimensioni: gestualità, espressioni facciali, movimenti ecc…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Regola e completa quello che si dice.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119175" y="1636700"/>
            <a:ext cx="2921700" cy="3165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È l’uso della voce, l’uso anche dei silenzi: il ritmo, il tono, il volume e tutto quello che tradisce l’emozione.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Componente non verbale</a:t>
            </a:r>
          </a:p>
        </p:txBody>
      </p:sp>
      <p:pic>
        <p:nvPicPr>
          <p:cNvPr descr="Schermata 2017-01-30 alle 12.04.35.png"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6175" y="876125"/>
            <a:ext cx="4911624" cy="41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1137950" y="1065200"/>
            <a:ext cx="6969600" cy="3280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ATTENZIONE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La componente non verbale potrebbe smentire e negare quello che dice la componente verbale.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Se non credi o sei poco convinto di quello che dici il corpo potrebbe “tradirti”.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Componente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 non verbale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</p:txBody>
      </p:sp>
      <p:pic>
        <p:nvPicPr>
          <p:cNvPr descr="Schermata 2017-01-30 alle 12.24.16.png"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50" y="886300"/>
            <a:ext cx="4585431" cy="40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</p:txBody>
      </p:sp>
      <p:graphicFrame>
        <p:nvGraphicFramePr>
          <p:cNvPr id="192" name="Shape 192"/>
          <p:cNvGraphicFramePr/>
          <p:nvPr/>
        </p:nvGraphicFramePr>
        <p:xfrm>
          <a:off x="726475" y="107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{10492AE7-CC3D-48F3-9EEC-339C8C1235F9}</a:tableStyleId>
              </a:tblPr>
              <a:tblGrid>
                <a:gridCol w="2351550"/>
                <a:gridCol w="5113475"/>
              </a:tblGrid>
              <a:tr h="6646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Volume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L’intensità sonora della voce. Importante per regolare il senso di intimità o la dominanza</a:t>
                      </a:r>
                    </a:p>
                  </a:txBody>
                  <a:tcPr marT="91425" marB="91425" marR="91425" marL="91425"/>
                </a:tc>
              </a:tr>
              <a:tr h="6646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Tono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Può essere acuto, grave, monotono, vario. Contribuisce a farsi ascoltare con maggiore o minore attenzione</a:t>
                      </a:r>
                    </a:p>
                  </a:txBody>
                  <a:tcPr marT="91425" marB="91425" marR="91425" marL="91425"/>
                </a:tc>
              </a:tr>
              <a:tr h="4332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Tempo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Velocità, ritmo, pause...</a:t>
                      </a:r>
                    </a:p>
                  </a:txBody>
                  <a:tcPr marT="91425" marB="91425" marR="91425" marL="91425"/>
                </a:tc>
              </a:tr>
              <a:tr h="4332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Timbro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Suono vocale distintivo. Innato. Poco modificabile</a:t>
                      </a:r>
                    </a:p>
                  </a:txBody>
                  <a:tcPr marT="91425" marB="91425" marR="91425" marL="91425"/>
                </a:tc>
              </a:tr>
              <a:tr h="4332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Dizione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 modo in cui si pronunciano e scandiscono le parole</a:t>
                      </a:r>
                    </a:p>
                  </a:txBody>
                  <a:tcPr marT="91425" marB="91425" marR="91425" marL="91425"/>
                </a:tc>
              </a:tr>
              <a:tr h="6646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Colore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L’insieme di tutti i colori della voce. Aiuta a trasferire emozioni all’interno della comunicazione</a:t>
                      </a:r>
                    </a:p>
                  </a:txBody>
                  <a:tcPr marT="91425" marB="91425" marR="91425" marL="91425"/>
                </a:tc>
              </a:tr>
              <a:tr h="4332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it" sz="18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Intercalari e TIC</a:t>
                      </a:r>
                    </a:p>
                  </a:txBody>
                  <a:tcPr marT="91425" marB="91425" marR="91425" marL="91425" anchor="ctr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it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Modi di dire, parole che si ripetono spesso ecc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108225" y="1651600"/>
            <a:ext cx="27999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070500" y="1651600"/>
            <a:ext cx="28812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non 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114075" y="1651600"/>
            <a:ext cx="29217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2238575" y="207425"/>
            <a:ext cx="4453800" cy="12582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GRUPPI</a:t>
            </a:r>
          </a:p>
        </p:txBody>
      </p:sp>
      <p:sp>
        <p:nvSpPr>
          <p:cNvPr id="201" name="Shape 201"/>
          <p:cNvSpPr/>
          <p:nvPr/>
        </p:nvSpPr>
        <p:spPr>
          <a:xfrm>
            <a:off x="1765800" y="2500125"/>
            <a:ext cx="5748300" cy="2472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Come concorrono questi elementi nel processo comunicativo?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Quale pesa di più sugli altri?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PROVATE A FARE UNA GRADUATORIA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COMPONENTI 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DELLA COMUNICAZIONE</a:t>
            </a:r>
          </a:p>
        </p:txBody>
      </p:sp>
      <p:pic>
        <p:nvPicPr>
          <p:cNvPr descr="Schermata 2017-01-30 alle 12.39.34.png"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5500"/>
            <a:ext cx="5050054" cy="3465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/>
          <p:nvPr/>
        </p:nvSpPr>
        <p:spPr>
          <a:xfrm>
            <a:off x="6147200" y="2122650"/>
            <a:ext cx="2521800" cy="2034300"/>
          </a:xfrm>
          <a:prstGeom prst="wedgeRoundRectCallout">
            <a:avLst>
              <a:gd fmla="val -114529" name="adj1"/>
              <a:gd fmla="val -22916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 ascolta percepisce di più la componente non verbale e paraverbale rispetto a quella verbale.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113325" y="2180400"/>
            <a:ext cx="2799900" cy="1234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#1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Al colloquio...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096775" y="1721475"/>
            <a:ext cx="5741700" cy="3165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 fase di colloquio è importante curare il messaggio che si vuole trasmettere: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prepararsi sugli argomenti che temi di più: se parlare di sé mette in imbarazzo, si deve studiare una presentazione e impararla, con il tempo riuscirà a modularla ma nel frattempo toglierà dall’impaccio di improvvisare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utilizzare frasi corte e chiare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evita di aprire molte parentesi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113325" y="2180400"/>
            <a:ext cx="2799900" cy="1128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#2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Al colloquio...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096775" y="1721475"/>
            <a:ext cx="5741700" cy="3165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 fase di colloquio è importante curare il messaggio che si vuole trasmettere: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evitare, per quanto possibile, di usare terminologia tecnica/specifica di un particolare ambito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rendersi comprensibili anche da chi non ha le stesse conoscenze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restare concentrati sulla domanda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portare degli esempi solo se vengono chiesti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113325" y="2180400"/>
            <a:ext cx="2799900" cy="1128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non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Al colloquio...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3096775" y="1608775"/>
            <a:ext cx="5741700" cy="327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 fase di colloquio è importante curare: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abbigliamento e presenza: casual ma curato, un tocco di eleganza se si è convocati in una realtà formale come una banca.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stretta di mano: decisa e ferma senza esagerare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contatto visivo: da mantenere con l’interlocutore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gestualità: no alle braccia conserte, essere rilassati (per quanto ti è possibile)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espressività: allenarsi a parlare sorridendo è un trucco che funziona sempre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91550" y="287450"/>
            <a:ext cx="2353500" cy="2100000"/>
          </a:xfrm>
          <a:prstGeom prst="roundRect">
            <a:avLst>
              <a:gd fmla="val 16667" name="adj"/>
            </a:avLst>
          </a:prstGeom>
          <a:solidFill>
            <a:srgbClr val="6EEB8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it" sz="3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Colloquio di lavoro</a:t>
            </a:r>
          </a:p>
        </p:txBody>
      </p:sp>
      <p:sp>
        <p:nvSpPr>
          <p:cNvPr id="113" name="Shape 113"/>
          <p:cNvSpPr/>
          <p:nvPr/>
        </p:nvSpPr>
        <p:spPr>
          <a:xfrm>
            <a:off x="3613300" y="967150"/>
            <a:ext cx="1947900" cy="1004400"/>
          </a:xfrm>
          <a:prstGeom prst="mathEqual">
            <a:avLst>
              <a:gd fmla="val 23520" name="adj1"/>
              <a:gd fmla="val 11760" name="adj2"/>
            </a:avLst>
          </a:prstGeom>
          <a:solidFill>
            <a:srgbClr val="6EEB8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6058475" y="287450"/>
            <a:ext cx="2566500" cy="2100000"/>
          </a:xfrm>
          <a:prstGeom prst="roundRect">
            <a:avLst>
              <a:gd fmla="val 16667" name="adj"/>
            </a:avLst>
          </a:prstGeom>
          <a:solidFill>
            <a:srgbClr val="6EEB8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3600">
                <a:latin typeface="Oswald"/>
                <a:ea typeface="Oswald"/>
                <a:cs typeface="Oswald"/>
                <a:sym typeface="Oswald"/>
              </a:rPr>
              <a:t>Comunicare</a:t>
            </a:r>
          </a:p>
        </p:txBody>
      </p:sp>
      <p:sp>
        <p:nvSpPr>
          <p:cNvPr id="115" name="Shape 115"/>
          <p:cNvSpPr/>
          <p:nvPr/>
        </p:nvSpPr>
        <p:spPr>
          <a:xfrm>
            <a:off x="1652975" y="2671750"/>
            <a:ext cx="2921700" cy="18768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QUALI SONO LE REGOLE DELLA COMUNICAZIONE?</a:t>
            </a:r>
          </a:p>
        </p:txBody>
      </p:sp>
      <p:sp>
        <p:nvSpPr>
          <p:cNvPr id="116" name="Shape 116"/>
          <p:cNvSpPr/>
          <p:nvPr/>
        </p:nvSpPr>
        <p:spPr>
          <a:xfrm>
            <a:off x="4914725" y="2671750"/>
            <a:ext cx="2921700" cy="1876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QUALI SONO GLI INGREDIENTI DELLA COMUNICAZIONE?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113325" y="2180400"/>
            <a:ext cx="2799900" cy="1128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para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Al colloquio...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3096775" y="1608775"/>
            <a:ext cx="5741700" cy="32781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voce: attenzione a non correre, a non mangiarsi le parole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mantenere un buon ritmo e un volume udibile chiaramente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intercalari: “cioè”, “nel senso che”, “assolutamente”, “allora”… chiedere a chi ci conosce quali intercalari si usano e allenarsi a non abusarne</a:t>
            </a: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8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Iniziare con “no allora…” “no insomma,…” “no bene, io sono…” e in generale con una formula negativa è controproducente, anche se poi il resto del contenuto è positivo. Fare attenzione.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108225" y="1651600"/>
            <a:ext cx="27999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3070500" y="1651600"/>
            <a:ext cx="28812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non 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114075" y="1651600"/>
            <a:ext cx="29217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2238575" y="207425"/>
            <a:ext cx="4453800" cy="12582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 GRUPPI</a:t>
            </a:r>
          </a:p>
        </p:txBody>
      </p:sp>
      <p:sp>
        <p:nvSpPr>
          <p:cNvPr id="245" name="Shape 245"/>
          <p:cNvSpPr/>
          <p:nvPr/>
        </p:nvSpPr>
        <p:spPr>
          <a:xfrm>
            <a:off x="2470550" y="2500125"/>
            <a:ext cx="5043600" cy="24729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Quale componente vi sembra più difficile da gestire? 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b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Perché?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/>
        </p:nvSpPr>
        <p:spPr>
          <a:xfrm>
            <a:off x="2238575" y="207425"/>
            <a:ext cx="4453800" cy="1258200"/>
          </a:xfrm>
          <a:prstGeom prst="roundRect">
            <a:avLst>
              <a:gd fmla="val 16667" name="adj"/>
            </a:avLst>
          </a:prstGeom>
          <a:solidFill>
            <a:srgbClr val="6EEB8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PER CASA</a:t>
            </a:r>
          </a:p>
        </p:txBody>
      </p:sp>
      <p:sp>
        <p:nvSpPr>
          <p:cNvPr id="251" name="Shape 251"/>
          <p:cNvSpPr/>
          <p:nvPr/>
        </p:nvSpPr>
        <p:spPr>
          <a:xfrm>
            <a:off x="1283825" y="1677625"/>
            <a:ext cx="6230400" cy="3295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Quali sono gli errori comunicativi in cui pensi di incorrere più spesso?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Come pensi di poter migliorare la tua comunicazione?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1503150" y="1525100"/>
            <a:ext cx="6786900" cy="2962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Non si può non comunicare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Tutto è comunicazione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Ciò che abbiamo detto è quello che l’altro ha capito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L’ascolto migliora la comunicazione </a:t>
            </a:r>
          </a:p>
          <a:p>
            <a:pPr indent="-3810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AutoNum type="arabicPerio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La flessibilità aumenta l’efficacia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2446625" y="348300"/>
            <a:ext cx="4453800" cy="10248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LE REGOLE DELLA COMUNICAZIONE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1178550" y="1223250"/>
            <a:ext cx="6969600" cy="26970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Anche quando si sta zitti, quando si aspetta di entrare a colloquio, quando si ascolta un interlocutore o quando non si risponde a una domanda… anche in questi casi si sta comunicando e chi osserva percepisce qualcosa di noi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265475" y="186000"/>
            <a:ext cx="55392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-419100" lvl="0" marL="457200" rtl="0" algn="ctr">
              <a:spcBef>
                <a:spcPts val="0"/>
              </a:spcBef>
              <a:buSzPct val="100000"/>
              <a:buFont typeface="Oswald"/>
              <a:buAutoNum type="arabicPeriod"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Non si può non comunicare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1148100" y="1460850"/>
            <a:ext cx="6969600" cy="22218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Essere o non essere puntuali, il modo in cui ci si presenta, l’abbigliamento, la facilità o difficoltà a essere contattato per fissare un colloquio, la stretta di mano… tutto contribuisce al messaggio che si trasmette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265475" y="186000"/>
            <a:ext cx="55392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2. Tutto è comunicazione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1137950" y="1065200"/>
            <a:ext cx="6969600" cy="36963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Chi parla è responsabile della corretta comprensione del messaggio: se chi ascolta non capisce, ci si deve chiedere “mi sono spiegato bene? potevo spiegarmi meglio?”</a:t>
            </a:r>
            <a:b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</a:b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Usare frasi brevi e chiare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Non divagare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Restare concentrato/a sulle domande che vengono poste.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3.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Ciò che abbiamo detto è quello che l’altro ha capito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1137950" y="1065200"/>
            <a:ext cx="6969600" cy="25905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Ascoltare non significa sentire.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Significa raccogliere informazioni sull’azienda con cui andrai a colloquio, capire l’interlocutore che hai davanti, intercettare i messaggi tra le righe e prepararsi di conseguenza.</a:t>
            </a:r>
          </a:p>
        </p:txBody>
      </p:sp>
      <p:sp>
        <p:nvSpPr>
          <p:cNvPr id="146" name="Shape 146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4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.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L’ascolto migliora la comunicazione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1137950" y="1065200"/>
            <a:ext cx="6969600" cy="3280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L’adattamento è una forma di intelligenza: anche nella comunicazione capire chi hai di fronte e cosa richiede il contesto in cui sei migliora il processo comunicativo. </a:t>
            </a: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Non significa tradire se stessi ma rispondere in modo adeguato alle diverse situazioni, dimostrando intelligenza e flessibilità </a:t>
            </a:r>
          </a:p>
        </p:txBody>
      </p:sp>
      <p:sp>
        <p:nvSpPr>
          <p:cNvPr id="152" name="Shape 152"/>
          <p:cNvSpPr/>
          <p:nvPr/>
        </p:nvSpPr>
        <p:spPr>
          <a:xfrm>
            <a:off x="265475" y="186000"/>
            <a:ext cx="84507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5</a:t>
            </a:r>
            <a:r>
              <a:rPr lang="it" sz="3000">
                <a:latin typeface="Oswald"/>
                <a:ea typeface="Oswald"/>
                <a:cs typeface="Oswald"/>
                <a:sym typeface="Oswald"/>
              </a:rPr>
              <a:t>. </a:t>
            </a:r>
            <a:r>
              <a:rPr lang="it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La flessibilità aumenta l’efficacia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2600" y="2255550"/>
            <a:ext cx="27999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verbale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2436475" y="510625"/>
            <a:ext cx="4453800" cy="1258200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GLI INGREDIENTI DELLA COMUNICAZIONE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024875" y="2255550"/>
            <a:ext cx="28812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non 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068450" y="2255550"/>
            <a:ext cx="2921700" cy="7506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Componente paraverbale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