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2" name="Valentina Gabusi"/>
  <p:cmAuthor clrIdx="1" id="1" initials="" lastIdx="1" name="Anna Anell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2-16T18:09:30.627">
    <p:pos x="6000" y="0"/>
    <p:text>ci vorrebbe una brevissima spiegazioen di cosa è un CV. La presnetazione sembra anticiparlo ma le attuali slides non spiegano né cosa sia né a cosa serva!</p:text>
  </p:cm>
  <p:cm authorId="1" idx="1" dt="2017-02-16T16:33:39.695">
    <p:pos x="6000" y="100"/>
    <p:text>Valentina ho un dubbio: prima di questo file vedono il video, dove è spiegato che cos'è il cv, e tengono tra le mani a lungo il due CV (europass e résumé). Credi che debba ripetere qui che cos'è un CV?</p:text>
  </p:cm>
  <p:cm authorId="0" idx="2" dt="2017-02-16T18:09:30.627">
    <p:pos x="6000" y="200"/>
    <p:text>sì, la ragione è banale e ha a che fare con la varietà del contesto scolastico. Nella situazione OTTIMA il docente ha internet e un proiettore in classe e fa veder eil video.
Ma potrebbe non avere né l'uno né l'altroe  saltare quella parte.
Quindi un paio di slide per riprendere i concetti fanno bene. Se poi il professore facesse evdere il video a sua dicrezione potrà saltare le sldie o ripassarle velocemente!
giusto due parole comunque. altrimento l'inizio delle slides è po' troppo in medias res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gli insegnanti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Idare una breve definizione e spiegare cosa è un Curriculum. E spiegare che l’oggetto della lezione è mettere a confronto due modelli diversi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gli insegnanti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Inquadrare per prima cosa il modello Europass, quello più guidato e più standardizzato, utile quando si è all’inizio della propria carriera oppure quando si sta ancora studiando.</a:t>
            </a: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gli insegnanti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Inquadrare il modello libero, nella sua versione più corta, detto Résumé. Anche questo tipo di cv funziona bene per chi è all’inizio e non ha ancora esperienze di studio o lavoro da inserire.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 presente ai ragazzi che il curriculum vitae va scritto pensando soprattutto a chi lo legge, e il principio più importante che deve guidare nel compilarlo è la funzionalità. Occorre creare un documento di facile lettura e consultazione dosando bene il grado di creatività: le informazioni si devono reperire in maniera pratica e veloce e la loro leggibilità non deve essere intralciate da troppi colori o grafica azzardata.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tito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olo e contenut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Intestazione sezion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23887" y="1282303"/>
            <a:ext cx="7886699" cy="2139552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23887" y="3442097"/>
            <a:ext cx="7886699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Contenuto 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nfronto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62984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29840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629840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uot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to con didascalia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magine con didascalia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olo e testo vertica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248" y="-942379"/>
            <a:ext cx="3263503" cy="78866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olo verticale e testo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73" y="1467445"/>
            <a:ext cx="4358878" cy="197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573" y="-447079"/>
            <a:ext cx="4358878" cy="58007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8571"/>
              <a:buNone/>
              <a:defRPr sz="1400"/>
            </a:lvl2pPr>
            <a:lvl3pPr indent="0" lvl="2">
              <a:spcBef>
                <a:spcPts val="0"/>
              </a:spcBef>
              <a:buSzPct val="78571"/>
              <a:buNone/>
              <a:defRPr sz="1400"/>
            </a:lvl3pPr>
            <a:lvl4pPr indent="0" lvl="3">
              <a:spcBef>
                <a:spcPts val="0"/>
              </a:spcBef>
              <a:buSzPct val="78571"/>
              <a:buNone/>
              <a:defRPr sz="1400"/>
            </a:lvl4pPr>
            <a:lvl5pPr indent="0" lvl="4">
              <a:spcBef>
                <a:spcPts val="0"/>
              </a:spcBef>
              <a:buSzPct val="78571"/>
              <a:buNone/>
              <a:defRPr sz="1400"/>
            </a:lvl5pPr>
            <a:lvl6pPr indent="0" lvl="5">
              <a:spcBef>
                <a:spcPts val="0"/>
              </a:spcBef>
              <a:buSzPct val="78571"/>
              <a:buNone/>
              <a:defRPr sz="1400"/>
            </a:lvl6pPr>
            <a:lvl7pPr indent="0" lvl="6">
              <a:spcBef>
                <a:spcPts val="0"/>
              </a:spcBef>
              <a:buSzPct val="78571"/>
              <a:buNone/>
              <a:defRPr sz="1400"/>
            </a:lvl7pPr>
            <a:lvl8pPr indent="0" lvl="7">
              <a:spcBef>
                <a:spcPts val="0"/>
              </a:spcBef>
              <a:buSzPct val="78571"/>
              <a:buNone/>
              <a:defRPr sz="1400"/>
            </a:lvl8pPr>
            <a:lvl9pPr indent="0" lvl="8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Relationship Id="rId4" Type="http://schemas.openxmlformats.org/officeDocument/2006/relationships/hyperlink" Target="http://mashable.com/2014/03/27/lego-resume/#XZiBvAZNikqB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1143000" y="143484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it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Curriculum vitae</a:t>
            </a:r>
            <a:br>
              <a:rPr b="1" i="0" lang="it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t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 cos’è e a che cosa serve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400" y="4188400"/>
            <a:ext cx="3004800" cy="5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4785154" y="2156251"/>
            <a:ext cx="457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Leah ha ottenuto il posto!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1902"/>
            <a:ext cx="4591505" cy="369969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4846949" y="3666250"/>
            <a:ext cx="3376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storia raccontata qui: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http://mashable.com/2014/03/27/lego-resume/#XZiBvAZNikqB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25475" y="1199800"/>
            <a:ext cx="7689600" cy="249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Il curriculum vitae (CV) di una persona: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il corso di studi che ha fatto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le esperienze lavorative che ha svolto </a:t>
            </a:r>
          </a:p>
          <a:p>
            <a:pPr indent="-381000" lvl="0" marL="457200">
              <a:spcBef>
                <a:spcPts val="0"/>
              </a:spcBef>
              <a:buSzPct val="100000"/>
              <a:buFont typeface="Calibri"/>
              <a:buChar char="●"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le competenze che ha accumulato nel corso della vita.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>
                <a:solidFill>
                  <a:srgbClr val="FF0000"/>
                </a:solidFill>
              </a:rPr>
              <a:t>Che cos’è un Curriculum vitae?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625475" y="1199800"/>
            <a:ext cx="7689600" cy="35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lo strumento consultato dalle aziende che vogliono reclutare candidati per posizioni lavorative interne e dalle società di </a:t>
            </a:r>
            <a:r>
              <a:rPr i="1" lang="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recruiting</a:t>
            </a:r>
            <a:r>
              <a:rPr lang="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cioè quelle che individuano, contattano e selezionano candidati per conto delle aziende.</a:t>
            </a:r>
            <a:br>
              <a:rPr lang="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-381000" lvl="0" marL="4572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uno strumento da curare con grande attenzione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628650" y="151143"/>
            <a:ext cx="7886700" cy="9942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3000">
                <a:solidFill>
                  <a:srgbClr val="FF0000"/>
                </a:solidFill>
              </a:rPr>
              <a:t>A cosa serve?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1143000" y="197549"/>
            <a:ext cx="6858000" cy="1513499"/>
          </a:xfrm>
          <a:prstGeom prst="rect">
            <a:avLst/>
          </a:prstGeom>
        </p:spPr>
        <p:txBody>
          <a:bodyPr anchorCtr="0" anchor="b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Due tipi di Curriculum Vitae</a:t>
            </a:r>
          </a:p>
        </p:txBody>
      </p:sp>
      <p:sp>
        <p:nvSpPr>
          <p:cNvPr id="148" name="Shape 148"/>
          <p:cNvSpPr/>
          <p:nvPr/>
        </p:nvSpPr>
        <p:spPr>
          <a:xfrm>
            <a:off x="870875" y="2263275"/>
            <a:ext cx="3343800" cy="2484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4800"/>
              <a:t>CV Europass</a:t>
            </a:r>
          </a:p>
        </p:txBody>
      </p:sp>
      <p:sp>
        <p:nvSpPr>
          <p:cNvPr id="149" name="Shape 149"/>
          <p:cNvSpPr/>
          <p:nvPr/>
        </p:nvSpPr>
        <p:spPr>
          <a:xfrm>
            <a:off x="4714725" y="2263275"/>
            <a:ext cx="3343800" cy="24849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" sz="4800">
                <a:solidFill>
                  <a:schemeClr val="dk1"/>
                </a:solidFill>
              </a:rPr>
              <a:t>Résumé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../../../../Desktop/Schermata%202016-12-04%20alle%2019."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2012" y="319362"/>
            <a:ext cx="4886400" cy="4272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6" name="Shape 156"/>
          <p:cNvSpPr txBox="1"/>
          <p:nvPr/>
        </p:nvSpPr>
        <p:spPr>
          <a:xfrm>
            <a:off x="298224" y="159700"/>
            <a:ext cx="552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it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CV Europass</a:t>
            </a:r>
          </a:p>
        </p:txBody>
      </p:sp>
      <p:sp>
        <p:nvSpPr>
          <p:cNvPr id="157" name="Shape 157"/>
          <p:cNvSpPr/>
          <p:nvPr/>
        </p:nvSpPr>
        <p:spPr>
          <a:xfrm>
            <a:off x="242175" y="673375"/>
            <a:ext cx="2857800" cy="1114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modello di curriculum vitae </a:t>
            </a:r>
            <a:r>
              <a:rPr b="1"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Europass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può usare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alle primissime esperienze di lavoro. </a:t>
            </a:r>
          </a:p>
        </p:txBody>
      </p:sp>
      <p:sp>
        <p:nvSpPr>
          <p:cNvPr id="158" name="Shape 158"/>
          <p:cNvSpPr/>
          <p:nvPr/>
        </p:nvSpPr>
        <p:spPr>
          <a:xfrm>
            <a:off x="242175" y="1893711"/>
            <a:ext cx="2857800" cy="1491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 quello accettato anche nei contesti più formali e istituzionali per la sua funzionalità: le informazioni risiedono in campi che hanno una posizione fissa ed etichette dai nomi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59" name="Shape 159"/>
          <p:cNvSpPr/>
          <p:nvPr/>
        </p:nvSpPr>
        <p:spPr>
          <a:xfrm>
            <a:off x="242175" y="3491425"/>
            <a:ext cx="2857800" cy="13488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Questo modello presenta 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campi precostituiti all’interno dei quali registrare tutte le informazioni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modello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propone il 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corretto ordine di inserimento.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64360" y="118800"/>
            <a:ext cx="2555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it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Résumé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9214" y="314750"/>
            <a:ext cx="3230400" cy="459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7" name="Shape 167"/>
          <p:cNvSpPr/>
          <p:nvPr/>
        </p:nvSpPr>
        <p:spPr>
          <a:xfrm>
            <a:off x="253600" y="698925"/>
            <a:ext cx="2508900" cy="736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Résumé è u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 tipo di curriculum che si concentra sulle competenze </a:t>
            </a:r>
          </a:p>
        </p:txBody>
      </p:sp>
      <p:sp>
        <p:nvSpPr>
          <p:cNvPr id="168" name="Shape 168"/>
          <p:cNvSpPr/>
          <p:nvPr/>
        </p:nvSpPr>
        <p:spPr>
          <a:xfrm>
            <a:off x="2160900" y="1584325"/>
            <a:ext cx="2943300" cy="1746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 un curriculum che alla descrizione cronologica sostituisce un’esposizione poco strutturata e molto spontanea delle competenze maturate, che si concentra soprattutto sulla fotografia del presente. </a:t>
            </a:r>
          </a:p>
        </p:txBody>
      </p:sp>
      <p:sp>
        <p:nvSpPr>
          <p:cNvPr id="169" name="Shape 169"/>
          <p:cNvSpPr/>
          <p:nvPr/>
        </p:nvSpPr>
        <p:spPr>
          <a:xfrm>
            <a:off x="253600" y="3480124"/>
            <a:ext cx="3288000" cy="14313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 contiene quindi tutt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la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carriera, ma solo quello che si pu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ò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fare oggi per l’azienda a cui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 si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propon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oppure, se </a:t>
            </a:r>
            <a:r>
              <a:rPr lang="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è</a:t>
            </a: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all’inizio, qual è il bagaglio di competenze.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tutto racchiuso in una pagina. 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ctrTitle"/>
          </p:nvPr>
        </p:nvSpPr>
        <p:spPr>
          <a:xfrm>
            <a:off x="1143000" y="1158747"/>
            <a:ext cx="6858000" cy="1790700"/>
          </a:xfrm>
          <a:prstGeom prst="rect">
            <a:avLst/>
          </a:prstGeom>
        </p:spPr>
        <p:txBody>
          <a:bodyPr anchorCtr="0" anchor="b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Vediamo un esempio di Résumé molto creativo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828200" y="774900"/>
            <a:ext cx="43158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Leah Bowman è una ragazza danese.</a:t>
            </a:r>
            <a:br>
              <a:rPr lang="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 i LEGO.</a:t>
            </a:r>
            <a:br>
              <a:rPr lang="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Ungiorno ha risposto all’annuncio di un’agenzia creativa per una posizione da commerciale.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Voleva che il suo curriculum non fosse solo uno dei tanti….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5278"/>
            <a:ext cx="4572000" cy="381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4572000" y="737818"/>
            <a:ext cx="4572000" cy="3531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Leah ha studiato l’agenzia, ha lavorato molto sul concetto di creatività e alla fine ha mandato un curriculum in cui ha presentato sé stessa come un LEGO.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comprato i mattoncini necessari, ha scritto le istruzioni di montaggio e ha inviato il tutto usando il formato della scatola classica.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1676"/>
            <a:ext cx="4572000" cy="340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