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9" name="Shape 139"/>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it" sz="1400" u="none" cap="none" strike="noStrike">
                <a:solidFill>
                  <a:schemeClr val="dk1"/>
                </a:solidFill>
                <a:latin typeface="Calibri"/>
                <a:ea typeface="Calibri"/>
                <a:cs typeface="Calibri"/>
                <a:sym typeface="Calibri"/>
              </a:rPr>
              <a:t>Per gli insegnanti</a:t>
            </a:r>
          </a:p>
          <a:p>
            <a:pPr indent="0" lvl="0" marL="0" marR="0" rtl="0" algn="l">
              <a:spcBef>
                <a:spcPts val="0"/>
              </a:spcBef>
              <a:buSzPct val="25000"/>
              <a:buNone/>
            </a:pPr>
            <a:r>
              <a:rPr b="0" i="0" lang="it" sz="1400" u="none" cap="none" strike="noStrike">
                <a:solidFill>
                  <a:schemeClr val="dk1"/>
                </a:solidFill>
                <a:latin typeface="Calibri"/>
                <a:ea typeface="Calibri"/>
                <a:cs typeface="Calibri"/>
                <a:sym typeface="Calibri"/>
              </a:rPr>
              <a:t>Spiegare ai ragazzi c</a:t>
            </a:r>
            <a:r>
              <a:rPr lang="it">
                <a:solidFill>
                  <a:schemeClr val="dk1"/>
                </a:solidFill>
                <a:latin typeface="Calibri"/>
                <a:ea typeface="Calibri"/>
                <a:cs typeface="Calibri"/>
                <a:sym typeface="Calibri"/>
              </a:rPr>
              <a:t>he, seguendo questi brevi consigli, si può scrivere un Curriculum davvero efficace, cioè che un eventuale esaminatore abbia voglia di leggere fino in fondo.</a:t>
            </a:r>
          </a:p>
        </p:txBody>
      </p:sp>
      <p:sp>
        <p:nvSpPr>
          <p:cNvPr id="140" name="Shape 140"/>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3" name="Shape 153"/>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it" sz="1400" u="none" cap="none" strike="noStrike">
                <a:solidFill>
                  <a:schemeClr val="dk1"/>
                </a:solidFill>
                <a:latin typeface="Calibri"/>
                <a:ea typeface="Calibri"/>
                <a:cs typeface="Calibri"/>
                <a:sym typeface="Calibri"/>
              </a:rPr>
              <a:t>Per gli insegnanti</a:t>
            </a:r>
          </a:p>
          <a:p>
            <a:pPr indent="0" lvl="0" marL="0" marR="0" rtl="0" algn="l">
              <a:spcBef>
                <a:spcPts val="0"/>
              </a:spcBef>
              <a:buSzPct val="25000"/>
              <a:buNone/>
            </a:pPr>
            <a:r>
              <a:rPr b="0" i="0" lang="it" sz="1400" u="none" cap="none" strike="noStrike">
                <a:solidFill>
                  <a:schemeClr val="dk1"/>
                </a:solidFill>
                <a:latin typeface="Calibri"/>
                <a:ea typeface="Calibri"/>
                <a:cs typeface="Calibri"/>
                <a:sym typeface="Calibri"/>
              </a:rPr>
              <a:t>Spiegare ai ragazzi che </a:t>
            </a:r>
            <a:r>
              <a:rPr lang="it">
                <a:solidFill>
                  <a:schemeClr val="dk1"/>
                </a:solidFill>
                <a:latin typeface="Calibri"/>
                <a:ea typeface="Calibri"/>
                <a:cs typeface="Calibri"/>
                <a:sym typeface="Calibri"/>
              </a:rPr>
              <a:t>più i caratteri sono di facile lettura, più il testo diventa leggibile e più chi legge il curriculum è invogliato a proseguire.</a:t>
            </a:r>
          </a:p>
        </p:txBody>
      </p:sp>
      <p:sp>
        <p:nvSpPr>
          <p:cNvPr id="154" name="Shape 154"/>
          <p:cNvSpPr txBox="1"/>
          <p:nvPr>
            <p:ph idx="12" type="sldNum"/>
          </p:nvPr>
        </p:nvSpPr>
        <p:spPr>
          <a:xfrm>
            <a:off x="3884612" y="8685213"/>
            <a:ext cx="2971800" cy="4587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5" name="Shape 165"/>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lvl="0" rtl="0">
              <a:spcBef>
                <a:spcPts val="0"/>
              </a:spcBef>
              <a:buClr>
                <a:schemeClr val="dk1"/>
              </a:buClr>
              <a:buFont typeface="Arial"/>
              <a:buNone/>
            </a:pPr>
            <a:r>
              <a:rPr b="1" lang="it">
                <a:solidFill>
                  <a:schemeClr val="dk1"/>
                </a:solidFill>
                <a:latin typeface="Calibri"/>
                <a:ea typeface="Calibri"/>
                <a:cs typeface="Calibri"/>
                <a:sym typeface="Calibri"/>
              </a:rPr>
              <a:t>Per gli insegnanti</a:t>
            </a:r>
          </a:p>
          <a:p>
            <a:pPr lvl="0" rtl="0">
              <a:spcBef>
                <a:spcPts val="0"/>
              </a:spcBef>
              <a:buClr>
                <a:schemeClr val="dk1"/>
              </a:buClr>
              <a:buFont typeface="Arial"/>
              <a:buNone/>
            </a:pPr>
            <a:r>
              <a:rPr lang="it">
                <a:solidFill>
                  <a:schemeClr val="dk1"/>
                </a:solidFill>
                <a:latin typeface="Calibri"/>
                <a:ea typeface="Calibri"/>
                <a:cs typeface="Calibri"/>
                <a:sym typeface="Calibri"/>
              </a:rPr>
              <a:t>Anche in questo caso, spiegare ai ragazzi che un’impaginazione chiara e una buona distribuzione del testo nello spazio favoriscono la lettura e contribuiscono a predisporre in maniera positiva chi legge il Curriculum.</a:t>
            </a:r>
          </a:p>
        </p:txBody>
      </p:sp>
      <p:sp>
        <p:nvSpPr>
          <p:cNvPr id="166" name="Shape 166"/>
          <p:cNvSpPr txBox="1"/>
          <p:nvPr>
            <p:ph idx="12" type="sldNum"/>
          </p:nvPr>
        </p:nvSpPr>
        <p:spPr>
          <a:xfrm>
            <a:off x="3884612" y="8685213"/>
            <a:ext cx="2971800" cy="4587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7" name="Shape 177"/>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it" sz="1400" u="none" cap="none" strike="noStrike">
                <a:solidFill>
                  <a:schemeClr val="dk1"/>
                </a:solidFill>
                <a:latin typeface="Calibri"/>
                <a:ea typeface="Calibri"/>
                <a:cs typeface="Calibri"/>
                <a:sym typeface="Calibri"/>
              </a:rPr>
              <a:t>Per gli insegnanti</a:t>
            </a:r>
          </a:p>
          <a:p>
            <a:pPr indent="0" lvl="0" marL="0" marR="0" rtl="0" algn="l">
              <a:spcBef>
                <a:spcPts val="0"/>
              </a:spcBef>
              <a:buSzPct val="25000"/>
              <a:buNone/>
            </a:pPr>
            <a:r>
              <a:rPr b="0" i="0" lang="it" sz="1400" u="none" cap="none" strike="noStrike">
                <a:solidFill>
                  <a:schemeClr val="dk1"/>
                </a:solidFill>
                <a:latin typeface="Calibri"/>
                <a:ea typeface="Calibri"/>
                <a:cs typeface="Calibri"/>
                <a:sym typeface="Calibri"/>
              </a:rPr>
              <a:t>Spiegare ai ragazzi che </a:t>
            </a:r>
            <a:r>
              <a:rPr lang="it">
                <a:solidFill>
                  <a:schemeClr val="dk1"/>
                </a:solidFill>
                <a:latin typeface="Calibri"/>
                <a:ea typeface="Calibri"/>
                <a:cs typeface="Calibri"/>
                <a:sym typeface="Calibri"/>
              </a:rPr>
              <a:t>la sciatteria nello scritto parla male di loro perché li fa apparire poco interessati a fornire di sé un’immagine matura e responsabile.</a:t>
            </a:r>
          </a:p>
        </p:txBody>
      </p:sp>
      <p:sp>
        <p:nvSpPr>
          <p:cNvPr id="178" name="Shape 178"/>
          <p:cNvSpPr txBox="1"/>
          <p:nvPr>
            <p:ph idx="12" type="sldNum"/>
          </p:nvPr>
        </p:nvSpPr>
        <p:spPr>
          <a:xfrm>
            <a:off x="3884612" y="8685213"/>
            <a:ext cx="2971800" cy="4587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5" name="Shape 195"/>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200" u="none" cap="none" strike="noStrike">
              <a:solidFill>
                <a:schemeClr val="dk1"/>
              </a:solidFill>
              <a:latin typeface="Calibri"/>
              <a:ea typeface="Calibri"/>
              <a:cs typeface="Calibri"/>
              <a:sym typeface="Calibri"/>
            </a:endParaRPr>
          </a:p>
        </p:txBody>
      </p:sp>
      <p:sp>
        <p:nvSpPr>
          <p:cNvPr id="196" name="Shape 196"/>
          <p:cNvSpPr txBox="1"/>
          <p:nvPr>
            <p:ph idx="12" type="sldNum"/>
          </p:nvPr>
        </p:nvSpPr>
        <p:spPr>
          <a:xfrm>
            <a:off x="3884612" y="8685213"/>
            <a:ext cx="2971800" cy="4587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7" name="Shape 207"/>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lvl="0" rtl="0">
              <a:spcBef>
                <a:spcPts val="0"/>
              </a:spcBef>
              <a:buNone/>
            </a:pPr>
            <a:r>
              <a:t/>
            </a:r>
            <a:endParaRPr>
              <a:solidFill>
                <a:schemeClr val="dk1"/>
              </a:solidFill>
              <a:latin typeface="Calibri"/>
              <a:ea typeface="Calibri"/>
              <a:cs typeface="Calibri"/>
              <a:sym typeface="Calibri"/>
            </a:endParaRPr>
          </a:p>
          <a:p>
            <a:pPr lvl="0" rtl="0">
              <a:spcBef>
                <a:spcPts val="0"/>
              </a:spcBef>
              <a:buNone/>
            </a:pPr>
            <a:r>
              <a:t/>
            </a:r>
            <a:endParaRPr sz="1200">
              <a:solidFill>
                <a:schemeClr val="dk1"/>
              </a:solidFill>
              <a:latin typeface="Calibri"/>
              <a:ea typeface="Calibri"/>
              <a:cs typeface="Calibri"/>
              <a:sym typeface="Calibri"/>
            </a:endParaRPr>
          </a:p>
          <a:p>
            <a:pPr lvl="0" rtl="0">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208" name="Shape 208"/>
          <p:cNvSpPr txBox="1"/>
          <p:nvPr>
            <p:ph idx="12" type="sldNum"/>
          </p:nvPr>
        </p:nvSpPr>
        <p:spPr>
          <a:xfrm>
            <a:off x="3884612" y="8685213"/>
            <a:ext cx="2971800" cy="4587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7" name="Shape 217"/>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lvl="0" rtl="0">
              <a:spcBef>
                <a:spcPts val="0"/>
              </a:spcBef>
              <a:buClr>
                <a:schemeClr val="dk1"/>
              </a:buClr>
              <a:buSzPct val="25000"/>
              <a:buFont typeface="Arial"/>
              <a:buNone/>
            </a:pPr>
            <a:r>
              <a:rPr b="1" lang="it" sz="1200">
                <a:solidFill>
                  <a:schemeClr val="dk1"/>
                </a:solidFill>
                <a:latin typeface="Calibri"/>
                <a:ea typeface="Calibri"/>
                <a:cs typeface="Calibri"/>
                <a:sym typeface="Calibri"/>
              </a:rPr>
              <a:t>Per gli insegnanti</a:t>
            </a:r>
          </a:p>
          <a:p>
            <a:pPr lvl="0" rtl="0">
              <a:spcBef>
                <a:spcPts val="0"/>
              </a:spcBef>
              <a:buClr>
                <a:schemeClr val="dk1"/>
              </a:buClr>
              <a:buSzPct val="25000"/>
              <a:buFont typeface="Arial"/>
              <a:buNone/>
            </a:pPr>
            <a:r>
              <a:rPr lang="it" sz="1200">
                <a:solidFill>
                  <a:schemeClr val="dk1"/>
                </a:solidFill>
                <a:latin typeface="Calibri"/>
                <a:ea typeface="Calibri"/>
                <a:cs typeface="Calibri"/>
                <a:sym typeface="Calibri"/>
              </a:rPr>
              <a:t>“Sono una persona “solare”, “comunicativa”, “ambiziosa”, “flessibile” e via dicendo sono espressioni che si usano spesso per descriversi, e il problema è che le usano tutti. Ciò che invece bisognerebbe fare è distinguersi dalla massa, con delicatezza e precisione, e far emergere come si è una persona proattiva, in che senso.</a:t>
            </a:r>
          </a:p>
          <a:p>
            <a:pPr lvl="0" rtl="0">
              <a:spcBef>
                <a:spcPts val="0"/>
              </a:spcBef>
              <a:buClr>
                <a:schemeClr val="dk1"/>
              </a:buClr>
              <a:buFont typeface="Arial"/>
              <a:buNone/>
            </a:pPr>
            <a:r>
              <a:t/>
            </a:r>
            <a:endParaRPr>
              <a:solidFill>
                <a:schemeClr val="dk1"/>
              </a:solidFill>
            </a:endParaRPr>
          </a:p>
          <a:p>
            <a:pPr lvl="0" rtl="0">
              <a:spcBef>
                <a:spcPts val="0"/>
              </a:spcBef>
              <a:buClr>
                <a:schemeClr val="dk1"/>
              </a:buClr>
              <a:buFont typeface="Arial"/>
              <a:buNone/>
            </a:pPr>
            <a:r>
              <a:rPr lang="it">
                <a:solidFill>
                  <a:schemeClr val="dk1"/>
                </a:solidFill>
                <a:latin typeface="Calibri"/>
                <a:ea typeface="Calibri"/>
                <a:cs typeface="Calibri"/>
                <a:sym typeface="Calibri"/>
              </a:rPr>
              <a:t>Si deve infatti spiegare ai ragazzi che il problema più grosso, dal punto di vista di chi legge un curriculum, è trovarci dentro frasi generiche ed espressioni troppo sentite. Spesso nei cv si fa copia incolla di frasi trovate chissà dove oppure si inseriscono paroloni per descrivere situazioni anche molto semplici.</a:t>
            </a:r>
          </a:p>
          <a:p>
            <a:pPr lvl="0" rtl="0">
              <a:spcBef>
                <a:spcPts val="0"/>
              </a:spcBef>
              <a:buClr>
                <a:schemeClr val="dk1"/>
              </a:buClr>
              <a:buFont typeface="Arial"/>
              <a:buNone/>
            </a:pPr>
            <a:r>
              <a:t/>
            </a:r>
            <a:endParaRPr>
              <a:solidFill>
                <a:schemeClr val="dk1"/>
              </a:solidFill>
              <a:latin typeface="Calibri"/>
              <a:ea typeface="Calibri"/>
              <a:cs typeface="Calibri"/>
              <a:sym typeface="Calibri"/>
            </a:endParaRPr>
          </a:p>
          <a:p>
            <a:pPr lvl="0" rtl="0">
              <a:spcBef>
                <a:spcPts val="0"/>
              </a:spcBef>
              <a:buClr>
                <a:schemeClr val="dk1"/>
              </a:buClr>
              <a:buFont typeface="Arial"/>
              <a:buNone/>
            </a:pPr>
            <a:r>
              <a:rPr lang="it">
                <a:solidFill>
                  <a:schemeClr val="dk1"/>
                </a:solidFill>
                <a:latin typeface="Calibri"/>
                <a:ea typeface="Calibri"/>
                <a:cs typeface="Calibri"/>
                <a:sym typeface="Calibri"/>
              </a:rPr>
              <a:t>Gli esperti di ricerca del personale invece preferiscono frasi semplici, chiare ed esempi concreti che permettano loro di farsi un’idea delle effettive potenzialità di un candidato. Non solo quando si candida a una posizione lavorativa, ma anche solo quando si propone per un tirocinio.</a:t>
            </a:r>
          </a:p>
          <a:p>
            <a:pPr lvl="0" rtl="0">
              <a:spcBef>
                <a:spcPts val="0"/>
              </a:spcBef>
              <a:buClr>
                <a:schemeClr val="dk1"/>
              </a:buClr>
              <a:buFont typeface="Arial"/>
              <a:buNone/>
            </a:pPr>
            <a:r>
              <a:t/>
            </a:r>
            <a:endParaRPr>
              <a:solidFill>
                <a:schemeClr val="dk1"/>
              </a:solidFill>
              <a:latin typeface="Calibri"/>
              <a:ea typeface="Calibri"/>
              <a:cs typeface="Calibri"/>
              <a:sym typeface="Calibri"/>
            </a:endParaRPr>
          </a:p>
          <a:p>
            <a:pPr lvl="0" rtl="0">
              <a:spcBef>
                <a:spcPts val="0"/>
              </a:spcBef>
              <a:buClr>
                <a:schemeClr val="dk1"/>
              </a:buClr>
              <a:buFont typeface="Arial"/>
              <a:buNone/>
            </a:pPr>
            <a:r>
              <a:rPr lang="it">
                <a:solidFill>
                  <a:schemeClr val="dk1"/>
                </a:solidFill>
                <a:latin typeface="Calibri"/>
                <a:ea typeface="Calibri"/>
                <a:cs typeface="Calibri"/>
                <a:sym typeface="Calibri"/>
              </a:rPr>
              <a:t>In questi esempi di prima e dopo si deve far notare ai ragazzi che ad espressioni generiche e già sentite si sono sostituite espressioni più concrete.</a:t>
            </a:r>
          </a:p>
          <a:p>
            <a:pPr lvl="0" rtl="0">
              <a:spcBef>
                <a:spcPts val="0"/>
              </a:spcBef>
              <a:buClr>
                <a:schemeClr val="dk1"/>
              </a:buClr>
              <a:buFont typeface="Arial"/>
              <a:buNone/>
            </a:pPr>
            <a:r>
              <a:t/>
            </a:r>
            <a:endParaRPr sz="1200">
              <a:solidFill>
                <a:schemeClr val="dk1"/>
              </a:solidFill>
              <a:latin typeface="Calibri"/>
              <a:ea typeface="Calibri"/>
              <a:cs typeface="Calibri"/>
              <a:sym typeface="Calibri"/>
            </a:endParaRPr>
          </a:p>
          <a:p>
            <a:pPr lvl="0" rtl="0">
              <a:spcBef>
                <a:spcPts val="0"/>
              </a:spcBef>
              <a:buClr>
                <a:schemeClr val="dk1"/>
              </a:buClr>
              <a:buFont typeface="Arial"/>
              <a:buNone/>
            </a:pPr>
            <a:r>
              <a:t/>
            </a:r>
            <a:endParaRPr sz="1200">
              <a:solidFill>
                <a:schemeClr val="dk1"/>
              </a:solidFill>
              <a:latin typeface="Calibri"/>
              <a:ea typeface="Calibri"/>
              <a:cs typeface="Calibri"/>
              <a:sym typeface="Calibri"/>
            </a:endParaRP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218" name="Shape 218"/>
          <p:cNvSpPr txBox="1"/>
          <p:nvPr>
            <p:ph idx="12" type="sldNum"/>
          </p:nvPr>
        </p:nvSpPr>
        <p:spPr>
          <a:xfrm>
            <a:off x="3884612" y="8685213"/>
            <a:ext cx="2971800" cy="4587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it"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Diapositiva titolo">
    <p:spTree>
      <p:nvGrpSpPr>
        <p:cNvPr id="56" name="Shape 56"/>
        <p:cNvGrpSpPr/>
        <p:nvPr/>
      </p:nvGrpSpPr>
      <p:grpSpPr>
        <a:xfrm>
          <a:off x="0" y="0"/>
          <a:ext cx="0" cy="0"/>
          <a:chOff x="0" y="0"/>
          <a:chExt cx="0" cy="0"/>
        </a:xfrm>
      </p:grpSpPr>
      <p:sp>
        <p:nvSpPr>
          <p:cNvPr id="57" name="Shape 57"/>
          <p:cNvSpPr txBox="1"/>
          <p:nvPr>
            <p:ph type="ctrTitle"/>
          </p:nvPr>
        </p:nvSpPr>
        <p:spPr>
          <a:xfrm>
            <a:off x="1143000" y="841772"/>
            <a:ext cx="6858000" cy="1790700"/>
          </a:xfrm>
          <a:prstGeom prst="rect">
            <a:avLst/>
          </a:prstGeom>
          <a:noFill/>
          <a:ln>
            <a:noFill/>
          </a:ln>
        </p:spPr>
        <p:txBody>
          <a:bodyPr anchorCtr="0" anchor="b" bIns="68575" lIns="68575" rIns="68575" tIns="68575"/>
          <a:lstStyle>
            <a:lvl1pPr indent="0" lvl="0" marL="0" marR="0" rtl="0" algn="ctr">
              <a:lnSpc>
                <a:spcPct val="90000"/>
              </a:lnSpc>
              <a:spcBef>
                <a:spcPts val="0"/>
              </a:spcBef>
              <a:buClr>
                <a:schemeClr val="dk1"/>
              </a:buClr>
              <a:buFont typeface="Calibri"/>
              <a:buNone/>
              <a:defRPr b="0" i="0" sz="45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58" name="Shape 58"/>
          <p:cNvSpPr txBox="1"/>
          <p:nvPr>
            <p:ph idx="1" type="subTitle"/>
          </p:nvPr>
        </p:nvSpPr>
        <p:spPr>
          <a:xfrm>
            <a:off x="1143000" y="2701528"/>
            <a:ext cx="6858000" cy="1241821"/>
          </a:xfrm>
          <a:prstGeom prst="rect">
            <a:avLst/>
          </a:prstGeom>
          <a:noFill/>
          <a:ln>
            <a:noFill/>
          </a:ln>
        </p:spPr>
        <p:txBody>
          <a:bodyPr anchorCtr="0" anchor="t" bIns="68575" lIns="68575" rIns="68575" tIns="68575"/>
          <a:lstStyle>
            <a:lvl1pPr indent="0" lvl="0" marL="0" marR="0" rtl="0" algn="ctr">
              <a:lnSpc>
                <a:spcPct val="90000"/>
              </a:lnSpc>
              <a:spcBef>
                <a:spcPts val="800"/>
              </a:spcBef>
              <a:buClr>
                <a:schemeClr val="dk1"/>
              </a:buClr>
              <a:buFont typeface="Arial"/>
              <a:buNone/>
              <a:defRPr b="0" i="0" sz="1800" u="none" cap="none" strike="noStrike">
                <a:solidFill>
                  <a:schemeClr val="dk1"/>
                </a:solidFill>
                <a:latin typeface="Calibri"/>
                <a:ea typeface="Calibri"/>
                <a:cs typeface="Calibri"/>
                <a:sym typeface="Calibri"/>
              </a:defRPr>
            </a:lvl1pPr>
            <a:lvl2pPr indent="0" lvl="1" marL="342900" marR="0" rtl="0" algn="ctr">
              <a:lnSpc>
                <a:spcPct val="90000"/>
              </a:lnSpc>
              <a:spcBef>
                <a:spcPts val="400"/>
              </a:spcBef>
              <a:buClr>
                <a:schemeClr val="dk1"/>
              </a:buClr>
              <a:buFont typeface="Arial"/>
              <a:buNone/>
              <a:defRPr b="0" i="0" sz="1500" u="none" cap="none" strike="noStrike">
                <a:solidFill>
                  <a:schemeClr val="dk1"/>
                </a:solidFill>
                <a:latin typeface="Calibri"/>
                <a:ea typeface="Calibri"/>
                <a:cs typeface="Calibri"/>
                <a:sym typeface="Calibri"/>
              </a:defRPr>
            </a:lvl2pPr>
            <a:lvl3pPr indent="0" lvl="2" marL="685800" marR="0" rtl="0" algn="ctr">
              <a:lnSpc>
                <a:spcPct val="90000"/>
              </a:lnSpc>
              <a:spcBef>
                <a:spcPts val="400"/>
              </a:spcBef>
              <a:buClr>
                <a:schemeClr val="dk1"/>
              </a:buClr>
              <a:buFont typeface="Arial"/>
              <a:buNone/>
              <a:defRPr b="0" i="0" sz="1400" u="none" cap="none" strike="noStrike">
                <a:solidFill>
                  <a:schemeClr val="dk1"/>
                </a:solidFill>
                <a:latin typeface="Calibri"/>
                <a:ea typeface="Calibri"/>
                <a:cs typeface="Calibri"/>
                <a:sym typeface="Calibri"/>
              </a:defRPr>
            </a:lvl3pPr>
            <a:lvl4pPr indent="0" lvl="3" marL="10287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4pPr>
            <a:lvl5pPr indent="0" lvl="4" marL="13716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5pPr>
            <a:lvl6pPr indent="0" lvl="5" marL="17145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6pPr>
            <a:lvl7pPr indent="0" lvl="6" marL="20574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7pPr>
            <a:lvl8pPr indent="0" lvl="7" marL="24003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8pPr>
            <a:lvl9pPr indent="0" lvl="8" marL="27432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9pPr>
          </a:lstStyle>
          <a:p/>
        </p:txBody>
      </p:sp>
      <p:sp>
        <p:nvSpPr>
          <p:cNvPr id="59" name="Shape 59"/>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0" name="Shape 60"/>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1" name="Shape 61"/>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olo e contenuto">
    <p:spTree>
      <p:nvGrpSpPr>
        <p:cNvPr id="62" name="Shape 62"/>
        <p:cNvGrpSpPr/>
        <p:nvPr/>
      </p:nvGrpSpPr>
      <p:grpSpPr>
        <a:xfrm>
          <a:off x="0" y="0"/>
          <a:ext cx="0" cy="0"/>
          <a:chOff x="0" y="0"/>
          <a:chExt cx="0" cy="0"/>
        </a:xfrm>
      </p:grpSpPr>
      <p:sp>
        <p:nvSpPr>
          <p:cNvPr id="63" name="Shape 63"/>
          <p:cNvSpPr txBox="1"/>
          <p:nvPr>
            <p:ph type="title"/>
          </p:nvPr>
        </p:nvSpPr>
        <p:spPr>
          <a:xfrm>
            <a:off x="628650" y="273843"/>
            <a:ext cx="7886699" cy="994172"/>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64" name="Shape 64"/>
          <p:cNvSpPr txBox="1"/>
          <p:nvPr>
            <p:ph idx="1" type="body"/>
          </p:nvPr>
        </p:nvSpPr>
        <p:spPr>
          <a:xfrm>
            <a:off x="628650" y="1369218"/>
            <a:ext cx="7886699" cy="3263503"/>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Intestazione sezione">
    <p:spTree>
      <p:nvGrpSpPr>
        <p:cNvPr id="68" name="Shape 68"/>
        <p:cNvGrpSpPr/>
        <p:nvPr/>
      </p:nvGrpSpPr>
      <p:grpSpPr>
        <a:xfrm>
          <a:off x="0" y="0"/>
          <a:ext cx="0" cy="0"/>
          <a:chOff x="0" y="0"/>
          <a:chExt cx="0" cy="0"/>
        </a:xfrm>
      </p:grpSpPr>
      <p:sp>
        <p:nvSpPr>
          <p:cNvPr id="69" name="Shape 69"/>
          <p:cNvSpPr txBox="1"/>
          <p:nvPr>
            <p:ph type="title"/>
          </p:nvPr>
        </p:nvSpPr>
        <p:spPr>
          <a:xfrm>
            <a:off x="623887" y="1282303"/>
            <a:ext cx="7886699" cy="2139552"/>
          </a:xfrm>
          <a:prstGeom prst="rect">
            <a:avLst/>
          </a:prstGeom>
          <a:noFill/>
          <a:ln>
            <a:noFill/>
          </a:ln>
        </p:spPr>
        <p:txBody>
          <a:bodyPr anchorCtr="0" anchor="b" bIns="68575" lIns="68575" rIns="68575" tIns="68575"/>
          <a:lstStyle>
            <a:lvl1pPr indent="0" lvl="0" marL="0" marR="0" rtl="0" algn="l">
              <a:lnSpc>
                <a:spcPct val="90000"/>
              </a:lnSpc>
              <a:spcBef>
                <a:spcPts val="0"/>
              </a:spcBef>
              <a:buClr>
                <a:schemeClr val="dk1"/>
              </a:buClr>
              <a:buFont typeface="Calibri"/>
              <a:buNone/>
              <a:defRPr b="0" i="0" sz="45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70" name="Shape 70"/>
          <p:cNvSpPr txBox="1"/>
          <p:nvPr>
            <p:ph idx="1" type="body"/>
          </p:nvPr>
        </p:nvSpPr>
        <p:spPr>
          <a:xfrm>
            <a:off x="623887" y="3442097"/>
            <a:ext cx="7886699" cy="1125140"/>
          </a:xfrm>
          <a:prstGeom prst="rect">
            <a:avLst/>
          </a:prstGeom>
          <a:noFill/>
          <a:ln>
            <a:noFill/>
          </a:ln>
        </p:spPr>
        <p:txBody>
          <a:bodyPr anchorCtr="0" anchor="t" bIns="68575" lIns="68575" rIns="68575" tIns="68575"/>
          <a:lstStyle>
            <a:lvl1pPr indent="0" lvl="0" marL="0" marR="0" rtl="0" algn="l">
              <a:lnSpc>
                <a:spcPct val="90000"/>
              </a:lnSpc>
              <a:spcBef>
                <a:spcPts val="800"/>
              </a:spcBef>
              <a:buClr>
                <a:srgbClr val="888888"/>
              </a:buClr>
              <a:buFont typeface="Arial"/>
              <a:buNone/>
              <a:defRPr b="0" i="0" sz="1800" u="none" cap="none" strike="noStrike">
                <a:solidFill>
                  <a:srgbClr val="888888"/>
                </a:solidFill>
                <a:latin typeface="Calibri"/>
                <a:ea typeface="Calibri"/>
                <a:cs typeface="Calibri"/>
                <a:sym typeface="Calibri"/>
              </a:defRPr>
            </a:lvl1pPr>
            <a:lvl2pPr indent="0" lvl="1" marL="342900" marR="0" rtl="0" algn="l">
              <a:lnSpc>
                <a:spcPct val="90000"/>
              </a:lnSpc>
              <a:spcBef>
                <a:spcPts val="400"/>
              </a:spcBef>
              <a:buClr>
                <a:srgbClr val="888888"/>
              </a:buClr>
              <a:buFont typeface="Arial"/>
              <a:buNone/>
              <a:defRPr b="0" i="0" sz="1500" u="none" cap="none" strike="noStrike">
                <a:solidFill>
                  <a:srgbClr val="888888"/>
                </a:solidFill>
                <a:latin typeface="Calibri"/>
                <a:ea typeface="Calibri"/>
                <a:cs typeface="Calibri"/>
                <a:sym typeface="Calibri"/>
              </a:defRPr>
            </a:lvl2pPr>
            <a:lvl3pPr indent="0" lvl="2" marL="685800" marR="0" rtl="0" algn="l">
              <a:lnSpc>
                <a:spcPct val="90000"/>
              </a:lnSpc>
              <a:spcBef>
                <a:spcPts val="400"/>
              </a:spcBef>
              <a:buClr>
                <a:srgbClr val="888888"/>
              </a:buClr>
              <a:buFont typeface="Arial"/>
              <a:buNone/>
              <a:defRPr b="0" i="0" sz="1400" u="none" cap="none" strike="noStrike">
                <a:solidFill>
                  <a:srgbClr val="888888"/>
                </a:solidFill>
                <a:latin typeface="Calibri"/>
                <a:ea typeface="Calibri"/>
                <a:cs typeface="Calibri"/>
                <a:sym typeface="Calibri"/>
              </a:defRPr>
            </a:lvl3pPr>
            <a:lvl4pPr indent="0" lvl="3" marL="10287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4pPr>
            <a:lvl5pPr indent="0" lvl="4" marL="13716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5pPr>
            <a:lvl6pPr indent="0" lvl="5" marL="17145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6pPr>
            <a:lvl7pPr indent="0" lvl="6" marL="20574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7pPr>
            <a:lvl8pPr indent="0" lvl="7" marL="24003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8pPr>
            <a:lvl9pPr indent="0" lvl="8" marL="27432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9pPr>
          </a:lstStyle>
          <a:p/>
        </p:txBody>
      </p:sp>
      <p:sp>
        <p:nvSpPr>
          <p:cNvPr id="71" name="Shape 71"/>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Contenuto 2">
    <p:spTree>
      <p:nvGrpSpPr>
        <p:cNvPr id="74" name="Shape 74"/>
        <p:cNvGrpSpPr/>
        <p:nvPr/>
      </p:nvGrpSpPr>
      <p:grpSpPr>
        <a:xfrm>
          <a:off x="0" y="0"/>
          <a:ext cx="0" cy="0"/>
          <a:chOff x="0" y="0"/>
          <a:chExt cx="0" cy="0"/>
        </a:xfrm>
      </p:grpSpPr>
      <p:sp>
        <p:nvSpPr>
          <p:cNvPr id="75" name="Shape 75"/>
          <p:cNvSpPr txBox="1"/>
          <p:nvPr>
            <p:ph type="title"/>
          </p:nvPr>
        </p:nvSpPr>
        <p:spPr>
          <a:xfrm>
            <a:off x="628650" y="273843"/>
            <a:ext cx="7886699" cy="994172"/>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76" name="Shape 76"/>
          <p:cNvSpPr txBox="1"/>
          <p:nvPr>
            <p:ph idx="1" type="body"/>
          </p:nvPr>
        </p:nvSpPr>
        <p:spPr>
          <a:xfrm>
            <a:off x="628650" y="1369218"/>
            <a:ext cx="3886200" cy="3263503"/>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7" name="Shape 77"/>
          <p:cNvSpPr txBox="1"/>
          <p:nvPr>
            <p:ph idx="2" type="body"/>
          </p:nvPr>
        </p:nvSpPr>
        <p:spPr>
          <a:xfrm>
            <a:off x="4629150" y="1369218"/>
            <a:ext cx="3886200" cy="3263503"/>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8" name="Shape 78"/>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nfronto">
    <p:spTree>
      <p:nvGrpSpPr>
        <p:cNvPr id="81" name="Shape 81"/>
        <p:cNvGrpSpPr/>
        <p:nvPr/>
      </p:nvGrpSpPr>
      <p:grpSpPr>
        <a:xfrm>
          <a:off x="0" y="0"/>
          <a:ext cx="0" cy="0"/>
          <a:chOff x="0" y="0"/>
          <a:chExt cx="0" cy="0"/>
        </a:xfrm>
      </p:grpSpPr>
      <p:sp>
        <p:nvSpPr>
          <p:cNvPr id="82" name="Shape 82"/>
          <p:cNvSpPr txBox="1"/>
          <p:nvPr>
            <p:ph type="title"/>
          </p:nvPr>
        </p:nvSpPr>
        <p:spPr>
          <a:xfrm>
            <a:off x="629840" y="273843"/>
            <a:ext cx="7886699" cy="994172"/>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83" name="Shape 83"/>
          <p:cNvSpPr txBox="1"/>
          <p:nvPr>
            <p:ph idx="1" type="body"/>
          </p:nvPr>
        </p:nvSpPr>
        <p:spPr>
          <a:xfrm>
            <a:off x="629840" y="1260872"/>
            <a:ext cx="3868340" cy="617934"/>
          </a:xfrm>
          <a:prstGeom prst="rect">
            <a:avLst/>
          </a:prstGeom>
          <a:noFill/>
          <a:ln>
            <a:noFill/>
          </a:ln>
        </p:spPr>
        <p:txBody>
          <a:bodyPr anchorCtr="0" anchor="b" bIns="68575" lIns="68575" rIns="68575" tIns="68575"/>
          <a:lstStyle>
            <a:lvl1pPr indent="0" lvl="0" marL="0" marR="0" rtl="0" algn="l">
              <a:lnSpc>
                <a:spcPct val="90000"/>
              </a:lnSpc>
              <a:spcBef>
                <a:spcPts val="800"/>
              </a:spcBef>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1" i="0" sz="14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84" name="Shape 84"/>
          <p:cNvSpPr txBox="1"/>
          <p:nvPr>
            <p:ph idx="2" type="body"/>
          </p:nvPr>
        </p:nvSpPr>
        <p:spPr>
          <a:xfrm>
            <a:off x="629840" y="1878806"/>
            <a:ext cx="3868340" cy="2763441"/>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5" name="Shape 85"/>
          <p:cNvSpPr txBox="1"/>
          <p:nvPr>
            <p:ph idx="3" type="body"/>
          </p:nvPr>
        </p:nvSpPr>
        <p:spPr>
          <a:xfrm>
            <a:off x="4629150" y="1260872"/>
            <a:ext cx="3887390" cy="617934"/>
          </a:xfrm>
          <a:prstGeom prst="rect">
            <a:avLst/>
          </a:prstGeom>
          <a:noFill/>
          <a:ln>
            <a:noFill/>
          </a:ln>
        </p:spPr>
        <p:txBody>
          <a:bodyPr anchorCtr="0" anchor="b" bIns="68575" lIns="68575" rIns="68575" tIns="68575"/>
          <a:lstStyle>
            <a:lvl1pPr indent="0" lvl="0" marL="0" marR="0" rtl="0" algn="l">
              <a:lnSpc>
                <a:spcPct val="90000"/>
              </a:lnSpc>
              <a:spcBef>
                <a:spcPts val="800"/>
              </a:spcBef>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1" i="0" sz="14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86" name="Shape 86"/>
          <p:cNvSpPr txBox="1"/>
          <p:nvPr>
            <p:ph idx="4" type="body"/>
          </p:nvPr>
        </p:nvSpPr>
        <p:spPr>
          <a:xfrm>
            <a:off x="4629150" y="1878806"/>
            <a:ext cx="3887390" cy="2763441"/>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7" name="Shape 87"/>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8" name="Shape 88"/>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9" name="Shape 89"/>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Solo titolo">
    <p:spTree>
      <p:nvGrpSpPr>
        <p:cNvPr id="90" name="Shape 90"/>
        <p:cNvGrpSpPr/>
        <p:nvPr/>
      </p:nvGrpSpPr>
      <p:grpSpPr>
        <a:xfrm>
          <a:off x="0" y="0"/>
          <a:ext cx="0" cy="0"/>
          <a:chOff x="0" y="0"/>
          <a:chExt cx="0" cy="0"/>
        </a:xfrm>
      </p:grpSpPr>
      <p:sp>
        <p:nvSpPr>
          <p:cNvPr id="91" name="Shape 91"/>
          <p:cNvSpPr txBox="1"/>
          <p:nvPr>
            <p:ph type="title"/>
          </p:nvPr>
        </p:nvSpPr>
        <p:spPr>
          <a:xfrm>
            <a:off x="628650" y="273843"/>
            <a:ext cx="7886699" cy="994172"/>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92" name="Shape 92"/>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3" name="Shape 93"/>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4" name="Shape 94"/>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Vuoto">
    <p:spTree>
      <p:nvGrpSpPr>
        <p:cNvPr id="95" name="Shape 95"/>
        <p:cNvGrpSpPr/>
        <p:nvPr/>
      </p:nvGrpSpPr>
      <p:grpSpPr>
        <a:xfrm>
          <a:off x="0" y="0"/>
          <a:ext cx="0" cy="0"/>
          <a:chOff x="0" y="0"/>
          <a:chExt cx="0" cy="0"/>
        </a:xfrm>
      </p:grpSpPr>
      <p:sp>
        <p:nvSpPr>
          <p:cNvPr id="96" name="Shape 96"/>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uto con didascalia">
    <p:spTree>
      <p:nvGrpSpPr>
        <p:cNvPr id="99" name="Shape 99"/>
        <p:cNvGrpSpPr/>
        <p:nvPr/>
      </p:nvGrpSpPr>
      <p:grpSpPr>
        <a:xfrm>
          <a:off x="0" y="0"/>
          <a:ext cx="0" cy="0"/>
          <a:chOff x="0" y="0"/>
          <a:chExt cx="0" cy="0"/>
        </a:xfrm>
      </p:grpSpPr>
      <p:sp>
        <p:nvSpPr>
          <p:cNvPr id="100" name="Shape 100"/>
          <p:cNvSpPr txBox="1"/>
          <p:nvPr>
            <p:ph type="title"/>
          </p:nvPr>
        </p:nvSpPr>
        <p:spPr>
          <a:xfrm>
            <a:off x="629840" y="342900"/>
            <a:ext cx="2949177" cy="1200149"/>
          </a:xfrm>
          <a:prstGeom prst="rect">
            <a:avLst/>
          </a:prstGeom>
          <a:noFill/>
          <a:ln>
            <a:noFill/>
          </a:ln>
        </p:spPr>
        <p:txBody>
          <a:bodyPr anchorCtr="0" anchor="b" bIns="68575" lIns="68575" rIns="68575" tIns="68575"/>
          <a:lstStyle>
            <a:lvl1pPr indent="0" lvl="0" marL="0" marR="0" rtl="0" algn="l">
              <a:lnSpc>
                <a:spcPct val="90000"/>
              </a:lnSpc>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01" name="Shape 101"/>
          <p:cNvSpPr txBox="1"/>
          <p:nvPr>
            <p:ph idx="1" type="body"/>
          </p:nvPr>
        </p:nvSpPr>
        <p:spPr>
          <a:xfrm>
            <a:off x="3887390" y="740568"/>
            <a:ext cx="4629149" cy="3655218"/>
          </a:xfrm>
          <a:prstGeom prst="rect">
            <a:avLst/>
          </a:prstGeom>
          <a:noFill/>
          <a:ln>
            <a:noFill/>
          </a:ln>
        </p:spPr>
        <p:txBody>
          <a:bodyPr anchorCtr="0" anchor="t" bIns="68575" lIns="68575" rIns="68575" tIns="68575"/>
          <a:lstStyle>
            <a:lvl1pPr indent="-25400" lvl="0" marL="177800" marR="0" rtl="0" algn="l">
              <a:lnSpc>
                <a:spcPct val="90000"/>
              </a:lnSpc>
              <a:spcBef>
                <a:spcPts val="8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8100" lvl="1" marL="520700" marR="0" rtl="0" algn="l">
              <a:lnSpc>
                <a:spcPct val="90000"/>
              </a:lnSpc>
              <a:spcBef>
                <a:spcPts val="4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2pPr>
            <a:lvl3pPr indent="-63500" lvl="2" marL="8636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9pPr>
          </a:lstStyle>
          <a:p/>
        </p:txBody>
      </p:sp>
      <p:sp>
        <p:nvSpPr>
          <p:cNvPr id="102" name="Shape 102"/>
          <p:cNvSpPr txBox="1"/>
          <p:nvPr>
            <p:ph idx="2" type="body"/>
          </p:nvPr>
        </p:nvSpPr>
        <p:spPr>
          <a:xfrm>
            <a:off x="629840" y="1543050"/>
            <a:ext cx="2949177" cy="2858691"/>
          </a:xfrm>
          <a:prstGeom prst="rect">
            <a:avLst/>
          </a:prstGeom>
          <a:noFill/>
          <a:ln>
            <a:noFill/>
          </a:ln>
        </p:spPr>
        <p:txBody>
          <a:bodyPr anchorCtr="0" anchor="t" bIns="68575" lIns="68575" rIns="68575" tIns="68575"/>
          <a:lstStyle>
            <a:lvl1pPr indent="0" lvl="0" marL="0" marR="0" rtl="0" algn="l">
              <a:lnSpc>
                <a:spcPct val="90000"/>
              </a:lnSpc>
              <a:spcBef>
                <a:spcPts val="800"/>
              </a:spcBef>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0" i="0" sz="1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9pPr>
          </a:lstStyle>
          <a:p/>
        </p:txBody>
      </p:sp>
      <p:sp>
        <p:nvSpPr>
          <p:cNvPr id="103" name="Shape 103"/>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04" name="Shape 104"/>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05" name="Shape 105"/>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Immagine con didascalia">
    <p:spTree>
      <p:nvGrpSpPr>
        <p:cNvPr id="106" name="Shape 106"/>
        <p:cNvGrpSpPr/>
        <p:nvPr/>
      </p:nvGrpSpPr>
      <p:grpSpPr>
        <a:xfrm>
          <a:off x="0" y="0"/>
          <a:ext cx="0" cy="0"/>
          <a:chOff x="0" y="0"/>
          <a:chExt cx="0" cy="0"/>
        </a:xfrm>
      </p:grpSpPr>
      <p:sp>
        <p:nvSpPr>
          <p:cNvPr id="107" name="Shape 107"/>
          <p:cNvSpPr txBox="1"/>
          <p:nvPr>
            <p:ph type="title"/>
          </p:nvPr>
        </p:nvSpPr>
        <p:spPr>
          <a:xfrm>
            <a:off x="629840" y="342900"/>
            <a:ext cx="2949177" cy="1200149"/>
          </a:xfrm>
          <a:prstGeom prst="rect">
            <a:avLst/>
          </a:prstGeom>
          <a:noFill/>
          <a:ln>
            <a:noFill/>
          </a:ln>
        </p:spPr>
        <p:txBody>
          <a:bodyPr anchorCtr="0" anchor="b" bIns="68575" lIns="68575" rIns="68575" tIns="68575"/>
          <a:lstStyle>
            <a:lvl1pPr indent="0" lvl="0" marL="0" marR="0" rtl="0" algn="l">
              <a:lnSpc>
                <a:spcPct val="90000"/>
              </a:lnSpc>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08" name="Shape 108"/>
          <p:cNvSpPr/>
          <p:nvPr>
            <p:ph idx="2" type="pic"/>
          </p:nvPr>
        </p:nvSpPr>
        <p:spPr>
          <a:xfrm>
            <a:off x="3887390" y="740568"/>
            <a:ext cx="4629149" cy="3655218"/>
          </a:xfrm>
          <a:prstGeom prst="rect">
            <a:avLst/>
          </a:prstGeom>
          <a:noFill/>
          <a:ln>
            <a:noFill/>
          </a:ln>
        </p:spPr>
        <p:txBody>
          <a:bodyPr anchorCtr="0" anchor="t" bIns="68575" lIns="68575" rIns="68575" tIns="68575"/>
          <a:lstStyle>
            <a:lvl1pPr indent="0" lvl="0" marL="0" marR="0" rtl="0" algn="l">
              <a:lnSpc>
                <a:spcPct val="90000"/>
              </a:lnSpc>
              <a:spcBef>
                <a:spcPts val="800"/>
              </a:spcBef>
              <a:buClr>
                <a:schemeClr val="dk1"/>
              </a:buClr>
              <a:buSzPct val="45833"/>
              <a:buFont typeface="Arial"/>
              <a:buNone/>
              <a:defRPr b="0" i="0" sz="24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SzPct val="52380"/>
              <a:buFont typeface="Arial"/>
              <a:buNone/>
              <a:defRPr b="0" i="0" sz="2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SzPct val="61111"/>
              <a:buFont typeface="Arial"/>
              <a:buNone/>
              <a:defRPr b="0" i="0" sz="18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9pPr>
          </a:lstStyle>
          <a:p/>
        </p:txBody>
      </p:sp>
      <p:sp>
        <p:nvSpPr>
          <p:cNvPr id="109" name="Shape 109"/>
          <p:cNvSpPr txBox="1"/>
          <p:nvPr>
            <p:ph idx="1" type="body"/>
          </p:nvPr>
        </p:nvSpPr>
        <p:spPr>
          <a:xfrm>
            <a:off x="629840" y="1543050"/>
            <a:ext cx="2949177" cy="2858691"/>
          </a:xfrm>
          <a:prstGeom prst="rect">
            <a:avLst/>
          </a:prstGeom>
          <a:noFill/>
          <a:ln>
            <a:noFill/>
          </a:ln>
        </p:spPr>
        <p:txBody>
          <a:bodyPr anchorCtr="0" anchor="t" bIns="68575" lIns="68575" rIns="68575" tIns="68575"/>
          <a:lstStyle>
            <a:lvl1pPr indent="0" lvl="0" marL="0" marR="0" rtl="0" algn="l">
              <a:lnSpc>
                <a:spcPct val="90000"/>
              </a:lnSpc>
              <a:spcBef>
                <a:spcPts val="800"/>
              </a:spcBef>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0" i="0" sz="1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9pPr>
          </a:lstStyle>
          <a:p/>
        </p:txBody>
      </p:sp>
      <p:sp>
        <p:nvSpPr>
          <p:cNvPr id="110" name="Shape 110"/>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1" name="Shape 111"/>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2" name="Shape 112"/>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olo e testo verticale">
    <p:spTree>
      <p:nvGrpSpPr>
        <p:cNvPr id="113" name="Shape 113"/>
        <p:cNvGrpSpPr/>
        <p:nvPr/>
      </p:nvGrpSpPr>
      <p:grpSpPr>
        <a:xfrm>
          <a:off x="0" y="0"/>
          <a:ext cx="0" cy="0"/>
          <a:chOff x="0" y="0"/>
          <a:chExt cx="0" cy="0"/>
        </a:xfrm>
      </p:grpSpPr>
      <p:sp>
        <p:nvSpPr>
          <p:cNvPr id="114" name="Shape 114"/>
          <p:cNvSpPr txBox="1"/>
          <p:nvPr>
            <p:ph type="title"/>
          </p:nvPr>
        </p:nvSpPr>
        <p:spPr>
          <a:xfrm>
            <a:off x="628650" y="273843"/>
            <a:ext cx="7886699" cy="994172"/>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15" name="Shape 115"/>
          <p:cNvSpPr txBox="1"/>
          <p:nvPr>
            <p:ph idx="1" type="body"/>
          </p:nvPr>
        </p:nvSpPr>
        <p:spPr>
          <a:xfrm rot="5400000">
            <a:off x="2940248" y="-942379"/>
            <a:ext cx="3263503" cy="7886699"/>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16" name="Shape 116"/>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7" name="Shape 117"/>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8" name="Shape 118"/>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Titolo verticale e testo">
    <p:spTree>
      <p:nvGrpSpPr>
        <p:cNvPr id="119" name="Shape 119"/>
        <p:cNvGrpSpPr/>
        <p:nvPr/>
      </p:nvGrpSpPr>
      <p:grpSpPr>
        <a:xfrm>
          <a:off x="0" y="0"/>
          <a:ext cx="0" cy="0"/>
          <a:chOff x="0" y="0"/>
          <a:chExt cx="0" cy="0"/>
        </a:xfrm>
      </p:grpSpPr>
      <p:sp>
        <p:nvSpPr>
          <p:cNvPr id="120" name="Shape 120"/>
          <p:cNvSpPr txBox="1"/>
          <p:nvPr>
            <p:ph type="title"/>
          </p:nvPr>
        </p:nvSpPr>
        <p:spPr>
          <a:xfrm rot="5400000">
            <a:off x="5350073" y="1467445"/>
            <a:ext cx="4358878" cy="1971674"/>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21" name="Shape 121"/>
          <p:cNvSpPr txBox="1"/>
          <p:nvPr>
            <p:ph idx="1" type="body"/>
          </p:nvPr>
        </p:nvSpPr>
        <p:spPr>
          <a:xfrm rot="5400000">
            <a:off x="1349573" y="-447079"/>
            <a:ext cx="4358878" cy="5800724"/>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22" name="Shape 122"/>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23" name="Shape 123"/>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24" name="Shape 124"/>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it"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628650" y="273843"/>
            <a:ext cx="7886699" cy="994172"/>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SzPct val="33333"/>
              <a:buFont typeface="Calibri"/>
              <a:buNone/>
              <a:defRPr b="0" i="0" sz="3300" u="none" cap="none" strike="noStrike">
                <a:solidFill>
                  <a:schemeClr val="dk1"/>
                </a:solidFill>
                <a:latin typeface="Calibri"/>
                <a:ea typeface="Calibri"/>
                <a:cs typeface="Calibri"/>
                <a:sym typeface="Calibri"/>
              </a:defRPr>
            </a:lvl1pPr>
            <a:lvl2pPr indent="0" lvl="1">
              <a:spcBef>
                <a:spcPts val="0"/>
              </a:spcBef>
              <a:buSzPct val="78571"/>
              <a:buNone/>
              <a:defRPr sz="1400"/>
            </a:lvl2pPr>
            <a:lvl3pPr indent="0" lvl="2">
              <a:spcBef>
                <a:spcPts val="0"/>
              </a:spcBef>
              <a:buSzPct val="78571"/>
              <a:buNone/>
              <a:defRPr sz="1400"/>
            </a:lvl3pPr>
            <a:lvl4pPr indent="0" lvl="3">
              <a:spcBef>
                <a:spcPts val="0"/>
              </a:spcBef>
              <a:buSzPct val="78571"/>
              <a:buNone/>
              <a:defRPr sz="1400"/>
            </a:lvl4pPr>
            <a:lvl5pPr indent="0" lvl="4">
              <a:spcBef>
                <a:spcPts val="0"/>
              </a:spcBef>
              <a:buSzPct val="78571"/>
              <a:buNone/>
              <a:defRPr sz="1400"/>
            </a:lvl5pPr>
            <a:lvl6pPr indent="0" lvl="5">
              <a:spcBef>
                <a:spcPts val="0"/>
              </a:spcBef>
              <a:buSzPct val="78571"/>
              <a:buNone/>
              <a:defRPr sz="1400"/>
            </a:lvl6pPr>
            <a:lvl7pPr indent="0" lvl="6">
              <a:spcBef>
                <a:spcPts val="0"/>
              </a:spcBef>
              <a:buSzPct val="78571"/>
              <a:buNone/>
              <a:defRPr sz="1400"/>
            </a:lvl7pPr>
            <a:lvl8pPr indent="0" lvl="7">
              <a:spcBef>
                <a:spcPts val="0"/>
              </a:spcBef>
              <a:buSzPct val="78571"/>
              <a:buNone/>
              <a:defRPr sz="1400"/>
            </a:lvl8pPr>
            <a:lvl9pPr indent="0" lvl="8">
              <a:spcBef>
                <a:spcPts val="0"/>
              </a:spcBef>
              <a:buSzPct val="78571"/>
              <a:buNone/>
              <a:defRPr sz="1400"/>
            </a:lvl9pPr>
          </a:lstStyle>
          <a:p/>
        </p:txBody>
      </p:sp>
      <p:sp>
        <p:nvSpPr>
          <p:cNvPr id="52" name="Shape 52"/>
          <p:cNvSpPr txBox="1"/>
          <p:nvPr>
            <p:ph idx="1" type="body"/>
          </p:nvPr>
        </p:nvSpPr>
        <p:spPr>
          <a:xfrm>
            <a:off x="628650" y="1369218"/>
            <a:ext cx="7886699" cy="3263503"/>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628650" y="4767262"/>
            <a:ext cx="2057399" cy="273843"/>
          </a:xfrm>
          <a:prstGeom prst="rect">
            <a:avLst/>
          </a:prstGeom>
          <a:noFill/>
          <a:ln>
            <a:noFill/>
          </a:ln>
        </p:spPr>
        <p:txBody>
          <a:bodyPr anchorCtr="0" anchor="ctr" bIns="68575" lIns="68575" rIns="68575" tIns="68575"/>
          <a:lstStyle>
            <a:lvl1pPr indent="0" lvl="0" marL="0" marR="0" rtl="0" algn="l">
              <a:spcBef>
                <a:spcPts val="0"/>
              </a:spcBef>
              <a:buSzPct val="122222"/>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SzPct val="78571"/>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SzPct val="78571"/>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SzPct val="78571"/>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SzPct val="78571"/>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SzPct val="78571"/>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SzPct val="78571"/>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SzPct val="78571"/>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SzPct val="78571"/>
              <a:buNone/>
              <a:defRPr b="0" i="0" sz="14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028950" y="4767262"/>
            <a:ext cx="3086100" cy="273843"/>
          </a:xfrm>
          <a:prstGeom prst="rect">
            <a:avLst/>
          </a:prstGeom>
          <a:noFill/>
          <a:ln>
            <a:noFill/>
          </a:ln>
        </p:spPr>
        <p:txBody>
          <a:bodyPr anchorCtr="0" anchor="ctr" bIns="68575" lIns="68575" rIns="68575" tIns="68575"/>
          <a:lstStyle>
            <a:lvl1pPr indent="0" lvl="0" marL="0" marR="0" rtl="0" algn="ctr">
              <a:spcBef>
                <a:spcPts val="0"/>
              </a:spcBef>
              <a:buSzPct val="122222"/>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SzPct val="78571"/>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SzPct val="78571"/>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SzPct val="78571"/>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SzPct val="78571"/>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SzPct val="78571"/>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SzPct val="78571"/>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SzPct val="78571"/>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SzPct val="78571"/>
              <a:buNone/>
              <a:defRPr b="0" i="0" sz="14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457950" y="4767262"/>
            <a:ext cx="2057399" cy="273843"/>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image" Target="../media/image06.png"/><Relationship Id="rId4" Type="http://schemas.openxmlformats.org/officeDocument/2006/relationships/image" Target="../media/image0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 Id="rId3" Type="http://schemas.openxmlformats.org/officeDocument/2006/relationships/image" Target="../media/image05.png"/><Relationship Id="rId4"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0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02.png"/><Relationship Id="rId4"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pic>
        <p:nvPicPr>
          <p:cNvPr id="129" name="Shape 129"/>
          <p:cNvPicPr preferRelativeResize="0"/>
          <p:nvPr/>
        </p:nvPicPr>
        <p:blipFill rotWithShape="1">
          <a:blip r:embed="rId3">
            <a:alphaModFix/>
          </a:blip>
          <a:srcRect b="0" l="0" r="0" t="0"/>
          <a:stretch/>
        </p:blipFill>
        <p:spPr>
          <a:xfrm>
            <a:off x="6139400" y="4188400"/>
            <a:ext cx="3004800" cy="537300"/>
          </a:xfrm>
          <a:prstGeom prst="rect">
            <a:avLst/>
          </a:prstGeom>
          <a:noFill/>
          <a:ln>
            <a:noFill/>
          </a:ln>
        </p:spPr>
      </p:pic>
      <p:sp>
        <p:nvSpPr>
          <p:cNvPr id="130" name="Shape 130"/>
          <p:cNvSpPr txBox="1"/>
          <p:nvPr/>
        </p:nvSpPr>
        <p:spPr>
          <a:xfrm>
            <a:off x="1143000" y="1434847"/>
            <a:ext cx="6858000" cy="1790700"/>
          </a:xfrm>
          <a:prstGeom prst="rect">
            <a:avLst/>
          </a:prstGeom>
          <a:noFill/>
          <a:ln>
            <a:noFill/>
          </a:ln>
        </p:spPr>
        <p:txBody>
          <a:bodyPr anchorCtr="0" anchor="b" bIns="34275" lIns="68575" rIns="68575" tIns="34275">
            <a:noAutofit/>
          </a:bodyPr>
          <a:lstStyle/>
          <a:p>
            <a:pPr lvl="0" rtl="0" algn="ctr">
              <a:lnSpc>
                <a:spcPct val="90000"/>
              </a:lnSpc>
              <a:spcBef>
                <a:spcPts val="0"/>
              </a:spcBef>
              <a:buNone/>
            </a:pPr>
            <a:r>
              <a:rPr b="1" lang="it" sz="4800">
                <a:solidFill>
                  <a:srgbClr val="FF0000"/>
                </a:solidFill>
              </a:rPr>
              <a:t>Migliorare il proprio</a:t>
            </a:r>
          </a:p>
          <a:p>
            <a:pPr lvl="0" rtl="0" algn="ctr">
              <a:lnSpc>
                <a:spcPct val="90000"/>
              </a:lnSpc>
              <a:spcBef>
                <a:spcPts val="0"/>
              </a:spcBef>
              <a:buNone/>
            </a:pPr>
            <a:r>
              <a:rPr b="1" lang="it" sz="4800">
                <a:solidFill>
                  <a:srgbClr val="FF0000"/>
                </a:solidFill>
              </a:rPr>
              <a:t>Curriculum vitae</a:t>
            </a:r>
            <a:br>
              <a:rPr b="1" lang="it" sz="4800">
                <a:solidFill>
                  <a:srgbClr val="FF0000"/>
                </a:solidFill>
              </a:rPr>
            </a:b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it">
                <a:solidFill>
                  <a:srgbClr val="FF0000"/>
                </a:solidFill>
                <a:latin typeface="Calibri"/>
                <a:ea typeface="Calibri"/>
                <a:cs typeface="Calibri"/>
                <a:sym typeface="Calibri"/>
              </a:rPr>
              <a:t>Attenzione alla forma...</a:t>
            </a:r>
          </a:p>
        </p:txBody>
      </p:sp>
      <p:sp>
        <p:nvSpPr>
          <p:cNvPr id="136" name="Shape 136"/>
          <p:cNvSpPr/>
          <p:nvPr/>
        </p:nvSpPr>
        <p:spPr>
          <a:xfrm>
            <a:off x="932250" y="1475900"/>
            <a:ext cx="7065900" cy="19941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2000">
                <a:latin typeface="Calibri"/>
                <a:ea typeface="Calibri"/>
                <a:cs typeface="Calibri"/>
                <a:sym typeface="Calibri"/>
              </a:rPr>
              <a:t>Al di là del contenuto, la prima impressione che il vostro curriculum farà a chi lo legge è determinata dalla sua </a:t>
            </a:r>
            <a:r>
              <a:rPr b="1" lang="it" sz="2000">
                <a:latin typeface="Calibri"/>
                <a:ea typeface="Calibri"/>
                <a:cs typeface="Calibri"/>
                <a:sym typeface="Calibri"/>
              </a:rPr>
              <a:t>forma</a:t>
            </a:r>
            <a:r>
              <a:rPr lang="it" sz="2000">
                <a:latin typeface="Calibri"/>
                <a:ea typeface="Calibri"/>
                <a:cs typeface="Calibri"/>
                <a:sym typeface="Calibri"/>
              </a:rPr>
              <a:t>.</a:t>
            </a:r>
          </a:p>
          <a:p>
            <a:pPr lvl="0" rtl="0" algn="ctr">
              <a:spcBef>
                <a:spcPts val="0"/>
              </a:spcBef>
              <a:buNone/>
            </a:pPr>
            <a:r>
              <a:t/>
            </a:r>
            <a:endParaRPr sz="2000">
              <a:latin typeface="Calibri"/>
              <a:ea typeface="Calibri"/>
              <a:cs typeface="Calibri"/>
              <a:sym typeface="Calibri"/>
            </a:endParaRPr>
          </a:p>
          <a:p>
            <a:pPr lvl="0" rtl="0" algn="ctr">
              <a:spcBef>
                <a:spcPts val="0"/>
              </a:spcBef>
              <a:buNone/>
            </a:pPr>
            <a:r>
              <a:rPr lang="it" sz="2000">
                <a:latin typeface="Calibri"/>
                <a:ea typeface="Calibri"/>
                <a:cs typeface="Calibri"/>
                <a:sym typeface="Calibri"/>
              </a:rPr>
              <a:t>Vediamo insieme come presentare al meglio un curriculum...</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629850" y="273846"/>
            <a:ext cx="7886700" cy="414600"/>
          </a:xfrm>
          <a:prstGeom prst="rect">
            <a:avLst/>
          </a:prstGeom>
        </p:spPr>
        <p:txBody>
          <a:bodyPr anchorCtr="0" anchor="ctr" bIns="68575" lIns="68575" rIns="68575" tIns="68575">
            <a:noAutofit/>
          </a:bodyPr>
          <a:lstStyle/>
          <a:p>
            <a:pPr lvl="0">
              <a:spcBef>
                <a:spcPts val="0"/>
              </a:spcBef>
              <a:buNone/>
            </a:pPr>
            <a:r>
              <a:rPr lang="it">
                <a:solidFill>
                  <a:srgbClr val="FF0000"/>
                </a:solidFill>
              </a:rPr>
              <a:t>6 consigli per presentarsi al meglio!</a:t>
            </a:r>
          </a:p>
        </p:txBody>
      </p:sp>
      <p:sp>
        <p:nvSpPr>
          <p:cNvPr id="143" name="Shape 143"/>
          <p:cNvSpPr txBox="1"/>
          <p:nvPr>
            <p:ph idx="1" type="body"/>
          </p:nvPr>
        </p:nvSpPr>
        <p:spPr>
          <a:xfrm>
            <a:off x="476450" y="974625"/>
            <a:ext cx="4259700" cy="618000"/>
          </a:xfrm>
          <a:prstGeom prst="rect">
            <a:avLst/>
          </a:prstGeom>
        </p:spPr>
        <p:txBody>
          <a:bodyPr anchorCtr="0" anchor="t" bIns="68575" lIns="68575" rIns="68575" tIns="68575">
            <a:noAutofit/>
          </a:bodyPr>
          <a:lstStyle/>
          <a:p>
            <a:pPr lvl="0" rtl="0">
              <a:lnSpc>
                <a:spcPct val="100000"/>
              </a:lnSpc>
              <a:spcBef>
                <a:spcPts val="0"/>
              </a:spcBef>
              <a:buNone/>
            </a:pPr>
            <a:r>
              <a:rPr lang="it"/>
              <a:t>Impaginazione e correttezza ortografica</a:t>
            </a:r>
          </a:p>
        </p:txBody>
      </p:sp>
      <p:sp>
        <p:nvSpPr>
          <p:cNvPr id="144" name="Shape 144"/>
          <p:cNvSpPr txBox="1"/>
          <p:nvPr>
            <p:ph idx="3" type="body"/>
          </p:nvPr>
        </p:nvSpPr>
        <p:spPr>
          <a:xfrm>
            <a:off x="4629150" y="872375"/>
            <a:ext cx="3887400" cy="618000"/>
          </a:xfrm>
          <a:prstGeom prst="rect">
            <a:avLst/>
          </a:prstGeom>
        </p:spPr>
        <p:txBody>
          <a:bodyPr anchorCtr="0" anchor="t" bIns="68575" lIns="68575" rIns="68575" tIns="68575">
            <a:noAutofit/>
          </a:bodyPr>
          <a:lstStyle/>
          <a:p>
            <a:pPr lvl="0" algn="ctr">
              <a:spcBef>
                <a:spcPts val="0"/>
              </a:spcBef>
              <a:buNone/>
            </a:pPr>
            <a:r>
              <a:rPr lang="it"/>
              <a:t>Stile e registro</a:t>
            </a:r>
          </a:p>
        </p:txBody>
      </p:sp>
      <p:sp>
        <p:nvSpPr>
          <p:cNvPr id="145" name="Shape 145"/>
          <p:cNvSpPr/>
          <p:nvPr/>
        </p:nvSpPr>
        <p:spPr>
          <a:xfrm>
            <a:off x="645925" y="1670200"/>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it" sz="1800">
                <a:latin typeface="Calibri"/>
                <a:ea typeface="Calibri"/>
                <a:cs typeface="Calibri"/>
                <a:sym typeface="Calibri"/>
              </a:rPr>
              <a:t>Usare un carattere </a:t>
            </a:r>
            <a:br>
              <a:rPr lang="it" sz="1800">
                <a:latin typeface="Calibri"/>
                <a:ea typeface="Calibri"/>
                <a:cs typeface="Calibri"/>
                <a:sym typeface="Calibri"/>
              </a:rPr>
            </a:br>
            <a:r>
              <a:rPr lang="it" sz="1800">
                <a:latin typeface="Calibri"/>
                <a:ea typeface="Calibri"/>
                <a:cs typeface="Calibri"/>
                <a:sym typeface="Calibri"/>
              </a:rPr>
              <a:t>tipografico standard</a:t>
            </a:r>
          </a:p>
        </p:txBody>
      </p:sp>
      <p:sp>
        <p:nvSpPr>
          <p:cNvPr id="146" name="Shape 146"/>
          <p:cNvSpPr/>
          <p:nvPr/>
        </p:nvSpPr>
        <p:spPr>
          <a:xfrm>
            <a:off x="645925" y="258952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latin typeface="Calibri"/>
                <a:ea typeface="Calibri"/>
                <a:cs typeface="Calibri"/>
                <a:sym typeface="Calibri"/>
              </a:rPr>
              <a:t>Impaginare in maniera chiara </a:t>
            </a:r>
            <a:br>
              <a:rPr lang="it" sz="1800">
                <a:latin typeface="Calibri"/>
                <a:ea typeface="Calibri"/>
                <a:cs typeface="Calibri"/>
                <a:sym typeface="Calibri"/>
              </a:rPr>
            </a:br>
            <a:r>
              <a:rPr lang="it" sz="1800">
                <a:latin typeface="Calibri"/>
                <a:ea typeface="Calibri"/>
                <a:cs typeface="Calibri"/>
                <a:sym typeface="Calibri"/>
              </a:rPr>
              <a:t>per agevolare la lettura</a:t>
            </a:r>
          </a:p>
        </p:txBody>
      </p:sp>
      <p:sp>
        <p:nvSpPr>
          <p:cNvPr id="147" name="Shape 147"/>
          <p:cNvSpPr/>
          <p:nvPr/>
        </p:nvSpPr>
        <p:spPr>
          <a:xfrm>
            <a:off x="645925" y="3590650"/>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latin typeface="Calibri"/>
                <a:ea typeface="Calibri"/>
                <a:cs typeface="Calibri"/>
                <a:sym typeface="Calibri"/>
              </a:rPr>
              <a:t>Eliminare</a:t>
            </a:r>
            <a:r>
              <a:rPr lang="it" sz="1800">
                <a:solidFill>
                  <a:schemeClr val="dk1"/>
                </a:solidFill>
                <a:latin typeface="Calibri"/>
                <a:ea typeface="Calibri"/>
                <a:cs typeface="Calibri"/>
                <a:sym typeface="Calibri"/>
              </a:rPr>
              <a:t> </a:t>
            </a:r>
            <a:r>
              <a:rPr lang="it" sz="1800">
                <a:latin typeface="Calibri"/>
                <a:ea typeface="Calibri"/>
                <a:cs typeface="Calibri"/>
                <a:sym typeface="Calibri"/>
              </a:rPr>
              <a:t>errori </a:t>
            </a:r>
          </a:p>
          <a:p>
            <a:pPr lvl="0" rtl="0" algn="ctr">
              <a:spcBef>
                <a:spcPts val="0"/>
              </a:spcBef>
              <a:buNone/>
            </a:pPr>
            <a:r>
              <a:rPr lang="it" sz="1800">
                <a:latin typeface="Calibri"/>
                <a:ea typeface="Calibri"/>
                <a:cs typeface="Calibri"/>
                <a:sym typeface="Calibri"/>
              </a:rPr>
              <a:t>ortografici e refusi</a:t>
            </a:r>
          </a:p>
        </p:txBody>
      </p:sp>
      <p:sp>
        <p:nvSpPr>
          <p:cNvPr id="148" name="Shape 148"/>
          <p:cNvSpPr/>
          <p:nvPr/>
        </p:nvSpPr>
        <p:spPr>
          <a:xfrm>
            <a:off x="5011300" y="1674300"/>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latin typeface="Calibri"/>
                <a:ea typeface="Calibri"/>
                <a:cs typeface="Calibri"/>
                <a:sym typeface="Calibri"/>
              </a:rPr>
              <a:t>Scrivere frasi brevi semplici</a:t>
            </a:r>
          </a:p>
        </p:txBody>
      </p:sp>
      <p:sp>
        <p:nvSpPr>
          <p:cNvPr id="149" name="Shape 149"/>
          <p:cNvSpPr/>
          <p:nvPr/>
        </p:nvSpPr>
        <p:spPr>
          <a:xfrm>
            <a:off x="5011300" y="258952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Usare parole e concetti </a:t>
            </a:r>
          </a:p>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concreti e precisi</a:t>
            </a:r>
          </a:p>
        </p:txBody>
      </p:sp>
      <p:sp>
        <p:nvSpPr>
          <p:cNvPr id="150" name="Shape 150"/>
          <p:cNvSpPr/>
          <p:nvPr/>
        </p:nvSpPr>
        <p:spPr>
          <a:xfrm>
            <a:off x="5011300" y="3590650"/>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solidFill>
                  <a:schemeClr val="dk1"/>
                </a:solidFill>
                <a:latin typeface="Calibri"/>
                <a:ea typeface="Calibri"/>
                <a:cs typeface="Calibri"/>
                <a:sym typeface="Calibri"/>
              </a:rPr>
              <a:t>Evitare</a:t>
            </a:r>
            <a:r>
              <a:rPr lang="it" sz="1800">
                <a:solidFill>
                  <a:schemeClr val="dk1"/>
                </a:solidFill>
                <a:latin typeface="Calibri"/>
                <a:ea typeface="Calibri"/>
                <a:cs typeface="Calibri"/>
                <a:sym typeface="Calibri"/>
              </a:rPr>
              <a:t> le frasi fatte e i cliché</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p:nvPr/>
        </p:nvSpPr>
        <p:spPr>
          <a:xfrm>
            <a:off x="206225" y="25907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latin typeface="Calibri"/>
                <a:ea typeface="Calibri"/>
                <a:cs typeface="Calibri"/>
                <a:sym typeface="Calibri"/>
              </a:rPr>
              <a:t>Usare un carattere </a:t>
            </a:r>
            <a:br>
              <a:rPr lang="it" sz="1800">
                <a:latin typeface="Calibri"/>
                <a:ea typeface="Calibri"/>
                <a:cs typeface="Calibri"/>
                <a:sym typeface="Calibri"/>
              </a:rPr>
            </a:br>
            <a:r>
              <a:rPr lang="it" sz="1800">
                <a:latin typeface="Calibri"/>
                <a:ea typeface="Calibri"/>
                <a:cs typeface="Calibri"/>
                <a:sym typeface="Calibri"/>
              </a:rPr>
              <a:t>tipografico standard</a:t>
            </a:r>
          </a:p>
        </p:txBody>
      </p:sp>
      <p:sp>
        <p:nvSpPr>
          <p:cNvPr id="157" name="Shape 157"/>
          <p:cNvSpPr txBox="1"/>
          <p:nvPr>
            <p:ph idx="1" type="body"/>
          </p:nvPr>
        </p:nvSpPr>
        <p:spPr>
          <a:xfrm>
            <a:off x="629840" y="1025672"/>
            <a:ext cx="3868200" cy="617999"/>
          </a:xfrm>
          <a:prstGeom prst="rect">
            <a:avLst/>
          </a:prstGeom>
        </p:spPr>
        <p:txBody>
          <a:bodyPr anchorCtr="0" anchor="t" bIns="68575" lIns="68575" rIns="68575" tIns="68575">
            <a:noAutofit/>
          </a:bodyPr>
          <a:lstStyle/>
          <a:p>
            <a:pPr lvl="0" algn="ctr">
              <a:spcBef>
                <a:spcPts val="0"/>
              </a:spcBef>
              <a:buNone/>
            </a:pPr>
            <a:r>
              <a:rPr lang="it">
                <a:solidFill>
                  <a:srgbClr val="FF0000"/>
                </a:solidFill>
              </a:rPr>
              <a:t>No</a:t>
            </a:r>
          </a:p>
        </p:txBody>
      </p:sp>
      <p:sp>
        <p:nvSpPr>
          <p:cNvPr id="158" name="Shape 158"/>
          <p:cNvSpPr txBox="1"/>
          <p:nvPr>
            <p:ph idx="2" type="body"/>
          </p:nvPr>
        </p:nvSpPr>
        <p:spPr>
          <a:xfrm>
            <a:off x="477900" y="3152898"/>
            <a:ext cx="3868200" cy="1251600"/>
          </a:xfrm>
          <a:prstGeom prst="rect">
            <a:avLst/>
          </a:prstGeom>
          <a:solidFill>
            <a:srgbClr val="D9EAD3"/>
          </a:solidFill>
          <a:ln cap="flat" cmpd="sng" w="9525">
            <a:solidFill>
              <a:srgbClr val="000000"/>
            </a:solidFill>
            <a:prstDash val="solid"/>
            <a:round/>
            <a:headEnd len="med" w="med" type="none"/>
            <a:tailEnd len="med" w="med" type="none"/>
          </a:ln>
        </p:spPr>
        <p:txBody>
          <a:bodyPr anchorCtr="0" anchor="ctr" bIns="68575" lIns="68575" rIns="68575" tIns="68575">
            <a:noAutofit/>
          </a:bodyPr>
          <a:lstStyle/>
          <a:p>
            <a:pPr lvl="0">
              <a:spcBef>
                <a:spcPts val="0"/>
              </a:spcBef>
              <a:buNone/>
            </a:pPr>
            <a:r>
              <a:rPr lang="it" sz="1400"/>
              <a:t>Evitare i caratteri poco comuni, che simulano la scrittura manuale o che sono troppo frivoli.</a:t>
            </a:r>
            <a:br>
              <a:rPr lang="it" sz="1400"/>
            </a:br>
            <a:r>
              <a:rPr lang="it" sz="1400"/>
              <a:t>In questo esempio il carattere è </a:t>
            </a:r>
            <a:r>
              <a:rPr i="1" lang="it" sz="1400"/>
              <a:t>Comic Sans. </a:t>
            </a:r>
          </a:p>
        </p:txBody>
      </p:sp>
      <p:sp>
        <p:nvSpPr>
          <p:cNvPr id="159" name="Shape 159"/>
          <p:cNvSpPr txBox="1"/>
          <p:nvPr>
            <p:ph idx="3" type="body"/>
          </p:nvPr>
        </p:nvSpPr>
        <p:spPr>
          <a:xfrm>
            <a:off x="4629150" y="974872"/>
            <a:ext cx="3887400" cy="618000"/>
          </a:xfrm>
          <a:prstGeom prst="rect">
            <a:avLst/>
          </a:prstGeom>
        </p:spPr>
        <p:txBody>
          <a:bodyPr anchorCtr="0" anchor="ctr" bIns="68575" lIns="68575" rIns="68575" tIns="68575">
            <a:noAutofit/>
          </a:bodyPr>
          <a:lstStyle/>
          <a:p>
            <a:pPr lvl="0" algn="ctr">
              <a:spcBef>
                <a:spcPts val="0"/>
              </a:spcBef>
              <a:buNone/>
            </a:pPr>
            <a:r>
              <a:rPr lang="it">
                <a:solidFill>
                  <a:srgbClr val="38761D"/>
                </a:solidFill>
              </a:rPr>
              <a:t>Sì</a:t>
            </a:r>
          </a:p>
        </p:txBody>
      </p:sp>
      <p:pic>
        <p:nvPicPr>
          <p:cNvPr id="160" name="Shape 160"/>
          <p:cNvPicPr preferRelativeResize="0"/>
          <p:nvPr/>
        </p:nvPicPr>
        <p:blipFill>
          <a:blip r:embed="rId3">
            <a:alphaModFix/>
          </a:blip>
          <a:stretch>
            <a:fillRect/>
          </a:stretch>
        </p:blipFill>
        <p:spPr>
          <a:xfrm>
            <a:off x="4712500" y="1643684"/>
            <a:ext cx="4305299" cy="1251540"/>
          </a:xfrm>
          <a:prstGeom prst="rect">
            <a:avLst/>
          </a:prstGeom>
          <a:noFill/>
          <a:ln cap="flat" cmpd="sng" w="9525">
            <a:solidFill>
              <a:schemeClr val="dk2"/>
            </a:solidFill>
            <a:prstDash val="solid"/>
            <a:round/>
            <a:headEnd len="med" w="med" type="none"/>
            <a:tailEnd len="med" w="med" type="none"/>
          </a:ln>
        </p:spPr>
      </p:pic>
      <p:pic>
        <p:nvPicPr>
          <p:cNvPr id="161" name="Shape 161"/>
          <p:cNvPicPr preferRelativeResize="0"/>
          <p:nvPr/>
        </p:nvPicPr>
        <p:blipFill>
          <a:blip r:embed="rId4">
            <a:alphaModFix/>
          </a:blip>
          <a:stretch>
            <a:fillRect/>
          </a:stretch>
        </p:blipFill>
        <p:spPr>
          <a:xfrm>
            <a:off x="325950" y="1631875"/>
            <a:ext cx="4172100" cy="1251550"/>
          </a:xfrm>
          <a:prstGeom prst="rect">
            <a:avLst/>
          </a:prstGeom>
          <a:noFill/>
          <a:ln cap="flat" cmpd="sng" w="9525">
            <a:solidFill>
              <a:schemeClr val="dk2"/>
            </a:solidFill>
            <a:prstDash val="solid"/>
            <a:round/>
            <a:headEnd len="med" w="med" type="none"/>
            <a:tailEnd len="med" w="med" type="none"/>
          </a:ln>
        </p:spPr>
      </p:pic>
      <p:sp>
        <p:nvSpPr>
          <p:cNvPr id="162" name="Shape 162"/>
          <p:cNvSpPr txBox="1"/>
          <p:nvPr>
            <p:ph idx="2" type="body"/>
          </p:nvPr>
        </p:nvSpPr>
        <p:spPr>
          <a:xfrm>
            <a:off x="4766850" y="3152900"/>
            <a:ext cx="3981300" cy="1251600"/>
          </a:xfrm>
          <a:prstGeom prst="rect">
            <a:avLst/>
          </a:prstGeom>
          <a:solidFill>
            <a:srgbClr val="D9EAD3"/>
          </a:solidFill>
          <a:ln cap="flat" cmpd="sng" w="9525">
            <a:solidFill>
              <a:srgbClr val="000000"/>
            </a:solidFill>
            <a:prstDash val="solid"/>
            <a:round/>
            <a:headEnd len="med" w="med" type="none"/>
            <a:tailEnd len="med" w="med" type="none"/>
          </a:ln>
        </p:spPr>
        <p:txBody>
          <a:bodyPr anchorCtr="0" anchor="t" bIns="68575" lIns="68575" rIns="68575" tIns="68575">
            <a:noAutofit/>
          </a:bodyPr>
          <a:lstStyle/>
          <a:p>
            <a:pPr lvl="0" rtl="0">
              <a:spcBef>
                <a:spcPts val="0"/>
              </a:spcBef>
              <a:buNone/>
            </a:pPr>
            <a:r>
              <a:rPr lang="it" sz="1400"/>
              <a:t>Preferire</a:t>
            </a:r>
            <a:r>
              <a:rPr lang="it" sz="1400"/>
              <a:t> i caratteri standard e più leggibili.</a:t>
            </a:r>
            <a:br>
              <a:rPr lang="it" sz="1400"/>
            </a:br>
            <a:r>
              <a:rPr lang="it" sz="1400"/>
              <a:t>In questo esempio il carattere è </a:t>
            </a:r>
            <a:r>
              <a:rPr lang="it" sz="1400"/>
              <a:t>Arial</a:t>
            </a:r>
            <a:r>
              <a:rPr i="1" lang="it" sz="1400"/>
              <a:t>. </a:t>
            </a:r>
            <a:br>
              <a:rPr i="1" lang="it" sz="1400"/>
            </a:br>
            <a:r>
              <a:rPr lang="it" sz="1400"/>
              <a:t>I caratteri di default degli editor di testo sono sempre scelte sicure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idx="1" type="body"/>
          </p:nvPr>
        </p:nvSpPr>
        <p:spPr>
          <a:xfrm>
            <a:off x="629840" y="794372"/>
            <a:ext cx="3868200" cy="618000"/>
          </a:xfrm>
          <a:prstGeom prst="rect">
            <a:avLst/>
          </a:prstGeom>
        </p:spPr>
        <p:txBody>
          <a:bodyPr anchorCtr="0" anchor="t" bIns="68575" lIns="68575" rIns="68575" tIns="68575">
            <a:noAutofit/>
          </a:bodyPr>
          <a:lstStyle/>
          <a:p>
            <a:pPr lvl="0" rtl="0" algn="ctr">
              <a:spcBef>
                <a:spcPts val="0"/>
              </a:spcBef>
              <a:buNone/>
            </a:pPr>
            <a:r>
              <a:rPr lang="it">
                <a:solidFill>
                  <a:srgbClr val="FF0000"/>
                </a:solidFill>
              </a:rPr>
              <a:t>No</a:t>
            </a:r>
          </a:p>
        </p:txBody>
      </p:sp>
      <p:sp>
        <p:nvSpPr>
          <p:cNvPr id="169" name="Shape 169"/>
          <p:cNvSpPr txBox="1"/>
          <p:nvPr>
            <p:ph idx="2" type="body"/>
          </p:nvPr>
        </p:nvSpPr>
        <p:spPr>
          <a:xfrm>
            <a:off x="518800" y="3786898"/>
            <a:ext cx="3868200" cy="1251600"/>
          </a:xfrm>
          <a:prstGeom prst="rect">
            <a:avLst/>
          </a:prstGeom>
          <a:solidFill>
            <a:srgbClr val="D9EAD3"/>
          </a:solidFill>
          <a:ln cap="flat" cmpd="sng" w="9525">
            <a:solidFill>
              <a:srgbClr val="000000"/>
            </a:solidFill>
            <a:prstDash val="solid"/>
            <a:round/>
            <a:headEnd len="med" w="med" type="none"/>
            <a:tailEnd len="med" w="med" type="none"/>
          </a:ln>
        </p:spPr>
        <p:txBody>
          <a:bodyPr anchorCtr="0" anchor="t" bIns="68575" lIns="68575" rIns="68575" tIns="68575">
            <a:noAutofit/>
          </a:bodyPr>
          <a:lstStyle/>
          <a:p>
            <a:pPr lvl="0" rtl="0">
              <a:spcBef>
                <a:spcPts val="0"/>
              </a:spcBef>
              <a:buNone/>
            </a:pPr>
            <a:r>
              <a:rPr lang="it" sz="1400"/>
              <a:t>Evitare testi troppo affastellati e senza paragrafazione. Il rischio è di affaticare subito lo sguardo di chi legge e di non far emergere le frasi importanti</a:t>
            </a:r>
            <a:r>
              <a:rPr i="1" lang="it" sz="1400"/>
              <a:t> </a:t>
            </a:r>
          </a:p>
        </p:txBody>
      </p:sp>
      <p:sp>
        <p:nvSpPr>
          <p:cNvPr id="170" name="Shape 170"/>
          <p:cNvSpPr txBox="1"/>
          <p:nvPr>
            <p:ph idx="3" type="body"/>
          </p:nvPr>
        </p:nvSpPr>
        <p:spPr>
          <a:xfrm>
            <a:off x="4639375" y="692122"/>
            <a:ext cx="3887400" cy="618000"/>
          </a:xfrm>
          <a:prstGeom prst="rect">
            <a:avLst/>
          </a:prstGeom>
        </p:spPr>
        <p:txBody>
          <a:bodyPr anchorCtr="0" anchor="ctr" bIns="68575" lIns="68575" rIns="68575" tIns="68575">
            <a:noAutofit/>
          </a:bodyPr>
          <a:lstStyle/>
          <a:p>
            <a:pPr lvl="0" rtl="0" algn="ctr">
              <a:spcBef>
                <a:spcPts val="0"/>
              </a:spcBef>
              <a:buNone/>
            </a:pPr>
            <a:r>
              <a:rPr lang="it">
                <a:solidFill>
                  <a:srgbClr val="38761D"/>
                </a:solidFill>
              </a:rPr>
              <a:t>Sì</a:t>
            </a:r>
          </a:p>
        </p:txBody>
      </p:sp>
      <p:sp>
        <p:nvSpPr>
          <p:cNvPr id="171" name="Shape 171"/>
          <p:cNvSpPr txBox="1"/>
          <p:nvPr>
            <p:ph idx="2" type="body"/>
          </p:nvPr>
        </p:nvSpPr>
        <p:spPr>
          <a:xfrm>
            <a:off x="4828200" y="3786900"/>
            <a:ext cx="3981300" cy="1176000"/>
          </a:xfrm>
          <a:prstGeom prst="rect">
            <a:avLst/>
          </a:prstGeom>
          <a:solidFill>
            <a:srgbClr val="D9EAD3"/>
          </a:solidFill>
          <a:ln cap="flat" cmpd="sng" w="9525">
            <a:solidFill>
              <a:srgbClr val="000000"/>
            </a:solidFill>
            <a:prstDash val="solid"/>
            <a:round/>
            <a:headEnd len="med" w="med" type="none"/>
            <a:tailEnd len="med" w="med" type="none"/>
          </a:ln>
        </p:spPr>
        <p:txBody>
          <a:bodyPr anchorCtr="0" anchor="t" bIns="68575" lIns="68575" rIns="68575" tIns="68575">
            <a:noAutofit/>
          </a:bodyPr>
          <a:lstStyle/>
          <a:p>
            <a:pPr lvl="0" rtl="0">
              <a:spcBef>
                <a:spcPts val="0"/>
              </a:spcBef>
              <a:buNone/>
            </a:pPr>
            <a:r>
              <a:rPr lang="it" sz="1400"/>
              <a:t>Fare un buon uso di paragrafi, punti elenco, grassetti, spazi tipografici per fare emergere le informazioni e agevolare la lettura</a:t>
            </a:r>
          </a:p>
        </p:txBody>
      </p:sp>
      <p:sp>
        <p:nvSpPr>
          <p:cNvPr id="172" name="Shape 172"/>
          <p:cNvSpPr/>
          <p:nvPr/>
        </p:nvSpPr>
        <p:spPr>
          <a:xfrm>
            <a:off x="185775" y="17627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Impaginare in maniera chiara </a:t>
            </a:r>
            <a:br>
              <a:rPr lang="it" sz="1800">
                <a:solidFill>
                  <a:schemeClr val="dk1"/>
                </a:solidFill>
                <a:latin typeface="Calibri"/>
                <a:ea typeface="Calibri"/>
                <a:cs typeface="Calibri"/>
                <a:sym typeface="Calibri"/>
              </a:rPr>
            </a:br>
            <a:r>
              <a:rPr lang="it" sz="1800">
                <a:solidFill>
                  <a:schemeClr val="dk1"/>
                </a:solidFill>
                <a:latin typeface="Calibri"/>
                <a:ea typeface="Calibri"/>
                <a:cs typeface="Calibri"/>
                <a:sym typeface="Calibri"/>
              </a:rPr>
              <a:t>per agevolare la lettura</a:t>
            </a:r>
          </a:p>
        </p:txBody>
      </p:sp>
      <p:pic>
        <p:nvPicPr>
          <p:cNvPr id="173" name="Shape 173"/>
          <p:cNvPicPr preferRelativeResize="0"/>
          <p:nvPr/>
        </p:nvPicPr>
        <p:blipFill>
          <a:blip r:embed="rId3">
            <a:alphaModFix/>
          </a:blip>
          <a:stretch>
            <a:fillRect/>
          </a:stretch>
        </p:blipFill>
        <p:spPr>
          <a:xfrm>
            <a:off x="5331626" y="1257449"/>
            <a:ext cx="2778450" cy="2457875"/>
          </a:xfrm>
          <a:prstGeom prst="rect">
            <a:avLst/>
          </a:prstGeom>
          <a:noFill/>
          <a:ln cap="flat" cmpd="sng" w="9525">
            <a:solidFill>
              <a:schemeClr val="dk2"/>
            </a:solidFill>
            <a:prstDash val="solid"/>
            <a:round/>
            <a:headEnd len="med" w="med" type="none"/>
            <a:tailEnd len="med" w="med" type="none"/>
          </a:ln>
        </p:spPr>
      </p:pic>
      <p:pic>
        <p:nvPicPr>
          <p:cNvPr id="174" name="Shape 174"/>
          <p:cNvPicPr preferRelativeResize="0"/>
          <p:nvPr/>
        </p:nvPicPr>
        <p:blipFill>
          <a:blip r:embed="rId4">
            <a:alphaModFix/>
          </a:blip>
          <a:stretch>
            <a:fillRect/>
          </a:stretch>
        </p:blipFill>
        <p:spPr>
          <a:xfrm>
            <a:off x="952975" y="1310124"/>
            <a:ext cx="2999843" cy="2405200"/>
          </a:xfrm>
          <a:prstGeom prst="rect">
            <a:avLst/>
          </a:prstGeom>
          <a:noFill/>
          <a:ln cap="flat" cmpd="sng" w="9525">
            <a:solidFill>
              <a:schemeClr val="dk2"/>
            </a:solidFill>
            <a:prstDash val="solid"/>
            <a:round/>
            <a:headEnd len="med" w="med" type="none"/>
            <a:tailEnd len="med" w="med"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idx="1" type="body"/>
          </p:nvPr>
        </p:nvSpPr>
        <p:spPr>
          <a:xfrm>
            <a:off x="2593165" y="947772"/>
            <a:ext cx="3868200" cy="618000"/>
          </a:xfrm>
          <a:prstGeom prst="rect">
            <a:avLst/>
          </a:prstGeom>
        </p:spPr>
        <p:txBody>
          <a:bodyPr anchorCtr="0" anchor="t" bIns="68575" lIns="68575" rIns="68575" tIns="68575">
            <a:noAutofit/>
          </a:bodyPr>
          <a:lstStyle/>
          <a:p>
            <a:pPr lvl="0" rtl="0" algn="ctr">
              <a:spcBef>
                <a:spcPts val="0"/>
              </a:spcBef>
              <a:buNone/>
            </a:pPr>
            <a:r>
              <a:rPr lang="it">
                <a:solidFill>
                  <a:srgbClr val="FF0000"/>
                </a:solidFill>
              </a:rPr>
              <a:t>No</a:t>
            </a:r>
          </a:p>
        </p:txBody>
      </p:sp>
      <p:sp>
        <p:nvSpPr>
          <p:cNvPr id="181" name="Shape 181"/>
          <p:cNvSpPr/>
          <p:nvPr/>
        </p:nvSpPr>
        <p:spPr>
          <a:xfrm>
            <a:off x="195450" y="13437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Eliminare errori </a:t>
            </a:r>
          </a:p>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ortografici e refusi</a:t>
            </a:r>
          </a:p>
        </p:txBody>
      </p:sp>
      <p:pic>
        <p:nvPicPr>
          <p:cNvPr id="182" name="Shape 182"/>
          <p:cNvPicPr preferRelativeResize="0"/>
          <p:nvPr/>
        </p:nvPicPr>
        <p:blipFill>
          <a:blip r:embed="rId3">
            <a:alphaModFix/>
          </a:blip>
          <a:stretch>
            <a:fillRect/>
          </a:stretch>
        </p:blipFill>
        <p:spPr>
          <a:xfrm>
            <a:off x="2881312" y="1523872"/>
            <a:ext cx="3381375" cy="3086100"/>
          </a:xfrm>
          <a:prstGeom prst="rect">
            <a:avLst/>
          </a:prstGeom>
          <a:noFill/>
          <a:ln cap="flat" cmpd="sng" w="9525">
            <a:solidFill>
              <a:schemeClr val="dk2"/>
            </a:solidFill>
            <a:prstDash val="solid"/>
            <a:round/>
            <a:headEnd len="med" w="med" type="none"/>
            <a:tailEnd len="med" w="med" type="none"/>
          </a:ln>
        </p:spPr>
      </p:pic>
      <p:sp>
        <p:nvSpPr>
          <p:cNvPr id="183" name="Shape 183"/>
          <p:cNvSpPr/>
          <p:nvPr/>
        </p:nvSpPr>
        <p:spPr>
          <a:xfrm>
            <a:off x="3212550" y="1966725"/>
            <a:ext cx="838500" cy="276000"/>
          </a:xfrm>
          <a:prstGeom prst="rect">
            <a:avLst/>
          </a:prstGeom>
          <a:noFill/>
          <a:ln cap="flat" cmpd="sng" w="1905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4" name="Shape 184"/>
          <p:cNvSpPr/>
          <p:nvPr/>
        </p:nvSpPr>
        <p:spPr>
          <a:xfrm>
            <a:off x="4970375" y="3693875"/>
            <a:ext cx="838500" cy="276000"/>
          </a:xfrm>
          <a:prstGeom prst="rect">
            <a:avLst/>
          </a:prstGeom>
          <a:noFill/>
          <a:ln cap="flat" cmpd="sng" w="1905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5" name="Shape 185"/>
          <p:cNvSpPr/>
          <p:nvPr/>
        </p:nvSpPr>
        <p:spPr>
          <a:xfrm>
            <a:off x="3212550" y="2527175"/>
            <a:ext cx="1165800" cy="276000"/>
          </a:xfrm>
          <a:prstGeom prst="rect">
            <a:avLst/>
          </a:prstGeom>
          <a:noFill/>
          <a:ln cap="flat" cmpd="sng" w="19050">
            <a:solidFill>
              <a:srgbClr val="0000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6" name="Shape 186"/>
          <p:cNvSpPr/>
          <p:nvPr/>
        </p:nvSpPr>
        <p:spPr>
          <a:xfrm>
            <a:off x="7005275" y="1432050"/>
            <a:ext cx="1831500" cy="872100"/>
          </a:xfrm>
          <a:prstGeom prst="rect">
            <a:avLst/>
          </a:prstGeom>
          <a:noFill/>
          <a:ln cap="flat" cmpd="sng" w="19050">
            <a:solidFill>
              <a:srgbClr val="0000FF"/>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it">
                <a:latin typeface="Calibri"/>
                <a:ea typeface="Calibri"/>
                <a:cs typeface="Calibri"/>
                <a:sym typeface="Calibri"/>
              </a:rPr>
              <a:t>E</a:t>
            </a:r>
            <a:r>
              <a:rPr lang="it">
                <a:latin typeface="Calibri"/>
                <a:ea typeface="Calibri"/>
                <a:cs typeface="Calibri"/>
                <a:sym typeface="Calibri"/>
              </a:rPr>
              <a:t>rrore di ortografia: Comunica una pessima impressione.</a:t>
            </a:r>
          </a:p>
        </p:txBody>
      </p:sp>
      <p:sp>
        <p:nvSpPr>
          <p:cNvPr id="187" name="Shape 187"/>
          <p:cNvSpPr/>
          <p:nvPr/>
        </p:nvSpPr>
        <p:spPr>
          <a:xfrm>
            <a:off x="408750" y="2229125"/>
            <a:ext cx="1831500" cy="872100"/>
          </a:xfrm>
          <a:prstGeom prst="rect">
            <a:avLst/>
          </a:prstGeom>
          <a:noFill/>
          <a:ln cap="flat" cmpd="sng" w="19050">
            <a:solidFill>
              <a:srgbClr val="FF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it">
                <a:latin typeface="Calibri"/>
                <a:ea typeface="Calibri"/>
                <a:cs typeface="Calibri"/>
                <a:sym typeface="Calibri"/>
              </a:rPr>
              <a:t>Refusi: trasmettono un vago senso di sciatteria.</a:t>
            </a:r>
          </a:p>
        </p:txBody>
      </p:sp>
      <p:cxnSp>
        <p:nvCxnSpPr>
          <p:cNvPr id="188" name="Shape 188"/>
          <p:cNvCxnSpPr>
            <a:stCxn id="187" idx="3"/>
            <a:endCxn id="183" idx="1"/>
          </p:cNvCxnSpPr>
          <p:nvPr/>
        </p:nvCxnSpPr>
        <p:spPr>
          <a:xfrm flipH="1" rot="10800000">
            <a:off x="2240250" y="2104775"/>
            <a:ext cx="972300" cy="560400"/>
          </a:xfrm>
          <a:prstGeom prst="straightConnector1">
            <a:avLst/>
          </a:prstGeom>
          <a:noFill/>
          <a:ln cap="flat" cmpd="sng" w="9525">
            <a:solidFill>
              <a:schemeClr val="dk2"/>
            </a:solidFill>
            <a:prstDash val="solid"/>
            <a:round/>
            <a:headEnd len="lg" w="lg" type="none"/>
            <a:tailEnd len="lg" w="lg" type="triangle"/>
          </a:ln>
        </p:spPr>
      </p:cxnSp>
      <p:cxnSp>
        <p:nvCxnSpPr>
          <p:cNvPr id="189" name="Shape 189"/>
          <p:cNvCxnSpPr>
            <a:endCxn id="184" idx="1"/>
          </p:cNvCxnSpPr>
          <p:nvPr/>
        </p:nvCxnSpPr>
        <p:spPr>
          <a:xfrm>
            <a:off x="2240375" y="2665175"/>
            <a:ext cx="2730000" cy="1166700"/>
          </a:xfrm>
          <a:prstGeom prst="straightConnector1">
            <a:avLst/>
          </a:prstGeom>
          <a:noFill/>
          <a:ln cap="flat" cmpd="sng" w="9525">
            <a:solidFill>
              <a:schemeClr val="dk2"/>
            </a:solidFill>
            <a:prstDash val="solid"/>
            <a:round/>
            <a:headEnd len="lg" w="lg" type="none"/>
            <a:tailEnd len="lg" w="lg" type="triangle"/>
          </a:ln>
        </p:spPr>
      </p:cxnSp>
      <p:cxnSp>
        <p:nvCxnSpPr>
          <p:cNvPr id="190" name="Shape 190"/>
          <p:cNvCxnSpPr>
            <a:stCxn id="186" idx="1"/>
            <a:endCxn id="185" idx="3"/>
          </p:cNvCxnSpPr>
          <p:nvPr/>
        </p:nvCxnSpPr>
        <p:spPr>
          <a:xfrm flipH="1">
            <a:off x="4378475" y="1868100"/>
            <a:ext cx="2626800" cy="797100"/>
          </a:xfrm>
          <a:prstGeom prst="straightConnector1">
            <a:avLst/>
          </a:prstGeom>
          <a:noFill/>
          <a:ln cap="flat" cmpd="sng" w="9525">
            <a:solidFill>
              <a:schemeClr val="dk2"/>
            </a:solidFill>
            <a:prstDash val="solid"/>
            <a:round/>
            <a:headEnd len="lg" w="lg" type="none"/>
            <a:tailEnd len="lg" w="lg" type="triangle"/>
          </a:ln>
        </p:spPr>
      </p:cxnSp>
      <p:sp>
        <p:nvSpPr>
          <p:cNvPr id="191" name="Shape 191"/>
          <p:cNvSpPr/>
          <p:nvPr/>
        </p:nvSpPr>
        <p:spPr>
          <a:xfrm>
            <a:off x="4918700" y="134375"/>
            <a:ext cx="3374400" cy="715800"/>
          </a:xfrm>
          <a:prstGeom prst="roundRect">
            <a:avLst>
              <a:gd fmla="val 16667" name="adj"/>
            </a:avLst>
          </a:prstGeom>
          <a:solidFill>
            <a:srgbClr val="FFF2CC"/>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it" sz="1800">
                <a:latin typeface="Calibri"/>
                <a:ea typeface="Calibri"/>
                <a:cs typeface="Calibri"/>
                <a:sym typeface="Calibri"/>
              </a:rPr>
              <a:t>RILEGGERE SEMPRE TUTTO ALMENO UN PAIO DI VOLTE</a:t>
            </a:r>
          </a:p>
        </p:txBody>
      </p:sp>
      <p:cxnSp>
        <p:nvCxnSpPr>
          <p:cNvPr id="192" name="Shape 192"/>
          <p:cNvCxnSpPr>
            <a:endCxn id="191" idx="1"/>
          </p:cNvCxnSpPr>
          <p:nvPr/>
        </p:nvCxnSpPr>
        <p:spPr>
          <a:xfrm>
            <a:off x="3569900" y="492275"/>
            <a:ext cx="1348800" cy="0"/>
          </a:xfrm>
          <a:prstGeom prst="straightConnector1">
            <a:avLst/>
          </a:prstGeom>
          <a:noFill/>
          <a:ln cap="flat" cmpd="sng" w="9525">
            <a:solidFill>
              <a:schemeClr val="dk2"/>
            </a:solidFill>
            <a:prstDash val="solid"/>
            <a:round/>
            <a:headEnd len="lg" w="lg" type="none"/>
            <a:tailEnd len="lg" w="lg"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idx="1" type="body"/>
          </p:nvPr>
        </p:nvSpPr>
        <p:spPr>
          <a:xfrm>
            <a:off x="629840" y="794372"/>
            <a:ext cx="3868200" cy="618000"/>
          </a:xfrm>
          <a:prstGeom prst="rect">
            <a:avLst/>
          </a:prstGeom>
        </p:spPr>
        <p:txBody>
          <a:bodyPr anchorCtr="0" anchor="t" bIns="68575" lIns="68575" rIns="68575" tIns="68575">
            <a:noAutofit/>
          </a:bodyPr>
          <a:lstStyle/>
          <a:p>
            <a:pPr lvl="0" rtl="0" algn="ctr">
              <a:spcBef>
                <a:spcPts val="0"/>
              </a:spcBef>
              <a:buNone/>
            </a:pPr>
            <a:r>
              <a:rPr lang="it">
                <a:solidFill>
                  <a:srgbClr val="FF0000"/>
                </a:solidFill>
              </a:rPr>
              <a:t>No</a:t>
            </a:r>
          </a:p>
        </p:txBody>
      </p:sp>
      <p:sp>
        <p:nvSpPr>
          <p:cNvPr id="199" name="Shape 199"/>
          <p:cNvSpPr txBox="1"/>
          <p:nvPr>
            <p:ph idx="2" type="body"/>
          </p:nvPr>
        </p:nvSpPr>
        <p:spPr>
          <a:xfrm>
            <a:off x="486700" y="3326748"/>
            <a:ext cx="3868200" cy="1251600"/>
          </a:xfrm>
          <a:prstGeom prst="rect">
            <a:avLst/>
          </a:prstGeom>
          <a:solidFill>
            <a:srgbClr val="D9EAD3"/>
          </a:solidFill>
          <a:ln cap="flat" cmpd="sng" w="9525">
            <a:solidFill>
              <a:srgbClr val="000000"/>
            </a:solidFill>
            <a:prstDash val="solid"/>
            <a:round/>
            <a:headEnd len="med" w="med" type="none"/>
            <a:tailEnd len="med" w="med" type="none"/>
          </a:ln>
        </p:spPr>
        <p:txBody>
          <a:bodyPr anchorCtr="0" anchor="t" bIns="68575" lIns="68575" rIns="68575" tIns="68575">
            <a:noAutofit/>
          </a:bodyPr>
          <a:lstStyle/>
          <a:p>
            <a:pPr lvl="0" rtl="0">
              <a:spcBef>
                <a:spcPts val="0"/>
              </a:spcBef>
              <a:buNone/>
            </a:pPr>
            <a:r>
              <a:rPr lang="it" sz="1400"/>
              <a:t>Evitare le frasi troppo lunghe, involute e con troppe subordinate.</a:t>
            </a:r>
          </a:p>
          <a:p>
            <a:pPr lvl="0" rtl="0">
              <a:spcBef>
                <a:spcPts val="0"/>
              </a:spcBef>
              <a:buNone/>
            </a:pPr>
            <a:r>
              <a:rPr lang="it" sz="1400"/>
              <a:t>Sempre meglio evitare l’uso del passivo e del gerundio, che appesantiscono la lettura.</a:t>
            </a:r>
          </a:p>
        </p:txBody>
      </p:sp>
      <p:sp>
        <p:nvSpPr>
          <p:cNvPr id="200" name="Shape 200"/>
          <p:cNvSpPr txBox="1"/>
          <p:nvPr>
            <p:ph idx="3" type="body"/>
          </p:nvPr>
        </p:nvSpPr>
        <p:spPr>
          <a:xfrm>
            <a:off x="4639375" y="692122"/>
            <a:ext cx="3887400" cy="618000"/>
          </a:xfrm>
          <a:prstGeom prst="rect">
            <a:avLst/>
          </a:prstGeom>
        </p:spPr>
        <p:txBody>
          <a:bodyPr anchorCtr="0" anchor="ctr" bIns="68575" lIns="68575" rIns="68575" tIns="68575">
            <a:noAutofit/>
          </a:bodyPr>
          <a:lstStyle/>
          <a:p>
            <a:pPr lvl="0" rtl="0" algn="ctr">
              <a:spcBef>
                <a:spcPts val="0"/>
              </a:spcBef>
              <a:buNone/>
            </a:pPr>
            <a:r>
              <a:rPr lang="it">
                <a:solidFill>
                  <a:srgbClr val="38761D"/>
                </a:solidFill>
              </a:rPr>
              <a:t>Sì</a:t>
            </a:r>
          </a:p>
        </p:txBody>
      </p:sp>
      <p:sp>
        <p:nvSpPr>
          <p:cNvPr id="201" name="Shape 201"/>
          <p:cNvSpPr txBox="1"/>
          <p:nvPr>
            <p:ph idx="2" type="body"/>
          </p:nvPr>
        </p:nvSpPr>
        <p:spPr>
          <a:xfrm>
            <a:off x="4817975" y="3326750"/>
            <a:ext cx="3981300" cy="1176000"/>
          </a:xfrm>
          <a:prstGeom prst="rect">
            <a:avLst/>
          </a:prstGeom>
          <a:solidFill>
            <a:srgbClr val="D9EAD3"/>
          </a:solidFill>
          <a:ln cap="flat" cmpd="sng" w="9525">
            <a:solidFill>
              <a:srgbClr val="000000"/>
            </a:solidFill>
            <a:prstDash val="solid"/>
            <a:round/>
            <a:headEnd len="med" w="med" type="none"/>
            <a:tailEnd len="med" w="med" type="none"/>
          </a:ln>
        </p:spPr>
        <p:txBody>
          <a:bodyPr anchorCtr="0" anchor="t" bIns="68575" lIns="68575" rIns="68575" tIns="68575">
            <a:noAutofit/>
          </a:bodyPr>
          <a:lstStyle/>
          <a:p>
            <a:pPr lvl="0" rtl="0">
              <a:spcBef>
                <a:spcPts val="0"/>
              </a:spcBef>
              <a:buNone/>
            </a:pPr>
            <a:r>
              <a:rPr lang="it" sz="1400"/>
              <a:t>Preferire frasi brevi e semplici, ognuna dedicata a un unico concetto espresso nel modo più chiaro possibile.</a:t>
            </a:r>
          </a:p>
        </p:txBody>
      </p:sp>
      <p:sp>
        <p:nvSpPr>
          <p:cNvPr id="202" name="Shape 202"/>
          <p:cNvSpPr/>
          <p:nvPr/>
        </p:nvSpPr>
        <p:spPr>
          <a:xfrm>
            <a:off x="185775" y="17627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solidFill>
                  <a:schemeClr val="dk1"/>
                </a:solidFill>
                <a:latin typeface="Calibri"/>
                <a:ea typeface="Calibri"/>
                <a:cs typeface="Calibri"/>
                <a:sym typeface="Calibri"/>
              </a:rPr>
              <a:t>Scrivere frasi brevi semplici</a:t>
            </a:r>
          </a:p>
        </p:txBody>
      </p:sp>
      <p:pic>
        <p:nvPicPr>
          <p:cNvPr id="203" name="Shape 203"/>
          <p:cNvPicPr preferRelativeResize="0"/>
          <p:nvPr/>
        </p:nvPicPr>
        <p:blipFill>
          <a:blip r:embed="rId3">
            <a:alphaModFix/>
          </a:blip>
          <a:stretch>
            <a:fillRect/>
          </a:stretch>
        </p:blipFill>
        <p:spPr>
          <a:xfrm>
            <a:off x="629850" y="1355222"/>
            <a:ext cx="3457575" cy="1733550"/>
          </a:xfrm>
          <a:prstGeom prst="rect">
            <a:avLst/>
          </a:prstGeom>
          <a:noFill/>
          <a:ln cap="flat" cmpd="sng" w="9525">
            <a:solidFill>
              <a:schemeClr val="dk2"/>
            </a:solidFill>
            <a:prstDash val="solid"/>
            <a:round/>
            <a:headEnd len="med" w="med" type="none"/>
            <a:tailEnd len="med" w="med" type="none"/>
          </a:ln>
        </p:spPr>
      </p:pic>
      <p:pic>
        <p:nvPicPr>
          <p:cNvPr id="204" name="Shape 204"/>
          <p:cNvPicPr preferRelativeResize="0"/>
          <p:nvPr/>
        </p:nvPicPr>
        <p:blipFill>
          <a:blip r:embed="rId4">
            <a:alphaModFix/>
          </a:blip>
          <a:stretch>
            <a:fillRect/>
          </a:stretch>
        </p:blipFill>
        <p:spPr>
          <a:xfrm>
            <a:off x="5016200" y="1459997"/>
            <a:ext cx="3133725" cy="1523999"/>
          </a:xfrm>
          <a:prstGeom prst="rect">
            <a:avLst/>
          </a:prstGeom>
          <a:noFill/>
          <a:ln cap="flat" cmpd="sng" w="9525">
            <a:solidFill>
              <a:schemeClr val="dk2"/>
            </a:solidFill>
            <a:prstDash val="solid"/>
            <a:round/>
            <a:headEnd len="med" w="med" type="none"/>
            <a:tailEnd len="med" w="med"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idx="1" type="body"/>
          </p:nvPr>
        </p:nvSpPr>
        <p:spPr>
          <a:xfrm>
            <a:off x="629840" y="794372"/>
            <a:ext cx="3868200" cy="618000"/>
          </a:xfrm>
          <a:prstGeom prst="rect">
            <a:avLst/>
          </a:prstGeom>
        </p:spPr>
        <p:txBody>
          <a:bodyPr anchorCtr="0" anchor="t" bIns="68575" lIns="68575" rIns="68575" tIns="68575">
            <a:noAutofit/>
          </a:bodyPr>
          <a:lstStyle/>
          <a:p>
            <a:pPr lvl="0" rtl="0" algn="ctr">
              <a:spcBef>
                <a:spcPts val="0"/>
              </a:spcBef>
              <a:buNone/>
            </a:pPr>
            <a:r>
              <a:rPr lang="it">
                <a:solidFill>
                  <a:srgbClr val="FF0000"/>
                </a:solidFill>
              </a:rPr>
              <a:t>No</a:t>
            </a:r>
          </a:p>
        </p:txBody>
      </p:sp>
      <p:sp>
        <p:nvSpPr>
          <p:cNvPr id="211" name="Shape 211"/>
          <p:cNvSpPr txBox="1"/>
          <p:nvPr>
            <p:ph idx="3" type="body"/>
          </p:nvPr>
        </p:nvSpPr>
        <p:spPr>
          <a:xfrm>
            <a:off x="4639375" y="692122"/>
            <a:ext cx="3887400" cy="618000"/>
          </a:xfrm>
          <a:prstGeom prst="rect">
            <a:avLst/>
          </a:prstGeom>
        </p:spPr>
        <p:txBody>
          <a:bodyPr anchorCtr="0" anchor="ctr" bIns="68575" lIns="68575" rIns="68575" tIns="68575">
            <a:noAutofit/>
          </a:bodyPr>
          <a:lstStyle/>
          <a:p>
            <a:pPr lvl="0" rtl="0" algn="ctr">
              <a:spcBef>
                <a:spcPts val="0"/>
              </a:spcBef>
              <a:buNone/>
            </a:pPr>
            <a:r>
              <a:rPr lang="it">
                <a:solidFill>
                  <a:srgbClr val="38761D"/>
                </a:solidFill>
              </a:rPr>
              <a:t>Sì</a:t>
            </a:r>
          </a:p>
        </p:txBody>
      </p:sp>
      <p:sp>
        <p:nvSpPr>
          <p:cNvPr id="212" name="Shape 212"/>
          <p:cNvSpPr/>
          <p:nvPr/>
        </p:nvSpPr>
        <p:spPr>
          <a:xfrm>
            <a:off x="564100" y="1310125"/>
            <a:ext cx="3763200" cy="31107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nSpc>
                <a:spcPct val="90000"/>
              </a:lnSpc>
              <a:spcBef>
                <a:spcPts val="0"/>
              </a:spcBef>
              <a:buNone/>
            </a:pPr>
            <a:r>
              <a:rPr lang="it" sz="1800">
                <a:solidFill>
                  <a:schemeClr val="dk1"/>
                </a:solidFill>
                <a:latin typeface="Calibri"/>
                <a:ea typeface="Calibri"/>
                <a:cs typeface="Calibri"/>
                <a:sym typeface="Calibri"/>
              </a:rPr>
              <a:t>Le mansioni richiedevano una forte predisposizione al contatto umano e una buona conoscenza delle lingue che permettessero la facile risposta al telefono e la pronta gestione di eventuali problemi sollevati dai clienti, nonché di registrare gli ingressi. </a:t>
            </a:r>
            <a:r>
              <a:rPr lang="it" sz="1600">
                <a:solidFill>
                  <a:schemeClr val="dk1"/>
                </a:solidFill>
                <a:latin typeface="Calibri"/>
                <a:ea typeface="Calibri"/>
                <a:cs typeface="Calibri"/>
                <a:sym typeface="Calibri"/>
              </a:rPr>
              <a:t> </a:t>
            </a:r>
          </a:p>
        </p:txBody>
      </p:sp>
      <p:sp>
        <p:nvSpPr>
          <p:cNvPr id="213" name="Shape 213"/>
          <p:cNvSpPr/>
          <p:nvPr/>
        </p:nvSpPr>
        <p:spPr>
          <a:xfrm>
            <a:off x="4701475" y="1310123"/>
            <a:ext cx="3763200" cy="31107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nSpc>
                <a:spcPct val="115000"/>
              </a:lnSpc>
              <a:spcBef>
                <a:spcPts val="0"/>
              </a:spcBef>
              <a:spcAft>
                <a:spcPts val="1000"/>
              </a:spcAft>
              <a:buNone/>
            </a:pPr>
            <a:r>
              <a:t/>
            </a:r>
            <a:endParaRPr sz="1600">
              <a:solidFill>
                <a:schemeClr val="dk1"/>
              </a:solidFill>
              <a:latin typeface="Calibri"/>
              <a:ea typeface="Calibri"/>
              <a:cs typeface="Calibri"/>
              <a:sym typeface="Calibri"/>
            </a:endParaRPr>
          </a:p>
          <a:p>
            <a:pPr lvl="0" rtl="0">
              <a:lnSpc>
                <a:spcPct val="115000"/>
              </a:lnSpc>
              <a:spcBef>
                <a:spcPts val="0"/>
              </a:spcBef>
              <a:spcAft>
                <a:spcPts val="1000"/>
              </a:spcAft>
              <a:buNone/>
            </a:pPr>
            <a:r>
              <a:rPr lang="it" sz="1600">
                <a:solidFill>
                  <a:schemeClr val="dk1"/>
                </a:solidFill>
                <a:latin typeface="Calibri"/>
                <a:ea typeface="Calibri"/>
                <a:cs typeface="Calibri"/>
                <a:sym typeface="Calibri"/>
              </a:rPr>
              <a:t>In tutte le attività sono stato a stretto contatto con i clienti.</a:t>
            </a:r>
          </a:p>
          <a:p>
            <a:pPr lvl="0" rtl="0">
              <a:lnSpc>
                <a:spcPct val="115000"/>
              </a:lnSpc>
              <a:spcBef>
                <a:spcPts val="0"/>
              </a:spcBef>
              <a:spcAft>
                <a:spcPts val="1000"/>
              </a:spcAft>
              <a:buNone/>
            </a:pPr>
            <a:r>
              <a:rPr lang="it" sz="1600">
                <a:solidFill>
                  <a:schemeClr val="dk1"/>
                </a:solidFill>
                <a:latin typeface="Calibri"/>
                <a:ea typeface="Calibri"/>
                <a:cs typeface="Calibri"/>
                <a:sym typeface="Calibri"/>
              </a:rPr>
              <a:t>La buona conoscenza dell’inglese e dello spagnolo mi ha permesso di gestire senza problemi:</a:t>
            </a:r>
          </a:p>
          <a:p>
            <a:pPr indent="-330200" lvl="0" marL="457200" rtl="0">
              <a:lnSpc>
                <a:spcPct val="115000"/>
              </a:lnSpc>
              <a:spcBef>
                <a:spcPts val="0"/>
              </a:spcBef>
              <a:spcAft>
                <a:spcPts val="1000"/>
              </a:spcAft>
              <a:buClr>
                <a:schemeClr val="dk1"/>
              </a:buClr>
              <a:buSzPct val="100000"/>
              <a:buFont typeface="Calibri"/>
              <a:buChar char="●"/>
            </a:pPr>
            <a:r>
              <a:rPr lang="it" sz="1600">
                <a:solidFill>
                  <a:schemeClr val="dk1"/>
                </a:solidFill>
                <a:latin typeface="Calibri"/>
                <a:ea typeface="Calibri"/>
                <a:cs typeface="Calibri"/>
                <a:sym typeface="Calibri"/>
              </a:rPr>
              <a:t>contatti telefonici</a:t>
            </a:r>
          </a:p>
          <a:p>
            <a:pPr indent="-330200" lvl="0" marL="457200" rtl="0">
              <a:lnSpc>
                <a:spcPct val="115000"/>
              </a:lnSpc>
              <a:spcBef>
                <a:spcPts val="0"/>
              </a:spcBef>
              <a:spcAft>
                <a:spcPts val="1000"/>
              </a:spcAft>
              <a:buClr>
                <a:schemeClr val="dk1"/>
              </a:buClr>
              <a:buSzPct val="100000"/>
              <a:buFont typeface="Calibri"/>
              <a:buChar char="●"/>
            </a:pPr>
            <a:r>
              <a:rPr lang="it" sz="1600">
                <a:solidFill>
                  <a:schemeClr val="dk1"/>
                </a:solidFill>
                <a:latin typeface="Calibri"/>
                <a:ea typeface="Calibri"/>
                <a:cs typeface="Calibri"/>
                <a:sym typeface="Calibri"/>
              </a:rPr>
              <a:t>registrazione clienti</a:t>
            </a:r>
          </a:p>
          <a:p>
            <a:pPr indent="-330200" lvl="0" marL="457200" rtl="0">
              <a:lnSpc>
                <a:spcPct val="115000"/>
              </a:lnSpc>
              <a:spcBef>
                <a:spcPts val="0"/>
              </a:spcBef>
              <a:spcAft>
                <a:spcPts val="1000"/>
              </a:spcAft>
              <a:buClr>
                <a:schemeClr val="dk1"/>
              </a:buClr>
              <a:buSzPct val="100000"/>
              <a:buFont typeface="Calibri"/>
              <a:buChar char="●"/>
            </a:pPr>
            <a:r>
              <a:rPr lang="it" sz="1600">
                <a:solidFill>
                  <a:schemeClr val="dk1"/>
                </a:solidFill>
                <a:latin typeface="Calibri"/>
                <a:ea typeface="Calibri"/>
                <a:cs typeface="Calibri"/>
                <a:sym typeface="Calibri"/>
              </a:rPr>
              <a:t>risposta a richieste e risoluzione di piccoli problemi.</a:t>
            </a:r>
          </a:p>
          <a:p>
            <a:pPr lvl="0" rtl="0">
              <a:lnSpc>
                <a:spcPct val="90000"/>
              </a:lnSpc>
              <a:spcBef>
                <a:spcPts val="0"/>
              </a:spcBef>
              <a:buNone/>
            </a:pPr>
            <a:r>
              <a:t/>
            </a:r>
            <a:endParaRPr sz="1600">
              <a:solidFill>
                <a:schemeClr val="dk1"/>
              </a:solidFill>
            </a:endParaRPr>
          </a:p>
          <a:p>
            <a:pPr lvl="0" rtl="0">
              <a:lnSpc>
                <a:spcPct val="90000"/>
              </a:lnSpc>
              <a:spcBef>
                <a:spcPts val="0"/>
              </a:spcBef>
              <a:buNone/>
            </a:pPr>
            <a:r>
              <a:t/>
            </a:r>
            <a:endParaRPr sz="1600">
              <a:solidFill>
                <a:schemeClr val="dk1"/>
              </a:solidFill>
            </a:endParaRPr>
          </a:p>
        </p:txBody>
      </p:sp>
      <p:sp>
        <p:nvSpPr>
          <p:cNvPr id="214" name="Shape 214"/>
          <p:cNvSpPr/>
          <p:nvPr/>
        </p:nvSpPr>
        <p:spPr>
          <a:xfrm>
            <a:off x="225700" y="129700"/>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Usare parole e concetti </a:t>
            </a:r>
          </a:p>
          <a:p>
            <a:pPr lvl="0" rtl="0" algn="ctr">
              <a:spcBef>
                <a:spcPts val="0"/>
              </a:spcBef>
              <a:buClr>
                <a:schemeClr val="dk1"/>
              </a:buClr>
              <a:buSzPct val="61111"/>
              <a:buFont typeface="Arial"/>
              <a:buNone/>
            </a:pPr>
            <a:r>
              <a:rPr lang="it" sz="1800">
                <a:solidFill>
                  <a:schemeClr val="dk1"/>
                </a:solidFill>
                <a:latin typeface="Calibri"/>
                <a:ea typeface="Calibri"/>
                <a:cs typeface="Calibri"/>
                <a:sym typeface="Calibri"/>
              </a:rPr>
              <a:t>concreti e precisi</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idx="1" type="body"/>
          </p:nvPr>
        </p:nvSpPr>
        <p:spPr>
          <a:xfrm>
            <a:off x="629840" y="794372"/>
            <a:ext cx="3868200" cy="618000"/>
          </a:xfrm>
          <a:prstGeom prst="rect">
            <a:avLst/>
          </a:prstGeom>
        </p:spPr>
        <p:txBody>
          <a:bodyPr anchorCtr="0" anchor="t" bIns="68575" lIns="68575" rIns="68575" tIns="68575">
            <a:noAutofit/>
          </a:bodyPr>
          <a:lstStyle/>
          <a:p>
            <a:pPr lvl="0" rtl="0" algn="ctr">
              <a:spcBef>
                <a:spcPts val="0"/>
              </a:spcBef>
              <a:buNone/>
            </a:pPr>
            <a:r>
              <a:rPr lang="it">
                <a:solidFill>
                  <a:srgbClr val="FF0000"/>
                </a:solidFill>
              </a:rPr>
              <a:t>No</a:t>
            </a:r>
          </a:p>
        </p:txBody>
      </p:sp>
      <p:sp>
        <p:nvSpPr>
          <p:cNvPr id="221" name="Shape 221"/>
          <p:cNvSpPr txBox="1"/>
          <p:nvPr>
            <p:ph idx="3" type="body"/>
          </p:nvPr>
        </p:nvSpPr>
        <p:spPr>
          <a:xfrm>
            <a:off x="4639375" y="692122"/>
            <a:ext cx="3887400" cy="618000"/>
          </a:xfrm>
          <a:prstGeom prst="rect">
            <a:avLst/>
          </a:prstGeom>
        </p:spPr>
        <p:txBody>
          <a:bodyPr anchorCtr="0" anchor="ctr" bIns="68575" lIns="68575" rIns="68575" tIns="68575">
            <a:noAutofit/>
          </a:bodyPr>
          <a:lstStyle/>
          <a:p>
            <a:pPr lvl="0" rtl="0" algn="ctr">
              <a:spcBef>
                <a:spcPts val="0"/>
              </a:spcBef>
              <a:buNone/>
            </a:pPr>
            <a:r>
              <a:rPr lang="it">
                <a:solidFill>
                  <a:srgbClr val="38761D"/>
                </a:solidFill>
              </a:rPr>
              <a:t>Sì</a:t>
            </a:r>
          </a:p>
        </p:txBody>
      </p:sp>
      <p:sp>
        <p:nvSpPr>
          <p:cNvPr id="222" name="Shape 222"/>
          <p:cNvSpPr/>
          <p:nvPr/>
        </p:nvSpPr>
        <p:spPr>
          <a:xfrm>
            <a:off x="523200" y="1547475"/>
            <a:ext cx="3763200" cy="27507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nSpc>
                <a:spcPct val="90000"/>
              </a:lnSpc>
              <a:spcBef>
                <a:spcPts val="0"/>
              </a:spcBef>
              <a:buClr>
                <a:schemeClr val="dk1"/>
              </a:buClr>
              <a:buSzPct val="68750"/>
              <a:buFont typeface="Arial"/>
              <a:buNone/>
            </a:pPr>
            <a:r>
              <a:rPr lang="it" sz="1600">
                <a:solidFill>
                  <a:schemeClr val="dk1"/>
                </a:solidFill>
              </a:rPr>
              <a:t>Sono un ragazzo solare, socievole, portato per il lavoro di gruppo</a:t>
            </a:r>
            <a:r>
              <a:rPr lang="it" sz="1800">
                <a:solidFill>
                  <a:schemeClr val="dk1"/>
                </a:solidFill>
              </a:rPr>
              <a:t> </a:t>
            </a:r>
            <a:r>
              <a:rPr lang="it" sz="1600">
                <a:solidFill>
                  <a:schemeClr val="dk1"/>
                </a:solidFill>
              </a:rPr>
              <a:t>e sempre impaziente di apprendere cose nuove. </a:t>
            </a:r>
          </a:p>
        </p:txBody>
      </p:sp>
      <p:sp>
        <p:nvSpPr>
          <p:cNvPr id="223" name="Shape 223"/>
          <p:cNvSpPr/>
          <p:nvPr/>
        </p:nvSpPr>
        <p:spPr>
          <a:xfrm>
            <a:off x="4763575" y="1556460"/>
            <a:ext cx="3763200" cy="27507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nSpc>
                <a:spcPct val="90000"/>
              </a:lnSpc>
              <a:spcBef>
                <a:spcPts val="0"/>
              </a:spcBef>
              <a:buNone/>
            </a:pPr>
            <a:r>
              <a:rPr lang="it" sz="1600">
                <a:solidFill>
                  <a:schemeClr val="dk1"/>
                </a:solidFill>
              </a:rPr>
              <a:t>Mi piace relazionarmi con gli altri. Sono curioso e ho fatto diversi lavori che mi hanno avvicinato alle persone.</a:t>
            </a:r>
          </a:p>
          <a:p>
            <a:pPr lvl="0" rtl="0">
              <a:lnSpc>
                <a:spcPct val="90000"/>
              </a:lnSpc>
              <a:spcBef>
                <a:spcPts val="0"/>
              </a:spcBef>
              <a:buNone/>
            </a:pPr>
            <a:r>
              <a:rPr lang="it" sz="1600">
                <a:solidFill>
                  <a:schemeClr val="dk1"/>
                </a:solidFill>
              </a:rPr>
              <a:t>Tra le altre cose, ho lavorato a un festival di prodotti tipici e ho sperimentato che cosa sono l’organizzazione e il lavoro di gruppo. E la soddisfazione che si crea a operare insieme per un fine comune.</a:t>
            </a:r>
          </a:p>
          <a:p>
            <a:pPr lvl="0" rtl="0">
              <a:lnSpc>
                <a:spcPct val="90000"/>
              </a:lnSpc>
              <a:spcBef>
                <a:spcPts val="0"/>
              </a:spcBef>
              <a:buNone/>
            </a:pPr>
            <a:r>
              <a:t/>
            </a:r>
            <a:endParaRPr sz="1600">
              <a:solidFill>
                <a:schemeClr val="dk1"/>
              </a:solidFill>
            </a:endParaRPr>
          </a:p>
        </p:txBody>
      </p:sp>
      <p:sp>
        <p:nvSpPr>
          <p:cNvPr id="224" name="Shape 224"/>
          <p:cNvSpPr/>
          <p:nvPr/>
        </p:nvSpPr>
        <p:spPr>
          <a:xfrm>
            <a:off x="235925" y="134375"/>
            <a:ext cx="3374400" cy="715800"/>
          </a:xfrm>
          <a:prstGeom prst="roundRect">
            <a:avLst>
              <a:gd fmla="val 16667" name="adj"/>
            </a:avLst>
          </a:prstGeom>
          <a:solidFill>
            <a:srgbClr val="D9EAD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it" sz="1800">
                <a:solidFill>
                  <a:schemeClr val="dk1"/>
                </a:solidFill>
                <a:latin typeface="Calibri"/>
                <a:ea typeface="Calibri"/>
                <a:cs typeface="Calibri"/>
                <a:sym typeface="Calibri"/>
              </a:rPr>
              <a:t>Evitare le frasi fatte e i cliché</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