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1" r:id="rId3"/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Oswald"/>
      <p:regular r:id="rId25"/>
      <p:bold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Oswald-bold.fntdata"/><Relationship Id="rId25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685784" y="4343395"/>
            <a:ext cx="5486386" cy="4114791"/>
          </a:xfrm>
          <a:prstGeom prst="rect">
            <a:avLst/>
          </a:prstGeom>
          <a:noFill/>
          <a:ln>
            <a:noFill/>
          </a:ln>
        </p:spPr>
        <p:txBody>
          <a:bodyPr anchorCtr="0" anchor="ctr" bIns="81350" lIns="81350" rIns="81350" tIns="8135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>
            <p:ph idx="2" type="sldImg"/>
          </p:nvPr>
        </p:nvSpPr>
        <p:spPr>
          <a:xfrm>
            <a:off x="381491" y="685791"/>
            <a:ext cx="6095652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,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 Slid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itle, 2 Conten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entered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subTitle"/>
          </p:nvPr>
        </p:nvSpPr>
        <p:spPr>
          <a:xfrm>
            <a:off x="457171" y="206238"/>
            <a:ext cx="8228763" cy="3972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AndObj">
  <p:cSld name="Title, 2 Content and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5" name="Shape 75"/>
          <p:cNvSpPr txBox="1"/>
          <p:nvPr>
            <p:ph idx="3" type="body"/>
          </p:nvPr>
        </p:nvSpPr>
        <p:spPr>
          <a:xfrm>
            <a:off x="4673927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woObj">
  <p:cSld name="Title Content and 2 Conten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171" y="1200201"/>
            <a:ext cx="4015600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OverTx">
  <p:cSld name="Title, 2 Content over Conte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5" name="Shape 85"/>
          <p:cNvSpPr txBox="1"/>
          <p:nvPr>
            <p:ph idx="3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, Content over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171" y="1200201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57171" y="2973315"/>
            <a:ext cx="8228763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fourObj">
  <p:cSld name="Title, 4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457171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673927" y="1200201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4" name="Shape 94"/>
          <p:cNvSpPr txBox="1"/>
          <p:nvPr>
            <p:ph idx="3" type="body"/>
          </p:nvPr>
        </p:nvSpPr>
        <p:spPr>
          <a:xfrm>
            <a:off x="4673927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5" name="Shape 95"/>
          <p:cNvSpPr txBox="1"/>
          <p:nvPr>
            <p:ph idx="4" type="body"/>
          </p:nvPr>
        </p:nvSpPr>
        <p:spPr>
          <a:xfrm>
            <a:off x="457171" y="2973315"/>
            <a:ext cx="4015600" cy="1619047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, 6 Conten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171" y="206238"/>
            <a:ext cx="8228763" cy="856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99" name="Shape 99"/>
          <p:cNvSpPr txBox="1"/>
          <p:nvPr>
            <p:ph idx="2" type="body"/>
          </p:nvPr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None/>
              <a:defRPr b="0" i="0" sz="1500" u="none" cap="none" strike="noStrike"/>
            </a:lvl9pPr>
          </a:lstStyle>
          <a:p/>
        </p:txBody>
      </p:sp>
      <p:sp>
        <p:nvSpPr>
          <p:cNvPr id="100" name="Shape 100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457171" y="1200201"/>
            <a:ext cx="8228763" cy="339436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00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tile algn="tl" flip="none" tx="0" sx="75000" ty="0" sy="75000"/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171" y="205014"/>
            <a:ext cx="8228763" cy="85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171" y="1203630"/>
            <a:ext cx="8228763" cy="2983113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17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7054" y="4685930"/>
            <a:ext cx="2898141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76025" lIns="76025" rIns="76025" tIns="76025"/>
          <a:lstStyle>
            <a:lvl1pPr indent="0" lvl="0" marL="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1pPr>
            <a:lvl2pPr indent="0" lvl="1" marL="381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2pPr>
            <a:lvl3pPr indent="0" lvl="2" marL="762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3pPr>
            <a:lvl4pPr indent="0" lvl="3" marL="1143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4pPr>
            <a:lvl5pPr indent="0" lvl="4" marL="1524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5pPr>
            <a:lvl6pPr indent="0" lvl="5" marL="1905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6pPr>
            <a:lvl7pPr indent="0" lvl="6" marL="2286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7pPr>
            <a:lvl8pPr indent="0" lvl="7" marL="26670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8pPr>
            <a:lvl9pPr indent="0" lvl="8" marL="3035300" marR="0" rtl="0" algn="l">
              <a:spcBef>
                <a:spcPts val="0"/>
              </a:spcBef>
              <a:buSzPct val="80000"/>
              <a:buNone/>
              <a:defRPr b="0" i="0" sz="1500" u="none" cap="none" strike="noStrike"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5841" y="4685930"/>
            <a:ext cx="2130093" cy="3546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370994" y="2347895"/>
            <a:ext cx="8228700" cy="133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Stili di comportamento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000">
                <a:solidFill>
                  <a:srgbClr val="FF0000"/>
                </a:solidFill>
              </a:rPr>
              <a:t>e soft skills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sz="5000">
              <a:solidFill>
                <a:srgbClr val="FF0000"/>
              </a:solidFill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3700">
              <a:solidFill>
                <a:srgbClr val="FF0000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2256350" y="814700"/>
            <a:ext cx="4453800" cy="28443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TU COME TI SENTI?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segnalo su un foglio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94850" y="836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78" name="Shape 178"/>
          <p:cNvSpPr/>
          <p:nvPr/>
        </p:nvSpPr>
        <p:spPr>
          <a:xfrm>
            <a:off x="2383500" y="1427375"/>
            <a:ext cx="4068600" cy="1887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Vediamo ora</a:t>
            </a: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 la seconda...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192500" y="32140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OGGETTIVO</a:t>
            </a:r>
          </a:p>
        </p:txBody>
      </p:sp>
      <p:sp>
        <p:nvSpPr>
          <p:cNvPr id="184" name="Shape 184"/>
          <p:cNvSpPr/>
          <p:nvPr/>
        </p:nvSpPr>
        <p:spPr>
          <a:xfrm>
            <a:off x="6158050" y="40722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SOGGETTIVO</a:t>
            </a:r>
          </a:p>
        </p:txBody>
      </p:sp>
      <p:sp>
        <p:nvSpPr>
          <p:cNvPr id="185" name="Shape 185"/>
          <p:cNvSpPr/>
          <p:nvPr/>
        </p:nvSpPr>
        <p:spPr>
          <a:xfrm>
            <a:off x="6422950" y="872425"/>
            <a:ext cx="2394300" cy="2352300"/>
          </a:xfrm>
          <a:prstGeom prst="wedgeRoundRectCallout">
            <a:avLst>
              <a:gd fmla="val -15530" name="adj1"/>
              <a:gd fmla="val 86030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persona con approccio </a:t>
            </a:r>
            <a:r>
              <a:rPr lang="it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prevalentemente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 emotivo, decide anche sulla base delle relazioni e delle persone che lo/a circondano, più coinvolta e capace di “sentire” lo stato d’animo di chi gli sta vicino.</a:t>
            </a:r>
          </a:p>
        </p:txBody>
      </p:sp>
      <p:sp>
        <p:nvSpPr>
          <p:cNvPr id="186" name="Shape 186"/>
          <p:cNvSpPr/>
          <p:nvPr/>
        </p:nvSpPr>
        <p:spPr>
          <a:xfrm>
            <a:off x="192500" y="1953050"/>
            <a:ext cx="2585400" cy="2352300"/>
          </a:xfrm>
          <a:prstGeom prst="wedgeRoundRectCallout">
            <a:avLst>
              <a:gd fmla="val -10276" name="adj1"/>
              <a:gd fmla="val -87384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persona dall’approccio prevalentemente razionale, decide sulla base di dati e fatti logici, si concentra sull’obiettivo da raggiungere, si fa coinvolgere meno dall’emotività, possiede un buon controllo delle proprie emozioni.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7" name="Shape 187"/>
          <p:cNvCxnSpPr/>
          <p:nvPr/>
        </p:nvCxnSpPr>
        <p:spPr>
          <a:xfrm>
            <a:off x="4446825" y="321400"/>
            <a:ext cx="42300" cy="428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/>
        </p:nvSpPr>
        <p:spPr>
          <a:xfrm>
            <a:off x="2256350" y="814700"/>
            <a:ext cx="4453800" cy="28443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TU COME TI SENTI?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segnalo su un foglio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/>
        </p:nvSpPr>
        <p:spPr>
          <a:xfrm>
            <a:off x="2256350" y="814700"/>
            <a:ext cx="4453800" cy="2844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Queste</a:t>
            </a: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 4 preferenze possono essere incrociate.</a:t>
            </a:r>
            <a:br>
              <a:rPr lang="it" sz="1800">
                <a:latin typeface="Calibri"/>
                <a:ea typeface="Calibri"/>
                <a:cs typeface="Calibri"/>
                <a:sym typeface="Calibri"/>
              </a:rPr>
            </a:b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E per ogni incrocio si possono delineare le caratteristiche più tipiche di ciascun approccio.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Possono essere usate come base per descriversi durante un colloquio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/>
        </p:nvSpPr>
        <p:spPr>
          <a:xfrm>
            <a:off x="1061325" y="6498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introverso-oggettivo</a:t>
            </a:r>
          </a:p>
        </p:txBody>
      </p:sp>
      <p:cxnSp>
        <p:nvCxnSpPr>
          <p:cNvPr id="203" name="Shape 203"/>
          <p:cNvCxnSpPr/>
          <p:nvPr/>
        </p:nvCxnSpPr>
        <p:spPr>
          <a:xfrm>
            <a:off x="4446825" y="321400"/>
            <a:ext cx="42300" cy="428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204" name="Shape 204"/>
          <p:cNvCxnSpPr/>
          <p:nvPr/>
        </p:nvCxnSpPr>
        <p:spPr>
          <a:xfrm flipH="1" rot="10800000">
            <a:off x="757650" y="2550600"/>
            <a:ext cx="7628700" cy="4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5" name="Shape 205"/>
          <p:cNvSpPr/>
          <p:nvPr/>
        </p:nvSpPr>
        <p:spPr>
          <a:xfrm>
            <a:off x="5250650" y="6498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estro</a:t>
            </a:r>
            <a:r>
              <a:rPr lang="it" sz="2400">
                <a:latin typeface="Oswald"/>
                <a:ea typeface="Oswald"/>
                <a:cs typeface="Oswald"/>
                <a:sym typeface="Oswald"/>
              </a:rPr>
              <a:t>verso-oggettivo</a:t>
            </a:r>
          </a:p>
        </p:txBody>
      </p:sp>
      <p:sp>
        <p:nvSpPr>
          <p:cNvPr id="206" name="Shape 206"/>
          <p:cNvSpPr/>
          <p:nvPr/>
        </p:nvSpPr>
        <p:spPr>
          <a:xfrm>
            <a:off x="5144700" y="32286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estroverso-soggettivo</a:t>
            </a:r>
          </a:p>
        </p:txBody>
      </p:sp>
      <p:sp>
        <p:nvSpPr>
          <p:cNvPr id="207" name="Shape 207"/>
          <p:cNvSpPr/>
          <p:nvPr/>
        </p:nvSpPr>
        <p:spPr>
          <a:xfrm>
            <a:off x="1061325" y="32286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intro</a:t>
            </a:r>
            <a:r>
              <a:rPr lang="it" sz="2400">
                <a:latin typeface="Oswald"/>
                <a:ea typeface="Oswald"/>
                <a:cs typeface="Oswald"/>
                <a:sym typeface="Oswald"/>
              </a:rPr>
              <a:t>verso-soggettivo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/>
        </p:nvSpPr>
        <p:spPr>
          <a:xfrm>
            <a:off x="224275" y="215425"/>
            <a:ext cx="2617200" cy="5298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introverso-oggettivo</a:t>
            </a:r>
          </a:p>
        </p:txBody>
      </p:sp>
      <p:sp>
        <p:nvSpPr>
          <p:cNvPr id="213" name="Shape 213"/>
          <p:cNvSpPr/>
          <p:nvPr/>
        </p:nvSpPr>
        <p:spPr>
          <a:xfrm>
            <a:off x="224275" y="946550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positivi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Orientato alla qualità: attento alla cura dei dettagli.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Analitico, preciso, puntuale, metodico.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Cauto e riflessivo, lavora bene in autonomia.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Distaccato e oggettivo, tende a non farsi coinvolgere a livello emotivo.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In un un gruppo di amici porta un’istanza di rigore e realismo.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4593700" y="893575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negativi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Può apparire un po’ distaccato e chiuso a livello relazionale.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A volte può tendere a essere pignolo e perfezionista.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Potrebbe faticare a lavorare con chi reputa non preparato quanto lui.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Non ama improvvisare o rischiare.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/>
        </p:nvSpPr>
        <p:spPr>
          <a:xfrm>
            <a:off x="224275" y="215425"/>
            <a:ext cx="3030300" cy="5298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introverso-soggettivo</a:t>
            </a:r>
          </a:p>
        </p:txBody>
      </p:sp>
      <p:sp>
        <p:nvSpPr>
          <p:cNvPr id="220" name="Shape 220"/>
          <p:cNvSpPr/>
          <p:nvPr/>
        </p:nvSpPr>
        <p:spPr>
          <a:xfrm>
            <a:off x="224275" y="946550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positivi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Orientato all’armonia: tollerante e accogliente.</a:t>
            </a:r>
          </a:p>
          <a:p>
            <a:pPr indent="-32385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Paziente, disponibile, calmo e discreto.</a:t>
            </a:r>
          </a:p>
          <a:p>
            <a:pPr indent="-32385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È un buon mediatore, lavora a supporto del gruppo.</a:t>
            </a:r>
          </a:p>
          <a:p>
            <a:pPr indent="-32385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Si fa carico delle cose e si fa coinvolgere a livello personale.</a:t>
            </a:r>
          </a:p>
          <a:p>
            <a:pPr indent="-32385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500">
                <a:latin typeface="Calibri"/>
                <a:ea typeface="Calibri"/>
                <a:cs typeface="Calibri"/>
                <a:sym typeface="Calibri"/>
              </a:rPr>
              <a:t>In un un gruppo di amici è colui che sa ascoltare e consigliare gli altri.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593700" y="893575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negativi</a:t>
            </a:r>
          </a:p>
          <a:p>
            <a:pPr indent="-32385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apparire un po’ lento e insicuro</a:t>
            </a:r>
          </a:p>
          <a:p>
            <a:pPr indent="-32385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volte potrebbe necessitare di essere guidato e incoraggiato</a:t>
            </a:r>
          </a:p>
          <a:p>
            <a:pPr indent="-32385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faticare a dire di no non cogliendo i propri limiti</a:t>
            </a:r>
          </a:p>
          <a:p>
            <a:pPr indent="-32385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ama i conflitti e per questo potrebbe evitare il confronto diretto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/>
        </p:nvSpPr>
        <p:spPr>
          <a:xfrm>
            <a:off x="224275" y="215425"/>
            <a:ext cx="2913900" cy="5298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es</a:t>
            </a:r>
            <a:r>
              <a:rPr lang="it" sz="2400">
                <a:latin typeface="Oswald"/>
                <a:ea typeface="Oswald"/>
                <a:cs typeface="Oswald"/>
                <a:sym typeface="Oswald"/>
              </a:rPr>
              <a:t>troverso-oggettivo</a:t>
            </a:r>
          </a:p>
        </p:txBody>
      </p:sp>
      <p:sp>
        <p:nvSpPr>
          <p:cNvPr id="227" name="Shape 227"/>
          <p:cNvSpPr/>
          <p:nvPr/>
        </p:nvSpPr>
        <p:spPr>
          <a:xfrm>
            <a:off x="224275" y="946550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positivi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Orientato al raggiungimento del risultato: le sfide lo attraggono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Determinato, diretto e tenace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Decide in modo veloce e non si demotiva facilmente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Pieno di energia, instancabile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In un un gruppo di amici tende ad assumere naturalmente la leadership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/>
          <p:nvPr/>
        </p:nvSpPr>
        <p:spPr>
          <a:xfrm>
            <a:off x="4593700" y="893575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negativi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otrebbe apparire testardo e troppo convinto delle proprie idee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volte potrebbe diventare autoritario e impaziente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apparire poco empatico e poco tollerante</a:t>
            </a:r>
          </a:p>
          <a:p>
            <a:pPr indent="-3302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faticare a sottostare a troppe regole o a regole troppo rigide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224275" y="215425"/>
            <a:ext cx="2913900" cy="5298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estroverso-soggettivo</a:t>
            </a:r>
          </a:p>
        </p:txBody>
      </p:sp>
      <p:sp>
        <p:nvSpPr>
          <p:cNvPr id="234" name="Shape 234"/>
          <p:cNvSpPr/>
          <p:nvPr/>
        </p:nvSpPr>
        <p:spPr>
          <a:xfrm>
            <a:off x="224275" y="946550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positivi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Orientato alla collaborazione.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Coinvolgente, aperto al cambiamento, entusiasta.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Dinamico e tendenzialmente ottimista.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Espansivo e allegro, ama ruoli a contatto con le persone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 coinvolgere e creare spirito di squadra.</a:t>
            </a:r>
          </a:p>
        </p:txBody>
      </p:sp>
      <p:sp>
        <p:nvSpPr>
          <p:cNvPr id="235" name="Shape 235"/>
          <p:cNvSpPr/>
          <p:nvPr/>
        </p:nvSpPr>
        <p:spPr>
          <a:xfrm>
            <a:off x="4593700" y="893575"/>
            <a:ext cx="3814500" cy="3899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1600">
                <a:latin typeface="Calibri"/>
                <a:ea typeface="Calibri"/>
                <a:cs typeface="Calibri"/>
                <a:sym typeface="Calibri"/>
              </a:rPr>
              <a:t>Aspetti negativi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apparire indiscreto e eccessivo nelle manifestazioni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volte potrebbe diventare frenetico e includente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Potrebbe faticare a curare i dettagli di un lavoro</a:t>
            </a:r>
          </a:p>
          <a:p>
            <a:pPr indent="-330200" lvl="0" marL="457200" rtl="0">
              <a:lnSpc>
                <a:spcPct val="115000"/>
              </a:lnSpc>
              <a:spcBef>
                <a:spcPts val="2900"/>
              </a:spcBef>
              <a:buSzPct val="100000"/>
              <a:buFont typeface="Calibri"/>
              <a:buChar char="●"/>
            </a:pPr>
            <a:r>
              <a:rPr lang="it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ama compiti routinari e dover lavorare da solo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775250" y="321400"/>
            <a:ext cx="7226100" cy="17697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In un colloquio di lavoro può venire richiesto di elencare, raccontare e argomentare le proprie soft skills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Si deve quindi parlare di sé, di come si affrontano le situazioni, quali caratteristiche contraddistinguono </a:t>
            </a:r>
          </a:p>
        </p:txBody>
      </p:sp>
      <p:sp>
        <p:nvSpPr>
          <p:cNvPr id="113" name="Shape 113"/>
          <p:cNvSpPr/>
          <p:nvPr/>
        </p:nvSpPr>
        <p:spPr>
          <a:xfrm>
            <a:off x="775250" y="2800775"/>
            <a:ext cx="7226100" cy="17271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E4FF1A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domanda che mira a capire questi aspetti è: </a:t>
            </a:r>
            <a:b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“Mi parli di lei”</a:t>
            </a:r>
            <a:b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  <a:p>
            <a:pPr lvl="0" rtl="0" algn="ctr">
              <a:spcBef>
                <a:spcPts val="0"/>
              </a:spcBef>
              <a:buNone/>
            </a:pPr>
            <a:r>
              <a:rPr lang="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Spesso ci si può trovare senza parole</a:t>
            </a:r>
          </a:p>
        </p:txBody>
      </p:sp>
      <p:cxnSp>
        <p:nvCxnSpPr>
          <p:cNvPr id="114" name="Shape 114"/>
          <p:cNvCxnSpPr>
            <a:stCxn id="112" idx="2"/>
            <a:endCxn id="113" idx="0"/>
          </p:cNvCxnSpPr>
          <p:nvPr/>
        </p:nvCxnSpPr>
        <p:spPr>
          <a:xfrm>
            <a:off x="4388300" y="2091100"/>
            <a:ext cx="0" cy="70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382700" y="1180200"/>
            <a:ext cx="3999900" cy="1511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Cognitive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risolvere problemi (problem solving)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prendere decisioni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creatività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analisi e sintesi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82700" y="2854350"/>
            <a:ext cx="3999900" cy="206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Relazionali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gestione dei conflitti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collaborazione e gioco di squadra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condivisione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leadership e carisma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orientamento al cliente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capacità di parlare in pubblico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comunicazione e negoziazione</a:t>
            </a:r>
          </a:p>
          <a:p>
            <a:pPr lv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4745250" y="1180200"/>
            <a:ext cx="3999900" cy="15117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Organizzative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pianificazione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controllo del processo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verifica dei risultati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rispetto delle scadenze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786050" y="2854350"/>
            <a:ext cx="3999900" cy="2069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200">
                <a:latin typeface="Oswald"/>
                <a:ea typeface="Oswald"/>
                <a:cs typeface="Oswald"/>
                <a:sym typeface="Oswald"/>
              </a:rPr>
              <a:t>Personali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orientamento all’obiettivo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motivazione a crescere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consapevolezza</a:t>
            </a:r>
          </a:p>
          <a:p>
            <a:pPr indent="-3048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</a:pPr>
            <a:r>
              <a:rPr lang="it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curiosità e desiderio di imparare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83225" y="1116175"/>
            <a:ext cx="3538800" cy="3733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b="1" lang="it" sz="2200">
                <a:latin typeface="Calibri"/>
                <a:ea typeface="Calibri"/>
                <a:cs typeface="Calibri"/>
                <a:sym typeface="Calibri"/>
              </a:rPr>
              <a:t>1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2200"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Cercare di mettere insieme 4 o 5 qualità che si pensa possano servire a fare bella figura.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(es. “Sono disponibile, deciso/a, veloce e preciso/a”)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4557875" y="1073700"/>
            <a:ext cx="3443400" cy="3733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2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it" sz="2200">
                <a:latin typeface="Calibri"/>
                <a:ea typeface="Calibri"/>
                <a:cs typeface="Calibri"/>
                <a:sym typeface="Calibri"/>
              </a:rPr>
              <a:t>Dichiarare “Che domanda difficile” oppure “Non mi aspettavo questa domanda!”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ERRORI da EVITARE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679875" y="1063125"/>
            <a:ext cx="7310700" cy="3733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È consigliabile arrivare preparati a domande o stimoli su 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cio che si sa e si sa fare, 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 modo in cui si affrontano le cose </a:t>
            </a:r>
          </a:p>
          <a:p>
            <a:pPr indent="-419100" lvl="0" marL="457200" rtl="0">
              <a:spcBef>
                <a:spcPts val="0"/>
              </a:spcBef>
              <a:buSzPct val="100000"/>
              <a:buFont typeface="Calibri"/>
              <a:buChar char="●"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 il tipo di “valore” che si può portare in un contesto professionale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2436500" y="1048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COSA  FARE?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2128650" y="316750"/>
            <a:ext cx="4886700" cy="1752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COME INDENTIFICARE LE PROPRIE SOFT SKILLS?</a:t>
            </a:r>
          </a:p>
        </p:txBody>
      </p:sp>
      <p:sp>
        <p:nvSpPr>
          <p:cNvPr id="142" name="Shape 142"/>
          <p:cNvSpPr/>
          <p:nvPr/>
        </p:nvSpPr>
        <p:spPr>
          <a:xfrm>
            <a:off x="3263400" y="2419450"/>
            <a:ext cx="2617200" cy="6570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4 stili di comportamento</a:t>
            </a:r>
          </a:p>
        </p:txBody>
      </p:sp>
      <p:cxnSp>
        <p:nvCxnSpPr>
          <p:cNvPr id="143" name="Shape 143"/>
          <p:cNvCxnSpPr>
            <a:stCxn id="141" idx="2"/>
            <a:endCxn id="142" idx="0"/>
          </p:cNvCxnSpPr>
          <p:nvPr/>
        </p:nvCxnSpPr>
        <p:spPr>
          <a:xfrm>
            <a:off x="4572000" y="2069650"/>
            <a:ext cx="0" cy="34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44" name="Shape 144"/>
          <p:cNvSpPr/>
          <p:nvPr/>
        </p:nvSpPr>
        <p:spPr>
          <a:xfrm>
            <a:off x="3263400" y="3854050"/>
            <a:ext cx="2617200" cy="6570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a 4 elenchi di soft skill tra loro coerenti </a:t>
            </a:r>
          </a:p>
        </p:txBody>
      </p:sp>
      <p:cxnSp>
        <p:nvCxnSpPr>
          <p:cNvPr id="145" name="Shape 145"/>
          <p:cNvCxnSpPr>
            <a:stCxn id="142" idx="2"/>
            <a:endCxn id="144" idx="0"/>
          </p:cNvCxnSpPr>
          <p:nvPr/>
        </p:nvCxnSpPr>
        <p:spPr>
          <a:xfrm>
            <a:off x="4572000" y="3076450"/>
            <a:ext cx="0" cy="777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94850" y="836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51" name="Shape 151"/>
          <p:cNvSpPr/>
          <p:nvPr/>
        </p:nvSpPr>
        <p:spPr>
          <a:xfrm>
            <a:off x="2362300" y="882925"/>
            <a:ext cx="4068600" cy="11442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it" sz="1800">
                <a:latin typeface="Calibri"/>
                <a:ea typeface="Calibri"/>
                <a:cs typeface="Calibri"/>
                <a:sym typeface="Calibri"/>
              </a:rPr>
              <a:t>Usiamo la  metodologia di tipi psicologici proposta da C.G. Jung che si basa su 2 coppie di preferenze</a:t>
            </a:r>
          </a:p>
        </p:txBody>
      </p:sp>
      <p:sp>
        <p:nvSpPr>
          <p:cNvPr id="152" name="Shape 152"/>
          <p:cNvSpPr/>
          <p:nvPr/>
        </p:nvSpPr>
        <p:spPr>
          <a:xfrm>
            <a:off x="2362300" y="2539925"/>
            <a:ext cx="4068600" cy="1887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Una “preferenza” indica il modo più spontaneo di comportarsi.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it" sz="1600">
                <a:latin typeface="Calibri"/>
                <a:ea typeface="Calibri"/>
                <a:cs typeface="Calibri"/>
                <a:sym typeface="Calibri"/>
              </a:rPr>
              <a:t>Non esclude la possibilità di agire in modo diverso a seconda del contesto o situazione ma caratterizza il modo in cui più spesso si reagisce a uno stimolo.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94850" y="83625"/>
            <a:ext cx="4453800" cy="618900"/>
          </a:xfrm>
          <a:prstGeom prst="roundRect">
            <a:avLst>
              <a:gd fmla="val 16667" name="adj"/>
            </a:avLst>
          </a:prstGeom>
          <a:solidFill>
            <a:srgbClr val="E4FF1A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Oswald"/>
                <a:ea typeface="Oswald"/>
                <a:cs typeface="Oswald"/>
                <a:sym typeface="Oswald"/>
              </a:rPr>
              <a:t>SOFT SKILLS</a:t>
            </a:r>
          </a:p>
        </p:txBody>
      </p:sp>
      <p:sp>
        <p:nvSpPr>
          <p:cNvPr id="158" name="Shape 158"/>
          <p:cNvSpPr/>
          <p:nvPr/>
        </p:nvSpPr>
        <p:spPr>
          <a:xfrm>
            <a:off x="2383500" y="1427375"/>
            <a:ext cx="4068600" cy="18873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3000">
                <a:latin typeface="Calibri"/>
                <a:ea typeface="Calibri"/>
                <a:cs typeface="Calibri"/>
                <a:sym typeface="Calibri"/>
              </a:rPr>
              <a:t>Analizziamo la prima coppia di preferenze...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Shape 163"/>
          <p:cNvCxnSpPr/>
          <p:nvPr/>
        </p:nvCxnSpPr>
        <p:spPr>
          <a:xfrm flipH="1" rot="10800000">
            <a:off x="436175" y="2620750"/>
            <a:ext cx="8095200" cy="1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4" name="Shape 164"/>
          <p:cNvSpPr/>
          <p:nvPr/>
        </p:nvSpPr>
        <p:spPr>
          <a:xfrm>
            <a:off x="2883775" y="11902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INTROVERSO</a:t>
            </a:r>
          </a:p>
        </p:txBody>
      </p:sp>
      <p:sp>
        <p:nvSpPr>
          <p:cNvPr id="165" name="Shape 165"/>
          <p:cNvSpPr/>
          <p:nvPr/>
        </p:nvSpPr>
        <p:spPr>
          <a:xfrm>
            <a:off x="2883875" y="3143950"/>
            <a:ext cx="2839500" cy="847500"/>
          </a:xfrm>
          <a:prstGeom prst="roundRect">
            <a:avLst>
              <a:gd fmla="val 16667" name="adj"/>
            </a:avLst>
          </a:prstGeom>
          <a:solidFill>
            <a:srgbClr val="FF9900"/>
          </a:soli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it" sz="2400">
                <a:latin typeface="Oswald"/>
                <a:ea typeface="Oswald"/>
                <a:cs typeface="Oswald"/>
                <a:sym typeface="Oswald"/>
              </a:rPr>
              <a:t>ESTRO</a:t>
            </a:r>
            <a:r>
              <a:rPr lang="it" sz="2400">
                <a:latin typeface="Oswald"/>
                <a:ea typeface="Oswald"/>
                <a:cs typeface="Oswald"/>
                <a:sym typeface="Oswald"/>
              </a:rPr>
              <a:t>VERSO</a:t>
            </a:r>
          </a:p>
        </p:txBody>
      </p:sp>
      <p:sp>
        <p:nvSpPr>
          <p:cNvPr id="166" name="Shape 166"/>
          <p:cNvSpPr/>
          <p:nvPr/>
        </p:nvSpPr>
        <p:spPr>
          <a:xfrm>
            <a:off x="139525" y="141300"/>
            <a:ext cx="2151000" cy="2352300"/>
          </a:xfrm>
          <a:prstGeom prst="wedgeRoundRectCallout">
            <a:avLst>
              <a:gd fmla="val 83983" name="adj1"/>
              <a:gd fmla="val 9006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it">
                <a:latin typeface="Calibri"/>
                <a:ea typeface="Calibri"/>
                <a:cs typeface="Calibri"/>
                <a:sym typeface="Calibri"/>
              </a:rPr>
              <a:t>iservato, cauto, preferisce pensare ed elaborare prima di parlare, tende a isolarsi un po’ o circondarsi di pochi amici intimi, ha bisogno dei suoi spazi e può apparire timido.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6380375" y="2705200"/>
            <a:ext cx="2320500" cy="2352300"/>
          </a:xfrm>
          <a:prstGeom prst="wedgeRoundRectCallout">
            <a:avLst>
              <a:gd fmla="val -89410" name="adj1"/>
              <a:gd fmla="val -6924" name="adj2"/>
              <a:gd fmla="val 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it">
                <a:latin typeface="Calibri"/>
                <a:ea typeface="Calibri"/>
                <a:cs typeface="Calibri"/>
                <a:sym typeface="Calibri"/>
              </a:rPr>
              <a:t>socievole, dinamico, pensa parlando, ama impegnarsi in attività a contatto con le persone, ha bisogno di stare in compagnia, di avere molti stimoli ed è diretto nei rapporti interpersonali.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