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lang="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13/11/11</a:t>
            </a:r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28" name="Shape 128"/>
          <p:cNvSpPr txBox="1"/>
          <p:nvPr/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rIns="90000" tIns="468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it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9" name="Shape 129"/>
          <p:cNvSpPr txBox="1"/>
          <p:nvPr/>
        </p:nvSpPr>
        <p:spPr>
          <a:xfrm>
            <a:off x="3886200" y="8685213"/>
            <a:ext cx="2963862" cy="449262"/>
          </a:xfrm>
          <a:prstGeom prst="rect">
            <a:avLst/>
          </a:prstGeom>
          <a:noFill/>
          <a:ln>
            <a:noFill/>
          </a:ln>
        </p:spPr>
        <p:txBody>
          <a:bodyPr anchorCtr="0" anchor="b" bIns="41025" lIns="78825" rIns="78825" tIns="41025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it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30" name="Shape 130"/>
          <p:cNvSpPr txBox="1"/>
          <p:nvPr/>
        </p:nvSpPr>
        <p:spPr>
          <a:xfrm>
            <a:off x="1143000" y="685800"/>
            <a:ext cx="4573588" cy="3429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914400" y="4343400"/>
            <a:ext cx="5014912" cy="410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685799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685799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685799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685799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x="685799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685799" y="1143000"/>
            <a:ext cx="5486400" cy="30860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Vuot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t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olo e contenuto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titolo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Intestazione sezion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623887" y="1282304"/>
            <a:ext cx="7886700" cy="213955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ue contenuti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28650" y="1369218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629150" y="1369218"/>
            <a:ext cx="38862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nfront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3" type="body"/>
          </p:nvPr>
        </p:nvSpPr>
        <p:spPr>
          <a:xfrm>
            <a:off x="4629150" y="1260872"/>
            <a:ext cx="3887390" cy="61793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4" type="body"/>
          </p:nvPr>
        </p:nvSpPr>
        <p:spPr>
          <a:xfrm>
            <a:off x="4629150" y="1878806"/>
            <a:ext cx="3887390" cy="276344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olo titolo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uto con didascalia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629841" y="342900"/>
            <a:ext cx="2949178" cy="12001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887391" y="740569"/>
            <a:ext cx="4629150" cy="36552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magine con didascalia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629841" y="342900"/>
            <a:ext cx="2949178" cy="12001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/>
          <p:nvPr>
            <p:ph idx="2" type="pic"/>
          </p:nvPr>
        </p:nvSpPr>
        <p:spPr>
          <a:xfrm>
            <a:off x="3887391" y="740569"/>
            <a:ext cx="4629150" cy="365521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olo e testo verticale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 rot="5400000">
            <a:off x="2940248" y="-942379"/>
            <a:ext cx="3263503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itolo e testo verticali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 rot="5400000">
            <a:off x="5350073" y="1467445"/>
            <a:ext cx="435887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 rot="5400000">
            <a:off x="1349573" y="-447079"/>
            <a:ext cx="435887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28650" y="1369218"/>
            <a:ext cx="7886700" cy="32635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6286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028950" y="4767263"/>
            <a:ext cx="30860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it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youtu.be/8orpMGYQNUU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hyperlink" Target="https://goo.gl/NV7E0X)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287337" y="123000"/>
            <a:ext cx="8569200" cy="3907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2475" lIns="81700" rIns="81700" tIns="424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z="6000">
              <a:solidFill>
                <a:srgbClr val="80808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it" sz="5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Come si fa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it" sz="5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 video #1</a:t>
            </a:r>
            <a:br>
              <a:rPr b="1" lang="it" sz="5500">
                <a:solidFill>
                  <a:srgbClr val="FF0000"/>
                </a:solidFill>
              </a:rPr>
            </a:br>
            <a:br>
              <a:rPr b="1" lang="it" sz="5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it" sz="3000">
                <a:solidFill>
                  <a:srgbClr val="666666"/>
                </a:solidFill>
              </a:rPr>
              <a:t>Prima delle riprese</a:t>
            </a:r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9400" y="4188400"/>
            <a:ext cx="3004800" cy="53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147075" y="99673"/>
            <a:ext cx="7886700" cy="75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Lo stile - video con “collage”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5606275" y="1017775"/>
            <a:ext cx="3268500" cy="36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Cosa</a:t>
            </a:r>
            <a:r>
              <a:rPr lang="it" sz="2400"/>
              <a:t> = il mito e la fiaba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Chi</a:t>
            </a:r>
            <a:r>
              <a:rPr lang="it" sz="2400"/>
              <a:t> = studenti, per introdurre e spiegare</a:t>
            </a:r>
          </a:p>
          <a:p>
            <a:pPr indent="-381000" lvl="0" marL="457200">
              <a:spcBef>
                <a:spcPts val="0"/>
              </a:spcBef>
              <a:buSzPct val="100000"/>
            </a:pPr>
            <a:r>
              <a:rPr b="1" lang="it" sz="2400"/>
              <a:t>Come</a:t>
            </a:r>
            <a:r>
              <a:rPr lang="it" sz="2400"/>
              <a:t> = collage di immagini e suoni, con voce fuori campo</a:t>
            </a:r>
          </a:p>
        </p:txBody>
      </p:sp>
      <p:pic>
        <p:nvPicPr>
          <p:cNvPr id="210" name="Shape 210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6150" y="1369220"/>
            <a:ext cx="5109050" cy="2851150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/>
        </p:nvSpPr>
        <p:spPr>
          <a:xfrm>
            <a:off x="1077550" y="4276000"/>
            <a:ext cx="59016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https://youtu.be/8orpMGYQNUU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147075" y="99673"/>
            <a:ext cx="7886700" cy="75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4000">
                <a:solidFill>
                  <a:srgbClr val="FF0000"/>
                </a:solidFill>
              </a:rPr>
              <a:t>Lo stile - video originale con riprese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5606275" y="1017775"/>
            <a:ext cx="3268500" cy="36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Cosa</a:t>
            </a:r>
            <a:r>
              <a:rPr lang="it" sz="2400"/>
              <a:t> = L’età della Terra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Chi</a:t>
            </a:r>
            <a:r>
              <a:rPr lang="it" sz="2400"/>
              <a:t> = studenti di scuola media, per introdurre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Come</a:t>
            </a:r>
            <a:r>
              <a:rPr lang="it" sz="2400"/>
              <a:t> = video con riprese originali, musiche, montate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1077550" y="4276000"/>
            <a:ext cx="59016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https://youtu.be/wAmUd4zj9fw</a:t>
            </a:r>
          </a:p>
        </p:txBody>
      </p:sp>
      <p:pic>
        <p:nvPicPr>
          <p:cNvPr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050" y="1017787"/>
            <a:ext cx="5032409" cy="27898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147075" y="99675"/>
            <a:ext cx="8727600" cy="75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3500">
                <a:solidFill>
                  <a:srgbClr val="FF0000"/>
                </a:solidFill>
              </a:rPr>
              <a:t>Lo stile - video originale con disegni (scribing)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5606275" y="1017775"/>
            <a:ext cx="3268500" cy="36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Cosa</a:t>
            </a:r>
            <a:r>
              <a:rPr lang="it" sz="2400"/>
              <a:t> = Il concetto di famiglia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Chi</a:t>
            </a:r>
            <a:r>
              <a:rPr lang="it" sz="2400"/>
              <a:t> = studenti di liceo, per introdurre e spiegare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Come</a:t>
            </a:r>
            <a:r>
              <a:rPr lang="it" sz="2400"/>
              <a:t> = video con riprese velocizzate di disegni, musiche, voce fuori campo 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1077550" y="4276000"/>
            <a:ext cx="59016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https://youtu.be/AgCYQluZjCM</a:t>
            </a:r>
          </a:p>
        </p:txBody>
      </p:sp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944800"/>
            <a:ext cx="5301474" cy="2971847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147075" y="99675"/>
            <a:ext cx="8727600" cy="75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3500">
                <a:solidFill>
                  <a:srgbClr val="FF0000"/>
                </a:solidFill>
              </a:rPr>
              <a:t>Lo stile - video misto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5606275" y="1017775"/>
            <a:ext cx="3268500" cy="36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Cosa</a:t>
            </a:r>
            <a:r>
              <a:rPr lang="it" sz="2400"/>
              <a:t> = Il T-Rex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Chi</a:t>
            </a:r>
            <a:r>
              <a:rPr lang="it" sz="2400"/>
              <a:t> = studenti di scuola media, per introdurre 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b="1" lang="it" sz="2400"/>
              <a:t>Come</a:t>
            </a:r>
            <a:r>
              <a:rPr lang="it" sz="2400"/>
              <a:t> = video con riprese, musiche e materiali pronti (riprese, immagini e animazioni)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077550" y="4276000"/>
            <a:ext cx="5901600" cy="6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https://youtu.be/-7KOeJOybn8</a:t>
            </a:r>
          </a:p>
        </p:txBody>
      </p:sp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06275"/>
            <a:ext cx="5301475" cy="293192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3334739" y="2484237"/>
            <a:ext cx="7886700" cy="216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43" name="Shape 143"/>
          <p:cNvSpPr txBox="1"/>
          <p:nvPr/>
        </p:nvSpPr>
        <p:spPr>
          <a:xfrm>
            <a:off x="323800" y="551975"/>
            <a:ext cx="6914100" cy="5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t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Oggi fare un video è semplice: </a:t>
            </a:r>
          </a:p>
          <a:p>
            <a:pPr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>
            <a:off x="177875" y="1468350"/>
            <a:ext cx="2707200" cy="1936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Creare</a:t>
            </a:r>
          </a:p>
          <a:p>
            <a:pPr lvl="0" rtl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bastano pochi strumenti </a:t>
            </a:r>
          </a:p>
        </p:txBody>
      </p:sp>
      <p:sp>
        <p:nvSpPr>
          <p:cNvPr id="145" name="Shape 145"/>
          <p:cNvSpPr/>
          <p:nvPr/>
        </p:nvSpPr>
        <p:spPr>
          <a:xfrm>
            <a:off x="3067500" y="1468350"/>
            <a:ext cx="2707200" cy="1936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Editare</a:t>
            </a:r>
          </a:p>
          <a:p>
            <a:pPr lvl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 sono molte applicazioni </a:t>
            </a:r>
          </a:p>
        </p:txBody>
      </p:sp>
      <p:sp>
        <p:nvSpPr>
          <p:cNvPr id="146" name="Shape 146"/>
          <p:cNvSpPr/>
          <p:nvPr/>
        </p:nvSpPr>
        <p:spPr>
          <a:xfrm>
            <a:off x="5957125" y="1468350"/>
            <a:ext cx="2978100" cy="19365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00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Condividere</a:t>
            </a:r>
          </a:p>
          <a:p>
            <a:pPr lvl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 pochi click si carica sui social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ctrTitle"/>
          </p:nvPr>
        </p:nvSpPr>
        <p:spPr>
          <a:xfrm>
            <a:off x="1143000" y="1201722"/>
            <a:ext cx="6858000" cy="1790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Prima di riprendere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3334739" y="2484237"/>
            <a:ext cx="7886700" cy="21652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1750" y="2033339"/>
            <a:ext cx="3940200" cy="221249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/>
          <p:nvPr/>
        </p:nvSpPr>
        <p:spPr>
          <a:xfrm>
            <a:off x="3256690" y="4321019"/>
            <a:ext cx="3665100" cy="12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it" sz="5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Maurizio Pesce, flickr (</a:t>
            </a:r>
            <a:r>
              <a:rPr lang="it" sz="5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https://goo.gl/NV7E0X)</a:t>
            </a: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it"/>
              <a:t>‹#›</a:t>
            </a:fld>
          </a:p>
        </p:txBody>
      </p:sp>
      <p:sp>
        <p:nvSpPr>
          <p:cNvPr id="160" name="Shape 160"/>
          <p:cNvSpPr txBox="1"/>
          <p:nvPr/>
        </p:nvSpPr>
        <p:spPr>
          <a:xfrm>
            <a:off x="274524" y="982505"/>
            <a:ext cx="81558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t" sz="2800">
                <a:latin typeface="Calibri"/>
                <a:ea typeface="Calibri"/>
                <a:cs typeface="Calibri"/>
                <a:sym typeface="Calibri"/>
              </a:rPr>
              <a:t>Per iniziare</a:t>
            </a:r>
            <a:r>
              <a:rPr lang="it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basta uno smartphone, una macchina fotografica o un tablet.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>
            <p:ph type="title"/>
          </p:nvPr>
        </p:nvSpPr>
        <p:spPr>
          <a:xfrm>
            <a:off x="208550" y="89419"/>
            <a:ext cx="7886700" cy="994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>
                <a:solidFill>
                  <a:srgbClr val="FF0000"/>
                </a:solidFill>
              </a:rPr>
              <a:t>Gli strumenti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i="0" lang="it" sz="4400" u="none" cap="none" strike="noStrike">
                <a:solidFill>
                  <a:srgbClr val="FF0000"/>
                </a:solidFill>
              </a:rPr>
              <a:t>L’ideazione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28650" y="1268016"/>
            <a:ext cx="76521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it">
                <a:latin typeface="Arial"/>
                <a:ea typeface="Arial"/>
                <a:cs typeface="Arial"/>
                <a:sym typeface="Arial"/>
              </a:rPr>
              <a:t>Prima di iniziare è importante riflettere bene su</a:t>
            </a:r>
            <a:r>
              <a:rPr b="0" i="0" lang="it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tre aspetti: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69" name="Shape 169"/>
          <p:cNvSpPr/>
          <p:nvPr/>
        </p:nvSpPr>
        <p:spPr>
          <a:xfrm>
            <a:off x="769800" y="2426600"/>
            <a:ext cx="2612700" cy="19365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it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CHE COSA?</a:t>
            </a:r>
          </a:p>
        </p:txBody>
      </p:sp>
      <p:sp>
        <p:nvSpPr>
          <p:cNvPr id="170" name="Shape 170"/>
          <p:cNvSpPr/>
          <p:nvPr/>
        </p:nvSpPr>
        <p:spPr>
          <a:xfrm>
            <a:off x="3609500" y="2426600"/>
            <a:ext cx="2529600" cy="19365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it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CHI?</a:t>
            </a:r>
          </a:p>
        </p:txBody>
      </p:sp>
      <p:sp>
        <p:nvSpPr>
          <p:cNvPr id="171" name="Shape 171"/>
          <p:cNvSpPr/>
          <p:nvPr/>
        </p:nvSpPr>
        <p:spPr>
          <a:xfrm>
            <a:off x="6457950" y="2426600"/>
            <a:ext cx="2470500" cy="19365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it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257500" y="10639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it">
                <a:solidFill>
                  <a:srgbClr val="FF0000"/>
                </a:solidFill>
              </a:rPr>
              <a:t>L’ideazione</a:t>
            </a:r>
          </a:p>
        </p:txBody>
      </p:sp>
      <p:sp>
        <p:nvSpPr>
          <p:cNvPr id="177" name="Shape 17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78" name="Shape 178"/>
          <p:cNvSpPr/>
          <p:nvPr/>
        </p:nvSpPr>
        <p:spPr>
          <a:xfrm>
            <a:off x="257500" y="1603500"/>
            <a:ext cx="2612700" cy="19365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CHE COSA?</a:t>
            </a:r>
          </a:p>
        </p:txBody>
      </p:sp>
      <p:sp>
        <p:nvSpPr>
          <p:cNvPr id="179" name="Shape 179"/>
          <p:cNvSpPr/>
          <p:nvPr/>
        </p:nvSpPr>
        <p:spPr>
          <a:xfrm>
            <a:off x="3307200" y="981900"/>
            <a:ext cx="5116800" cy="3621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Ovvero che cosa si vuole fare vedere.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deve definire l’</a:t>
            </a:r>
            <a:r>
              <a:rPr b="1"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argomento</a:t>
            </a: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 la storia che interessa raccontare nel video. 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anche le finalità: spiegare, introdurre, approfondire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257500" y="13839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b="0" i="0" lang="it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L’ideazione</a:t>
            </a:r>
          </a:p>
        </p:txBody>
      </p:sp>
      <p:sp>
        <p:nvSpPr>
          <p:cNvPr id="185" name="Shape 18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86" name="Shape 186"/>
          <p:cNvSpPr/>
          <p:nvPr/>
        </p:nvSpPr>
        <p:spPr>
          <a:xfrm>
            <a:off x="257500" y="1603500"/>
            <a:ext cx="2612700" cy="19365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CHI</a:t>
            </a:r>
            <a:r>
              <a:rPr b="1" lang="it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87" name="Shape 187"/>
          <p:cNvSpPr/>
          <p:nvPr/>
        </p:nvSpPr>
        <p:spPr>
          <a:xfrm>
            <a:off x="3307200" y="981900"/>
            <a:ext cx="5116800" cy="3201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Ovvero chi </a:t>
            </a: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guarderà il video: va definito il </a:t>
            </a:r>
            <a:r>
              <a:rPr b="1"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pubblico </a:t>
            </a: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riferimento, in modo da fare scelte coerenti a livello stile (immagini, musica, registro linguistico)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257500" y="114419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lang="it">
                <a:solidFill>
                  <a:srgbClr val="FF0000"/>
                </a:solidFill>
              </a:rPr>
              <a:t>L’ideazione</a:t>
            </a:r>
          </a:p>
        </p:txBody>
      </p:sp>
      <p:sp>
        <p:nvSpPr>
          <p:cNvPr id="193" name="Shape 19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94" name="Shape 194"/>
          <p:cNvSpPr/>
          <p:nvPr/>
        </p:nvSpPr>
        <p:spPr>
          <a:xfrm>
            <a:off x="257500" y="1603500"/>
            <a:ext cx="2612700" cy="1936500"/>
          </a:xfrm>
          <a:prstGeom prst="roundRect">
            <a:avLst>
              <a:gd fmla="val 16667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it" sz="4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COME</a:t>
            </a:r>
          </a:p>
        </p:txBody>
      </p:sp>
      <p:sp>
        <p:nvSpPr>
          <p:cNvPr id="195" name="Shape 195"/>
          <p:cNvSpPr/>
          <p:nvPr/>
        </p:nvSpPr>
        <p:spPr>
          <a:xfrm>
            <a:off x="3307200" y="981900"/>
            <a:ext cx="5116800" cy="32019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chemeClr val="accen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Ovvero in che modo spiegare</a:t>
            </a: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l’argomento o raccontare la storia.</a:t>
            </a:r>
          </a:p>
          <a:p>
            <a:pPr lvl="0" rtl="0">
              <a:lnSpc>
                <a:spcPct val="90000"/>
              </a:lnSpc>
              <a:spcBef>
                <a:spcPts val="1000"/>
              </a:spcBef>
              <a:buNone/>
            </a:pP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Significa definire lo </a:t>
            </a:r>
            <a:r>
              <a:rPr b="1"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stile </a:t>
            </a:r>
            <a:r>
              <a:rPr lang="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 video.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469293" y="193576"/>
            <a:ext cx="78867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buSzPct val="25000"/>
              <a:buFont typeface="Arial"/>
              <a:buNone/>
            </a:pPr>
            <a:r>
              <a:rPr i="0" lang="it" sz="4400" u="none" cap="none" strike="noStrike">
                <a:solidFill>
                  <a:srgbClr val="FF0000"/>
                </a:solidFill>
              </a:rPr>
              <a:t>Lo stile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08025" y="853824"/>
            <a:ext cx="7886700" cy="34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it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it" sz="2600" u="none" cap="none" strike="noStrike">
                <a:solidFill>
                  <a:schemeClr val="dk1"/>
                </a:solidFill>
              </a:rPr>
              <a:t> Nel definire lo stile del video </a:t>
            </a:r>
            <a:r>
              <a:rPr lang="it" sz="2600"/>
              <a:t>si deve</a:t>
            </a:r>
            <a:r>
              <a:rPr i="0" lang="it" sz="2600" u="none" cap="none" strike="noStrike">
                <a:solidFill>
                  <a:schemeClr val="dk1"/>
                </a:solidFill>
              </a:rPr>
              <a:t> pensare al tipo</a:t>
            </a:r>
            <a:br>
              <a:rPr i="0" lang="it" sz="2600" u="none" cap="none" strike="noStrike">
                <a:solidFill>
                  <a:schemeClr val="dk1"/>
                </a:solidFill>
              </a:rPr>
            </a:br>
            <a:r>
              <a:rPr i="0" lang="it" sz="2600" u="none" cap="none" strike="noStrike">
                <a:solidFill>
                  <a:schemeClr val="dk1"/>
                </a:solidFill>
              </a:rPr>
              <a:t>di video che </a:t>
            </a:r>
            <a:r>
              <a:rPr lang="it" sz="2600"/>
              <a:t>si vuole</a:t>
            </a:r>
            <a:r>
              <a:rPr i="0" lang="it" sz="2600" u="none" cap="none" strike="noStrike">
                <a:solidFill>
                  <a:schemeClr val="dk1"/>
                </a:solidFill>
              </a:rPr>
              <a:t> realizzare: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it" sz="2600"/>
              <a:t>tutorial </a:t>
            </a:r>
            <a:r>
              <a:rPr lang="it" sz="2600"/>
              <a:t>al computer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i="0" lang="it" sz="2600" u="none" cap="none" strike="noStrike">
                <a:solidFill>
                  <a:schemeClr val="dk1"/>
                </a:solidFill>
              </a:rPr>
              <a:t>un </a:t>
            </a:r>
            <a:r>
              <a:rPr b="1" i="0" lang="it" sz="2600" u="none" cap="none" strike="noStrike">
                <a:solidFill>
                  <a:schemeClr val="dk1"/>
                </a:solidFill>
              </a:rPr>
              <a:t>collage</a:t>
            </a:r>
            <a:r>
              <a:rPr i="0" lang="it" sz="2600" u="none" cap="none" strike="noStrike">
                <a:solidFill>
                  <a:schemeClr val="dk1"/>
                </a:solidFill>
              </a:rPr>
              <a:t> con foto, video, suoni e musiche (che già pronte sul web) e a cui eventualmente aggiungere una </a:t>
            </a:r>
            <a:r>
              <a:rPr b="1" i="0" lang="it" sz="2600" u="none" cap="none" strike="noStrike">
                <a:solidFill>
                  <a:schemeClr val="dk1"/>
                </a:solidFill>
              </a:rPr>
              <a:t>voce fuori campo</a:t>
            </a:r>
            <a:r>
              <a:rPr i="0" lang="it" sz="2600" u="none" cap="none" strike="noStrike">
                <a:solidFill>
                  <a:schemeClr val="dk1"/>
                </a:solidFill>
              </a:rPr>
              <a:t>;</a:t>
            </a: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i="0" lang="it" sz="2600" u="none" cap="none" strike="noStrike">
                <a:solidFill>
                  <a:schemeClr val="dk1"/>
                </a:solidFill>
              </a:rPr>
              <a:t>un montaggio di immagini e parole totalmente </a:t>
            </a:r>
            <a:r>
              <a:rPr b="1" i="0" lang="it" sz="2600" u="none" cap="none" strike="noStrike">
                <a:solidFill>
                  <a:schemeClr val="dk1"/>
                </a:solidFill>
              </a:rPr>
              <a:t>originali</a:t>
            </a:r>
            <a:r>
              <a:rPr i="0" lang="it" sz="2600" u="none" cap="none" strike="noStrike">
                <a:solidFill>
                  <a:schemeClr val="dk1"/>
                </a:solidFill>
              </a:rPr>
              <a:t>, ovvero</a:t>
            </a:r>
            <a:r>
              <a:rPr lang="it" sz="2600"/>
              <a:t> </a:t>
            </a:r>
            <a:r>
              <a:rPr i="0" lang="it" sz="2600" u="none" cap="none" strike="noStrike">
                <a:solidFill>
                  <a:schemeClr val="dk1"/>
                </a:solidFill>
              </a:rPr>
              <a:t>registrato </a:t>
            </a:r>
            <a:r>
              <a:rPr b="1" lang="it" sz="2600"/>
              <a:t>apposta</a:t>
            </a:r>
            <a:r>
              <a:rPr i="0" lang="it" sz="2600" u="none" cap="none" strike="noStrike">
                <a:solidFill>
                  <a:schemeClr val="dk1"/>
                </a:solidFill>
              </a:rPr>
              <a:t>.</a:t>
            </a:r>
            <a:br>
              <a:rPr b="1" i="0" lang="it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it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it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6457950" y="4767263"/>
            <a:ext cx="20574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203" name="Shape 203"/>
          <p:cNvSpPr txBox="1"/>
          <p:nvPr/>
        </p:nvSpPr>
        <p:spPr>
          <a:xfrm>
            <a:off x="107950" y="4948237"/>
            <a:ext cx="4443412" cy="17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0675" lIns="81700" rIns="81700" tIns="4067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it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© Zanichelli editore 2017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