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</a:p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8" name="Shape 128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rIns="90000" tIns="468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it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29" name="Shape 129"/>
          <p:cNvSpPr txBox="1"/>
          <p:nvPr/>
        </p:nvSpPr>
        <p:spPr>
          <a:xfrm>
            <a:off x="3886200" y="8685213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rIns="78825" tIns="41025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it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30" name="Shape 130"/>
          <p:cNvSpPr txBox="1"/>
          <p:nvPr/>
        </p:nvSpPr>
        <p:spPr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685799" y="1143000"/>
            <a:ext cx="54864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uot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olo e contenut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titol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Intestazione sezion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3887" y="1282304"/>
            <a:ext cx="7886700" cy="213955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e contenuti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nfront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titol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to con didascalia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1" y="342900"/>
            <a:ext cx="2949178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1" y="740569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magine con didascalia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1" y="342900"/>
            <a:ext cx="2949178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1" y="740569"/>
            <a:ext cx="4629150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olo e testo vertica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248" y="-942379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olo e testo verticali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73" y="1467445"/>
            <a:ext cx="435887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573" y="-447079"/>
            <a:ext cx="435887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it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3"/>
            <a:ext cx="30860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hyperlink" Target="https://goo.gl/6lu5sx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287337" y="123000"/>
            <a:ext cx="8569200" cy="3907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2475" lIns="81700" rIns="81700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60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it" sz="5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Come si fa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it" sz="5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 video #</a:t>
            </a:r>
            <a:r>
              <a:rPr b="1" lang="it" sz="5500">
                <a:solidFill>
                  <a:srgbClr val="FF0000"/>
                </a:solidFill>
              </a:rPr>
              <a:t>2</a:t>
            </a:r>
            <a:br>
              <a:rPr b="1" lang="it" sz="5500">
                <a:solidFill>
                  <a:srgbClr val="FF0000"/>
                </a:solidFill>
              </a:rPr>
            </a:br>
            <a:br>
              <a:rPr b="1" lang="it" sz="5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t" sz="3000">
                <a:solidFill>
                  <a:srgbClr val="666666"/>
                </a:solidFill>
              </a:rPr>
              <a:t>Dallo storyboard alle riprese</a:t>
            </a:r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400" y="4188400"/>
            <a:ext cx="3004800" cy="5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08675" y="149443"/>
            <a:ext cx="7886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Ciak, si gira!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85020" y="842325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0" lang="it" sz="2800" u="none" cap="none" strike="noStrike">
                <a:solidFill>
                  <a:schemeClr val="dk1"/>
                </a:solidFill>
              </a:rPr>
              <a:t>Una volta definiti i materiali, lo script e i materiali, accendi la telecamera, chiama il “ciak!” e inizia la ripresa.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675" y="2400206"/>
            <a:ext cx="3621600" cy="20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308675" y="4640328"/>
            <a:ext cx="36216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it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(foto di funca88, flickr </a:t>
            </a:r>
            <a:r>
              <a:rPr lang="it" sz="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https://goo.gl/6lu5sx</a:t>
            </a:r>
            <a:r>
              <a:rPr lang="it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210" name="Shape 210"/>
          <p:cNvSpPr/>
          <p:nvPr/>
        </p:nvSpPr>
        <p:spPr>
          <a:xfrm>
            <a:off x="4250155" y="2571750"/>
            <a:ext cx="3663571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“ciak” serve a dare l’avvio alla ripresa della scena e può essere utile per sincronizzare parole e immagini.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40089" y="55652"/>
            <a:ext cx="7886700" cy="534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Ciak, si gira!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151975" y="847925"/>
            <a:ext cx="8863200" cy="30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it" sz="2400"/>
              <a:t>Va ripreso tutto ciò che è stato </a:t>
            </a:r>
            <a:r>
              <a:rPr i="0" lang="it" sz="2400" u="none" cap="none" strike="noStrike">
                <a:solidFill>
                  <a:schemeClr val="dk1"/>
                </a:solidFill>
              </a:rPr>
              <a:t>previsto nell</a:t>
            </a:r>
            <a:r>
              <a:rPr lang="it" sz="2400"/>
              <a:t>o storyboard.</a:t>
            </a:r>
            <a:r>
              <a:rPr i="0" lang="it" sz="2400" u="none" cap="none" strike="noStrike">
                <a:solidFill>
                  <a:schemeClr val="dk1"/>
                </a:solidFill>
              </a:rPr>
              <a:t> </a:t>
            </a:r>
            <a:br>
              <a:rPr i="0" lang="it" sz="2400" u="none" cap="none" strike="noStrike">
                <a:solidFill>
                  <a:schemeClr val="dk1"/>
                </a:solidFill>
              </a:rPr>
            </a:br>
            <a:r>
              <a:rPr lang="it" sz="2400"/>
              <a:t>Se si fanno modifiche è bene appuntarlo nello storyboard.</a:t>
            </a:r>
            <a:br>
              <a:rPr i="0" lang="it" sz="2400" u="none" cap="none" strike="noStrike">
                <a:solidFill>
                  <a:schemeClr val="dk1"/>
                </a:solidFill>
              </a:rPr>
            </a:br>
            <a:r>
              <a:rPr lang="it" sz="2400"/>
              <a:t>In più:</a:t>
            </a:r>
          </a:p>
          <a:p>
            <a:pPr indent="-203200" lvl="1" marL="685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i="0" lang="it" u="none" cap="none" strike="noStrike">
                <a:solidFill>
                  <a:schemeClr val="dk1"/>
                </a:solidFill>
              </a:rPr>
              <a:t>se la ripresa </a:t>
            </a:r>
            <a:r>
              <a:rPr lang="it"/>
              <a:t>va bene: va segnato nello storyboard</a:t>
            </a:r>
            <a:br>
              <a:rPr i="0" lang="it" u="none" cap="none" strike="noStrike">
                <a:solidFill>
                  <a:schemeClr val="dk1"/>
                </a:solidFill>
              </a:rPr>
            </a:br>
            <a:r>
              <a:rPr i="0" lang="it" u="none" cap="none" strike="noStrike">
                <a:solidFill>
                  <a:schemeClr val="dk1"/>
                </a:solidFill>
              </a:rPr>
              <a:t>così </a:t>
            </a:r>
            <a:r>
              <a:rPr lang="it"/>
              <a:t>ci si</a:t>
            </a:r>
            <a:r>
              <a:rPr i="0" lang="it" u="none" cap="none" strike="noStrike">
                <a:solidFill>
                  <a:schemeClr val="dk1"/>
                </a:solidFill>
              </a:rPr>
              <a:t> ricord</a:t>
            </a:r>
            <a:r>
              <a:rPr lang="it"/>
              <a:t>a</a:t>
            </a:r>
            <a:r>
              <a:rPr i="0" lang="it" u="none" cap="none" strike="noStrike">
                <a:solidFill>
                  <a:schemeClr val="dk1"/>
                </a:solidFill>
              </a:rPr>
              <a:t> di </a:t>
            </a:r>
            <a:r>
              <a:rPr lang="it"/>
              <a:t>usare</a:t>
            </a:r>
            <a:r>
              <a:rPr i="0" lang="it" u="none" cap="none" strike="noStrike">
                <a:solidFill>
                  <a:schemeClr val="dk1"/>
                </a:solidFill>
              </a:rPr>
              <a:t> quel ciak durante il montaggio; </a:t>
            </a:r>
          </a:p>
          <a:p>
            <a:pPr indent="-2032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i="0" lang="it" u="none" cap="none" strike="noStrike">
                <a:solidFill>
                  <a:schemeClr val="dk1"/>
                </a:solidFill>
              </a:rPr>
              <a:t>se la ripresa è sbagliata</a:t>
            </a:r>
            <a:r>
              <a:rPr lang="it"/>
              <a:t>: va</a:t>
            </a:r>
            <a:r>
              <a:rPr i="0" lang="it" u="none" cap="none" strike="noStrike">
                <a:solidFill>
                  <a:schemeClr val="dk1"/>
                </a:solidFill>
              </a:rPr>
              <a:t> rigira</a:t>
            </a:r>
            <a:r>
              <a:rPr lang="it"/>
              <a:t>t</a:t>
            </a:r>
            <a:r>
              <a:rPr i="0" lang="it" u="none" cap="none" strike="noStrike">
                <a:solidFill>
                  <a:schemeClr val="dk1"/>
                </a:solidFill>
              </a:rPr>
              <a:t>a finché non si ottien</a:t>
            </a:r>
            <a:r>
              <a:rPr lang="it"/>
              <a:t>e</a:t>
            </a:r>
            <a:r>
              <a:rPr i="0" lang="it" u="none" cap="none" strike="noStrike">
                <a:solidFill>
                  <a:schemeClr val="dk1"/>
                </a:solidFill>
              </a:rPr>
              <a:t> </a:t>
            </a:r>
            <a:r>
              <a:rPr lang="it"/>
              <a:t>una</a:t>
            </a:r>
            <a:r>
              <a:rPr i="0" lang="it" u="none" cap="none" strike="noStrike">
                <a:solidFill>
                  <a:schemeClr val="dk1"/>
                </a:solidFill>
              </a:rPr>
              <a:t> scena accettabile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" sz="2400"/>
              <a:t>Sarebbe bene avere s</a:t>
            </a:r>
            <a:r>
              <a:rPr i="0" lang="it" sz="2400" u="none" cap="none" strike="noStrike">
                <a:solidFill>
                  <a:schemeClr val="dk1"/>
                </a:solidFill>
              </a:rPr>
              <a:t>empre </a:t>
            </a:r>
            <a:r>
              <a:rPr b="1" i="0" lang="it" sz="2400" u="none" cap="none" strike="noStrike">
                <a:solidFill>
                  <a:schemeClr val="dk1"/>
                </a:solidFill>
              </a:rPr>
              <a:t>due ciak riusciti</a:t>
            </a:r>
            <a:r>
              <a:rPr b="1" lang="it" sz="2400"/>
              <a:t> </a:t>
            </a:r>
            <a:r>
              <a:rPr i="0" lang="it" sz="2400" u="none" cap="none" strike="noStrike">
                <a:solidFill>
                  <a:schemeClr val="dk1"/>
                </a:solidFill>
              </a:rPr>
              <a:t>per ogni scena, così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it" sz="2400"/>
              <a:t>da avere</a:t>
            </a:r>
            <a:r>
              <a:rPr i="0" lang="it" sz="2400" u="none" cap="none" strike="noStrike">
                <a:solidFill>
                  <a:schemeClr val="dk1"/>
                </a:solidFill>
              </a:rPr>
              <a:t> più scelta in fase</a:t>
            </a:r>
            <a:r>
              <a:rPr lang="it" sz="2400"/>
              <a:t> </a:t>
            </a:r>
            <a:r>
              <a:rPr i="0" lang="it" sz="2400" u="none" cap="none" strike="noStrike">
                <a:solidFill>
                  <a:schemeClr val="dk1"/>
                </a:solidFill>
              </a:rPr>
              <a:t>di editing e limit</a:t>
            </a:r>
            <a:r>
              <a:rPr lang="it" sz="2400"/>
              <a:t>are</a:t>
            </a:r>
            <a:r>
              <a:rPr i="0" lang="it" sz="2400" u="none" cap="none" strike="noStrike">
                <a:solidFill>
                  <a:schemeClr val="dk1"/>
                </a:solidFill>
              </a:rPr>
              <a:t> i possibili errori.</a:t>
            </a:r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50300" y="229000"/>
            <a:ext cx="8009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Lo </a:t>
            </a:r>
            <a:r>
              <a:rPr lang="it">
                <a:solidFill>
                  <a:srgbClr val="FF0000"/>
                </a:solidFill>
              </a:rPr>
              <a:t>storyboard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47768" y="1051350"/>
            <a:ext cx="3502800" cy="31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0" lang="it" sz="2800" u="none" cap="none" strike="noStrike">
                <a:solidFill>
                  <a:schemeClr val="dk1"/>
                </a:solidFill>
              </a:rPr>
              <a:t>Lo script è la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sceneggiatura del video</a:t>
            </a:r>
            <a:r>
              <a:rPr i="0" lang="it" sz="2800" u="none" cap="none" strike="noStrike">
                <a:solidFill>
                  <a:schemeClr val="dk1"/>
                </a:solidFill>
              </a:rPr>
              <a:t>, ovvero la definizione di ciò che sarà ripreso e di come verranno</a:t>
            </a:r>
            <a:r>
              <a:rPr b="0" i="0" lang="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prodotte le immagini e i suoni.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46201" l="0" r="0" t="3319"/>
          <a:stretch/>
        </p:blipFill>
        <p:spPr>
          <a:xfrm>
            <a:off x="3650566" y="1051349"/>
            <a:ext cx="5304300" cy="3357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75975" y="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Come è fatto uno </a:t>
            </a:r>
            <a:r>
              <a:rPr lang="it">
                <a:solidFill>
                  <a:srgbClr val="FF0000"/>
                </a:solidFill>
              </a:rPr>
              <a:t>storyboard</a:t>
            </a:r>
            <a:r>
              <a:rPr i="0" lang="it" sz="4400" u="none" cap="none" strike="noStrike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75974" y="811325"/>
            <a:ext cx="84714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it" sz="2800" u="none" cap="none" strike="noStrike">
                <a:solidFill>
                  <a:schemeClr val="dk1"/>
                </a:solidFill>
              </a:rPr>
              <a:t>Lo script è composto 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i="0" lang="it" sz="2800" u="none" cap="none" strike="noStrike">
                <a:solidFill>
                  <a:schemeClr val="dk1"/>
                </a:solidFill>
              </a:rPr>
              <a:t>dai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testi</a:t>
            </a:r>
            <a:r>
              <a:rPr i="0" lang="it" sz="2800" u="none" cap="none" strike="noStrike">
                <a:solidFill>
                  <a:schemeClr val="dk1"/>
                </a:solidFill>
              </a:rPr>
              <a:t> che verranno recitati davanti alla telecamera o letti fuori campo, divisi in blocchetti che andranno a individuare le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scene</a:t>
            </a:r>
            <a:r>
              <a:rPr i="0" lang="it" sz="2800" u="none" cap="none" strike="noStrike">
                <a:solidFill>
                  <a:schemeClr val="dk1"/>
                </a:solidFill>
              </a:rPr>
              <a:t> da girare;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i="0" lang="it" sz="2800" u="none" cap="none" strike="noStrike">
                <a:solidFill>
                  <a:schemeClr val="dk1"/>
                </a:solidFill>
              </a:rPr>
              <a:t>dalle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indicazioni di regia</a:t>
            </a:r>
            <a:r>
              <a:rPr i="0" lang="it" sz="2800" u="none" cap="none" strike="noStrike">
                <a:solidFill>
                  <a:schemeClr val="dk1"/>
                </a:solidFill>
              </a:rPr>
              <a:t>, ovvero dalla successione delle inquadrature e delle scelte stilistiche;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i="0" lang="it" sz="2800" u="none" cap="none" strike="noStrike">
                <a:solidFill>
                  <a:schemeClr val="dk1"/>
                </a:solidFill>
              </a:rPr>
              <a:t>da uno spazio libero per ogni scena per poter appuntare tutto ciò che accade durante le riprese.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</a:endParaRPr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75468" y="226166"/>
            <a:ext cx="7886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I materiali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140425" y="878025"/>
            <a:ext cx="75171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0" lang="it" sz="2800" u="none" cap="none" strike="noStrike">
                <a:solidFill>
                  <a:schemeClr val="dk1"/>
                </a:solidFill>
              </a:rPr>
              <a:t>È importante definire se servono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oggetti particolari e costumi </a:t>
            </a:r>
            <a:r>
              <a:rPr i="0" lang="it" sz="2800" u="none" cap="none" strike="noStrike">
                <a:solidFill>
                  <a:schemeClr val="dk1"/>
                </a:solidFill>
              </a:rPr>
              <a:t>che possono rendere più completo e curato il video.</a:t>
            </a:r>
            <a:br>
              <a:rPr i="0" lang="it" sz="2800" u="none" cap="none" strike="noStrike">
                <a:solidFill>
                  <a:schemeClr val="dk1"/>
                </a:solidFill>
              </a:rPr>
            </a:br>
            <a:r>
              <a:rPr i="0" lang="it" sz="2800" u="none" cap="none" strike="noStrike">
                <a:solidFill>
                  <a:schemeClr val="dk1"/>
                </a:solidFill>
              </a:rPr>
              <a:t>Se servono, si può appuntare sullo storyboard.</a:t>
            </a:r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1549" y="2802800"/>
            <a:ext cx="4108500" cy="22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ctrTitle"/>
          </p:nvPr>
        </p:nvSpPr>
        <p:spPr>
          <a:xfrm>
            <a:off x="1143000" y="1201722"/>
            <a:ext cx="6858000" cy="1790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Le riprese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ctrTitle"/>
          </p:nvPr>
        </p:nvSpPr>
        <p:spPr>
          <a:xfrm>
            <a:off x="472289" y="490088"/>
            <a:ext cx="5409210" cy="534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Le riprese</a:t>
            </a:r>
          </a:p>
        </p:txBody>
      </p:sp>
      <p:sp>
        <p:nvSpPr>
          <p:cNvPr id="170" name="Shape 170"/>
          <p:cNvSpPr txBox="1"/>
          <p:nvPr>
            <p:ph idx="1" type="subTitle"/>
          </p:nvPr>
        </p:nvSpPr>
        <p:spPr>
          <a:xfrm>
            <a:off x="107950" y="1627425"/>
            <a:ext cx="4227643" cy="798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0" lang="it" sz="2800" u="none" cap="none" strike="noStrike">
                <a:solidFill>
                  <a:schemeClr val="dk1"/>
                </a:solidFill>
              </a:rPr>
              <a:t> Durante le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riprese</a:t>
            </a:r>
            <a:r>
              <a:rPr i="0" lang="it" sz="2800" u="none" cap="none" strike="noStrike">
                <a:solidFill>
                  <a:schemeClr val="dk1"/>
                </a:solidFill>
              </a:rPr>
              <a:t> registrerai le immagini e gli audio che ti serviranno per il video.</a:t>
            </a:r>
            <a:r>
              <a:rPr b="0" i="0" lang="it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4133" y="1451570"/>
            <a:ext cx="4247933" cy="239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212700" y="7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L’inquadratura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565716" y="1268016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it" sz="2800" u="none" cap="none" strike="noStrike">
                <a:solidFill>
                  <a:schemeClr val="dk1"/>
                </a:solidFill>
              </a:rPr>
              <a:t>Innanzitutto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metti a fuoco </a:t>
            </a:r>
            <a:r>
              <a:rPr i="0" lang="it" sz="2800" u="none" cap="none" strike="noStrike">
                <a:solidFill>
                  <a:schemeClr val="dk1"/>
                </a:solidFill>
              </a:rPr>
              <a:t>l’immagine e si deve prestare attenzione ai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colori </a:t>
            </a:r>
            <a:r>
              <a:rPr i="0" lang="it" sz="2800" u="none" cap="none" strike="noStrike">
                <a:solidFill>
                  <a:schemeClr val="dk1"/>
                </a:solidFill>
              </a:rPr>
              <a:t>e alle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luci</a:t>
            </a:r>
            <a:r>
              <a:rPr i="0" lang="it" sz="2800" u="none" cap="none" strike="noStrike">
                <a:solidFill>
                  <a:schemeClr val="dk1"/>
                </a:solidFill>
              </a:rPr>
              <a:t>. </a:t>
            </a:r>
            <a:br>
              <a:rPr i="0" lang="it" sz="2800" u="none" cap="none" strike="noStrike">
                <a:solidFill>
                  <a:schemeClr val="dk1"/>
                </a:solidFill>
              </a:rPr>
            </a:br>
            <a:r>
              <a:rPr lang="it"/>
              <a:t>L</a:t>
            </a:r>
            <a:r>
              <a:rPr i="0" lang="it" sz="2800" u="none" cap="none" strike="noStrike">
                <a:solidFill>
                  <a:schemeClr val="dk1"/>
                </a:solidFill>
              </a:rPr>
              <a:t>a ripresa non </a:t>
            </a:r>
            <a:r>
              <a:rPr lang="it"/>
              <a:t>deve essere</a:t>
            </a:r>
            <a:r>
              <a:rPr i="0" lang="it" sz="2800" u="none" cap="none" strike="noStrike">
                <a:solidFill>
                  <a:schemeClr val="dk1"/>
                </a:solidFill>
              </a:rPr>
              <a:t> buia né </a:t>
            </a:r>
            <a:r>
              <a:rPr lang="it"/>
              <a:t>troppo</a:t>
            </a:r>
            <a:r>
              <a:rPr i="0" lang="it" sz="2800" u="none" cap="none" strike="noStrike">
                <a:solidFill>
                  <a:schemeClr val="dk1"/>
                </a:solidFill>
              </a:rPr>
              <a:t> illuminata.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it" sz="2800" u="none" cap="none" strike="noStrike">
                <a:solidFill>
                  <a:schemeClr val="dk1"/>
                </a:solidFill>
              </a:rPr>
              <a:t>Le persone e gli oggetti </a:t>
            </a:r>
            <a:r>
              <a:rPr lang="it"/>
              <a:t>importanti</a:t>
            </a:r>
            <a:r>
              <a:rPr i="0" lang="it" sz="2800" u="none" cap="none" strike="noStrike">
                <a:solidFill>
                  <a:schemeClr val="dk1"/>
                </a:solidFill>
              </a:rPr>
              <a:t> del video devono essere </a:t>
            </a:r>
            <a:r>
              <a:rPr b="1" i="0" lang="it" sz="2800" u="none" cap="none" strike="noStrike">
                <a:solidFill>
                  <a:schemeClr val="dk1"/>
                </a:solidFill>
              </a:rPr>
              <a:t>ben posizionati nello schermo</a:t>
            </a:r>
            <a:r>
              <a:rPr i="0" lang="it" sz="2800" u="none" cap="none" strike="noStrike">
                <a:solidFill>
                  <a:schemeClr val="dk1"/>
                </a:solidFill>
              </a:rPr>
              <a:t>: né troppo in alto, né </a:t>
            </a:r>
            <a:r>
              <a:rPr lang="it"/>
              <a:t>troppo</a:t>
            </a:r>
            <a:r>
              <a:rPr i="0" lang="it" sz="2800" u="none" cap="none" strike="noStrike">
                <a:solidFill>
                  <a:schemeClr val="dk1"/>
                </a:solidFill>
              </a:rPr>
              <a:t> laterali, né troppo in basso.</a:t>
            </a:r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91079" y="101748"/>
            <a:ext cx="8513764" cy="534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Qualche esempio di inquadratura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018" y="2919245"/>
            <a:ext cx="3378682" cy="190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8608" y="711006"/>
            <a:ext cx="3378682" cy="190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018" y="711006"/>
            <a:ext cx="3378682" cy="190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68608" y="2919245"/>
            <a:ext cx="3378682" cy="190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1196108" y="2591094"/>
            <a:ext cx="17237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PRIMO PIANO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5648969" y="2591094"/>
            <a:ext cx="18476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MEZZO BUSTO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1196108" y="4819754"/>
            <a:ext cx="14757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DETTAGLIO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5974483" y="4819754"/>
            <a:ext cx="96693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LARGA</a:t>
            </a:r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10447" y="180467"/>
            <a:ext cx="7886700" cy="534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i="0" lang="it" sz="4400" u="none" cap="none" strike="noStrike">
                <a:solidFill>
                  <a:srgbClr val="FF0000"/>
                </a:solidFill>
              </a:rPr>
              <a:t>L’audio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30447" y="851101"/>
            <a:ext cx="82818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i="0" lang="it" sz="2400" u="none" cap="none" strike="noStrike">
                <a:solidFill>
                  <a:schemeClr val="dk1"/>
                </a:solidFill>
              </a:rPr>
              <a:t>Per avere un buon audi</a:t>
            </a:r>
            <a:r>
              <a:rPr lang="it" sz="2400"/>
              <a:t>o</a:t>
            </a:r>
            <a:r>
              <a:rPr i="0" lang="it" sz="2400" u="none" cap="none" strike="noStrike">
                <a:solidFill>
                  <a:schemeClr val="dk1"/>
                </a:solidFill>
              </a:rPr>
              <a:t>:</a:t>
            </a:r>
          </a:p>
          <a:p>
            <a:pPr indent="-2032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it" sz="2400" u="none" cap="none" strike="noStrike">
                <a:solidFill>
                  <a:schemeClr val="dk1"/>
                </a:solidFill>
              </a:rPr>
              <a:t>le riprese devo</a:t>
            </a:r>
            <a:r>
              <a:rPr lang="it" sz="2400"/>
              <a:t>no </a:t>
            </a:r>
            <a:r>
              <a:rPr i="0" lang="it" sz="2400" u="none" cap="none" strike="noStrike">
                <a:solidFill>
                  <a:schemeClr val="dk1"/>
                </a:solidFill>
              </a:rPr>
              <a:t>avven</a:t>
            </a:r>
            <a:r>
              <a:rPr lang="it" sz="2400"/>
              <a:t>ire</a:t>
            </a:r>
            <a:r>
              <a:rPr i="0" lang="it" sz="2400" u="none" cap="none" strike="noStrike">
                <a:solidFill>
                  <a:schemeClr val="dk1"/>
                </a:solidFill>
              </a:rPr>
              <a:t> in un </a:t>
            </a:r>
            <a:r>
              <a:rPr b="1" i="0" lang="it" sz="2400" u="none" cap="none" strike="noStrike">
                <a:solidFill>
                  <a:schemeClr val="dk1"/>
                </a:solidFill>
              </a:rPr>
              <a:t>luogo silenzioso e senza eco</a:t>
            </a:r>
            <a:r>
              <a:rPr i="0" lang="it" sz="2400" u="none" cap="none" strike="noStrike">
                <a:solidFill>
                  <a:schemeClr val="dk1"/>
                </a:solidFill>
              </a:rPr>
              <a:t>; </a:t>
            </a:r>
          </a:p>
          <a:p>
            <a:pPr indent="-2032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i="0" lang="it" sz="2400" u="none" cap="none" strike="noStrike">
                <a:solidFill>
                  <a:schemeClr val="dk1"/>
                </a:solidFill>
              </a:rPr>
              <a:t>se </a:t>
            </a:r>
            <a:r>
              <a:rPr lang="it" sz="2400"/>
              <a:t>si usa</a:t>
            </a:r>
            <a:r>
              <a:rPr i="0" lang="it" sz="2400" u="none" cap="none" strike="noStrike">
                <a:solidFill>
                  <a:schemeClr val="dk1"/>
                </a:solidFill>
              </a:rPr>
              <a:t> una telecamera</a:t>
            </a:r>
            <a:r>
              <a:rPr lang="it" sz="2400"/>
              <a:t>, meglio </a:t>
            </a:r>
            <a:r>
              <a:rPr i="0" lang="it" sz="2400" u="none" cap="none" strike="noStrike">
                <a:solidFill>
                  <a:schemeClr val="dk1"/>
                </a:solidFill>
              </a:rPr>
              <a:t>collegare un </a:t>
            </a:r>
            <a:r>
              <a:rPr b="1" i="0" lang="it" sz="2400" u="none" cap="none" strike="noStrike">
                <a:solidFill>
                  <a:schemeClr val="dk1"/>
                </a:solidFill>
              </a:rPr>
              <a:t>microfono</a:t>
            </a:r>
            <a:r>
              <a:rPr i="0" lang="it" sz="2400" u="none" cap="none" strike="noStrike">
                <a:solidFill>
                  <a:schemeClr val="dk1"/>
                </a:solidFill>
              </a:rPr>
              <a:t>: </a:t>
            </a:r>
            <a:r>
              <a:rPr lang="it" sz="2400"/>
              <a:t>l’</a:t>
            </a:r>
            <a:r>
              <a:rPr i="0" lang="it" sz="2400" u="none" cap="none" strike="noStrike">
                <a:solidFill>
                  <a:schemeClr val="dk1"/>
                </a:solidFill>
              </a:rPr>
              <a:t>audio </a:t>
            </a:r>
            <a:r>
              <a:rPr lang="it" sz="2400"/>
              <a:t>sarà</a:t>
            </a:r>
            <a:r>
              <a:rPr i="0" lang="it" sz="2400" u="none" cap="none" strike="noStrike">
                <a:solidFill>
                  <a:schemeClr val="dk1"/>
                </a:solidFill>
              </a:rPr>
              <a:t> migliore.</a:t>
            </a:r>
          </a:p>
          <a:p>
            <a:pPr indent="-203200" lvl="0" marL="228600" marR="0" rtl="0" algn="l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" sz="2400"/>
              <a:t>sempre meglio </a:t>
            </a:r>
            <a:r>
              <a:rPr i="0" lang="it" sz="2400" u="none" cap="none" strike="noStrike">
                <a:solidFill>
                  <a:schemeClr val="dk1"/>
                </a:solidFill>
              </a:rPr>
              <a:t>ascoltare l’audio collegando alla telecamera delle </a:t>
            </a:r>
            <a:r>
              <a:rPr b="1" i="0" lang="it" sz="2400" u="none" cap="none" strike="noStrike">
                <a:solidFill>
                  <a:schemeClr val="dk1"/>
                </a:solidFill>
              </a:rPr>
              <a:t>cuffie</a:t>
            </a:r>
            <a:r>
              <a:rPr i="0" lang="it" sz="2400" u="none" cap="none" strike="noStrike">
                <a:solidFill>
                  <a:schemeClr val="dk1"/>
                </a:solidFill>
              </a:rPr>
              <a:t>: </a:t>
            </a:r>
            <a:r>
              <a:rPr lang="it" sz="2400"/>
              <a:t>ci si accorge</a:t>
            </a:r>
            <a:r>
              <a:rPr i="0" lang="it" sz="2400" u="none" cap="none" strike="noStrike">
                <a:solidFill>
                  <a:schemeClr val="dk1"/>
                </a:solidFill>
              </a:rPr>
              <a:t> con più precisione se ci sono errori, imprecisioni</a:t>
            </a:r>
            <a:r>
              <a:rPr lang="it" sz="2400"/>
              <a:t> </a:t>
            </a:r>
            <a:r>
              <a:rPr i="0" lang="it" sz="2400" u="none" cap="none" strike="noStrike">
                <a:solidFill>
                  <a:schemeClr val="dk1"/>
                </a:solidFill>
              </a:rPr>
              <a:t>o strani rumori che potrebbero rovinare il video. </a:t>
            </a:r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6457950" y="4767263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