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81" r:id="rId3"/>
    <p:sldMasterId id="2147483682" r:id="rId4"/>
    <p:sldMasterId id="214748368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69" name="Shape 269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78" name="Shape 278"/>
          <p:cNvSpPr txBox="1"/>
          <p:nvPr>
            <p:ph idx="12" type="sldNum"/>
          </p:nvPr>
        </p:nvSpPr>
        <p:spPr>
          <a:xfrm>
            <a:off x="3884612" y="8685213"/>
            <a:ext cx="2971799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89" name="Shape 289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he, seguendo questi brevi consigli, si può scrivere un Curriculum davvero efficace, cioè che un eventuale esaminatore abbia voglia di leggere fino in fondo.</a:t>
            </a:r>
          </a:p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23" name="Shape 223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50" name="Shape 250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gli insegnanti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Spiegare ai ragazzi che </a:t>
            </a:r>
            <a:r>
              <a:rPr b="0" i="0" lang="it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i caratteri sono di facile lettura, più il testo diventa leggibile e più chi legge il curriculum è invogliato a proseguire.</a:t>
            </a:r>
          </a:p>
        </p:txBody>
      </p:sp>
      <p:sp>
        <p:nvSpPr>
          <p:cNvPr id="260" name="Shape 260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nfronto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629839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29839" y="1260870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629839" y="1878806"/>
            <a:ext cx="3868340" cy="27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3" type="body"/>
          </p:nvPr>
        </p:nvSpPr>
        <p:spPr>
          <a:xfrm>
            <a:off x="4629150" y="1260870"/>
            <a:ext cx="3887388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4" type="body"/>
          </p:nvPr>
        </p:nvSpPr>
        <p:spPr>
          <a:xfrm>
            <a:off x="4629150" y="1878806"/>
            <a:ext cx="3887388" cy="27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Diapositiva titolo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1143000" y="841770"/>
            <a:ext cx="6858000" cy="1790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1143000" y="2701526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olo e contenuto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28650" y="1369216"/>
            <a:ext cx="7886698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Intestazione sezione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623887" y="1282303"/>
            <a:ext cx="7886698" cy="21395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23887" y="3442096"/>
            <a:ext cx="7886698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Contenuto 2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28650" y="1369216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x="4629150" y="1369216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Solo titolo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37" name="Shape 137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Vuoto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uto con didascalia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629839" y="342900"/>
            <a:ext cx="2949176" cy="12001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887389" y="740568"/>
            <a:ext cx="4629149" cy="3655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5400" lvl="0" marL="304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38100" lvl="1" marL="615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6350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76200" lvl="3" marL="12255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76200" lvl="4" marL="15684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76200" lvl="5" marL="19113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76200" lvl="6" marL="22542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76200" lvl="7" marL="25971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76200" lvl="8" marL="29400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2" type="body"/>
          </p:nvPr>
        </p:nvSpPr>
        <p:spPr>
          <a:xfrm>
            <a:off x="629839" y="1543050"/>
            <a:ext cx="2949176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Immagine con didascalia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629839" y="342900"/>
            <a:ext cx="2949176" cy="12001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53" name="Shape 153"/>
          <p:cNvSpPr/>
          <p:nvPr>
            <p:ph idx="2" type="pic"/>
          </p:nvPr>
        </p:nvSpPr>
        <p:spPr>
          <a:xfrm>
            <a:off x="3887389" y="740568"/>
            <a:ext cx="4629149" cy="3655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29839" y="1543050"/>
            <a:ext cx="2949176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olo e testo verticale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 rot="5400000">
            <a:off x="2940247" y="-942377"/>
            <a:ext cx="3263503" cy="7886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Titolo verticale e testo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 rot="5400000">
            <a:off x="5350072" y="1467443"/>
            <a:ext cx="4358876" cy="19716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 rot="5400000">
            <a:off x="1349572" y="-447079"/>
            <a:ext cx="4358876" cy="580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Shape 168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it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28650" y="1369216"/>
            <a:ext cx="7886698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9400" y="4188400"/>
            <a:ext cx="3004800" cy="53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x="1184800" y="1676400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rIns="68575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lang="it" sz="4800">
                <a:solidFill>
                  <a:srgbClr val="FF0000"/>
                </a:solidFill>
              </a:rPr>
              <a:t>Email di presentazione</a:t>
            </a:r>
            <a:r>
              <a:rPr b="1" i="0" lang="it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consigli di stile</a:t>
            </a:r>
            <a:br>
              <a:rPr b="1" i="0" lang="it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2527773" y="1002958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ATTENZIONE!</a:t>
            </a:r>
          </a:p>
        </p:txBody>
      </p:sp>
      <p:sp>
        <p:nvSpPr>
          <p:cNvPr id="272" name="Shape 272"/>
          <p:cNvSpPr txBox="1"/>
          <p:nvPr>
            <p:ph idx="2" type="body"/>
          </p:nvPr>
        </p:nvSpPr>
        <p:spPr>
          <a:xfrm>
            <a:off x="325950" y="1781908"/>
            <a:ext cx="8385563" cy="250416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Elimina le parole inutili: 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l’esito </a:t>
            </a:r>
            <a:r>
              <a:rPr b="1" i="1" lang="it" sz="2000" u="none" cap="none" strike="sngStrike">
                <a:solidFill>
                  <a:schemeClr val="dk1"/>
                </a:solidFill>
              </a:rPr>
              <a:t>finale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mio tirocinio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Spezza le coppie di aggettivi quando sono la ripetizione uno dell’altro: meglio quello che contiene anche la sfumatura espressa dall’altro o che risulta più pregnante: 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sono una persona </a:t>
            </a:r>
            <a:r>
              <a:rPr b="1" i="1" lang="it" sz="2000" u="none" cap="none" strike="sngStrike">
                <a:solidFill>
                  <a:schemeClr val="dk1"/>
                </a:solidFill>
              </a:rPr>
              <a:t>precisa</a:t>
            </a:r>
            <a:r>
              <a:rPr b="0" i="1" lang="it" sz="2000" u="none" cap="none" strike="sng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molto attenta ai dettagli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Fa’ attenzione all’abuso degli avverbi, soprattutto quelli che finiscono in –mente (modali): sono lunghi e astratti. Meglio </a:t>
            </a:r>
            <a:r>
              <a:rPr lang="it" sz="2000"/>
              <a:t>quelli 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corti e concreti: </a:t>
            </a:r>
            <a:r>
              <a:rPr b="1" i="1" lang="it" sz="2000" u="none" cap="none" strike="sngStrike">
                <a:solidFill>
                  <a:srgbClr val="FF0000"/>
                </a:solidFill>
              </a:rPr>
              <a:t>Antecedentemente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it" sz="2000">
                <a:solidFill>
                  <a:srgbClr val="6AA84F"/>
                </a:solidFill>
              </a:rPr>
              <a:t>P</a:t>
            </a:r>
            <a:r>
              <a:rPr b="0" i="1" lang="it" sz="2000" u="none" cap="none" strike="noStrik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rima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 svolto un lavoro di segreteria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273" name="Shape 273"/>
          <p:cNvSpPr/>
          <p:nvPr/>
        </p:nvSpPr>
        <p:spPr>
          <a:xfrm>
            <a:off x="1248225" y="126196"/>
            <a:ext cx="33744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modelli preconfezionati</a:t>
            </a:r>
          </a:p>
        </p:txBody>
      </p:sp>
      <p:sp>
        <p:nvSpPr>
          <p:cNvPr id="274" name="Shape 274"/>
          <p:cNvSpPr/>
          <p:nvPr/>
        </p:nvSpPr>
        <p:spPr>
          <a:xfrm>
            <a:off x="192275" y="1262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/>
        </p:nvSpPr>
        <p:spPr>
          <a:xfrm>
            <a:off x="1150700" y="350425"/>
            <a:ext cx="3236700" cy="773399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Sintonizzarsi sul destinatario</a:t>
            </a:r>
          </a:p>
        </p:txBody>
      </p:sp>
      <p:sp>
        <p:nvSpPr>
          <p:cNvPr id="281" name="Shape 281"/>
          <p:cNvSpPr/>
          <p:nvPr/>
        </p:nvSpPr>
        <p:spPr>
          <a:xfrm>
            <a:off x="108675" y="3968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82" name="Shape 282"/>
          <p:cNvSpPr/>
          <p:nvPr/>
        </p:nvSpPr>
        <p:spPr>
          <a:xfrm>
            <a:off x="1105850" y="1546800"/>
            <a:ext cx="3326400" cy="8154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it" sz="17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b="1" i="0" lang="it" sz="17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 i modelli preconfezionati </a:t>
            </a:r>
          </a:p>
        </p:txBody>
      </p:sp>
      <p:sp>
        <p:nvSpPr>
          <p:cNvPr id="283" name="Shape 283"/>
          <p:cNvSpPr/>
          <p:nvPr/>
        </p:nvSpPr>
        <p:spPr>
          <a:xfrm>
            <a:off x="1164625" y="2785173"/>
            <a:ext cx="3374400" cy="18705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i="0" lang="it" sz="1800" u="none" cap="none" strike="noStrike">
                <a:latin typeface="Calibri"/>
                <a:ea typeface="Calibri"/>
                <a:cs typeface="Calibri"/>
                <a:sym typeface="Calibri"/>
              </a:rPr>
              <a:t>Individuare le informazioni importanti</a:t>
            </a:r>
            <a:r>
              <a:rPr b="1" lang="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quelle da far risaltare: il percorso formativo, un interesse specifico per quel lavoro o quell’ambito in particolare</a:t>
            </a:r>
          </a:p>
        </p:txBody>
      </p:sp>
      <p:sp>
        <p:nvSpPr>
          <p:cNvPr id="284" name="Shape 284"/>
          <p:cNvSpPr/>
          <p:nvPr/>
        </p:nvSpPr>
        <p:spPr>
          <a:xfrm>
            <a:off x="108675" y="1567800"/>
            <a:ext cx="828600" cy="773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285" name="Shape 285"/>
          <p:cNvSpPr/>
          <p:nvPr/>
        </p:nvSpPr>
        <p:spPr>
          <a:xfrm>
            <a:off x="108675" y="3438500"/>
            <a:ext cx="828600" cy="773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2082324" y="899600"/>
            <a:ext cx="13509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</p:txBody>
      </p:sp>
      <p:sp>
        <p:nvSpPr>
          <p:cNvPr id="292" name="Shape 292"/>
          <p:cNvSpPr txBox="1"/>
          <p:nvPr>
            <p:ph idx="2" type="body"/>
          </p:nvPr>
        </p:nvSpPr>
        <p:spPr>
          <a:xfrm>
            <a:off x="840024" y="3130053"/>
            <a:ext cx="7931700" cy="1717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email come questa non funziona per due motivi:</a:t>
            </a:r>
          </a:p>
          <a:p>
            <a:pPr indent="-342900" lvl="0" marL="482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dice molto su chi l’ha scritta: </a:t>
            </a:r>
            <a:r>
              <a:rPr b="0" i="1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 maturato esperienze di lavoro in team e capacità di lavorare per obiettivi </a:t>
            </a:r>
            <a:r>
              <a:rPr lang="it" sz="1600"/>
              <a:t>è un’espressione molto abusata e 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dic</a:t>
            </a:r>
            <a:r>
              <a:rPr lang="it" sz="1600"/>
              <a:t>e 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 su come e dove </a:t>
            </a:r>
            <a:r>
              <a:rPr lang="it" sz="1600"/>
              <a:t>si sono 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acquisite;</a:t>
            </a:r>
          </a:p>
          <a:p>
            <a:pPr indent="-342900" lvl="0" marL="482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contiene riferiment</a:t>
            </a:r>
            <a:r>
              <a:rPr lang="it" sz="1600"/>
              <a:t>i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alla posizione per la quale ci si candida! Il testo è tr</a:t>
            </a:r>
            <a:r>
              <a:rPr lang="it" sz="1600"/>
              <a:t>oppo 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generico 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759099" y="1529550"/>
            <a:ext cx="79029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Gentilissima dott.ssa,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mi chiamo Federica Federici. H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maturato esperienze di lavoro in team e capacità di lavorare per obiettivi nell’ambito di aziende importanti e strutturate nelle quali ho avuto modo di esprimermi e farmi apprezzare.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Alla ricerca di nuovi stimoli e mossa dal desiderio di rimettermi in gioco, sarei molto lieta poter avere un colloquio conoscitivo con lei.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Confidando in un cenno di riscontro e ringraziandola in anticipo per l’attenzione, porgo i più cordiali saluti.</a:t>
            </a:r>
          </a:p>
        </p:txBody>
      </p:sp>
      <p:sp>
        <p:nvSpPr>
          <p:cNvPr id="294" name="Shape 294"/>
          <p:cNvSpPr/>
          <p:nvPr/>
        </p:nvSpPr>
        <p:spPr>
          <a:xfrm>
            <a:off x="1248225" y="126200"/>
            <a:ext cx="37731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Individuare le informazioni importanti</a:t>
            </a:r>
          </a:p>
        </p:txBody>
      </p:sp>
      <p:sp>
        <p:nvSpPr>
          <p:cNvPr id="295" name="Shape 295"/>
          <p:cNvSpPr/>
          <p:nvPr/>
        </p:nvSpPr>
        <p:spPr>
          <a:xfrm>
            <a:off x="192275" y="1262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pic>
        <p:nvPicPr>
          <p:cNvPr id="296" name="Shape 2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8225" y="866686"/>
            <a:ext cx="647700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2637900" y="962153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MEGLIO COSÌ </a:t>
            </a:r>
          </a:p>
        </p:txBody>
      </p:sp>
      <p:sp>
        <p:nvSpPr>
          <p:cNvPr id="303" name="Shape 303"/>
          <p:cNvSpPr txBox="1"/>
          <p:nvPr>
            <p:ph idx="2" type="body"/>
          </p:nvPr>
        </p:nvSpPr>
        <p:spPr>
          <a:xfrm>
            <a:off x="332925" y="1289091"/>
            <a:ext cx="83856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Gentilissima dottoressa,</a:t>
            </a:r>
          </a:p>
          <a:p>
            <a:pPr indent="0" lvl="0" marL="1397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it" sz="1700"/>
              <a:t>mi chiamo Federica Federici. Vi scrivo perché qualche giorno fa ho letto con attenzione il vostro annuncio per responsabile di reparto.</a:t>
            </a:r>
            <a:br>
              <a:rPr lang="it" sz="1700"/>
            </a:br>
            <a:r>
              <a:rPr lang="it" sz="1700"/>
              <a:t>Sono laureata in lingue e letterature straniere e per quasi otto anni</a:t>
            </a:r>
            <a: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 lavorato negli uffici commerciali di aziende manifatturiere di una certa grandezza</a:t>
            </a:r>
            <a:r>
              <a:rPr lang="it" sz="1700"/>
              <a:t>. </a:t>
            </a:r>
            <a:br>
              <a:rPr lang="it" sz="1700"/>
            </a:br>
            <a:r>
              <a:rPr lang="it" sz="1700"/>
              <a:t>C</a:t>
            </a:r>
            <a: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ollaborare con tante altre persone e farmi carico tutti i giorni dei bisogni e delle richieste dei clienti sono quindi attività che svolgo con cura e precisione</a:t>
            </a:r>
            <a:r>
              <a:rPr lang="it" sz="1700"/>
              <a:t>, in italiano, francese, inglese e tedesco.</a:t>
            </a:r>
            <a:b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700"/>
              <a:t>Penso che il mio profilo si adatti bene alla figura che state cercando. Per questa ragione in allegato trova il mio curriculum.</a:t>
            </a:r>
          </a:p>
          <a:p>
            <a:pPr indent="0" lvl="0" marL="1397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it" sz="1700"/>
              <a:t>Sono pronta a rispondere a ogni </a:t>
            </a:r>
            <a: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chiarimenti </a:t>
            </a:r>
            <a:r>
              <a:rPr lang="it" sz="1700"/>
              <a:t>e </a:t>
            </a:r>
            <a: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ringrazio già da adesso.</a:t>
            </a:r>
          </a:p>
          <a:p>
            <a:pPr indent="0" lvl="0" marL="1397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Buona giornata,</a:t>
            </a:r>
            <a:br>
              <a:rPr lang="it" sz="1700"/>
            </a:br>
            <a:r>
              <a:rPr b="0" i="0" lang="it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Firma</a:t>
            </a:r>
          </a:p>
        </p:txBody>
      </p:sp>
      <p:sp>
        <p:nvSpPr>
          <p:cNvPr id="304" name="Shape 304"/>
          <p:cNvSpPr/>
          <p:nvPr/>
        </p:nvSpPr>
        <p:spPr>
          <a:xfrm>
            <a:off x="1248225" y="126200"/>
            <a:ext cx="37731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Individuare le informazioni importanti</a:t>
            </a:r>
          </a:p>
        </p:txBody>
      </p:sp>
      <p:sp>
        <p:nvSpPr>
          <p:cNvPr id="305" name="Shape 305"/>
          <p:cNvSpPr/>
          <p:nvPr/>
        </p:nvSpPr>
        <p:spPr>
          <a:xfrm>
            <a:off x="192275" y="1262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629850" y="273844"/>
            <a:ext cx="7886700" cy="414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 consigli per accompagnare al meglio il CV</a:t>
            </a:r>
          </a:p>
        </p:txBody>
      </p:sp>
      <p:sp>
        <p:nvSpPr>
          <p:cNvPr id="182" name="Shape 182"/>
          <p:cNvSpPr/>
          <p:nvPr/>
        </p:nvSpPr>
        <p:spPr>
          <a:xfrm>
            <a:off x="2884800" y="1435420"/>
            <a:ext cx="3374398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Sintonizzarsi sul destinatario</a:t>
            </a:r>
          </a:p>
        </p:txBody>
      </p:sp>
      <p:sp>
        <p:nvSpPr>
          <p:cNvPr id="183" name="Shape 183"/>
          <p:cNvSpPr/>
          <p:nvPr/>
        </p:nvSpPr>
        <p:spPr>
          <a:xfrm>
            <a:off x="2884800" y="2354746"/>
            <a:ext cx="3374398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modelli preconfezionati</a:t>
            </a:r>
          </a:p>
        </p:txBody>
      </p:sp>
      <p:sp>
        <p:nvSpPr>
          <p:cNvPr id="184" name="Shape 184"/>
          <p:cNvSpPr/>
          <p:nvPr/>
        </p:nvSpPr>
        <p:spPr>
          <a:xfrm>
            <a:off x="2884800" y="3355871"/>
            <a:ext cx="3374398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Individuare le informazioni importanti</a:t>
            </a:r>
          </a:p>
        </p:txBody>
      </p:sp>
      <p:sp>
        <p:nvSpPr>
          <p:cNvPr id="185" name="Shape 185"/>
          <p:cNvSpPr/>
          <p:nvPr/>
        </p:nvSpPr>
        <p:spPr>
          <a:xfrm>
            <a:off x="1828850" y="1406625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86" name="Shape 186"/>
          <p:cNvSpPr/>
          <p:nvPr/>
        </p:nvSpPr>
        <p:spPr>
          <a:xfrm>
            <a:off x="1828850" y="235475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87" name="Shape 187"/>
          <p:cNvSpPr/>
          <p:nvPr/>
        </p:nvSpPr>
        <p:spPr>
          <a:xfrm>
            <a:off x="1828850" y="3327075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1150700" y="127575"/>
            <a:ext cx="3236700" cy="19722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Sintonizzarsi sul destinatario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=</a:t>
            </a:r>
          </a:p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Mettersi dal punto di vista di chi riceve e legge la vostra email</a:t>
            </a:r>
          </a:p>
        </p:txBody>
      </p:sp>
      <p:sp>
        <p:nvSpPr>
          <p:cNvPr id="194" name="Shape 194"/>
          <p:cNvSpPr/>
          <p:nvPr/>
        </p:nvSpPr>
        <p:spPr>
          <a:xfrm>
            <a:off x="108675" y="17395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95" name="Shape 195"/>
          <p:cNvSpPr/>
          <p:nvPr/>
        </p:nvSpPr>
        <p:spPr>
          <a:xfrm>
            <a:off x="1164625" y="2466171"/>
            <a:ext cx="33744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i="0" lang="it" sz="1800" u="none" cap="none" strike="noStrik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 i modelli preconfezionati</a:t>
            </a:r>
          </a:p>
        </p:txBody>
      </p:sp>
      <p:sp>
        <p:nvSpPr>
          <p:cNvPr id="196" name="Shape 196"/>
          <p:cNvSpPr/>
          <p:nvPr/>
        </p:nvSpPr>
        <p:spPr>
          <a:xfrm>
            <a:off x="1164625" y="3467296"/>
            <a:ext cx="33744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Individuare le informazioni importanti</a:t>
            </a:r>
          </a:p>
        </p:txBody>
      </p:sp>
      <p:sp>
        <p:nvSpPr>
          <p:cNvPr id="197" name="Shape 197"/>
          <p:cNvSpPr/>
          <p:nvPr/>
        </p:nvSpPr>
        <p:spPr>
          <a:xfrm>
            <a:off x="108675" y="2466175"/>
            <a:ext cx="828600" cy="773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98" name="Shape 198"/>
          <p:cNvSpPr/>
          <p:nvPr/>
        </p:nvSpPr>
        <p:spPr>
          <a:xfrm>
            <a:off x="108675" y="3438500"/>
            <a:ext cx="828600" cy="773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1619761" y="1056012"/>
            <a:ext cx="11688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</p:txBody>
      </p:sp>
      <p:sp>
        <p:nvSpPr>
          <p:cNvPr id="205" name="Shape 205"/>
          <p:cNvSpPr txBox="1"/>
          <p:nvPr>
            <p:ph idx="2" type="body"/>
          </p:nvPr>
        </p:nvSpPr>
        <p:spPr>
          <a:xfrm>
            <a:off x="1048350" y="2113625"/>
            <a:ext cx="7281000" cy="2898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testo è </a:t>
            </a:r>
            <a:r>
              <a:rPr b="1" i="0" lang="it" sz="1600" u="none" cap="none" strike="noStrike">
                <a:solidFill>
                  <a:schemeClr val="dk1"/>
                </a:solidFill>
              </a:rPr>
              <a:t>generico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i="0" lang="it" sz="1600" u="none" cap="none" strike="noStrike">
                <a:solidFill>
                  <a:schemeClr val="dk1"/>
                </a:solidFill>
              </a:rPr>
              <a:t>inefficace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0" lvl="0" marL="1397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È </a:t>
            </a:r>
            <a:r>
              <a:rPr b="1" i="0" lang="it" sz="1600" u="none" cap="none" strike="noStrike">
                <a:solidFill>
                  <a:schemeClr val="dk1"/>
                </a:solidFill>
              </a:rPr>
              <a:t>generico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perché se un’azienda fornisse più possibilità di tirocinio, come farebbe a sapere per quale ci stiamo candidando? </a:t>
            </a:r>
            <a:b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600"/>
              <a:t>→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" sz="1600"/>
              <a:t>Spiegare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subito, a inizio email, a quale opportunità di tirocinio </a:t>
            </a:r>
            <a:r>
              <a:rPr lang="it" sz="1600"/>
              <a:t>si è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interessati.</a:t>
            </a:r>
          </a:p>
          <a:p>
            <a:pPr indent="0" lvl="0" marL="1397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È </a:t>
            </a:r>
            <a:r>
              <a:rPr b="1" i="0" lang="it" sz="1600" u="none" cap="none" strike="noStrike">
                <a:solidFill>
                  <a:schemeClr val="dk1"/>
                </a:solidFill>
              </a:rPr>
              <a:t>inefficace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perché non dice niente </a:t>
            </a:r>
            <a:r>
              <a:rPr lang="it" sz="1600"/>
              <a:t>sulla persona che scrive. N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contiene informazioni utili a catturare l</a:t>
            </a:r>
            <a:r>
              <a:rPr lang="it" sz="1600"/>
              <a:t>’attenzione o 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ricordare</a:t>
            </a:r>
            <a:r>
              <a:rPr lang="it" sz="1600"/>
              <a:t> 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caratteristiche</a:t>
            </a:r>
            <a:r>
              <a:rPr lang="it" sz="1600"/>
              <a:t> utili o interessanti</a:t>
            </a:r>
          </a:p>
          <a:p>
            <a:pPr indent="0" lvl="0" marL="1397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600" u="none" cap="none" strike="noStrike">
                <a:solidFill>
                  <a:schemeClr val="dk1"/>
                </a:solidFill>
              </a:rPr>
              <a:t>Una email così viene cestinata all’istante e magari l’azienda o il recruiter non andranno nemmeno a leggere il cv allegato.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834142" y="1066104"/>
            <a:ext cx="56841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Buongiorno,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invio il mio CV per il tirocinio da voi offerto.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disposizione per eventuali chiarimenti.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Cordiali Saluti.</a:t>
            </a:r>
          </a:p>
        </p:txBody>
      </p:sp>
      <p:sp>
        <p:nvSpPr>
          <p:cNvPr id="207" name="Shape 207"/>
          <p:cNvSpPr/>
          <p:nvPr/>
        </p:nvSpPr>
        <p:spPr>
          <a:xfrm>
            <a:off x="1048350" y="173949"/>
            <a:ext cx="3236700" cy="6294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Sintonizzarsi sul destinatario</a:t>
            </a:r>
          </a:p>
        </p:txBody>
      </p:sp>
      <p:sp>
        <p:nvSpPr>
          <p:cNvPr id="208" name="Shape 208"/>
          <p:cNvSpPr/>
          <p:nvPr/>
        </p:nvSpPr>
        <p:spPr>
          <a:xfrm>
            <a:off x="108675" y="17395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0700" y="947361"/>
            <a:ext cx="647700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1011382" y="2122272"/>
            <a:ext cx="6685875" cy="2554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Buongiorno,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 invio il mio CV perché sono interessato alla possibilità di svolgere il tirocinio che avete reso disponibile </a:t>
            </a: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nell’ambito della </a:t>
            </a:r>
            <a:r>
              <a:rPr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accoglienza clienti.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 dai primi anni della scuola superiore ho lavorato nell’albergo della mia famiglia e quindi ho davvero molta esperienza nel rispondere al telefono, nel prendere le prenotazioni e nel risolvere piccoli problemi che possono insorgere.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qualsiasi altra informazione, sono a vostra disposizione.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Buona giornata.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Firma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1880349" y="1257350"/>
            <a:ext cx="2621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MEGLIO COSÌ </a:t>
            </a:r>
          </a:p>
        </p:txBody>
      </p:sp>
      <p:pic>
        <p:nvPicPr>
          <p:cNvPr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7700" y="1184498"/>
            <a:ext cx="657225" cy="628649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/>
          <p:nvPr/>
        </p:nvSpPr>
        <p:spPr>
          <a:xfrm>
            <a:off x="1150700" y="245949"/>
            <a:ext cx="3236700" cy="6294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Sintonizzarsi sul destinatario</a:t>
            </a:r>
          </a:p>
        </p:txBody>
      </p:sp>
      <p:sp>
        <p:nvSpPr>
          <p:cNvPr id="219" name="Shape 219"/>
          <p:cNvSpPr/>
          <p:nvPr/>
        </p:nvSpPr>
        <p:spPr>
          <a:xfrm>
            <a:off x="108675" y="17395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1150700" y="350425"/>
            <a:ext cx="3236700" cy="773399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Sintonizzarsi sul destinatario</a:t>
            </a:r>
          </a:p>
        </p:txBody>
      </p:sp>
      <p:sp>
        <p:nvSpPr>
          <p:cNvPr id="226" name="Shape 226"/>
          <p:cNvSpPr/>
          <p:nvPr/>
        </p:nvSpPr>
        <p:spPr>
          <a:xfrm>
            <a:off x="108675" y="3968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27" name="Shape 227"/>
          <p:cNvSpPr/>
          <p:nvPr/>
        </p:nvSpPr>
        <p:spPr>
          <a:xfrm>
            <a:off x="1060950" y="1305275"/>
            <a:ext cx="3326400" cy="18459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700"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i="0" lang="it" sz="1700" u="none" cap="none" strike="noStrike">
                <a:latin typeface="Calibri"/>
                <a:ea typeface="Calibri"/>
                <a:cs typeface="Calibri"/>
                <a:sym typeface="Calibri"/>
              </a:rPr>
              <a:t> i modelli preconfezionati </a:t>
            </a:r>
            <a:r>
              <a:rPr lang="it" sz="1700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i="0" lang="it" sz="1700" u="none" cap="none" strike="noStrike">
                <a:latin typeface="Calibri"/>
                <a:ea typeface="Calibri"/>
                <a:cs typeface="Calibri"/>
                <a:sym typeface="Calibri"/>
              </a:rPr>
              <a:t> le </a:t>
            </a: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frasi fatte.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Inserire un po’ di personalità e qualcosa che parli in modo interessante di sé.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t/>
            </a:r>
            <a:endParaRPr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1164625" y="3467296"/>
            <a:ext cx="33744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i="0" lang="it" sz="1800" u="none" cap="none" strike="noStrik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Individuare le informazioni importanti</a:t>
            </a:r>
          </a:p>
        </p:txBody>
      </p:sp>
      <p:sp>
        <p:nvSpPr>
          <p:cNvPr id="229" name="Shape 229"/>
          <p:cNvSpPr/>
          <p:nvPr/>
        </p:nvSpPr>
        <p:spPr>
          <a:xfrm>
            <a:off x="108675" y="1567800"/>
            <a:ext cx="828600" cy="773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230" name="Shape 230"/>
          <p:cNvSpPr/>
          <p:nvPr/>
        </p:nvSpPr>
        <p:spPr>
          <a:xfrm>
            <a:off x="108675" y="3438500"/>
            <a:ext cx="828600" cy="773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x="1580873" y="989500"/>
            <a:ext cx="23568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</p:txBody>
      </p:sp>
      <p:sp>
        <p:nvSpPr>
          <p:cNvPr id="237" name="Shape 237"/>
          <p:cNvSpPr txBox="1"/>
          <p:nvPr>
            <p:ph idx="2" type="body"/>
          </p:nvPr>
        </p:nvSpPr>
        <p:spPr>
          <a:xfrm>
            <a:off x="1320575" y="3425700"/>
            <a:ext cx="7047300" cy="1612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Queste espressioni </a:t>
            </a:r>
            <a:r>
              <a:rPr lang="it" sz="1600"/>
              <a:t>sono molto comuni, non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" sz="1600"/>
              <a:t>sono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sbagliate dal punto di vista formale</a:t>
            </a:r>
            <a:r>
              <a:rPr lang="it" sz="1600"/>
              <a:t> ma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 aiutano ad agganciare chi ci legge. </a:t>
            </a:r>
            <a:b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Sono modelli di scrittura che abbiamo ereditato dal passato </a:t>
            </a:r>
            <a:br>
              <a:rPr lang="it" sz="1600"/>
            </a:br>
            <a:r>
              <a:rPr lang="it" sz="1600"/>
              <a:t>Meglio</a:t>
            </a: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trasformare queste espressioni in frasi corrette e gentili,  dalle quali traspaia qualcosa di noi e del nostro modo di porci...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777518" y="1418100"/>
            <a:ext cx="6932100" cy="1385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Spett.le Azienda</a:t>
            </a: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 la presente sottopongo alla vostra spettabile Azienda il mio curriculum</a:t>
            </a: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Desidero con la presente sottoporre alla Vs attenzione il mio curriculum vitae</a:t>
            </a: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riferimento alla posizione in oggetto</a:t>
            </a: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Distinti saluti</a:t>
            </a: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attesa di Vs cortese riscontro resto a disposizione per qualsiasi chiarimento</a:t>
            </a:r>
          </a:p>
        </p:txBody>
      </p:sp>
      <p:sp>
        <p:nvSpPr>
          <p:cNvPr id="239" name="Shape 239"/>
          <p:cNvSpPr/>
          <p:nvPr/>
        </p:nvSpPr>
        <p:spPr>
          <a:xfrm>
            <a:off x="1185500" y="216096"/>
            <a:ext cx="33744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modelli preconfezionati</a:t>
            </a:r>
          </a:p>
        </p:txBody>
      </p:sp>
      <p:sp>
        <p:nvSpPr>
          <p:cNvPr id="240" name="Shape 240"/>
          <p:cNvSpPr/>
          <p:nvPr/>
        </p:nvSpPr>
        <p:spPr>
          <a:xfrm>
            <a:off x="129550" y="2161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241" name="Shape 241"/>
          <p:cNvSpPr/>
          <p:nvPr/>
        </p:nvSpPr>
        <p:spPr>
          <a:xfrm>
            <a:off x="2144900" y="1466875"/>
            <a:ext cx="1553100" cy="264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2096150" y="1794150"/>
            <a:ext cx="1553100" cy="264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9825" y="931898"/>
            <a:ext cx="647700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/>
          <p:nvPr/>
        </p:nvSpPr>
        <p:spPr>
          <a:xfrm>
            <a:off x="5110825" y="2092800"/>
            <a:ext cx="1553100" cy="264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/>
        </p:nvSpPr>
        <p:spPr>
          <a:xfrm>
            <a:off x="2198975" y="2446287"/>
            <a:ext cx="1553100" cy="264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2504575" y="3065300"/>
            <a:ext cx="1611300" cy="264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x="2284249" y="904925"/>
            <a:ext cx="2879099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MEGLIO COSÌ </a:t>
            </a:r>
          </a:p>
        </p:txBody>
      </p:sp>
      <p:sp>
        <p:nvSpPr>
          <p:cNvPr id="253" name="Shape 253"/>
          <p:cNvSpPr txBox="1"/>
          <p:nvPr>
            <p:ph idx="2" type="body"/>
          </p:nvPr>
        </p:nvSpPr>
        <p:spPr>
          <a:xfrm>
            <a:off x="1248223" y="1532825"/>
            <a:ext cx="74634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Buongiorno, vi scrivo/le scrivo per…</a:t>
            </a:r>
          </a:p>
          <a:p>
            <a:pPr indent="-355600" lvl="0" marL="4572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allegato trova il mio curriculum...</a:t>
            </a:r>
          </a:p>
          <a:p>
            <a:pPr indent="-355600" lvl="0" marL="4572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Rispondo al vostro annuncio riguardo il tirocinio di tre mesi...</a:t>
            </a:r>
          </a:p>
          <a:p>
            <a:pPr indent="-355600" lvl="0" marL="4572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scrivo perché ho letto sul vostro sito che cercate...</a:t>
            </a:r>
          </a:p>
          <a:p>
            <a:pPr indent="-355600" lvl="0" marL="4572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saluto e le auguro buona giornata...</a:t>
            </a:r>
          </a:p>
          <a:p>
            <a:pPr indent="-355600" lvl="0" marL="4572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qualsiasi informazione, io sono qui.</a:t>
            </a:r>
          </a:p>
        </p:txBody>
      </p:sp>
      <p:sp>
        <p:nvSpPr>
          <p:cNvPr id="254" name="Shape 254"/>
          <p:cNvSpPr/>
          <p:nvPr/>
        </p:nvSpPr>
        <p:spPr>
          <a:xfrm>
            <a:off x="1248225" y="126196"/>
            <a:ext cx="33744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modelli preconfezionati</a:t>
            </a:r>
          </a:p>
        </p:txBody>
      </p:sp>
      <p:sp>
        <p:nvSpPr>
          <p:cNvPr id="255" name="Shape 255"/>
          <p:cNvSpPr/>
          <p:nvPr/>
        </p:nvSpPr>
        <p:spPr>
          <a:xfrm>
            <a:off x="192275" y="1262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pic>
        <p:nvPicPr>
          <p:cNvPr id="256" name="Shape 2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3775" y="899598"/>
            <a:ext cx="657225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x="2764548" y="899608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ATTENZIONE!</a:t>
            </a:r>
          </a:p>
        </p:txBody>
      </p:sp>
      <p:sp>
        <p:nvSpPr>
          <p:cNvPr id="263" name="Shape 263"/>
          <p:cNvSpPr txBox="1"/>
          <p:nvPr>
            <p:ph idx="2" type="body"/>
          </p:nvPr>
        </p:nvSpPr>
        <p:spPr>
          <a:xfrm>
            <a:off x="325950" y="1781908"/>
            <a:ext cx="8385563" cy="250416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-38100" lvl="0" marL="177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Evita</a:t>
            </a:r>
            <a:r>
              <a:rPr lang="it" sz="2000"/>
              <a:t>re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 stile </a:t>
            </a:r>
            <a:r>
              <a:rPr lang="it" sz="2000"/>
              <a:t>“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denuncia</a:t>
            </a:r>
            <a:r>
              <a:rPr lang="it" sz="2000"/>
              <a:t>”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 sottoscritto, nato il, residente a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desidero sottoporre alla vostra cortese attenzione…</a:t>
            </a:r>
          </a:p>
          <a:p>
            <a:pPr indent="-3810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" sz="2000"/>
              <a:t>Evitare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gerundi che annodano anche i pensieri più semplici: 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essendomi appena diplomato e intendendo fare pratica… </a:t>
            </a:r>
          </a:p>
          <a:p>
            <a:pPr indent="-3810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Usare sempre la prima persona singolare: in terza persona è come </a:t>
            </a:r>
            <a:r>
              <a:rPr lang="it" sz="2000"/>
              <a:t>descrivere</a:t>
            </a:r>
            <a:r>
              <a:rPr b="0" i="0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 caratteristiche di qualcuno che non sei tu: </a:t>
            </a:r>
            <a:r>
              <a:rPr b="0" i="1" lang="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Alessio Rossi si è diplomato geometra nel 2011 e ha effettuato la sua prima esperienza lavorativa…</a:t>
            </a:r>
          </a:p>
        </p:txBody>
      </p:sp>
      <p:sp>
        <p:nvSpPr>
          <p:cNvPr id="264" name="Shape 264"/>
          <p:cNvSpPr/>
          <p:nvPr/>
        </p:nvSpPr>
        <p:spPr>
          <a:xfrm>
            <a:off x="1248225" y="126196"/>
            <a:ext cx="3374400" cy="715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Evitare</a:t>
            </a:r>
            <a:r>
              <a:rPr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modelli preconfezionati</a:t>
            </a:r>
          </a:p>
        </p:txBody>
      </p:sp>
      <p:sp>
        <p:nvSpPr>
          <p:cNvPr id="265" name="Shape 265"/>
          <p:cNvSpPr/>
          <p:nvPr/>
        </p:nvSpPr>
        <p:spPr>
          <a:xfrm>
            <a:off x="192275" y="126200"/>
            <a:ext cx="828600" cy="773400"/>
          </a:xfrm>
          <a:prstGeom prst="ellipse">
            <a:avLst/>
          </a:prstGeom>
          <a:solidFill>
            <a:srgbClr val="E7E6E6"/>
          </a:solidFill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