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Ubuntu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Ubuntu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Ubuntu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Ubuntu-bold.fntdata"/><Relationship Id="rId6" Type="http://schemas.openxmlformats.org/officeDocument/2006/relationships/slide" Target="slides/slide1.xml"/><Relationship Id="rId18" Type="http://schemas.openxmlformats.org/officeDocument/2006/relationships/font" Target="fonts/Ubuntu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 txBox="1"/>
          <p:nvPr>
            <p:ph idx="12" type="sldNum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 txBox="1"/>
          <p:nvPr>
            <p:ph idx="12" type="sldNum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 txBox="1"/>
          <p:nvPr>
            <p:ph idx="12" type="sldNum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 gli insegnanti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it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Spiegare ai ragazzi che accompagnare il CV significa fornire a chi lo legge alcune informazioni utili per capire chi sono e che cosa li ha spinti a scrivere. Questa email è molto importante perché, spesso, è a partire da essa che i selezionatori decidono di fissare un colloquio con un candidato. 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Diapositiva titolo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ctrTitle"/>
          </p:nvPr>
        </p:nvSpPr>
        <p:spPr>
          <a:xfrm>
            <a:off x="1143000" y="841770"/>
            <a:ext cx="6858000" cy="1790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1143000" y="2701526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olo e contenuto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628650" y="273841"/>
            <a:ext cx="7886698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28650" y="1369216"/>
            <a:ext cx="7886698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Intestazione sezione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623887" y="1282303"/>
            <a:ext cx="7886698" cy="21395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23887" y="3442096"/>
            <a:ext cx="7886698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Contenuto 2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628650" y="273841"/>
            <a:ext cx="7886698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28650" y="1369216"/>
            <a:ext cx="38862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629150" y="1369216"/>
            <a:ext cx="38862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nfronto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629839" y="273841"/>
            <a:ext cx="7886698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29839" y="1260870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629839" y="1878806"/>
            <a:ext cx="3868340" cy="27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3" type="body"/>
          </p:nvPr>
        </p:nvSpPr>
        <p:spPr>
          <a:xfrm>
            <a:off x="4629150" y="1260870"/>
            <a:ext cx="3887388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4" type="body"/>
          </p:nvPr>
        </p:nvSpPr>
        <p:spPr>
          <a:xfrm>
            <a:off x="4629150" y="1878806"/>
            <a:ext cx="3887388" cy="27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Solo titolo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628650" y="273841"/>
            <a:ext cx="7886698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Vuoto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uto con didascalia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629839" y="342900"/>
            <a:ext cx="2949176" cy="120014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887389" y="740568"/>
            <a:ext cx="4629149" cy="3655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5400" lvl="0" marL="304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38100" lvl="1" marL="615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63500" lvl="2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76200" lvl="3" marL="12255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76200" lvl="4" marL="15684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76200" lvl="5" marL="19113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76200" lvl="6" marL="22542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76200" lvl="7" marL="25971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76200" lvl="8" marL="29400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629839" y="1543050"/>
            <a:ext cx="2949176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Immagine con didascalia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629839" y="342900"/>
            <a:ext cx="2949176" cy="120014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08" name="Shape 108"/>
          <p:cNvSpPr/>
          <p:nvPr>
            <p:ph idx="2" type="pic"/>
          </p:nvPr>
        </p:nvSpPr>
        <p:spPr>
          <a:xfrm>
            <a:off x="3887389" y="740568"/>
            <a:ext cx="4629149" cy="3655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29839" y="1543050"/>
            <a:ext cx="2949176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olo e testo verticale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628650" y="273841"/>
            <a:ext cx="7886698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 rot="5400000">
            <a:off x="2940247" y="-942377"/>
            <a:ext cx="3263503" cy="7886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Titolo verticale e testo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 rot="5400000">
            <a:off x="5350072" y="1467443"/>
            <a:ext cx="4358876" cy="197167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 rot="5400000">
            <a:off x="1349572" y="-447079"/>
            <a:ext cx="4358876" cy="580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628650" y="273841"/>
            <a:ext cx="7886698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400"/>
            </a:lvl2pPr>
            <a:lvl3pPr indent="0" lvl="2">
              <a:spcBef>
                <a:spcPts val="0"/>
              </a:spcBef>
              <a:buFont typeface="Arial"/>
              <a:buNone/>
              <a:defRPr sz="1400"/>
            </a:lvl3pPr>
            <a:lvl4pPr indent="0" lvl="3">
              <a:spcBef>
                <a:spcPts val="0"/>
              </a:spcBef>
              <a:buFont typeface="Arial"/>
              <a:buNone/>
              <a:defRPr sz="1400"/>
            </a:lvl4pPr>
            <a:lvl5pPr indent="0" lvl="4">
              <a:spcBef>
                <a:spcPts val="0"/>
              </a:spcBef>
              <a:buFont typeface="Arial"/>
              <a:buNone/>
              <a:defRPr sz="1400"/>
            </a:lvl5pPr>
            <a:lvl6pPr indent="0" lvl="5">
              <a:spcBef>
                <a:spcPts val="0"/>
              </a:spcBef>
              <a:buFont typeface="Arial"/>
              <a:buNone/>
              <a:defRPr sz="1400"/>
            </a:lvl6pPr>
            <a:lvl7pPr indent="0" lvl="6">
              <a:spcBef>
                <a:spcPts val="0"/>
              </a:spcBef>
              <a:buFont typeface="Arial"/>
              <a:buNone/>
              <a:defRPr sz="1400"/>
            </a:lvl7pPr>
            <a:lvl8pPr indent="0" lvl="7">
              <a:spcBef>
                <a:spcPts val="0"/>
              </a:spcBef>
              <a:buFont typeface="Arial"/>
              <a:buNone/>
              <a:defRPr sz="1400"/>
            </a:lvl8pPr>
            <a:lvl9pPr indent="0" lvl="8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28650" y="1369216"/>
            <a:ext cx="7886698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8100" lvl="0" marL="2730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8826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1206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1549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18923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2235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25781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2921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6286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028950" y="4767262"/>
            <a:ext cx="30860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457950" y="4767262"/>
            <a:ext cx="2057398" cy="273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it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ctrTitle"/>
          </p:nvPr>
        </p:nvSpPr>
        <p:spPr>
          <a:xfrm>
            <a:off x="1143000" y="1251593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rIns="68575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it" sz="4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Email di presentazione da allegare al CV</a:t>
            </a:r>
          </a:p>
        </p:txBody>
      </p:sp>
      <p:pic>
        <p:nvPicPr>
          <p:cNvPr id="130" name="Shape 1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9400" y="4188400"/>
            <a:ext cx="3004800" cy="53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257172" y="1029721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</a:p>
        </p:txBody>
      </p:sp>
      <p:sp>
        <p:nvSpPr>
          <p:cNvPr id="195" name="Shape 195"/>
          <p:cNvSpPr txBox="1"/>
          <p:nvPr>
            <p:ph idx="2" type="body"/>
          </p:nvPr>
        </p:nvSpPr>
        <p:spPr>
          <a:xfrm>
            <a:off x="447224" y="3082367"/>
            <a:ext cx="3222300" cy="13698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tIns="68575">
            <a:noAutofit/>
          </a:bodyPr>
          <a:lstStyle/>
          <a:p>
            <a:pPr indent="0" lvl="0" marL="139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Elenca almeno un motivo concreto e non valgono giri di parole o frasi astratte.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330599" y="1664308"/>
            <a:ext cx="3858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Il mio desiderio di nuove esperienze mi spinge a…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4848230" y="1692629"/>
            <a:ext cx="38586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“Mi piacerebbe </a:t>
            </a: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svolgere il mio tirocinio presso la vostra azienda perché credo siate la realtà dolciaria più importante della Regione”</a:t>
            </a:r>
            <a:r>
              <a:rPr lang="it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(se scrivi a un’azienda)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4813985" y="2772819"/>
            <a:ext cx="3858600" cy="22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 chiedo di tenermi in considerazione per eventuali possibilità di tirocinio presso aziende che operino nel comparto dolciario. </a:t>
            </a:r>
            <a:b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Grazie al corso professionale </a:t>
            </a:r>
            <a:r>
              <a:rPr i="1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Arte bianca e pasticceria</a:t>
            </a: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ho capito quanto sia importante iniziare fin da subito a fare esperienze in realtà strutturate e presenti sul territorio da molti anni.</a:t>
            </a:r>
            <a:r>
              <a:rPr lang="it">
                <a:latin typeface="Calibri"/>
                <a:ea typeface="Calibri"/>
                <a:cs typeface="Calibri"/>
                <a:sym typeface="Calibri"/>
              </a:rPr>
              <a:t>”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(se scrivia un’agenzia formativa)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4670200" y="1029715"/>
            <a:ext cx="3868200" cy="617999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8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MEGLIO COSÌ </a:t>
            </a:r>
          </a:p>
        </p:txBody>
      </p:sp>
      <p:sp>
        <p:nvSpPr>
          <p:cNvPr id="200" name="Shape 200"/>
          <p:cNvSpPr/>
          <p:nvPr/>
        </p:nvSpPr>
        <p:spPr>
          <a:xfrm>
            <a:off x="73675" y="95175"/>
            <a:ext cx="828600" cy="773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201" name="Shape 201"/>
          <p:cNvSpPr/>
          <p:nvPr/>
        </p:nvSpPr>
        <p:spPr>
          <a:xfrm>
            <a:off x="970287" y="194325"/>
            <a:ext cx="3533700" cy="57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1800">
                <a:latin typeface="Calibri"/>
                <a:ea typeface="Calibri"/>
                <a:cs typeface="Calibri"/>
                <a:sym typeface="Calibri"/>
              </a:rPr>
              <a:t>Specificare perché ci si candida</a:t>
            </a:r>
          </a:p>
        </p:txBody>
      </p:sp>
      <p:pic>
        <p:nvPicPr>
          <p:cNvPr id="202" name="Shape 2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9825" y="925411"/>
            <a:ext cx="6477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81162" y="937786"/>
            <a:ext cx="657225" cy="62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306272" y="998946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</a:p>
        </p:txBody>
      </p:sp>
      <p:sp>
        <p:nvSpPr>
          <p:cNvPr id="210" name="Shape 210"/>
          <p:cNvSpPr txBox="1"/>
          <p:nvPr>
            <p:ph idx="2" type="body"/>
          </p:nvPr>
        </p:nvSpPr>
        <p:spPr>
          <a:xfrm>
            <a:off x="533125" y="2642325"/>
            <a:ext cx="3480900" cy="18345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tIns="68575">
            <a:noAutofit/>
          </a:bodyPr>
          <a:lstStyle/>
          <a:p>
            <a:pPr indent="0" lvl="0" marL="139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it" sz="1600"/>
              <a:t>Consiglio</a:t>
            </a:r>
            <a:r>
              <a:rPr lang="it" sz="1600"/>
              <a:t>:</a:t>
            </a:r>
            <a:br>
              <a:rPr lang="it" sz="1600"/>
            </a:br>
            <a:r>
              <a:rPr i="0" lang="it" sz="1600" u="none" cap="none" strike="noStrike">
                <a:solidFill>
                  <a:schemeClr val="dk1"/>
                </a:solidFill>
              </a:rPr>
              <a:t>Pensa a qualcosa che in questi anni hai imparato a fare bene, per</a:t>
            </a:r>
            <a:r>
              <a:rPr lang="it" sz="1600"/>
              <a:t> cui</a:t>
            </a:r>
            <a:r>
              <a:rPr i="0" lang="it" sz="1600" u="none" cap="none" strike="noStrike">
                <a:solidFill>
                  <a:schemeClr val="dk1"/>
                </a:solidFill>
              </a:rPr>
              <a:t> insegnanti e compagni ti stimavano: </a:t>
            </a:r>
            <a:r>
              <a:rPr lang="it" sz="1600"/>
              <a:t>evita le </a:t>
            </a:r>
            <a:r>
              <a:rPr i="0" lang="it" sz="1600" u="none" cap="none" strike="noStrike">
                <a:solidFill>
                  <a:schemeClr val="dk1"/>
                </a:solidFill>
              </a:rPr>
              <a:t>frasi astratte</a:t>
            </a:r>
            <a:r>
              <a:rPr lang="it" sz="1600"/>
              <a:t> e dai </a:t>
            </a:r>
            <a:r>
              <a:rPr i="0" lang="it" sz="1600" u="none" cap="none" strike="noStrike">
                <a:solidFill>
                  <a:schemeClr val="dk1"/>
                </a:solidFill>
              </a:rPr>
              <a:t>elementi concreti.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490174" y="1616958"/>
            <a:ext cx="3858600" cy="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Sono una persona dotata di spirito organizzativo.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4897305" y="1616941"/>
            <a:ext cx="3858600" cy="13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questi ultimi anni gli insegnanti mi hanno attribuito il compito di programmare il calendario dei volontari da interrogare nelle diverse materie. Districarmi tra problemi, rinunce e cambi di date ha fatto emergere le mie doti di buon organizzatore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4762275" y="944140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8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MEGLIO COSÌ </a:t>
            </a:r>
          </a:p>
        </p:txBody>
      </p:sp>
      <p:sp>
        <p:nvSpPr>
          <p:cNvPr id="214" name="Shape 214"/>
          <p:cNvSpPr/>
          <p:nvPr/>
        </p:nvSpPr>
        <p:spPr>
          <a:xfrm>
            <a:off x="98225" y="69475"/>
            <a:ext cx="828600" cy="773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215" name="Shape 215"/>
          <p:cNvSpPr/>
          <p:nvPr/>
        </p:nvSpPr>
        <p:spPr>
          <a:xfrm>
            <a:off x="1060000" y="69475"/>
            <a:ext cx="4267500" cy="682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it" sz="1800">
                <a:latin typeface="Calibri"/>
                <a:ea typeface="Calibri"/>
                <a:cs typeface="Calibri"/>
                <a:sym typeface="Calibri"/>
              </a:rPr>
              <a:t>Sottolineare cosa differenzia la propria candidatura dalle altre</a:t>
            </a:r>
          </a:p>
        </p:txBody>
      </p:sp>
      <p:pic>
        <p:nvPicPr>
          <p:cNvPr id="216" name="Shape 2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9825" y="925411"/>
            <a:ext cx="6477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81162" y="937786"/>
            <a:ext cx="657225" cy="62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idx="1" type="body"/>
          </p:nvPr>
        </p:nvSpPr>
        <p:spPr>
          <a:xfrm>
            <a:off x="461672" y="1202421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</a:p>
        </p:txBody>
      </p:sp>
      <p:sp>
        <p:nvSpPr>
          <p:cNvPr id="224" name="Shape 224"/>
          <p:cNvSpPr txBox="1"/>
          <p:nvPr>
            <p:ph idx="2" type="body"/>
          </p:nvPr>
        </p:nvSpPr>
        <p:spPr>
          <a:xfrm>
            <a:off x="461675" y="2868475"/>
            <a:ext cx="4094100" cy="17004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tIns="68575">
            <a:noAutofit/>
          </a:bodyPr>
          <a:lstStyle/>
          <a:p>
            <a:pPr indent="0" lvl="0" marL="139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0" lang="it" sz="1600" u="none" cap="none" strike="noStrike">
                <a:solidFill>
                  <a:schemeClr val="dk1"/>
                </a:solidFill>
              </a:rPr>
              <a:t>Non hai esperienze</a:t>
            </a:r>
            <a:r>
              <a:rPr lang="it" sz="1600"/>
              <a:t> ma sei davvero interessato all’azienda</a:t>
            </a:r>
            <a:r>
              <a:rPr i="0" lang="it" sz="1600" u="none" cap="none" strike="noStrike">
                <a:solidFill>
                  <a:schemeClr val="dk1"/>
                </a:solidFill>
              </a:rPr>
              <a:t> </a:t>
            </a:r>
            <a:r>
              <a:rPr lang="it" sz="1600"/>
              <a:t>a cui stai scrivendo?</a:t>
            </a:r>
            <a:r>
              <a:rPr i="0" lang="it" sz="1600" u="none" cap="none" strike="noStrike">
                <a:solidFill>
                  <a:schemeClr val="dk1"/>
                </a:solidFill>
              </a:rPr>
              <a:t> </a:t>
            </a:r>
            <a:r>
              <a:rPr lang="it" sz="1600"/>
              <a:t>Punta tutto proprio sulla tua passione e sul tuo attaccamento al marchio o alla missione della compagnia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492349" y="1682383"/>
            <a:ext cx="38586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Sono in possesso di un ottimo livello di conoscenza della lingua inglese e sono molto interessato al mondo del gaming online.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4856530" y="1682366"/>
            <a:ext cx="3858600" cy="267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Si di essere giovane</a:t>
            </a: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it">
                <a:latin typeface="Calibri"/>
                <a:ea typeface="Calibri"/>
                <a:cs typeface="Calibri"/>
                <a:sym typeface="Calibri"/>
              </a:rPr>
              <a:t>senza</a:t>
            </a: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esperienze lavorative da portarvi per convincervi a darmi un’opportunità, ma gioco con il vostro gioco online da quando ero bambino e sono cresciuto imparando l’inglese attraverso i mondi che progettavate per me. </a:t>
            </a:r>
            <a:b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 piacerebbe tantissimo far parte del team di persone che localizzano il vostro gioco per l’Italia. Perché non ci pensate dopo avermi fatto un colloquio, a distanza, in inglese? </a:t>
            </a:r>
            <a:b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4924050" y="1252496"/>
            <a:ext cx="3868200" cy="3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it" sz="18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MEGLIO COSÌ </a:t>
            </a:r>
          </a:p>
        </p:txBody>
      </p:sp>
      <p:sp>
        <p:nvSpPr>
          <p:cNvPr id="228" name="Shape 228"/>
          <p:cNvSpPr/>
          <p:nvPr/>
        </p:nvSpPr>
        <p:spPr>
          <a:xfrm>
            <a:off x="227125" y="142100"/>
            <a:ext cx="828600" cy="773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229" name="Shape 229"/>
          <p:cNvSpPr/>
          <p:nvPr/>
        </p:nvSpPr>
        <p:spPr>
          <a:xfrm>
            <a:off x="1133650" y="159500"/>
            <a:ext cx="4181700" cy="738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it" sz="1800">
                <a:latin typeface="Calibri"/>
                <a:ea typeface="Calibri"/>
                <a:cs typeface="Calibri"/>
                <a:sym typeface="Calibri"/>
              </a:rPr>
              <a:t>Dire perché la persona che legge dovrebbe dare un’opportunità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674225" y="1373925"/>
            <a:ext cx="7689600" cy="3281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Quando </a:t>
            </a: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si spedisce il proprio</a:t>
            </a: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curriculum a un datore di lavoro o un’agenzia di </a:t>
            </a: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recruitment</a:t>
            </a: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(cioè </a:t>
            </a: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chi </a:t>
            </a: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ricerca e seleziona candidati per conto delle aziende), è </a:t>
            </a: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bene</a:t>
            </a: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scrivere un</a:t>
            </a: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email </a:t>
            </a: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per: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resentarsi 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accompagn</a:t>
            </a: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il CV presso chi lo leggerà. </a:t>
            </a:r>
          </a:p>
        </p:txBody>
      </p:sp>
      <p:sp>
        <p:nvSpPr>
          <p:cNvPr id="136" name="Shape 136"/>
          <p:cNvSpPr txBox="1"/>
          <p:nvPr>
            <p:ph type="title"/>
          </p:nvPr>
        </p:nvSpPr>
        <p:spPr>
          <a:xfrm>
            <a:off x="628650" y="273841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it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Che cos’è l’email </a:t>
            </a:r>
            <a:r>
              <a:rPr lang="it" sz="3000">
                <a:solidFill>
                  <a:srgbClr val="FF0000"/>
                </a:solidFill>
              </a:rPr>
              <a:t>di presentazione</a:t>
            </a:r>
            <a:r>
              <a:rPr b="0" i="0" lang="it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727200" y="1162729"/>
            <a:ext cx="7689599" cy="2495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ell’email di accompagnamento </a:t>
            </a: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si deve: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mettere in risalto l’interesse che </a:t>
            </a: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si ha</a:t>
            </a: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nei confronti d</a:t>
            </a: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ell’</a:t>
            </a: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azienda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spiegare </a:t>
            </a: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perché </a:t>
            </a: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ci si </a:t>
            </a: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candid</a:t>
            </a: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per quel tirocinio o per quel ruolo. </a:t>
            </a:r>
          </a:p>
        </p:txBody>
      </p:sp>
      <p:sp>
        <p:nvSpPr>
          <p:cNvPr id="142" name="Shape 142"/>
          <p:cNvSpPr txBox="1"/>
          <p:nvPr>
            <p:ph type="title"/>
          </p:nvPr>
        </p:nvSpPr>
        <p:spPr>
          <a:xfrm>
            <a:off x="628650" y="273841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it" sz="3000">
                <a:solidFill>
                  <a:srgbClr val="FF0000"/>
                </a:solidFill>
              </a:rPr>
              <a:t>Che cos’è l’email di presentazione?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3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546264" y="508745"/>
            <a:ext cx="3868200" cy="61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>
                <a:solidFill>
                  <a:srgbClr val="FF0000"/>
                </a:solidFill>
              </a:rPr>
              <a:t>COSA </a:t>
            </a:r>
            <a:r>
              <a:rPr lang="it">
                <a:solidFill>
                  <a:srgbClr val="FF0000"/>
                </a:solidFill>
              </a:rPr>
              <a:t>NON </a:t>
            </a:r>
            <a:r>
              <a:rPr lang="it">
                <a:solidFill>
                  <a:srgbClr val="FF0000"/>
                </a:solidFill>
              </a:rPr>
              <a:t>È</a:t>
            </a:r>
          </a:p>
        </p:txBody>
      </p:sp>
      <p:sp>
        <p:nvSpPr>
          <p:cNvPr id="148" name="Shape 148"/>
          <p:cNvSpPr txBox="1"/>
          <p:nvPr>
            <p:ph idx="2" type="body"/>
          </p:nvPr>
        </p:nvSpPr>
        <p:spPr>
          <a:xfrm>
            <a:off x="681764" y="1454431"/>
            <a:ext cx="3868200" cy="276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" sz="2400"/>
              <a:t>L’email </a:t>
            </a:r>
            <a:r>
              <a:rPr b="1" lang="it" sz="2400"/>
              <a:t>non</a:t>
            </a:r>
            <a:r>
              <a:rPr lang="it" sz="2400"/>
              <a:t> </a:t>
            </a:r>
            <a:r>
              <a:rPr b="1" lang="it" sz="2400"/>
              <a:t>è un riassunto</a:t>
            </a:r>
            <a:r>
              <a:rPr lang="it" sz="2400"/>
              <a:t> del curriculum, quindi vanno evitate date o titoli di studio</a:t>
            </a:r>
          </a:p>
        </p:txBody>
      </p:sp>
      <p:sp>
        <p:nvSpPr>
          <p:cNvPr id="149" name="Shape 149"/>
          <p:cNvSpPr txBox="1"/>
          <p:nvPr>
            <p:ph idx="3" type="body"/>
          </p:nvPr>
        </p:nvSpPr>
        <p:spPr>
          <a:xfrm>
            <a:off x="4629150" y="588849"/>
            <a:ext cx="3887400" cy="537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it">
                <a:solidFill>
                  <a:srgbClr val="FF0000"/>
                </a:solidFill>
              </a:rPr>
              <a:t>COSA È</a:t>
            </a:r>
          </a:p>
        </p:txBody>
      </p:sp>
      <p:sp>
        <p:nvSpPr>
          <p:cNvPr id="150" name="Shape 150"/>
          <p:cNvSpPr txBox="1"/>
          <p:nvPr>
            <p:ph idx="4" type="body"/>
          </p:nvPr>
        </p:nvSpPr>
        <p:spPr>
          <a:xfrm>
            <a:off x="4629150" y="1454431"/>
            <a:ext cx="3887400" cy="276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" sz="2400"/>
              <a:t>Un modo per presentare aspirazioni e interessi. </a:t>
            </a:r>
            <a:br>
              <a:rPr lang="it" sz="2400"/>
            </a:br>
            <a:r>
              <a:rPr lang="it" sz="2400"/>
              <a:t>È lo </a:t>
            </a:r>
            <a:r>
              <a:rPr b="1" lang="it" sz="2400"/>
              <a:t>strumento da usare per agganciare l’attenzione</a:t>
            </a:r>
            <a:r>
              <a:rPr lang="it" sz="2400"/>
              <a:t> di chi legge, in modo da spingerlo ad aprire il CV o a chiamare per un colloquio.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775" y="538711"/>
            <a:ext cx="6477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76787" y="543486"/>
            <a:ext cx="657225" cy="62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576725" y="1067475"/>
            <a:ext cx="7689600" cy="3579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È </a:t>
            </a:r>
            <a:r>
              <a:rPr lang="it" sz="2600">
                <a:latin typeface="Calibri"/>
                <a:ea typeface="Calibri"/>
                <a:cs typeface="Calibri"/>
                <a:sym typeface="Calibri"/>
              </a:rPr>
              <a:t>bene </a:t>
            </a:r>
            <a:r>
              <a:rPr i="0" lang="it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informarsi prima su quale sia l’ambito di attività dell’azienda che si contatta</a:t>
            </a:r>
            <a:r>
              <a:rPr lang="it" sz="260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it" sz="2600"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it" sz="2600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i="0" lang="it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 quest</a:t>
            </a:r>
            <a:r>
              <a:rPr lang="it" sz="2600"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i="0" lang="it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modo si può da personalizzare di conseguenza l’email di accompagnamento. </a:t>
            </a:r>
          </a:p>
        </p:txBody>
      </p:sp>
      <p:sp>
        <p:nvSpPr>
          <p:cNvPr id="158" name="Shape 158"/>
          <p:cNvSpPr txBox="1"/>
          <p:nvPr>
            <p:ph type="title"/>
          </p:nvPr>
        </p:nvSpPr>
        <p:spPr>
          <a:xfrm>
            <a:off x="628650" y="1511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3000">
                <a:solidFill>
                  <a:srgbClr val="FF0000"/>
                </a:solidFill>
              </a:rPr>
              <a:t>Personalizzare l’email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727200" y="903125"/>
            <a:ext cx="7689600" cy="702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Immagina </a:t>
            </a: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 candidarti per quest</a:t>
            </a:r>
            <a:r>
              <a:rPr lang="it" sz="2400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annuncio</a:t>
            </a:r>
          </a:p>
        </p:txBody>
      </p:sp>
      <p:sp>
        <p:nvSpPr>
          <p:cNvPr id="164" name="Shape 164"/>
          <p:cNvSpPr txBox="1"/>
          <p:nvPr>
            <p:ph type="title"/>
          </p:nvPr>
        </p:nvSpPr>
        <p:spPr>
          <a:xfrm>
            <a:off x="425625" y="39723"/>
            <a:ext cx="7886700" cy="86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it" sz="3000">
                <a:solidFill>
                  <a:srgbClr val="FF0000"/>
                </a:solidFill>
              </a:rPr>
              <a:t>Personalizzare l’email</a:t>
            </a:r>
            <a:r>
              <a:rPr lang="it"/>
              <a:t>: un esempio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727200" y="1702750"/>
            <a:ext cx="7689600" cy="3259200"/>
          </a:xfrm>
          <a:prstGeom prst="rect">
            <a:avLst/>
          </a:prstGeom>
          <a:noFill/>
          <a:ln cap="flat" cmpd="sng" w="19050">
            <a:solidFill>
              <a:srgbClr val="000000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ADDETTI CALL CENTER - HELP DESK</a:t>
            </a:r>
            <a:b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</a:br>
            <a: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Ricerchiamo per nostri clienti (settore informatico) addetti call center – help desk. </a:t>
            </a:r>
            <a:b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</a:br>
            <a: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I candidati dovranno svolgere attività di assistenza tecnica di primo e secondo livello per risolvere </a:t>
            </a:r>
            <a:r>
              <a:rPr lang="it">
                <a:latin typeface="Ubuntu"/>
                <a:ea typeface="Ubuntu"/>
                <a:cs typeface="Ubuntu"/>
                <a:sym typeface="Ubuntu"/>
              </a:rPr>
              <a:t>problemi</a:t>
            </a:r>
            <a: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relativ</a:t>
            </a:r>
            <a:r>
              <a:rPr lang="it">
                <a:latin typeface="Ubuntu"/>
                <a:ea typeface="Ubuntu"/>
                <a:cs typeface="Ubuntu"/>
                <a:sym typeface="Ubuntu"/>
              </a:rPr>
              <a:t>i</a:t>
            </a:r>
            <a: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a servizi informatici.</a:t>
            </a:r>
            <a:b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</a:br>
            <a:b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</a:br>
            <a: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Requisiti:</a:t>
            </a:r>
            <a:b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</a:br>
            <a: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- diploma, preferibilmente di tipo tecnico</a:t>
            </a:r>
            <a:b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</a:br>
            <a: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- ottime competenze informatiche</a:t>
            </a:r>
            <a:b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</a:br>
            <a: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- ottime doti comunicative e orientamento al cliente</a:t>
            </a:r>
            <a:b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</a:br>
            <a: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- preferibile buona conoscenza di una lingua straniera</a:t>
            </a:r>
            <a:b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</a:br>
            <a: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- disponibilità a frequenti straordinari</a:t>
            </a:r>
            <a:b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</a:br>
            <a:b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</a:br>
            <a: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Orario di lavoro: part-time 20 ore settimanali, da lunedì a domenica (5 gg. su 7), fascia oraria 8.00-24.00</a:t>
            </a:r>
            <a:br>
              <a:rPr i="0" lang="it" sz="14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</a:b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625475" y="1199800"/>
            <a:ext cx="7689599" cy="3578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 esempio </a:t>
            </a:r>
            <a:r>
              <a:rPr lang="it" sz="3000">
                <a:latin typeface="Calibri"/>
                <a:ea typeface="Calibri"/>
                <a:cs typeface="Calibri"/>
                <a:sym typeface="Calibri"/>
              </a:rPr>
              <a:t>potresti</a:t>
            </a:r>
            <a:r>
              <a:rPr i="0" lang="it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mettere in evidenza che: </a:t>
            </a:r>
          </a:p>
          <a:p>
            <a:pPr indent="-3810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i="0" lang="it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hai una buona disposizione ai contatti interpersonali </a:t>
            </a:r>
          </a:p>
          <a:p>
            <a:pPr indent="-3810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i="0" lang="it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Hai facilità </a:t>
            </a:r>
            <a:r>
              <a:rPr lang="it" sz="3000">
                <a:latin typeface="Calibri"/>
                <a:ea typeface="Calibri"/>
                <a:cs typeface="Calibri"/>
                <a:sym typeface="Calibri"/>
              </a:rPr>
              <a:t>ad </a:t>
            </a:r>
            <a:r>
              <a:rPr i="0" lang="it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adeguarti a orari di lavoro non convenzionali</a:t>
            </a:r>
          </a:p>
          <a:p>
            <a:pPr indent="-3810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i="0" lang="it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non hai esperienza ma voglia di imparare.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 txBox="1"/>
          <p:nvPr>
            <p:ph type="title"/>
          </p:nvPr>
        </p:nvSpPr>
        <p:spPr>
          <a:xfrm>
            <a:off x="628650" y="1511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it" sz="3000">
                <a:solidFill>
                  <a:srgbClr val="FF0000"/>
                </a:solidFill>
              </a:rPr>
              <a:t>Personalizzare l’email</a:t>
            </a:r>
            <a:r>
              <a:rPr lang="it"/>
              <a:t>: un esempio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628650" y="1511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it" sz="3000">
                <a:solidFill>
                  <a:srgbClr val="FF0000"/>
                </a:solidFill>
              </a:rPr>
              <a:t>Personalizzare l’email</a:t>
            </a:r>
            <a:r>
              <a:rPr lang="it"/>
              <a:t>: un esempio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628650" y="1039437"/>
            <a:ext cx="7761588" cy="418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Buongiorno,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 chiamo Fabiana Fabiani e rispondo al vostro annuncio per operatori di call center.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 terminato </a:t>
            </a:r>
            <a:r>
              <a:rPr lang="it">
                <a:latin typeface="Calibri"/>
                <a:ea typeface="Calibri"/>
                <a:cs typeface="Calibri"/>
                <a:sym typeface="Calibri"/>
              </a:rPr>
              <a:t>il liceo Scientifico Scienze Applicate </a:t>
            </a: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giugno e da un mese sono iscritta alla facoltà di giurisprudenza. </a:t>
            </a:r>
            <a:b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Non ho molta esperienza lavorativa, per adesso, salvo occasionali lavoretti mentre studiavo, ma ho alcune caratteristiche che penso vadano bene per le figure che state ricercando.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ho esperienze di lavoro a contatto con il pubblico ma s</a:t>
            </a: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ono una persona molto portata per i contatti interpersonali e ho la parlantina facile, come mi hanno sempre detto i miei professori</a:t>
            </a:r>
            <a:r>
              <a:rPr lang="it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it">
                <a:latin typeface="Calibri"/>
                <a:ea typeface="Calibri"/>
                <a:cs typeface="Calibri"/>
                <a:sym typeface="Calibri"/>
              </a:rPr>
            </a:br>
            <a:r>
              <a:rPr lang="it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 più, </a:t>
            </a:r>
            <a:r>
              <a:rPr lang="it">
                <a:latin typeface="Calibri"/>
                <a:ea typeface="Calibri"/>
                <a:cs typeface="Calibri"/>
                <a:sym typeface="Calibri"/>
              </a:rPr>
              <a:t>visto che studio</a:t>
            </a: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per gli esami senza frequentare l’Università, ho molta flessibilità negli orari, quindi mi inserirei facilmente in qualsiasi fascia oraria. </a:t>
            </a:r>
            <a:b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it">
                <a:latin typeface="Calibri"/>
                <a:ea typeface="Calibri"/>
                <a:cs typeface="Calibri"/>
                <a:sym typeface="Calibri"/>
              </a:rPr>
            </a:b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Uso senza difficoltà il computer</a:t>
            </a:r>
            <a:r>
              <a:rPr lang="it">
                <a:latin typeface="Calibri"/>
                <a:ea typeface="Calibri"/>
                <a:cs typeface="Calibri"/>
                <a:sym typeface="Calibri"/>
              </a:rPr>
              <a:t>, ho una buona infarinatura informatica </a:t>
            </a: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 non mi crea nessun problema imparare nuovi linguaggi o programmi.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 qualsiasi chiarimento vi lascio i miei dati di contatto e allego il CV.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Grazie e buona giornata,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Fabiana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80550" y="267696"/>
            <a:ext cx="7886700" cy="557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" sz="2800">
                <a:solidFill>
                  <a:srgbClr val="FF0000"/>
                </a:solidFill>
              </a:rPr>
              <a:t>Come si scrive una email efficace?</a:t>
            </a:r>
          </a:p>
        </p:txBody>
      </p:sp>
      <p:sp>
        <p:nvSpPr>
          <p:cNvPr id="183" name="Shape 183"/>
          <p:cNvSpPr/>
          <p:nvPr/>
        </p:nvSpPr>
        <p:spPr>
          <a:xfrm>
            <a:off x="3314450" y="1028075"/>
            <a:ext cx="2571600" cy="1166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it" sz="1800">
                <a:latin typeface="Calibri"/>
                <a:ea typeface="Calibri"/>
                <a:cs typeface="Calibri"/>
                <a:sym typeface="Calibri"/>
              </a:rPr>
              <a:t>Specificare </a:t>
            </a:r>
            <a:br>
              <a:rPr b="1" lang="it" sz="1800">
                <a:latin typeface="Calibri"/>
                <a:ea typeface="Calibri"/>
                <a:cs typeface="Calibri"/>
                <a:sym typeface="Calibri"/>
              </a:rPr>
            </a:br>
            <a:r>
              <a:rPr b="1" lang="it" sz="1800">
                <a:latin typeface="Calibri"/>
                <a:ea typeface="Calibri"/>
                <a:cs typeface="Calibri"/>
                <a:sym typeface="Calibri"/>
              </a:rPr>
              <a:t>perché ci si candida</a:t>
            </a:r>
          </a:p>
        </p:txBody>
      </p:sp>
      <p:sp>
        <p:nvSpPr>
          <p:cNvPr id="184" name="Shape 184"/>
          <p:cNvSpPr/>
          <p:nvPr/>
        </p:nvSpPr>
        <p:spPr>
          <a:xfrm>
            <a:off x="3314450" y="2322125"/>
            <a:ext cx="2571600" cy="1166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1800">
                <a:latin typeface="Calibri"/>
                <a:ea typeface="Calibri"/>
                <a:cs typeface="Calibri"/>
                <a:sym typeface="Calibri"/>
              </a:rPr>
              <a:t>Sottolineare</a:t>
            </a:r>
            <a:r>
              <a:rPr b="1" lang="it" sz="1800">
                <a:latin typeface="Calibri"/>
                <a:ea typeface="Calibri"/>
                <a:cs typeface="Calibri"/>
                <a:sym typeface="Calibri"/>
              </a:rPr>
              <a:t> cosa differenzia la propria candidatura dalle altre</a:t>
            </a:r>
          </a:p>
        </p:txBody>
      </p:sp>
      <p:sp>
        <p:nvSpPr>
          <p:cNvPr id="185" name="Shape 185"/>
          <p:cNvSpPr/>
          <p:nvPr/>
        </p:nvSpPr>
        <p:spPr>
          <a:xfrm>
            <a:off x="3314450" y="3616175"/>
            <a:ext cx="2571600" cy="1166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1800">
                <a:latin typeface="Calibri"/>
                <a:ea typeface="Calibri"/>
                <a:cs typeface="Calibri"/>
                <a:sym typeface="Calibri"/>
              </a:rPr>
              <a:t>Dire perché la persona che legge dovrebbe dare un’opportunità</a:t>
            </a:r>
          </a:p>
        </p:txBody>
      </p:sp>
      <p:sp>
        <p:nvSpPr>
          <p:cNvPr id="186" name="Shape 186"/>
          <p:cNvSpPr/>
          <p:nvPr/>
        </p:nvSpPr>
        <p:spPr>
          <a:xfrm>
            <a:off x="2037775" y="1224425"/>
            <a:ext cx="828600" cy="773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87" name="Shape 187"/>
          <p:cNvSpPr/>
          <p:nvPr/>
        </p:nvSpPr>
        <p:spPr>
          <a:xfrm>
            <a:off x="2037775" y="2518475"/>
            <a:ext cx="828600" cy="773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88" name="Shape 188"/>
          <p:cNvSpPr/>
          <p:nvPr/>
        </p:nvSpPr>
        <p:spPr>
          <a:xfrm>
            <a:off x="2037775" y="3751150"/>
            <a:ext cx="828600" cy="773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