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Oswal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regular.fntdata"/><Relationship Id="rId20" Type="http://schemas.openxmlformats.org/officeDocument/2006/relationships/slide" Target="slides/slide16.xml"/><Relationship Id="rId41" Type="http://schemas.openxmlformats.org/officeDocument/2006/relationships/font" Target="fonts/Oswald-bold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350" lIns="81350" rIns="81350" wrap="square" tIns="8135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35" name="Shape 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t" sz="1100"/>
              <a:t>ERRORI DI BATTITURA: La prima tiratura del romanzo di Amos Oz è stata pubblicata con un refuso nel nome dell’autore in copertina (Amos, non Amoz); il New York Times ha per oltre un secolo continuato la numerazione sbagliata delle sue edizioni a causa di un errore di calcolo compiuto il 6 febbraio 1898, quando si passò dal numero 14499 al numero 15000 (e non 14500). L’errore di numerazione fu corretto il 1 gennaio 2000.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Una nominalizzazione è quando si trasforma in nome un elemento linguistico di qualunque natura: quelle che sono da evitare sono le trasformazioni del verbo in nome: civilizzare &gt; civilizzazione.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Gli iperonimi sono generici, meglio usare gli iponimi relativi: leccio, faggio &gt; albero.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it" sz="1100">
                <a:solidFill>
                  <a:schemeClr val="dk1"/>
                </a:solidFill>
              </a:rPr>
              <a:t>ERRORI DI BATTITURA: La prima tiratura del romanzo di Amos Oz è stata pubblicata con un refuso nel nome dell’autore in copertina (Amos, non Amoz); il New York Times ha per oltre un secolo continuato la numerazione sbagliata delle sue edizioni a causa di un errore di calcolo compiuto il 6 febbraio 1898, quando si passò dal numero 14499 al numero 15000 (e non 14500). L’errore di numerazione fu corretto il 1 gennaio 2000.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Ogni gruppo definisce un portavoce che riporta gli errori individuati dal suo gruppo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it"/>
              <a:t>Esercizio da svolgere di compito, analogo a quello svolto in classe, ma da svolgere in autonomia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t" sz="1100"/>
              <a:t>ERRORI DI CONTENUTO: La pagina facebook di una rivista posta a pochi minuti di distanza lo stesso contenuto, cambiando però i nomi dei personaggi coinvolti.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it" sz="1100"/>
              <a:t>ERRORI DI CONTENUTO: La pagina facebook di una rivista posta a pochi minuti di distanza lo stesso contenuto, cambiando però i nomi dei personaggi coinvolti.</a:t>
            </a:r>
          </a:p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 sz="1800"/>
              <a:t>ERRORE DI SENSO: Il titolo di questo articolo online definisce Nelson Mandela “padre dell’apartheid”, sottintendendo che ne è stato l’ideatore, mentre in realtà Mandela è stato una vittima dell’apartheid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it" sz="1800">
                <a:solidFill>
                  <a:schemeClr val="dk1"/>
                </a:solidFill>
              </a:rPr>
              <a:t>ERRORE DI SENSO: Il titolo di questo articolo online definisce Nelson Mandela “padre dell’apartheid”, sottintendendo che ne è stato l’ideatore, mentre in realtà Mandela è stato una vittima dell’apartheid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Raccogliere le idee degli studenti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it"/>
              <a:t>Proiettare il video per spiegare che cos’è l’editing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Contenuto 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4533900" y="1143000"/>
            <a:ext cx="39243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14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200" lvl="4" marL="20066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,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170" y="206237"/>
            <a:ext cx="82287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170" y="1200200"/>
            <a:ext cx="82287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381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762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143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524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1905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266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035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86" y="4662487"/>
            <a:ext cx="54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4966096"/>
            <a:ext cx="9144000" cy="177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descr="LOGO" id="7" name="Shape 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16850" y="4967287"/>
            <a:ext cx="1339800" cy="1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 txBox="1"/>
          <p:nvPr/>
        </p:nvSpPr>
        <p:spPr>
          <a:xfrm>
            <a:off x="3733800" y="4969668"/>
            <a:ext cx="19050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it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" name="Shape 9"/>
          <p:cNvSpPr txBox="1"/>
          <p:nvPr>
            <p:ph type="title"/>
          </p:nvPr>
        </p:nvSpPr>
        <p:spPr>
          <a:xfrm>
            <a:off x="457200" y="28575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i="0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143000"/>
            <a:ext cx="800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8636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3500" lvl="2" marL="1244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8737" lvl="3" marL="162083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3500" lvl="4" marL="2006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200" lvl="5" marL="24638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200" lvl="6" marL="29210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200" lvl="7" marL="33782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200" lvl="8" marL="3835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76200" y="4969668"/>
            <a:ext cx="2895600" cy="1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online.scuola.zanichelli.it/studiodunquescrivo/" TargetMode="External"/><Relationship Id="rId4" Type="http://schemas.openxmlformats.org/officeDocument/2006/relationships/hyperlink" Target="http://www.zanichelli.it/ricerca/prodotti/lavoro-dunque-scrivo" TargetMode="External"/><Relationship Id="rId5" Type="http://schemas.openxmlformats.org/officeDocument/2006/relationships/hyperlink" Target="http://www.internazionale.it/dalla_redazione/2015/06/25/libro-stile-internazionale" TargetMode="External"/><Relationship Id="rId6" Type="http://schemas.openxmlformats.org/officeDocument/2006/relationships/hyperlink" Target="http://www.politichecomunitarie.it/newsletter/17425/scrivere-chiaro-una-guida-ue-per-migliorare-la-comunicazione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xBxJ1v7lTQ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>
            <a:off x="371475" y="2347911"/>
            <a:ext cx="8228012" cy="74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it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lavoro di editing</a:t>
            </a: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25000"/>
              <a:buFont typeface="Arial"/>
              <a:buNone/>
            </a:pPr>
            <a:r>
              <a:rPr b="0" i="0" lang="it" sz="30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Come migliorare la leggibilità di un testo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8862" y="4187825"/>
            <a:ext cx="3005136" cy="53816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0" y="48958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458075" y="1033800"/>
            <a:ext cx="7794900" cy="316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Il controllo di un testo </a:t>
            </a:r>
            <a:r>
              <a:rPr lang="it" sz="2600"/>
              <a:t>si fa </a:t>
            </a:r>
            <a:r>
              <a:rPr i="0" lang="it" sz="2600" u="none" cap="none" strike="noStrike">
                <a:solidFill>
                  <a:srgbClr val="000000"/>
                </a:solidFill>
              </a:rPr>
              <a:t>tenendo conto di aspetti diversi: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correttezza contenutistica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it" sz="2600">
                <a:solidFill>
                  <a:schemeClr val="dk1"/>
                </a:solidFill>
              </a:rPr>
              <a:t>correttezza grammaticale e sintattica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it" sz="2600">
                <a:solidFill>
                  <a:schemeClr val="dk1"/>
                </a:solidFill>
              </a:rPr>
              <a:t>chiarezza espositiva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1" lang="it" sz="2600">
                <a:solidFill>
                  <a:schemeClr val="dk1"/>
                </a:solidFill>
              </a:rPr>
              <a:t>chiarezza grafica</a:t>
            </a:r>
          </a:p>
          <a:p>
            <a:pPr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L’editing avviene a più livelli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891000" y="1033800"/>
            <a:ext cx="7362000" cy="3382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54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swald"/>
              <a:buAutoNum type="arabicPeriod"/>
            </a:pPr>
            <a:r>
              <a:rPr b="1" i="0" lang="it" sz="3000" u="none" cap="none" strike="noStrike">
                <a:solidFill>
                  <a:srgbClr val="000000"/>
                </a:solidFill>
              </a:rPr>
              <a:t>correttezza contenutistica</a:t>
            </a:r>
            <a:r>
              <a:rPr i="0" lang="it" sz="3000" u="none" cap="none" strike="noStrike">
                <a:solidFill>
                  <a:srgbClr val="000000"/>
                </a:solidFill>
              </a:rPr>
              <a:t>: </a:t>
            </a:r>
          </a:p>
          <a:p>
            <a:pPr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non ci sono imprecisioni 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3000" u="none" cap="none" strike="noStrike">
                <a:solidFill>
                  <a:srgbClr val="000000"/>
                </a:solidFill>
              </a:rPr>
              <a:t>nelle date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3000" u="none" cap="none" strike="noStrike">
                <a:solidFill>
                  <a:srgbClr val="000000"/>
                </a:solidFill>
              </a:rPr>
              <a:t>nelle citazioni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3000" u="none" cap="none" strike="noStrike">
                <a:solidFill>
                  <a:srgbClr val="000000"/>
                </a:solidFill>
              </a:rPr>
              <a:t>nei riferimenti spaziali</a:t>
            </a: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3000" u="none" cap="none" strike="noStrike">
                <a:solidFill>
                  <a:srgbClr val="000000"/>
                </a:solidFill>
              </a:rPr>
              <a:t>nelle statistiche inserite;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118" name="Shape 118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L’editing avviene a più livelli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1177925" y="1223950"/>
            <a:ext cx="7084500" cy="269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swald"/>
              <a:buAutoNum type="arabicPeriod" startAt="2"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correttezza grammaticale e sintattica</a:t>
            </a:r>
            <a:r>
              <a:rPr i="0" lang="it" sz="2600" u="none" cap="none" strike="noStrike">
                <a:solidFill>
                  <a:srgbClr val="000000"/>
                </a:solidFill>
              </a:rPr>
              <a:t>: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non ci sono refusi </a:t>
            </a:r>
            <a:r>
              <a:rPr lang="it" sz="2600"/>
              <a:t>ed</a:t>
            </a:r>
            <a:r>
              <a:rPr i="0" lang="it" sz="2600" u="none" cap="none" strike="noStrike">
                <a:solidFill>
                  <a:srgbClr val="000000"/>
                </a:solidFill>
              </a:rPr>
              <a:t> errori di battitura, c’è concordanza nei tempi e nei modi verbali,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i termini tecnici o stranieri sono usati nel modo opportuno e solo se necessario; 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125" name="Shape 125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L’editing avviene a più livelli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1177925" y="959349"/>
            <a:ext cx="6970800" cy="382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swald"/>
              <a:buAutoNum type="arabicPeriod" startAt="3"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chiarezza espositiva</a:t>
            </a:r>
            <a:r>
              <a:rPr i="0" lang="it" sz="2600" u="none" cap="none" strike="noStrike">
                <a:solidFill>
                  <a:srgbClr val="000000"/>
                </a:solidFill>
              </a:rPr>
              <a:t>: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il significato del testo è chiaro </a:t>
            </a:r>
            <a:r>
              <a:rPr lang="it" sz="2600"/>
              <a:t>fin</a:t>
            </a:r>
            <a:r>
              <a:rPr i="0" lang="it" sz="2600" u="none" cap="none" strike="noStrike">
                <a:solidFill>
                  <a:srgbClr val="000000"/>
                </a:solidFill>
              </a:rPr>
              <a:t> dalla prima lettura.</a:t>
            </a:r>
            <a:br>
              <a:rPr lang="it" sz="2600"/>
            </a:br>
            <a:r>
              <a:rPr lang="it" sz="2600"/>
              <a:t>N</a:t>
            </a:r>
            <a:r>
              <a:rPr i="0" lang="it" sz="2600" u="none" cap="none" strike="noStrike">
                <a:solidFill>
                  <a:srgbClr val="000000"/>
                </a:solidFill>
              </a:rPr>
              <a:t>on ci sono frasi troppo lunghe </a:t>
            </a:r>
            <a:r>
              <a:rPr lang="it" sz="2600"/>
              <a:t>o</a:t>
            </a:r>
            <a:r>
              <a:rPr i="0" lang="it" sz="2600" u="none" cap="none" strike="noStrike">
                <a:solidFill>
                  <a:srgbClr val="000000"/>
                </a:solidFill>
              </a:rPr>
              <a:t> ricche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di subordinate, ma frasi brevi con soggetto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e verbo vicini</a:t>
            </a:r>
            <a:r>
              <a:rPr lang="it" sz="2600"/>
              <a:t>.</a:t>
            </a:r>
            <a:br>
              <a:rPr lang="it" sz="2600"/>
            </a:br>
            <a:r>
              <a:rPr lang="it" sz="2600"/>
              <a:t>No</a:t>
            </a:r>
            <a:r>
              <a:rPr i="0" lang="it" sz="2600" u="none" cap="none" strike="noStrike">
                <a:solidFill>
                  <a:srgbClr val="000000"/>
                </a:solidFill>
              </a:rPr>
              <a:t>n ci sono anacoluti o frasi senza soggetto;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132" name="Shape 132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L’editing avviene a più livelli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916125" y="1223950"/>
            <a:ext cx="7614300" cy="317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Oswald"/>
              <a:buAutoNum type="arabicPeriod" startAt="4"/>
            </a:pPr>
            <a:r>
              <a:rPr b="1" i="0" lang="it" sz="2600" u="none" cap="none" strike="noStrike">
                <a:solidFill>
                  <a:srgbClr val="000000"/>
                </a:solidFill>
              </a:rPr>
              <a:t>chiarezza grafica</a:t>
            </a:r>
            <a:r>
              <a:rPr i="0" lang="it" sz="2600" u="none" cap="none" strike="noStrike">
                <a:solidFill>
                  <a:srgbClr val="000000"/>
                </a:solidFill>
              </a:rPr>
              <a:t>: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il testo si presenta ordinato, senza buchi </a:t>
            </a:r>
            <a:br>
              <a:rPr i="0" lang="it" sz="2600" u="none" cap="none" strike="noStrike">
                <a:solidFill>
                  <a:srgbClr val="000000"/>
                </a:solidFill>
              </a:rPr>
            </a:br>
            <a:r>
              <a:rPr i="0" lang="it" sz="2600" u="none" cap="none" strike="noStrike">
                <a:solidFill>
                  <a:srgbClr val="000000"/>
                </a:solidFill>
              </a:rPr>
              <a:t>o righe bianche, senza sillabazioni errate </a:t>
            </a:r>
            <a:br>
              <a:rPr lang="it" sz="2600"/>
            </a:br>
            <a:r>
              <a:rPr i="0" lang="it" sz="2600" u="none" cap="none" strike="noStrike">
                <a:solidFill>
                  <a:srgbClr val="000000"/>
                </a:solidFill>
              </a:rPr>
              <a:t>o inutili</a:t>
            </a:r>
            <a:r>
              <a:rPr lang="it" sz="2600"/>
              <a:t>.</a:t>
            </a:r>
            <a:br>
              <a:rPr lang="it" sz="2600"/>
            </a:br>
            <a:r>
              <a:rPr lang="it" sz="2600"/>
              <a:t>I</a:t>
            </a:r>
            <a:r>
              <a:rPr i="0" lang="it" sz="2600" u="none" cap="none" strike="noStrike">
                <a:solidFill>
                  <a:srgbClr val="000000"/>
                </a:solidFill>
              </a:rPr>
              <a:t>l testo è cadenzato da titoletti o evidenziazioni che mettono in risalto i concetti essenziali.</a:t>
            </a:r>
            <a:r>
              <a:rPr b="0" i="0" lang="it" sz="2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139" name="Shape 139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L’editing avviene a più livelli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1177925" y="1223943"/>
            <a:ext cx="7281900" cy="2371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Legge</a:t>
            </a:r>
            <a:r>
              <a:rPr lang="it" sz="2600"/>
              <a:t>t</a:t>
            </a:r>
            <a:r>
              <a:rPr i="0" lang="it" sz="2600" u="none" cap="none" strike="noStrike">
                <a:solidFill>
                  <a:srgbClr val="000000"/>
                </a:solidFill>
              </a:rPr>
              <a:t>e il testo dell’esercizio</a:t>
            </a:r>
            <a:r>
              <a:rPr lang="it" sz="2600"/>
              <a:t> e c</a:t>
            </a:r>
            <a:r>
              <a:rPr i="0" lang="it" sz="2600" u="none" cap="none" strike="noStrike">
                <a:solidFill>
                  <a:srgbClr val="000000"/>
                </a:solidFill>
              </a:rPr>
              <a:t>orregge</a:t>
            </a:r>
            <a:r>
              <a:rPr lang="it" sz="2600"/>
              <a:t>t</a:t>
            </a:r>
            <a:r>
              <a:rPr i="0" lang="it" sz="2600" u="none" cap="none" strike="noStrike">
                <a:solidFill>
                  <a:srgbClr val="000000"/>
                </a:solidFill>
              </a:rPr>
              <a:t>e:</a:t>
            </a:r>
          </a:p>
          <a:p>
            <a:pPr indent="-3937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2600" u="none" cap="none" strike="noStrike">
                <a:solidFill>
                  <a:srgbClr val="000000"/>
                </a:solidFill>
              </a:rPr>
              <a:t>tutti gli errori presenti;</a:t>
            </a:r>
          </a:p>
          <a:p>
            <a:pPr indent="-393700" lvl="0" marL="4572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i="0" lang="it" sz="2600" u="none" cap="none" strike="noStrike">
                <a:solidFill>
                  <a:srgbClr val="000000"/>
                </a:solidFill>
              </a:rPr>
              <a:t>specifica</a:t>
            </a:r>
            <a:r>
              <a:rPr lang="it" sz="2600"/>
              <a:t>te</a:t>
            </a:r>
            <a:r>
              <a:rPr i="0" lang="it" sz="2600" u="none" cap="none" strike="noStrike">
                <a:solidFill>
                  <a:srgbClr val="000000"/>
                </a:solidFill>
              </a:rPr>
              <a:t> qual è la loro</a:t>
            </a:r>
            <a:r>
              <a:rPr lang="it" sz="2600"/>
              <a:t> </a:t>
            </a:r>
            <a:r>
              <a:rPr i="0" lang="it" sz="2600" u="none" cap="none" strike="noStrike">
                <a:solidFill>
                  <a:srgbClr val="000000"/>
                </a:solidFill>
              </a:rPr>
              <a:t>natura.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775" y="895986"/>
            <a:ext cx="6842459" cy="386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187" y="869711"/>
            <a:ext cx="4641215" cy="4033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325" y="869711"/>
            <a:ext cx="6928955" cy="386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125" y="878487"/>
            <a:ext cx="4969539" cy="40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65112" y="185736"/>
            <a:ext cx="6284912" cy="619125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Qui ci sono degli errori: chi li vede?</a:t>
            </a:r>
          </a:p>
        </p:txBody>
      </p:sp>
      <p:pic>
        <p:nvPicPr>
          <p:cNvPr descr="amoz-327x512.jpg" id="45" name="Shape 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7" y="1143000"/>
            <a:ext cx="2122487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nyt.jpg" id="46" name="Shape 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00" y="804849"/>
            <a:ext cx="5529300" cy="41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Leggibilità e comprensibilità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605900" y="909125"/>
            <a:ext cx="7216800" cy="377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Leggibilità e comprensibilità non sono sinonimi.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leggibilità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è “misurabile”, perché si riferisce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a parametri come la lunghezza delle parole 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e la</a:t>
            </a:r>
            <a:r>
              <a:rPr lang="it"/>
              <a:t>  </a:t>
            </a:r>
            <a:r>
              <a:rPr i="0" lang="it" sz="2600" u="none" cap="none" strike="noStrike">
                <a:solidFill>
                  <a:srgbClr val="000000"/>
                </a:solidFill>
              </a:rPr>
              <a:t>struttura delle frasi.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La </a:t>
            </a:r>
            <a:r>
              <a:rPr b="1" i="0" lang="it" sz="2600" u="none" cap="none" strike="noStrike">
                <a:solidFill>
                  <a:srgbClr val="000000"/>
                </a:solidFill>
              </a:rPr>
              <a:t>comprensibilità </a:t>
            </a:r>
            <a:r>
              <a:rPr i="0" lang="it" sz="2600" u="none" cap="none" strike="noStrike">
                <a:solidFill>
                  <a:srgbClr val="000000"/>
                </a:solidFill>
              </a:rPr>
              <a:t>non dipende dal contenuto,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ma dalla presenza di strutture che facilitino la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2600" u="none" cap="none" strike="noStrike">
                <a:solidFill>
                  <a:srgbClr val="000000"/>
                </a:solidFill>
              </a:rPr>
              <a:t>comprensione del significato.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La comprensibilità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31825" y="1012825"/>
            <a:ext cx="7599361" cy="3775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comprensibilità non dipende dalla semplicità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dei contenuti, ma dal modo di presentarli.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può ottenere cercando delle alternative al testo: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elenchi,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tabelle,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infografiche,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testi evidenziati,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mappe concettuali.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Come migliorare la leggibilità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622300" y="1000125"/>
            <a:ext cx="7620000" cy="3364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utile leggere a voce alta un testo per scoprire: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presenza di allitterazioni, ripetizioni fastidiose, cliché, ovvietà, parole ridicole.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-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presenza di ostacoli sintattici come</a:t>
            </a:r>
          </a:p>
          <a:p>
            <a:pPr indent="-8799" lvl="8" marL="72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incisi lunghi tra soggetto e verbo,</a:t>
            </a:r>
          </a:p>
          <a:p>
            <a:pPr indent="-8799" lvl="0" marL="72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incisi poco pertinenti,</a:t>
            </a:r>
          </a:p>
          <a:p>
            <a:pPr indent="-8799" lvl="0" marL="72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lunghe parentesi,</a:t>
            </a:r>
          </a:p>
          <a:p>
            <a:pPr indent="-8799" lvl="0" marL="71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subordinate iniziali, gerundi o frasi passive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Come migliorare la leggibilità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31825" y="895350"/>
            <a:ext cx="8056561" cy="3775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2400"/>
              <a:t>P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resenza di ostacoli linguistici come: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tecnicismi non spiegati,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it" sz="1800">
                <a:solidFill>
                  <a:srgbClr val="FF0000"/>
                </a:solidFill>
              </a:rPr>
              <a:t>NO </a:t>
            </a:r>
            <a:r>
              <a:rPr lang="it" sz="1800"/>
              <a:t>- “L’</a:t>
            </a:r>
            <a:r>
              <a:rPr i="1" lang="it" sz="1800"/>
              <a:t>Homo habilis</a:t>
            </a:r>
            <a:r>
              <a:rPr lang="it" sz="1800"/>
              <a:t> costruiva </a:t>
            </a:r>
            <a:r>
              <a:rPr b="1" lang="it" sz="1800"/>
              <a:t>utensili</a:t>
            </a:r>
            <a:r>
              <a:rPr lang="it" sz="1800"/>
              <a:t>”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it" sz="1800">
                <a:solidFill>
                  <a:srgbClr val="38761D"/>
                </a:solidFill>
              </a:rPr>
              <a:t>SÌ </a:t>
            </a:r>
            <a:r>
              <a:rPr lang="it" sz="1800"/>
              <a:t>- </a:t>
            </a:r>
            <a:r>
              <a:rPr lang="it" sz="1800">
                <a:solidFill>
                  <a:schemeClr val="dk1"/>
                </a:solidFill>
              </a:rPr>
              <a:t>“L’</a:t>
            </a:r>
            <a:r>
              <a:rPr i="1" lang="it" sz="1800">
                <a:solidFill>
                  <a:schemeClr val="dk1"/>
                </a:solidFill>
              </a:rPr>
              <a:t>Homo habilis</a:t>
            </a:r>
            <a:r>
              <a:rPr lang="it" sz="1800">
                <a:solidFill>
                  <a:schemeClr val="dk1"/>
                </a:solidFill>
              </a:rPr>
              <a:t> costruiva utensili, ovvero strumenti per produrre altri strumenti”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nominalizzazioni dei verbi, 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b="1" lang="it" sz="1800">
                <a:solidFill>
                  <a:srgbClr val="FF0000"/>
                </a:solidFill>
              </a:rPr>
              <a:t>NO </a:t>
            </a:r>
            <a:r>
              <a:rPr lang="it" sz="1800">
                <a:solidFill>
                  <a:schemeClr val="dk1"/>
                </a:solidFill>
              </a:rPr>
              <a:t>- “L’esigenza di una </a:t>
            </a:r>
            <a:r>
              <a:rPr b="1" lang="it" sz="1800">
                <a:solidFill>
                  <a:schemeClr val="dk1"/>
                </a:solidFill>
              </a:rPr>
              <a:t>ridefinizione</a:t>
            </a:r>
            <a:r>
              <a:rPr lang="it" sz="1800">
                <a:solidFill>
                  <a:schemeClr val="dk1"/>
                </a:solidFill>
              </a:rPr>
              <a:t> dei confini era molto sentita”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b="1" lang="it" sz="1800">
                <a:solidFill>
                  <a:srgbClr val="38761D"/>
                </a:solidFill>
              </a:rPr>
              <a:t>SÌ </a:t>
            </a:r>
            <a:r>
              <a:rPr lang="it" sz="1800">
                <a:solidFill>
                  <a:schemeClr val="dk1"/>
                </a:solidFill>
              </a:rPr>
              <a:t>- “</a:t>
            </a:r>
            <a:r>
              <a:rPr b="1" lang="it" sz="1800">
                <a:solidFill>
                  <a:schemeClr val="dk1"/>
                </a:solidFill>
              </a:rPr>
              <a:t>Ridefinire</a:t>
            </a:r>
            <a:r>
              <a:rPr lang="it" sz="1800">
                <a:solidFill>
                  <a:schemeClr val="dk1"/>
                </a:solidFill>
              </a:rPr>
              <a:t> i confini era un’esigenza molto sentita”</a:t>
            </a:r>
            <a:br>
              <a:rPr lang="it" sz="1800">
                <a:solidFill>
                  <a:schemeClr val="dk1"/>
                </a:solidFill>
              </a:rPr>
            </a:b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iperonimi generici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265112" y="185737"/>
            <a:ext cx="55389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Come migliorare la leggibilità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31825" y="895350"/>
            <a:ext cx="8056500" cy="3775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it" sz="2400"/>
              <a:t>P</a:t>
            </a: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resenza di ostacoli linguistici come:</a:t>
            </a:r>
            <a:b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4572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" sz="2400">
                <a:solidFill>
                  <a:schemeClr val="dk1"/>
                </a:solidFill>
              </a:rPr>
              <a:t>verbi paternalistici, velleitari, antiquati o pomposi</a:t>
            </a:r>
            <a:br>
              <a:rPr lang="it" sz="2400">
                <a:solidFill>
                  <a:schemeClr val="dk1"/>
                </a:solidFill>
              </a:rPr>
            </a:b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it" sz="1800">
                <a:solidFill>
                  <a:srgbClr val="FF0000"/>
                </a:solidFill>
              </a:rPr>
              <a:t>NO </a:t>
            </a:r>
            <a:r>
              <a:rPr lang="it" sz="1800"/>
              <a:t>- “Parini </a:t>
            </a:r>
            <a:r>
              <a:rPr b="1" lang="it" sz="1800"/>
              <a:t>ha rappresentato</a:t>
            </a:r>
            <a:r>
              <a:rPr lang="it" sz="1800"/>
              <a:t> uno dei massimi scrittori del ‘700 italiano”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it" sz="1800">
                <a:solidFill>
                  <a:srgbClr val="38761D"/>
                </a:solidFill>
              </a:rPr>
              <a:t>SÌ </a:t>
            </a:r>
            <a:r>
              <a:rPr lang="it" sz="1800"/>
              <a:t>- </a:t>
            </a:r>
            <a:r>
              <a:rPr lang="it" sz="1800">
                <a:solidFill>
                  <a:schemeClr val="dk1"/>
                </a:solidFill>
              </a:rPr>
              <a:t>“Parini </a:t>
            </a:r>
            <a:r>
              <a:rPr b="1" lang="it" sz="1800">
                <a:solidFill>
                  <a:schemeClr val="dk1"/>
                </a:solidFill>
              </a:rPr>
              <a:t>è stato</a:t>
            </a:r>
            <a:r>
              <a:rPr lang="it" sz="1800">
                <a:solidFill>
                  <a:schemeClr val="dk1"/>
                </a:solidFill>
              </a:rPr>
              <a:t> uno dei massimi scrittori del ‘700 italiano”</a:t>
            </a:r>
            <a:br>
              <a:rPr lang="it" sz="1800">
                <a:solidFill>
                  <a:schemeClr val="dk1"/>
                </a:solidFill>
              </a:rPr>
            </a:b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33333"/>
              <a:buFont typeface="Arial"/>
            </a:pPr>
            <a:r>
              <a:rPr b="1" lang="it" sz="1800">
                <a:solidFill>
                  <a:srgbClr val="FF0000"/>
                </a:solidFill>
              </a:rPr>
              <a:t>NO </a:t>
            </a:r>
            <a:r>
              <a:rPr lang="it" sz="1800">
                <a:solidFill>
                  <a:schemeClr val="dk1"/>
                </a:solidFill>
              </a:rPr>
              <a:t>- “Il libro </a:t>
            </a:r>
            <a:r>
              <a:rPr b="1" lang="it" sz="1800">
                <a:solidFill>
                  <a:schemeClr val="dk1"/>
                </a:solidFill>
              </a:rPr>
              <a:t>è indirizzato</a:t>
            </a:r>
            <a:r>
              <a:rPr lang="it" sz="1800">
                <a:solidFill>
                  <a:schemeClr val="dk1"/>
                </a:solidFill>
              </a:rPr>
              <a:t> a un pubblico esigente”</a:t>
            </a:r>
          </a:p>
          <a:p>
            <a:pPr indent="-342900" lvl="1" marL="9144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b="1" lang="it" sz="1800">
                <a:solidFill>
                  <a:srgbClr val="38761D"/>
                </a:solidFill>
              </a:rPr>
              <a:t>SÌ </a:t>
            </a:r>
            <a:r>
              <a:rPr lang="it" sz="1800">
                <a:solidFill>
                  <a:schemeClr val="dk1"/>
                </a:solidFill>
              </a:rPr>
              <a:t>- </a:t>
            </a:r>
            <a:r>
              <a:rPr lang="it" sz="1800">
                <a:solidFill>
                  <a:schemeClr val="dk1"/>
                </a:solidFill>
              </a:rPr>
              <a:t>“Il libro </a:t>
            </a:r>
            <a:r>
              <a:rPr b="1" lang="it" sz="1800">
                <a:solidFill>
                  <a:schemeClr val="dk1"/>
                </a:solidFill>
              </a:rPr>
              <a:t>si rivolge</a:t>
            </a:r>
            <a:r>
              <a:rPr lang="it" sz="1800">
                <a:solidFill>
                  <a:schemeClr val="dk1"/>
                </a:solidFill>
              </a:rPr>
              <a:t> a un pubblico esigente”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265112" y="185736"/>
            <a:ext cx="5538787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Come migliorare la leggibilità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631825" y="895350"/>
            <a:ext cx="8056561" cy="3775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È meglio: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preferire 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articolo determinativo,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" sz="2400">
                <a:solidFill>
                  <a:schemeClr val="dk1"/>
                </a:solidFill>
              </a:rPr>
              <a:t>preferire le 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preposizion</a:t>
            </a:r>
            <a:r>
              <a:rPr lang="it" sz="2400">
                <a:solidFill>
                  <a:schemeClr val="dk1"/>
                </a:solidFill>
              </a:rPr>
              <a:t>i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semplic</a:t>
            </a:r>
            <a:r>
              <a:rPr lang="it" sz="2400">
                <a:solidFill>
                  <a:schemeClr val="dk1"/>
                </a:solidFill>
              </a:rPr>
              <a:t>i</a:t>
            </a: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limitare gli avverbi (specie quelli in –mente),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eliminare l’aggettivo, se superfluo,</a:t>
            </a: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evitare le parole straniere, se sostituibili in italiano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0000"/>
                </a:solidFill>
              </a:rPr>
              <a:t>NO </a:t>
            </a:r>
            <a:r>
              <a:rPr lang="it" sz="1800">
                <a:solidFill>
                  <a:schemeClr val="dk1"/>
                </a:solidFill>
              </a:rPr>
              <a:t>- trend / audience / skill / tool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it" sz="1800">
                <a:solidFill>
                  <a:srgbClr val="38761D"/>
                </a:solidFill>
              </a:rPr>
              <a:t>SÌ </a:t>
            </a:r>
            <a:r>
              <a:rPr lang="it" sz="1800">
                <a:solidFill>
                  <a:schemeClr val="dk1"/>
                </a:solidFill>
              </a:rPr>
              <a:t>- tendenza / pubblico / capacità / strumento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572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1290300" y="1249875"/>
            <a:ext cx="6563400" cy="1544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2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i="0" lang="it" sz="3000" u="none" cap="none" strike="noStrike">
                <a:solidFill>
                  <a:srgbClr val="000000"/>
                </a:solidFill>
              </a:rPr>
              <a:t>Legg</a:t>
            </a:r>
            <a:r>
              <a:rPr lang="it" sz="3000"/>
              <a:t>i</a:t>
            </a:r>
            <a:r>
              <a:rPr i="0" lang="it" sz="3000" u="none" cap="none" strike="noStrike">
                <a:solidFill>
                  <a:srgbClr val="000000"/>
                </a:solidFill>
              </a:rPr>
              <a:t> le frasi dell’esercizio </a:t>
            </a:r>
            <a:br>
              <a:rPr i="0" lang="it" sz="3000" u="none" cap="none" strike="noStrike">
                <a:solidFill>
                  <a:srgbClr val="000000"/>
                </a:solidFill>
              </a:rPr>
            </a:br>
            <a:r>
              <a:rPr i="0" lang="it" sz="3000" u="none" cap="none" strike="noStrike">
                <a:solidFill>
                  <a:srgbClr val="000000"/>
                </a:solidFill>
              </a:rPr>
              <a:t>e migliora la loro leggibilità.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65100" y="185719"/>
            <a:ext cx="8507400" cy="9096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75" y="1247719"/>
            <a:ext cx="7715250" cy="11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987" y="2613219"/>
            <a:ext cx="797242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65100" y="185719"/>
            <a:ext cx="8507400" cy="9096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2" y="1256469"/>
            <a:ext cx="7724775" cy="11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87" y="2681769"/>
            <a:ext cx="774382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265100" y="185719"/>
            <a:ext cx="8507400" cy="9096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12" y="1256494"/>
            <a:ext cx="7724775" cy="112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25" y="2681794"/>
            <a:ext cx="76962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265112" y="185737"/>
            <a:ext cx="6285000" cy="6192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Qui ci sono degli errori: chi li vede?</a:t>
            </a:r>
          </a:p>
        </p:txBody>
      </p:sp>
      <p:pic>
        <p:nvPicPr>
          <p:cNvPr descr="amoz-327x512.jpg"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187" y="1143000"/>
            <a:ext cx="2122500" cy="332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nyt.jpg"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1500" y="804849"/>
            <a:ext cx="5529300" cy="41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56" name="Shape 56"/>
          <p:cNvSpPr/>
          <p:nvPr/>
        </p:nvSpPr>
        <p:spPr>
          <a:xfrm>
            <a:off x="181500" y="2584175"/>
            <a:ext cx="1581600" cy="440700"/>
          </a:xfrm>
          <a:prstGeom prst="wedgeRoundRectCallout">
            <a:avLst>
              <a:gd fmla="val 37432" name="adj1"/>
              <a:gd fmla="val -24219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1800"/>
              <a:t>Amos</a:t>
            </a:r>
          </a:p>
        </p:txBody>
      </p:sp>
      <p:sp>
        <p:nvSpPr>
          <p:cNvPr id="57" name="Shape 57"/>
          <p:cNvSpPr/>
          <p:nvPr/>
        </p:nvSpPr>
        <p:spPr>
          <a:xfrm>
            <a:off x="4024325" y="2909425"/>
            <a:ext cx="2189700" cy="703200"/>
          </a:xfrm>
          <a:prstGeom prst="wedgeRoundRectCallout">
            <a:avLst>
              <a:gd fmla="val -66192" name="adj1"/>
              <a:gd fmla="val -247356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/>
              <a:t>da 14499 a 14500, non 15000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265100" y="185719"/>
            <a:ext cx="8507400" cy="9096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7" y="1282769"/>
            <a:ext cx="7629525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800" y="2756094"/>
            <a:ext cx="76200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65100" y="185719"/>
            <a:ext cx="8507400" cy="9096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12" y="1224619"/>
            <a:ext cx="7648575" cy="140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00" y="2763619"/>
            <a:ext cx="777240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439737" y="660400"/>
            <a:ext cx="7670800" cy="3287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 Zingarelli 2017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Carrada, Trequadrini,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Studio, dunque scrivo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Zanichelli, 2015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Carrada,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Lavoro, dunque scrivo</a:t>
            </a:r>
            <a:r>
              <a:rPr b="0" i="1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!, 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Zanichelli, 2012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Libro di stile di Internazionale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Commissione Europea, </a:t>
            </a:r>
            <a:r>
              <a:rPr b="0" i="1" lang="it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Scrivere chiaro</a:t>
            </a: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	C. &amp; D. Heath, </a:t>
            </a:r>
            <a:r>
              <a:rPr b="0" i="1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Idee forti</a:t>
            </a:r>
            <a:r>
              <a:rPr b="0" i="0" lang="it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ETAS, 2007 </a:t>
            </a:r>
          </a:p>
        </p:txBody>
      </p:sp>
      <p:sp>
        <p:nvSpPr>
          <p:cNvPr id="269" name="Shape 269"/>
          <p:cNvSpPr/>
          <p:nvPr/>
        </p:nvSpPr>
        <p:spPr>
          <a:xfrm>
            <a:off x="265112" y="185736"/>
            <a:ext cx="5224462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000000"/>
                </a:solidFill>
              </a:rPr>
              <a:t>Strumenti per migliorare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idx="1" type="body"/>
          </p:nvPr>
        </p:nvSpPr>
        <p:spPr>
          <a:xfrm>
            <a:off x="1177925" y="1223962"/>
            <a:ext cx="6886575" cy="154463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b="1" i="0" lang="it" sz="36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	</a:t>
            </a:r>
            <a:r>
              <a:rPr i="0" lang="it" sz="3600" u="none" cap="none" strike="noStrike">
                <a:solidFill>
                  <a:srgbClr val="000000"/>
                </a:solidFill>
              </a:rPr>
              <a:t>Leggere il testo dell’esercizio </a:t>
            </a:r>
            <a:br>
              <a:rPr i="0" lang="it" sz="3600" u="none" cap="none" strike="noStrike">
                <a:solidFill>
                  <a:srgbClr val="000000"/>
                </a:solidFill>
              </a:rPr>
            </a:br>
            <a:r>
              <a:rPr i="0" lang="it" sz="3600" u="none" cap="none" strike="noStrike">
                <a:solidFill>
                  <a:srgbClr val="000000"/>
                </a:solidFill>
              </a:rPr>
              <a:t>e migliorare la sua leggibilità.</a:t>
            </a: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143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265112" y="185736"/>
            <a:ext cx="8507411" cy="619125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265112" y="185737"/>
            <a:ext cx="8507400" cy="6192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050" y="896011"/>
            <a:ext cx="6177913" cy="3862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265100" y="185718"/>
            <a:ext cx="8507400" cy="962100"/>
          </a:xfrm>
          <a:prstGeom prst="roundRect">
            <a:avLst>
              <a:gd fmla="val 16667" name="adj"/>
            </a:avLst>
          </a:prstGeom>
          <a:solidFill>
            <a:srgbClr val="FFCD8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i="0" lang="it" sz="3000" u="none">
                <a:solidFill>
                  <a:srgbClr val="FF0000"/>
                </a:solidFill>
              </a:rPr>
              <a:t>Esercizio per casa</a:t>
            </a:r>
          </a:p>
          <a:p>
            <a:pPr indent="-4191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Oswald"/>
              <a:buNone/>
            </a:pPr>
            <a:r>
              <a:rPr lang="it" sz="3000">
                <a:solidFill>
                  <a:srgbClr val="FF0000"/>
                </a:solidFill>
              </a:rPr>
              <a:t>correzione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250" y="1293062"/>
            <a:ext cx="651510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328600" y="4311075"/>
            <a:ext cx="4705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it" sz="1000"/>
              <a:t>Parte di un articolo tratto dal </a:t>
            </a:r>
            <a:r>
              <a:rPr i="1" lang="it" sz="1000"/>
              <a:t>La Stampa </a:t>
            </a:r>
            <a:r>
              <a:rPr lang="it" sz="1000"/>
              <a:t>del 25 aprile 2017 </a:t>
            </a:r>
            <a:br>
              <a:rPr lang="it" sz="1000"/>
            </a:br>
            <a:r>
              <a:rPr lang="it" sz="1000"/>
              <a:t>dal titolo </a:t>
            </a:r>
            <a:r>
              <a:rPr i="1" lang="it" sz="1000"/>
              <a:t>Più annoiati ma più liberi ragazzi in astinenza da cellulare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65112" y="185736"/>
            <a:ext cx="3503611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… e anche qui…</a:t>
            </a:r>
          </a:p>
        </p:txBody>
      </p:sp>
      <p:pic>
        <p:nvPicPr>
          <p:cNvPr descr="refusi-facebook.jpg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125" y="1058175"/>
            <a:ext cx="4717800" cy="32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65112" y="185737"/>
            <a:ext cx="35037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… e anche qui…</a:t>
            </a:r>
          </a:p>
        </p:txBody>
      </p:sp>
      <p:pic>
        <p:nvPicPr>
          <p:cNvPr descr="refusi-facebook.jpg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3125" y="1058175"/>
            <a:ext cx="4717800" cy="32112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71" name="Shape 71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72" name="Shape 72"/>
          <p:cNvSpPr/>
          <p:nvPr/>
        </p:nvSpPr>
        <p:spPr>
          <a:xfrm>
            <a:off x="4805350" y="1538400"/>
            <a:ext cx="1045800" cy="21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733025" y="3186000"/>
            <a:ext cx="1045800" cy="21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265112" y="185736"/>
            <a:ext cx="3503611" cy="619125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…  e pure qui.</a:t>
            </a:r>
          </a:p>
        </p:txBody>
      </p:sp>
      <p:pic>
        <p:nvPicPr>
          <p:cNvPr descr="padre-dellapartheid-620x350.jpg"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350" y="984725"/>
            <a:ext cx="6643200" cy="37503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0" name="Shape 80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265112" y="185737"/>
            <a:ext cx="3503700" cy="6192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…  e pure qui.</a:t>
            </a:r>
          </a:p>
        </p:txBody>
      </p:sp>
      <p:pic>
        <p:nvPicPr>
          <p:cNvPr descr="padre-dellapartheid-620x350.jpg"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1350" y="984725"/>
            <a:ext cx="6643200" cy="3750300"/>
          </a:xfrm>
          <a:prstGeom prst="rect">
            <a:avLst/>
          </a:prstGeom>
          <a:noFill/>
          <a:ln cap="flat" cmpd="sng" w="19050">
            <a:solidFill>
              <a:srgbClr val="FF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87" name="Shape 87"/>
          <p:cNvSpPr txBox="1"/>
          <p:nvPr/>
        </p:nvSpPr>
        <p:spPr>
          <a:xfrm>
            <a:off x="0" y="4972050"/>
            <a:ext cx="1830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88" name="Shape 88"/>
          <p:cNvSpPr/>
          <p:nvPr/>
        </p:nvSpPr>
        <p:spPr>
          <a:xfrm>
            <a:off x="4312725" y="2290300"/>
            <a:ext cx="2376900" cy="760500"/>
          </a:xfrm>
          <a:prstGeom prst="wedgeRoundRectCallout">
            <a:avLst>
              <a:gd fmla="val 39914" name="adj1"/>
              <a:gd fmla="val -181774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/>
              <a:t>fu vittima e il principale oppositore</a:t>
            </a:r>
          </a:p>
        </p:txBody>
      </p:sp>
      <p:sp>
        <p:nvSpPr>
          <p:cNvPr id="89" name="Shape 89"/>
          <p:cNvSpPr/>
          <p:nvPr/>
        </p:nvSpPr>
        <p:spPr>
          <a:xfrm>
            <a:off x="4001575" y="1011200"/>
            <a:ext cx="3638700" cy="49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265096" y="185725"/>
            <a:ext cx="7046700" cy="6192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lang="it" sz="3000"/>
              <a:t>Secondo voi q</a:t>
            </a:r>
            <a:r>
              <a:rPr i="0" lang="it" sz="3000" u="none" cap="none" strike="noStrike">
                <a:solidFill>
                  <a:srgbClr val="000000"/>
                </a:solidFill>
              </a:rPr>
              <a:t>uali tipi di errori esistono?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65112" y="984250"/>
            <a:ext cx="6786561" cy="29622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arabicPeriod"/>
            </a:pPr>
            <a:r>
              <a:rPr b="0" i="0" lang="it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arabicPeriod"/>
            </a:pPr>
            <a:r>
              <a:rPr b="0" i="0" lang="it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 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swald"/>
              <a:buAutoNum type="arabicPeriod"/>
            </a:pPr>
            <a:r>
              <a:rPr b="0" i="0" lang="it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…</a:t>
            </a: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265112" y="400050"/>
            <a:ext cx="8113712" cy="619125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swald"/>
              <a:buNone/>
            </a:pPr>
            <a:r>
              <a:rPr i="0" lang="it" sz="3000" u="none" cap="none" strike="noStrike">
                <a:solidFill>
                  <a:srgbClr val="000000"/>
                </a:solidFill>
              </a:rPr>
              <a:t>Per correggerli occorre fare l’</a:t>
            </a:r>
            <a:r>
              <a:rPr b="1" i="0" lang="it" sz="3000" u="none" cap="none" strike="noStrike">
                <a:solidFill>
                  <a:srgbClr val="000000"/>
                </a:solidFill>
              </a:rPr>
              <a:t>editing</a:t>
            </a:r>
            <a:r>
              <a:rPr i="0" lang="it" sz="3000" u="none" cap="none" strike="noStrike">
                <a:solidFill>
                  <a:srgbClr val="000000"/>
                </a:solidFill>
              </a:rPr>
              <a:t> del testo.</a:t>
            </a:r>
          </a:p>
        </p:txBody>
      </p:sp>
      <p:pic>
        <p:nvPicPr>
          <p:cNvPr descr="Schermata 2017-04-24 alle 14.33.00.png" id="102" name="Shape 10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6374" y="1184048"/>
            <a:ext cx="5277300" cy="29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0" y="4972050"/>
            <a:ext cx="1830386" cy="215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1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scuola di lavoro </a:t>
            </a:r>
            <a:r>
              <a:rPr b="0" i="0" lang="it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Zanichelli 2017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042250" y="4242575"/>
            <a:ext cx="27225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https://youtu.be/xBxJ1v7lTQM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