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Oswald-bold.fntdata"/><Relationship Id="rId10" Type="http://schemas.openxmlformats.org/officeDocument/2006/relationships/slide" Target="slides/slide6.xml"/><Relationship Id="rId21" Type="http://schemas.openxmlformats.org/officeDocument/2006/relationships/font" Target="fonts/Oswald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" name="Shape 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Contenuto 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143000"/>
            <a:ext cx="39243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124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1437" lvl="3" marL="162083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06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463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210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378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35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4533900" y="1143000"/>
            <a:ext cx="39243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124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1437" lvl="3" marL="162083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06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463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210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378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35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76200" y="4969668"/>
            <a:ext cx="28956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170" y="206237"/>
            <a:ext cx="8228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170" y="1200200"/>
            <a:ext cx="82287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76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143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524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90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66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03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86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86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4966096"/>
            <a:ext cx="9144000" cy="177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descr="LOGO" id="7" name="Shape 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16850" y="4967287"/>
            <a:ext cx="13398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/>
        </p:nvSpPr>
        <p:spPr>
          <a:xfrm>
            <a:off x="3733800" y="4969668"/>
            <a:ext cx="19050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it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" name="Shape 9"/>
          <p:cNvSpPr txBox="1"/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143000"/>
            <a:ext cx="8001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124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8737" lvl="3" marL="162083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3500" lvl="4" marL="2006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463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210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378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35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76200" y="4969668"/>
            <a:ext cx="28956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apogeonline.com/libri/9788850332427/scheda" TargetMode="External"/><Relationship Id="rId4" Type="http://schemas.openxmlformats.org/officeDocument/2006/relationships/hyperlink" Target="http://www.apogeonline.com/libri/9788850329632/scheda" TargetMode="External"/><Relationship Id="rId5" Type="http://schemas.openxmlformats.org/officeDocument/2006/relationships/hyperlink" Target="http://www.usability.gov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>
            <a:off x="371475" y="2347911"/>
            <a:ext cx="8228012" cy="74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it" sz="5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lavoro di editing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Arial"/>
              <a:buNone/>
            </a:pPr>
            <a:r>
              <a:rPr b="0" i="0" lang="it" sz="3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Le differenze tra la carta e il digitale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8862" y="4187825"/>
            <a:ext cx="3005136" cy="53816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0" y="48958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La lettura della pagina web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68275" y="1012825"/>
            <a:ext cx="5629500" cy="3790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lettore su web procede con una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lettura a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comincia nella parte in alto a sinistra della pagina, scorre con lo sguardo sulla fascia alta della pagina,</a:t>
            </a:r>
            <a:r>
              <a:rPr lang="it" sz="2400"/>
              <a:t> 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 salta una parte e riprendono con un’altra fascia di attenzione nella parte centrale della pagina,</a:t>
            </a:r>
            <a:r>
              <a:rPr lang="it" sz="2400"/>
              <a:t>i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nfine conclude la scansione in basso a sinistra della pagina.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897" y="957244"/>
            <a:ext cx="2686601" cy="36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265112" y="185736"/>
            <a:ext cx="6181725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0" i="0" lang="it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Elementi interattivi e multimediali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31825" y="1012825"/>
            <a:ext cx="7599361" cy="3600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testo digitale ha la possibilità di inserire elementi dinamici nel testo, che nella pagina stampata non hanno la stessa resa.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particolare: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multimedialità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video, podcast, animazioni, gallerie fotografiche;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interattività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link, pulsanti di condivisione sui social network, commenti, strumenti di ricerca in Rete.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rmata-2017-06-21-alle-14.33.43.jpg"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3275" y="0"/>
            <a:ext cx="463391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82561" y="436562"/>
            <a:ext cx="1335086" cy="627061"/>
          </a:xfrm>
          <a:prstGeom prst="rect">
            <a:avLst/>
          </a:prstGeom>
          <a:solidFill>
            <a:srgbClr val="3366FF">
              <a:alpha val="9803"/>
            </a:srgbClr>
          </a:solidFill>
          <a:ln cap="flat" cmpd="sng" w="9525">
            <a:solidFill>
              <a:srgbClr val="30CD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Tasti di condivisione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38" name="Shape 138"/>
          <p:cNvCxnSpPr/>
          <p:nvPr/>
        </p:nvCxnSpPr>
        <p:spPr>
          <a:xfrm>
            <a:off x="6527800" y="2135186"/>
            <a:ext cx="412749" cy="1587"/>
          </a:xfrm>
          <a:prstGeom prst="straightConnector1">
            <a:avLst/>
          </a:prstGeom>
          <a:noFill/>
          <a:ln cap="flat" cmpd="sng" w="25400">
            <a:solidFill>
              <a:srgbClr val="30CDFF"/>
            </a:solidFill>
            <a:prstDash val="solid"/>
            <a:miter lim="800000"/>
            <a:headEnd len="lg" w="lg" type="triangle"/>
            <a:tailEnd len="med" w="med" type="non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sp>
        <p:nvSpPr>
          <p:cNvPr id="139" name="Shape 139"/>
          <p:cNvSpPr txBox="1"/>
          <p:nvPr/>
        </p:nvSpPr>
        <p:spPr>
          <a:xfrm>
            <a:off x="6981825" y="1712911"/>
            <a:ext cx="885825" cy="623887"/>
          </a:xfrm>
          <a:prstGeom prst="rect">
            <a:avLst/>
          </a:prstGeom>
          <a:solidFill>
            <a:srgbClr val="3366FF">
              <a:alpha val="9803"/>
            </a:srgbClr>
          </a:solidFill>
          <a:ln cap="flat" cmpd="sng" w="9525">
            <a:solidFill>
              <a:srgbClr val="30CD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esterni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7394575" y="2801936"/>
            <a:ext cx="774700" cy="392112"/>
          </a:xfrm>
          <a:prstGeom prst="rect">
            <a:avLst/>
          </a:prstGeom>
          <a:solidFill>
            <a:srgbClr val="3366FF">
              <a:alpha val="9803"/>
            </a:srgbClr>
          </a:solidFill>
          <a:ln cap="flat" cmpd="sng" w="9525">
            <a:solidFill>
              <a:srgbClr val="30CD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41" name="Shape 141"/>
          <p:cNvCxnSpPr/>
          <p:nvPr/>
        </p:nvCxnSpPr>
        <p:spPr>
          <a:xfrm flipH="1" rot="10800000">
            <a:off x="6213475" y="3194050"/>
            <a:ext cx="1462086" cy="1027111"/>
          </a:xfrm>
          <a:prstGeom prst="straightConnector1">
            <a:avLst/>
          </a:prstGeom>
          <a:noFill/>
          <a:ln cap="flat" cmpd="sng" w="25400">
            <a:solidFill>
              <a:srgbClr val="4F81BD"/>
            </a:solidFill>
            <a:prstDash val="solid"/>
            <a:miter lim="800000"/>
            <a:headEnd len="lg" w="lg" type="triangle"/>
            <a:tailEnd len="med" w="med" type="non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42" name="Shape 142"/>
          <p:cNvCxnSpPr/>
          <p:nvPr/>
        </p:nvCxnSpPr>
        <p:spPr>
          <a:xfrm>
            <a:off x="5091112" y="2271711"/>
            <a:ext cx="196850" cy="65086"/>
          </a:xfrm>
          <a:prstGeom prst="straightConnector1">
            <a:avLst/>
          </a:prstGeom>
          <a:noFill/>
          <a:ln cap="flat" cmpd="sng" w="25400">
            <a:solidFill>
              <a:srgbClr val="30CDFF"/>
            </a:solidFill>
            <a:prstDash val="solid"/>
            <a:miter lim="800000"/>
            <a:headEnd len="lg" w="lg" type="triangle"/>
            <a:tailEnd len="med" w="med" type="non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43" name="Shape 143"/>
          <p:cNvCxnSpPr/>
          <p:nvPr/>
        </p:nvCxnSpPr>
        <p:spPr>
          <a:xfrm>
            <a:off x="5287962" y="2336800"/>
            <a:ext cx="1693862" cy="1587"/>
          </a:xfrm>
          <a:prstGeom prst="straightConnector1">
            <a:avLst/>
          </a:prstGeom>
          <a:noFill/>
          <a:ln cap="flat" cmpd="sng" w="25400">
            <a:solidFill>
              <a:srgbClr val="30CD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44" name="Shape 144"/>
          <p:cNvCxnSpPr/>
          <p:nvPr/>
        </p:nvCxnSpPr>
        <p:spPr>
          <a:xfrm flipH="1">
            <a:off x="1517649" y="665162"/>
            <a:ext cx="555625" cy="179386"/>
          </a:xfrm>
          <a:prstGeom prst="straightConnector1">
            <a:avLst/>
          </a:prstGeom>
          <a:noFill/>
          <a:ln cap="flat" cmpd="sng" w="25400">
            <a:solidFill>
              <a:srgbClr val="4F81BD"/>
            </a:solidFill>
            <a:prstDash val="solid"/>
            <a:miter lim="800000"/>
            <a:headEnd len="lg" w="lg" type="triangle"/>
            <a:tailEnd len="med" w="med" type="non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265112" y="185736"/>
            <a:ext cx="6181725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0" i="0" lang="it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Testi </a:t>
            </a:r>
            <a:r>
              <a:rPr b="0" i="1" lang="it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responsive </a:t>
            </a:r>
            <a:r>
              <a:rPr b="0" i="0" lang="it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/1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119562" y="1012825"/>
            <a:ext cx="4413249" cy="32496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testo digitale è «liquido» o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responsive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cioè in grado di adattarsi alle dimensioni dello schermo su cui è visualizzato. Questa caratteristica va tenuta in considerazione quando si preparano dei testi o si progettano delle pagine web.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a-774068_960_720.png"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262" y="1012825"/>
            <a:ext cx="3462337" cy="324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rmata 2017-06-21 alle 15.59.31.png"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8462" y="0"/>
            <a:ext cx="3260725" cy="3221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rmata 2017-06-21 alle 15.59.54.png" id="161" name="Shape 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215264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rmata 2017-06-21 alle 15.59.08.png" id="162" name="Shape 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40050" y="2795586"/>
            <a:ext cx="4838700" cy="234791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1990725" y="260350"/>
            <a:ext cx="1951037" cy="5222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Schermo smartphone: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767 px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7192961" y="1400175"/>
            <a:ext cx="1951037" cy="7381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Schermo tablet: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768 px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980px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7192961" y="3997325"/>
            <a:ext cx="1951037" cy="5238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Schermo computer: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980px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1177925" y="1223962"/>
            <a:ext cx="7010400" cy="154463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1" i="0" lang="it" sz="2600" u="none" cap="none" strike="noStrike">
                <a:solidFill>
                  <a:srgbClr val="000000"/>
                </a:solidFill>
              </a:rPr>
              <a:t>	</a:t>
            </a:r>
            <a:r>
              <a:rPr i="0" lang="it" sz="2600" u="none" cap="none" strike="noStrike">
                <a:solidFill>
                  <a:srgbClr val="000000"/>
                </a:solidFill>
              </a:rPr>
              <a:t>Leggete il brano e trasformatelo in un testo adatto al digitale.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65112" y="185736"/>
            <a:ext cx="8507411" cy="619125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439737" y="660400"/>
            <a:ext cx="7670800" cy="1995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Nielsen, </a:t>
            </a:r>
            <a:r>
              <a:rPr b="0" i="1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Usabilità mobile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Apogeo, 2013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Nielsen, </a:t>
            </a:r>
            <a:r>
              <a:rPr b="0" i="1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Web usability 2.0. - L'usabilità che conta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Apogeo, 2006 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www.usability.gov</a:t>
            </a:r>
          </a:p>
        </p:txBody>
      </p:sp>
      <p:sp>
        <p:nvSpPr>
          <p:cNvPr id="179" name="Shape 179"/>
          <p:cNvSpPr/>
          <p:nvPr/>
        </p:nvSpPr>
        <p:spPr>
          <a:xfrm>
            <a:off x="265112" y="185736"/>
            <a:ext cx="5224462" cy="619125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0" i="0" lang="it" sz="3000" u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Strumenti per migliorare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265112" y="185737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Leggibilità e comprensibilità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631825" y="1012825"/>
            <a:ext cx="7640700" cy="377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Leggibilità e comprensibilità non sono sinonimi.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La </a:t>
            </a:r>
            <a:r>
              <a:rPr b="1" i="0" lang="it" sz="2600" u="none" cap="none" strike="noStrike">
                <a:solidFill>
                  <a:srgbClr val="000000"/>
                </a:solidFill>
              </a:rPr>
              <a:t>leggibilità </a:t>
            </a:r>
            <a:r>
              <a:rPr i="0" lang="it" sz="2600" u="none" cap="none" strike="noStrike">
                <a:solidFill>
                  <a:srgbClr val="000000"/>
                </a:solidFill>
              </a:rPr>
              <a:t>è “misurabile”, perché si riferisce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a parametri come la lunghezza delle parole e la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struttura delle frasi.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La </a:t>
            </a:r>
            <a:r>
              <a:rPr b="1" i="0" lang="it" sz="2600" u="none" cap="none" strike="noStrike">
                <a:solidFill>
                  <a:srgbClr val="000000"/>
                </a:solidFill>
              </a:rPr>
              <a:t>comprensibilità </a:t>
            </a:r>
            <a:r>
              <a:rPr i="0" lang="it" sz="2600" u="none" cap="none" strike="noStrike">
                <a:solidFill>
                  <a:srgbClr val="000000"/>
                </a:solidFill>
              </a:rPr>
              <a:t>non dipende dal contenuto,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ma dalla presenza di strutture che facilitino la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comprensione del significato (tabelle, elenchi ecc).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2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65112" y="968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Differenze tra carta e web?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-reader-1213214_960_720.jpg" id="55" name="Shape 55"/>
          <p:cNvPicPr preferRelativeResize="0"/>
          <p:nvPr/>
        </p:nvPicPr>
        <p:blipFill rotWithShape="1">
          <a:blip r:embed="rId4">
            <a:alphaModFix/>
          </a:blip>
          <a:srcRect b="14164" l="3562" r="13421" t="37045"/>
          <a:stretch/>
        </p:blipFill>
        <p:spPr>
          <a:xfrm>
            <a:off x="595312" y="1112837"/>
            <a:ext cx="7272336" cy="285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Differenza di supporto /1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65112" y="1012825"/>
            <a:ext cx="8261349" cy="375126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testo digitale 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viene letto su uno schermo illuminato (computer, tablet, smartphone). Sullo schermo ogni pixel è composto da tre colori (Red-Green-Blue, RGB), che si accendono e si spengono per comporre colori e forme.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la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carta stampata 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luce carica di tutti i colori dell’arcobaleno illumina il foglio, che assorbe tutti i colori eccetto quelli che noi vediamo.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4551362" y="1281112"/>
            <a:ext cx="3679824" cy="17398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 uno schermo l’occhio si affatica di più e la lettura risulta più lenta.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uter-2360069_960_720.jpg" id="71" name="Shape 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" y="1281112"/>
            <a:ext cx="3929062" cy="26177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Differenza di supporto /2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265112" y="185736"/>
            <a:ext cx="6710361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La scelta del carattere tipografico /1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265112" y="1160462"/>
            <a:ext cx="4684711" cy="32289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altro elemento è il tipo di carattere utilizzato. </a:t>
            </a:r>
            <a:b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carattere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bastone 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 senza grazie o sans serif) favorisce la lettura su web, mentre su carta un buon carattere può essere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graziato</a:t>
            </a:r>
            <a:r>
              <a:rPr b="1" lang="it" sz="2400"/>
              <a:t> 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 con grazie o serif) o sans serif.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rif-Sans-Comparison.svg.png" id="81" name="Shape 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6662" y="1674811"/>
            <a:ext cx="3644899" cy="204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65112" y="185736"/>
            <a:ext cx="6710361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La divisione del testo /1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31825" y="1012825"/>
            <a:ext cx="6608762" cy="277653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lettura di un testo digitale non è sequenziale, ma </a:t>
            </a:r>
            <a:r>
              <a:rPr b="1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saltatoria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L’utente non legge tutto il testo secondo un ordine preciso (titolo, sottotitolo, testo, figure, didascalia), ma è attratto da alcuni elementi grafici e ne ignora altri.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65112" y="185736"/>
            <a:ext cx="6710361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La divisione del testo /2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14350" y="866775"/>
            <a:ext cx="7763400" cy="404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 sono degli elementi nelle pagine web che attraggono e fissano il nostro occhio più a lungo: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titoli e sottotitoli;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parole evidenziate in grassetto o testo corsivo;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parole inserite tra virgolette o tra parentesi;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parole con l’iniziale maiuscola all’interno del testo;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parole in colore;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ipertestuali e parole vicine ai link;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numeri espressi in cifre (anziché in lettere);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simboli;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frasi e parole inserite in una lista.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4914900"/>
            <a:ext cx="127634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rmata-2017-06-21-alle-14.33.43.jpg" id="104" name="Shape 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3350" y="0"/>
            <a:ext cx="412750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6678611" y="342900"/>
            <a:ext cx="715962" cy="233361"/>
          </a:xfrm>
          <a:prstGeom prst="straightConnector1">
            <a:avLst/>
          </a:prstGeom>
          <a:noFill/>
          <a:ln cap="flat" cmpd="sng" w="25400">
            <a:solidFill>
              <a:srgbClr val="4F81BD"/>
            </a:solidFill>
            <a:prstDash val="solid"/>
            <a:miter lim="800000"/>
            <a:headEnd len="lg" w="lg" type="triangle"/>
            <a:tailEnd len="med" w="med" type="non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sp>
        <p:nvSpPr>
          <p:cNvPr id="106" name="Shape 106"/>
          <p:cNvSpPr txBox="1"/>
          <p:nvPr/>
        </p:nvSpPr>
        <p:spPr>
          <a:xfrm>
            <a:off x="7242175" y="679450"/>
            <a:ext cx="1647824" cy="392112"/>
          </a:xfrm>
          <a:prstGeom prst="rect">
            <a:avLst/>
          </a:prstGeom>
          <a:solidFill>
            <a:srgbClr val="3366FF">
              <a:alpha val="9803"/>
            </a:srgbClr>
          </a:solidFill>
          <a:ln cap="flat" cmpd="sng" w="9525">
            <a:solidFill>
              <a:srgbClr val="30CD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Titolo principale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07" name="Shape 107"/>
          <p:cNvCxnSpPr/>
          <p:nvPr/>
        </p:nvCxnSpPr>
        <p:spPr>
          <a:xfrm rot="5400000">
            <a:off x="1991518" y="858043"/>
            <a:ext cx="1057275" cy="493711"/>
          </a:xfrm>
          <a:prstGeom prst="straightConnector1">
            <a:avLst/>
          </a:prstGeom>
          <a:noFill/>
          <a:ln cap="flat" cmpd="sng" w="25400">
            <a:solidFill>
              <a:srgbClr val="4F81BD"/>
            </a:solidFill>
            <a:prstDash val="solid"/>
            <a:miter lim="800000"/>
            <a:headEnd len="lg" w="lg" type="triangle"/>
            <a:tailEnd len="med" w="med" type="non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sp>
        <p:nvSpPr>
          <p:cNvPr id="108" name="Shape 108"/>
          <p:cNvSpPr txBox="1"/>
          <p:nvPr/>
        </p:nvSpPr>
        <p:spPr>
          <a:xfrm>
            <a:off x="1387475" y="1633537"/>
            <a:ext cx="885825" cy="392112"/>
          </a:xfrm>
          <a:prstGeom prst="rect">
            <a:avLst/>
          </a:prstGeom>
          <a:solidFill>
            <a:srgbClr val="3366FF">
              <a:alpha val="9803"/>
            </a:srgbClr>
          </a:solidFill>
          <a:ln cap="flat" cmpd="sng" w="9525">
            <a:solidFill>
              <a:srgbClr val="30CD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7394575" y="2801936"/>
            <a:ext cx="1647824" cy="392112"/>
          </a:xfrm>
          <a:prstGeom prst="rect">
            <a:avLst/>
          </a:prstGeom>
          <a:solidFill>
            <a:srgbClr val="3366FF">
              <a:alpha val="9803"/>
            </a:srgbClr>
          </a:solidFill>
          <a:ln cap="flat" cmpd="sng" w="9525">
            <a:solidFill>
              <a:srgbClr val="30CD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Titoli secondari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10" name="Shape 110"/>
          <p:cNvCxnSpPr/>
          <p:nvPr/>
        </p:nvCxnSpPr>
        <p:spPr>
          <a:xfrm flipH="1">
            <a:off x="5106999" y="3295650"/>
            <a:ext cx="3363899" cy="1152600"/>
          </a:xfrm>
          <a:prstGeom prst="curvedConnector3">
            <a:avLst>
              <a:gd fmla="val -1190" name="adj1"/>
            </a:avLst>
          </a:prstGeom>
          <a:noFill/>
          <a:ln cap="flat" cmpd="sng" w="25400">
            <a:solidFill>
              <a:srgbClr val="30CDFF"/>
            </a:solidFill>
            <a:prstDash val="solid"/>
            <a:miter lim="800000"/>
            <a:headEnd len="med" w="med" type="none"/>
            <a:tailEnd len="lg" w="lg" type="stealth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11" name="Shape 111"/>
          <p:cNvCxnSpPr/>
          <p:nvPr/>
        </p:nvCxnSpPr>
        <p:spPr>
          <a:xfrm>
            <a:off x="5691187" y="1825625"/>
            <a:ext cx="2416200" cy="865199"/>
          </a:xfrm>
          <a:prstGeom prst="curvedConnector3">
            <a:avLst>
              <a:gd fmla="val 22275" name="adj1"/>
            </a:avLst>
          </a:prstGeom>
          <a:noFill/>
          <a:ln cap="flat" cmpd="sng" w="25400">
            <a:solidFill>
              <a:srgbClr val="30CDFF"/>
            </a:solidFill>
            <a:prstDash val="solid"/>
            <a:miter lim="800000"/>
            <a:headEnd len="lg" w="lg" type="triangle"/>
            <a:tailEnd len="med" w="med" type="non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12" name="Shape 112"/>
          <p:cNvCxnSpPr/>
          <p:nvPr/>
        </p:nvCxnSpPr>
        <p:spPr>
          <a:xfrm>
            <a:off x="4749800" y="2960686"/>
            <a:ext cx="2492374" cy="1587"/>
          </a:xfrm>
          <a:prstGeom prst="straightConnector1">
            <a:avLst/>
          </a:prstGeom>
          <a:noFill/>
          <a:ln cap="flat" cmpd="sng" w="25400">
            <a:solidFill>
              <a:srgbClr val="30CDFF"/>
            </a:solidFill>
            <a:prstDash val="solid"/>
            <a:miter lim="800000"/>
            <a:headEnd len="lg" w="lg" type="triangle"/>
            <a:tailEnd len="med" w="med" type="non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