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/>
              <a:t>Esercizio da svolgere di compito, analogo a quello svolto in classe, ma da svolgere in autonomia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/>
              <a:t>Esercizio da svolgere di compito, analogo a quello svolto in classe, ma da svolgere in autonomia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/>
              <a:t>Esercizio da svolgere di compito, analogo a quello svolto in classe, ma da svolgere in autonomia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Contenuto 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143000"/>
            <a:ext cx="39243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14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06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4533900" y="1143000"/>
            <a:ext cx="39243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14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06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76200" y="4969668"/>
            <a:ext cx="2895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170" y="206237"/>
            <a:ext cx="8228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170" y="1200200"/>
            <a:ext cx="8228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76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143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524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90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66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03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86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86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4966096"/>
            <a:ext cx="9144000" cy="177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LOGO" id="7" name="Shape 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16850" y="4967287"/>
            <a:ext cx="13398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/>
        </p:nvSpPr>
        <p:spPr>
          <a:xfrm>
            <a:off x="3733800" y="4969668"/>
            <a:ext cx="19050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" name="Shape 9"/>
          <p:cNvSpPr txBox="1"/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143000"/>
            <a:ext cx="800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87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3500" lvl="4" marL="2006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76200" y="4969668"/>
            <a:ext cx="2895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hyperlink" Target="http://www.isprambiente.gov.it/files/eventi/2013/convegno-consumo-del-suolo-2013/tabelle_consumo_suolo.pdf" TargetMode="External"/><Relationship Id="rId5" Type="http://schemas.openxmlformats.org/officeDocument/2006/relationships/hyperlink" Target="http://www.isprambiente.gov.it/files/eventi/2013/convegno-consumo-del-suolo-2013/tabelle_consumo_suolo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einaudi.it/libri/libro/riccardo-falcinelli/critica-portatile-al-visual-design/978880621771" TargetMode="External"/><Relationship Id="rId4" Type="http://schemas.openxmlformats.org/officeDocument/2006/relationships/hyperlink" Target="http://www.stampalternativa.it/libri/978-88-6222-173-3/riccardo-falcinelli/guardare-pensare-progettare.html" TargetMode="External"/><Relationship Id="rId5" Type="http://schemas.openxmlformats.org/officeDocument/2006/relationships/hyperlink" Target="http://www.clitt.it/libri/graphics-design-today/" TargetMode="External"/><Relationship Id="rId6" Type="http://schemas.openxmlformats.org/officeDocument/2006/relationships/hyperlink" Target="http://www.zanichelli.it/ricerca/prodotti/comunicare-con-le-immagini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371475" y="2347911"/>
            <a:ext cx="8228012" cy="74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it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lavoro di editing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Arial"/>
              <a:buNone/>
            </a:pPr>
            <a:r>
              <a:rPr b="0" i="0" lang="it" sz="3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Come migliorare la comprensibilità di un testo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8862" y="4187825"/>
            <a:ext cx="3005136" cy="53816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0" y="48958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I titoletti: un esempio /3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631825" y="1012825"/>
            <a:ext cx="7599361" cy="3600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Edward Morgan Forster and the contact between different cultures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E.M. Forster’s Life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balance of traditional and modern elements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passage to India – The story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Insights – The Barabar Caves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belief in goodwill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India as a physical and mental landscape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Marabar Caves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Forster’s view of Imperialism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1177925" y="1223962"/>
            <a:ext cx="7010400" cy="154463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it" sz="2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  <a:r>
              <a:rPr i="0" lang="it" sz="2600" u="none" cap="none" strike="noStrike">
                <a:solidFill>
                  <a:srgbClr val="000000"/>
                </a:solidFill>
              </a:rPr>
              <a:t>Leggete il brano, </a:t>
            </a:r>
            <a:r>
              <a:rPr lang="it" sz="2600"/>
              <a:t>dategli</a:t>
            </a:r>
            <a:r>
              <a:rPr i="0" lang="it" sz="2600" u="none" cap="none" strike="noStrike">
                <a:solidFill>
                  <a:srgbClr val="000000"/>
                </a:solidFill>
              </a:rPr>
              <a:t> un titolo</a:t>
            </a:r>
            <a:r>
              <a:rPr lang="it" sz="2600"/>
              <a:t> e dividetelo</a:t>
            </a:r>
            <a:r>
              <a:rPr i="0" lang="it" sz="2600" u="none" cap="none" strike="noStrike">
                <a:solidFill>
                  <a:srgbClr val="000000"/>
                </a:solidFill>
              </a:rPr>
              <a:t> in paragrafi con titoletto per aumentare la sua comprensibilità.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65112" y="185736"/>
            <a:ext cx="8507411" cy="619125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65112" y="185736"/>
            <a:ext cx="709453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Altri modi per evidenziare i concetti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841350" y="1236725"/>
            <a:ext cx="7620000" cy="2139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Esistono molti altri modi per mettere in risalto le parti importanti di un testo.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più semplice è usare degli “stili di carattere”, come:</a:t>
            </a:r>
            <a:b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grassetto</a:t>
            </a: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	</a:t>
            </a:r>
            <a:r>
              <a:rPr b="0" i="1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corsivo</a:t>
            </a: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	MAIUSCOLO, 	</a:t>
            </a:r>
            <a:r>
              <a:rPr b="0" i="0" lang="it" sz="2400" u="none" cap="small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maiuscoletto,</a:t>
            </a: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t" sz="2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sottolineato</a:t>
            </a: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 </a:t>
            </a:r>
            <a:r>
              <a:rPr b="0" i="0" lang="it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evidenz</a:t>
            </a: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iazioni.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265112" y="185736"/>
            <a:ext cx="709453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Eccesso di stili: un esempio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31825" y="1012825"/>
            <a:ext cx="7599361" cy="3600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[…] La biologia quindi, per la prima volta,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collega i lavori molto diversi dei due geni matematici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Per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formalizzare questo legame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però, Milinkovitch ha incaricato il matematico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Stanislav Smirnov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professore presso l’Università di Ginevra e vincitore nel 2010 della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medaglia Fields 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(il Nobel della matematica), di elaborare una cosiddetta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discretizzazione delle equazioni di Turing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equazioni di Smirnov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inserite nelle simulazioni, hanno prodotto i risultati previsti dall’automa cellulare di von Neumann. Sebbene in natura siano stati descritti diversi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fenomeni che rispondono in parte a questo modello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dalle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dune 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alla colorazione del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mantello 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 mammiferi, ai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disegni sulla conchiglia 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 molluschi gasteropodi del genere Conus, questo </a:t>
            </a: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 il primo vero caso di automa cellulare 2D osservato in un essere vivente</a:t>
            </a: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65112" y="185736"/>
            <a:ext cx="709453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Altri modi per evidenziare i concetti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31825" y="1012825"/>
            <a:ext cx="7599361" cy="14573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lungo elenco può essere messo in evidenza attraverso l’uso di punti ordinati, una tabella, una mappa concettuale, un grafico.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65112" y="185736"/>
            <a:ext cx="7094537" cy="619125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Un esempio: l’elenco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31825" y="1012825"/>
            <a:ext cx="7599361" cy="3600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principali produttori al mondo di OGM (organismi geneticamente modificati) sono: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gli Stati Uniti, con oltre 70 milioni di ettari di territorio;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Brasile, con 44 milioni di ettari;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l’Argentina, con 24,5 milioni di ettari;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l’India e il Canada con 11 milioni di ettari ciascuna.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65112" y="185736"/>
            <a:ext cx="709453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Un esempio: tabella e mappa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descr="Schermata 2017-06-05 alle 11.23.45.png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147" y="1291800"/>
            <a:ext cx="4415100" cy="255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365" y="840875"/>
            <a:ext cx="5483399" cy="40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65112" y="185736"/>
            <a:ext cx="709453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Un esempio: l’infografica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descr="Schermata-2017-06-05-alle-11.24.16.jpg" id="153" name="Shape 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112" y="915987"/>
            <a:ext cx="8443912" cy="3998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1177925" y="1223962"/>
            <a:ext cx="7010400" cy="154463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it" sz="2600" u="none" cap="none" strike="noStrike">
                <a:solidFill>
                  <a:srgbClr val="000000"/>
                </a:solidFill>
              </a:rPr>
              <a:t>	</a:t>
            </a:r>
            <a:r>
              <a:rPr i="0" lang="it" sz="2600" u="none" cap="none" strike="noStrike">
                <a:solidFill>
                  <a:srgbClr val="000000"/>
                </a:solidFill>
              </a:rPr>
              <a:t>Mette</a:t>
            </a:r>
            <a:r>
              <a:rPr lang="it" sz="2600"/>
              <a:t>t</a:t>
            </a:r>
            <a:r>
              <a:rPr i="0" lang="it" sz="2600" u="none" cap="none" strike="noStrike">
                <a:solidFill>
                  <a:srgbClr val="000000"/>
                </a:solidFill>
              </a:rPr>
              <a:t>e in evidenza i concetti principali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  <a:r>
              <a:rPr i="0" lang="it" sz="2600" u="none" cap="none" strike="noStrike">
                <a:solidFill>
                  <a:srgbClr val="000000"/>
                </a:solidFill>
              </a:rPr>
              <a:t>del brano </a:t>
            </a:r>
            <a:r>
              <a:rPr lang="it" sz="2600"/>
              <a:t>con</a:t>
            </a:r>
            <a:r>
              <a:rPr i="0" lang="it" sz="2600" u="none" cap="none" strike="noStrike">
                <a:solidFill>
                  <a:srgbClr val="000000"/>
                </a:solidFill>
              </a:rPr>
              <a:t> tabelle, mappe, grafici ecc</a:t>
            </a:r>
            <a:r>
              <a:rPr lang="it" sz="2600"/>
              <a:t>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265112" y="185736"/>
            <a:ext cx="8507411" cy="619125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75" y="928761"/>
            <a:ext cx="7311023" cy="386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1177925" y="1223962"/>
            <a:ext cx="6886500" cy="1544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it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  <a:r>
              <a:rPr i="0" lang="it" sz="3600" u="none" cap="none" strike="noStrike">
                <a:solidFill>
                  <a:srgbClr val="000000"/>
                </a:solidFill>
              </a:rPr>
              <a:t>Leggere il testo dell’esercizio </a:t>
            </a:r>
            <a:br>
              <a:rPr i="0" lang="it" sz="3600" u="none" cap="none" strike="noStrike">
                <a:solidFill>
                  <a:srgbClr val="000000"/>
                </a:solidFill>
              </a:rPr>
            </a:br>
            <a:r>
              <a:rPr i="0" lang="it" sz="3600" u="none" cap="none" strike="noStrike">
                <a:solidFill>
                  <a:srgbClr val="000000"/>
                </a:solidFill>
              </a:rPr>
              <a:t>e migliorare la sua leggibilità.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 per casa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750" y="878475"/>
            <a:ext cx="6375548" cy="36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806125" y="4506975"/>
            <a:ext cx="77109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1000">
                <a:solidFill>
                  <a:schemeClr val="dk1"/>
                </a:solidFill>
              </a:rPr>
              <a:t>Altri dati sono presenti alla pagina:</a:t>
            </a:r>
            <a:r>
              <a:rPr lang="it" sz="1000">
                <a:solidFill>
                  <a:schemeClr val="dk1"/>
                </a:solidFill>
                <a:hlinkClick r:id="rId4"/>
              </a:rPr>
              <a:t> </a:t>
            </a:r>
            <a:r>
              <a:rPr lang="it" sz="1000" u="sng">
                <a:solidFill>
                  <a:schemeClr val="hlink"/>
                </a:solidFill>
                <a:hlinkClick r:id="rId5"/>
              </a:rPr>
              <a:t>http://www.isprambiente.gov.it/files/eventi/2013/convegno-consumo-del-suolo-2013/tabelle_consumo_suolo.pdf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439737" y="660400"/>
            <a:ext cx="7670800" cy="2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Falcinelli,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Critica portatile al visual design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Einaudi, 2014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Falcinelli,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Guardare, pensare, progettare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Stampa Alternativa, 2011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Clegg, Regazzi,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Graphics &amp; Design today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CLITT, 2014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Noble, Bestley,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Comunicare con le immagini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Zanichelli, 2013</a:t>
            </a:r>
          </a:p>
        </p:txBody>
      </p:sp>
      <p:sp>
        <p:nvSpPr>
          <p:cNvPr id="181" name="Shape 181"/>
          <p:cNvSpPr/>
          <p:nvPr/>
        </p:nvSpPr>
        <p:spPr>
          <a:xfrm>
            <a:off x="265112" y="185736"/>
            <a:ext cx="5224462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Strumenti per migliorare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1177925" y="1223962"/>
            <a:ext cx="6886575" cy="154463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it" sz="2600" u="none" cap="none" strike="noStrike">
                <a:solidFill>
                  <a:srgbClr val="000000"/>
                </a:solidFill>
              </a:rPr>
              <a:t>	</a:t>
            </a:r>
            <a:r>
              <a:rPr i="0" lang="it" sz="2600" u="none" cap="none" strike="noStrike">
                <a:solidFill>
                  <a:srgbClr val="000000"/>
                </a:solidFill>
              </a:rPr>
              <a:t>Legge</a:t>
            </a:r>
            <a:r>
              <a:rPr lang="it" sz="2600"/>
              <a:t>t</a:t>
            </a:r>
            <a:r>
              <a:rPr i="0" lang="it" sz="2600" u="none" cap="none" strike="noStrike">
                <a:solidFill>
                  <a:srgbClr val="000000"/>
                </a:solidFill>
              </a:rPr>
              <a:t>e il testo dell’esercizio e migliora</a:t>
            </a:r>
            <a:r>
              <a:rPr lang="it" sz="2600"/>
              <a:t>te</a:t>
            </a:r>
            <a:r>
              <a:rPr i="0" lang="it" sz="2600" u="none" cap="none" strike="noStrike">
                <a:solidFill>
                  <a:srgbClr val="000000"/>
                </a:solidFill>
              </a:rPr>
              <a:t> la sua comprensibilità.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65112" y="185736"/>
            <a:ext cx="8507411" cy="619125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Esercizio per casa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Esercizio per casa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275" y="852174"/>
            <a:ext cx="5797223" cy="39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Esercizio per casa - soluzione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400" y="843437"/>
            <a:ext cx="5566713" cy="403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Esercizio per casa - soluzione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337" y="878486"/>
            <a:ext cx="4737326" cy="403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Esercizio per casa - soluzione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7337"/>
            <a:ext cx="8839199" cy="3755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 per casa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50" y="896011"/>
            <a:ext cx="6177913" cy="386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65100" y="185718"/>
            <a:ext cx="8507400" cy="9621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 per casa</a:t>
            </a: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correzione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250" y="1293062"/>
            <a:ext cx="651510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4328600" y="4311075"/>
            <a:ext cx="4705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it" sz="1000"/>
              <a:t>Parte di un articolo tratto dal </a:t>
            </a:r>
            <a:r>
              <a:rPr i="1" lang="it" sz="1000"/>
              <a:t>La Stampa </a:t>
            </a:r>
            <a:r>
              <a:rPr lang="it" sz="1000"/>
              <a:t>del 25 aprile 2017 </a:t>
            </a:r>
            <a:br>
              <a:rPr lang="it" sz="1000"/>
            </a:br>
            <a:r>
              <a:rPr lang="it" sz="1000"/>
              <a:t>dal titolo </a:t>
            </a:r>
            <a:r>
              <a:rPr i="1" lang="it" sz="1000"/>
              <a:t>Più annoiati ma più liberi ragazzi in astinenza da cellulare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802612" y="168212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Leggibilità e comprensibilità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631825" y="1012825"/>
            <a:ext cx="7216775" cy="3775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Leggibilità e comprensibilità non sono sinonimi.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La </a:t>
            </a:r>
            <a:r>
              <a:rPr b="1" i="0" lang="it" sz="2600" u="none" cap="none" strike="noStrike">
                <a:solidFill>
                  <a:srgbClr val="000000"/>
                </a:solidFill>
              </a:rPr>
              <a:t>leggibilità </a:t>
            </a:r>
            <a:r>
              <a:rPr i="0" lang="it" sz="2600" u="none" cap="none" strike="noStrike">
                <a:solidFill>
                  <a:srgbClr val="000000"/>
                </a:solidFill>
              </a:rPr>
              <a:t>è “misurabile”, perché si riferisce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a parametri come la lunghezza delle parole e la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struttura delle frasi.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La </a:t>
            </a:r>
            <a:r>
              <a:rPr b="1" i="0" lang="it" sz="2600" u="none" cap="none" strike="noStrike">
                <a:solidFill>
                  <a:srgbClr val="000000"/>
                </a:solidFill>
              </a:rPr>
              <a:t>comprensibilità </a:t>
            </a:r>
            <a:r>
              <a:rPr i="0" lang="it" sz="2600" u="none" cap="none" strike="noStrike">
                <a:solidFill>
                  <a:srgbClr val="000000"/>
                </a:solidFill>
              </a:rPr>
              <a:t>non dipende dal contenuto,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ma dalla presenza di strutture che facilitino la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comprensione del significato.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912437" y="88086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La comprensibilità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31825" y="777875"/>
            <a:ext cx="7599361" cy="41370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comprensibilità non dipende dalla semplicità</a:t>
            </a:r>
            <a:b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 contenuti, ma dal modo di presentarli.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può ottenere </a:t>
            </a:r>
            <a:r>
              <a:rPr lang="it" sz="2400"/>
              <a:t>con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divisione in paragrafi (con titoletti),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uso di accorgimenti grafici </a:t>
            </a:r>
            <a:b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(grassetto, corsivo, sottolineato, maiuscolo),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elenchi,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tabelle,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infografiche e mappe concettuali,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testi evidenziati.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348562" y="176962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I titoletti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631825" y="1012825"/>
            <a:ext cx="7599361" cy="229552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Dividere un testo molto lungo in paragrafi fa risaltare i concetti essenziali.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titoletti funzionano come un riassunto (un abstract) distribuito del brano. Devono essere omogenei per lunghezza e struttura.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313012" y="185737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I titoletti: un esempio /1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31825" y="1012825"/>
            <a:ext cx="7599361" cy="3600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Perché leggiamo narrativa?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Sopravvivere raccontandosi storie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Allenarsi a vivere meglio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vite dentro i libri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patto tra autore e lettore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Leggere vuol dire partecipare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I titoletti: un esempio /2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31825" y="1012825"/>
            <a:ext cx="7599361" cy="36004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mentalità medioevale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L’idea di una natura ostile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L’uomo, un peccatore in balia delle tentazioni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donna, fonte di peccato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battaglia di Bouvines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teatro della battaglia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6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battaglia dietro le quinte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