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88" r:id="rId1"/>
  </p:sldMasterIdLst>
  <p:notesMasterIdLst>
    <p:notesMasterId r:id="rId23"/>
  </p:notesMasterIdLst>
  <p:handoutMasterIdLst>
    <p:handoutMasterId r:id="rId24"/>
  </p:handoutMasterIdLst>
  <p:sldIdLst>
    <p:sldId id="432" r:id="rId2"/>
    <p:sldId id="464" r:id="rId3"/>
    <p:sldId id="466" r:id="rId4"/>
    <p:sldId id="465" r:id="rId5"/>
    <p:sldId id="475" r:id="rId6"/>
    <p:sldId id="476" r:id="rId7"/>
    <p:sldId id="477" r:id="rId8"/>
    <p:sldId id="478" r:id="rId9"/>
    <p:sldId id="479" r:id="rId10"/>
    <p:sldId id="480" r:id="rId11"/>
    <p:sldId id="481" r:id="rId12"/>
    <p:sldId id="482" r:id="rId13"/>
    <p:sldId id="483" r:id="rId14"/>
    <p:sldId id="484" r:id="rId15"/>
    <p:sldId id="488" r:id="rId16"/>
    <p:sldId id="486" r:id="rId17"/>
    <p:sldId id="489" r:id="rId18"/>
    <p:sldId id="491" r:id="rId19"/>
    <p:sldId id="492" r:id="rId20"/>
    <p:sldId id="490" r:id="rId21"/>
    <p:sldId id="493" r:id="rId22"/>
  </p:sldIdLst>
  <p:sldSz cx="9144000" cy="6858000" type="screen4x3"/>
  <p:notesSz cx="6858000" cy="9144000"/>
  <p:defaultTextStyle>
    <a:defPPr>
      <a:defRPr lang="en-GB"/>
    </a:defPPr>
    <a:lvl1pPr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400" kern="1200">
        <a:solidFill>
          <a:schemeClr val="bg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400" kern="1200">
        <a:solidFill>
          <a:schemeClr val="bg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400" kern="1200">
        <a:solidFill>
          <a:schemeClr val="bg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400" kern="1200">
        <a:solidFill>
          <a:schemeClr val="bg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80"/>
    <a:srgbClr val="808080"/>
    <a:srgbClr val="008B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70" autoAdjust="0"/>
  </p:normalViewPr>
  <p:slideViewPr>
    <p:cSldViewPr>
      <p:cViewPr varScale="1">
        <p:scale>
          <a:sx n="77" d="100"/>
          <a:sy n="77" d="100"/>
        </p:scale>
        <p:origin x="1146" y="90"/>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0" d="100"/>
          <a:sy n="70" d="100"/>
        </p:scale>
        <p:origin x="304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59BC94-9442-4C62-8233-EA85C2DA47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B6A2A839-37FF-4D84-8698-8BAFC1A36F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3BC5497B-9DA7-4E33-81C1-3FDABCEA5D0C}" type="datetimeFigureOut">
              <a:rPr lang="en-GB"/>
              <a:pPr>
                <a:defRPr/>
              </a:pPr>
              <a:t>06/08/2020</a:t>
            </a:fld>
            <a:endParaRPr lang="en-GB"/>
          </a:p>
        </p:txBody>
      </p:sp>
      <p:sp>
        <p:nvSpPr>
          <p:cNvPr id="4" name="Footer Placeholder 3">
            <a:extLst>
              <a:ext uri="{FF2B5EF4-FFF2-40B4-BE49-F238E27FC236}">
                <a16:creationId xmlns:a16="http://schemas.microsoft.com/office/drawing/2014/main" id="{BB496B3E-0494-47F5-BA7B-9E9E10B4F40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a:extLst>
              <a:ext uri="{FF2B5EF4-FFF2-40B4-BE49-F238E27FC236}">
                <a16:creationId xmlns:a16="http://schemas.microsoft.com/office/drawing/2014/main" id="{CA0AC197-D238-459F-9CE4-444E96B52F35}"/>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E3E0DF4D-18CA-4950-85F5-B0FF9F9E12DB}" type="slidenum">
              <a:rPr lang="en-GB" altLang="it-IT"/>
              <a:pPr>
                <a:defRPr/>
              </a:pPr>
              <a:t>‹N›</a:t>
            </a:fld>
            <a:endParaRPr lang="en-GB" alt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AutoShape 1">
            <a:extLst>
              <a:ext uri="{FF2B5EF4-FFF2-40B4-BE49-F238E27FC236}">
                <a16:creationId xmlns:a16="http://schemas.microsoft.com/office/drawing/2014/main" id="{1EBE0980-38FB-48C9-AFC4-21145AA18AFF}"/>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it-IT" altLang="it-IT" sz="1800"/>
          </a:p>
        </p:txBody>
      </p:sp>
      <p:sp>
        <p:nvSpPr>
          <p:cNvPr id="12291" name="Text Box 2">
            <a:extLst>
              <a:ext uri="{FF2B5EF4-FFF2-40B4-BE49-F238E27FC236}">
                <a16:creationId xmlns:a16="http://schemas.microsoft.com/office/drawing/2014/main" id="{5798E9D9-77EC-48DE-A9F0-E845F86E30BB}"/>
              </a:ext>
            </a:extLst>
          </p:cNvPr>
          <p:cNvSpPr txBox="1">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it-IT" altLang="it-IT" sz="1800"/>
          </a:p>
        </p:txBody>
      </p:sp>
      <p:sp>
        <p:nvSpPr>
          <p:cNvPr id="2051" name="Rectangle 3">
            <a:extLst>
              <a:ext uri="{FF2B5EF4-FFF2-40B4-BE49-F238E27FC236}">
                <a16:creationId xmlns:a16="http://schemas.microsoft.com/office/drawing/2014/main" id="{785DB0CA-0EDB-4199-92EF-7B66ECF42898}"/>
              </a:ext>
            </a:extLst>
          </p:cNvPr>
          <p:cNvSpPr>
            <a:spLocks noGrp="1" noChangeArrowheads="1"/>
          </p:cNvSpPr>
          <p:nvPr>
            <p:ph type="dt"/>
          </p:nvPr>
        </p:nvSpPr>
        <p:spPr bwMode="auto">
          <a:xfrm>
            <a:off x="3884613" y="0"/>
            <a:ext cx="2970212"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Calibri" charset="0"/>
                <a:ea typeface="ＭＳ Ｐゴシック" charset="-128"/>
                <a:cs typeface="ＭＳ Ｐゴシック" charset="-128"/>
              </a:defRPr>
            </a:lvl1pPr>
          </a:lstStyle>
          <a:p>
            <a:pPr>
              <a:defRPr/>
            </a:pPr>
            <a:r>
              <a:rPr lang="it-IT"/>
              <a:t>13/11/11</a:t>
            </a:r>
          </a:p>
        </p:txBody>
      </p:sp>
      <p:sp>
        <p:nvSpPr>
          <p:cNvPr id="12293" name="Rectangle 4">
            <a:extLst>
              <a:ext uri="{FF2B5EF4-FFF2-40B4-BE49-F238E27FC236}">
                <a16:creationId xmlns:a16="http://schemas.microsoft.com/office/drawing/2014/main" id="{A39A70CC-5E82-4587-B082-12F3A9287723}"/>
              </a:ext>
            </a:extLst>
          </p:cNvPr>
          <p:cNvSpPr>
            <a:spLocks noGrp="1" noRot="1" noChangeAspect="1" noChangeArrowheads="1"/>
          </p:cNvSpPr>
          <p:nvPr>
            <p:ph type="sldImg"/>
          </p:nvPr>
        </p:nvSpPr>
        <p:spPr bwMode="auto">
          <a:xfrm>
            <a:off x="1143000" y="685800"/>
            <a:ext cx="4570413" cy="3427413"/>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A3EC3CC7-4230-48E5-AB60-6645742ACE3B}"/>
              </a:ext>
            </a:extLst>
          </p:cNvPr>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it-IT" noProof="0"/>
          </a:p>
        </p:txBody>
      </p:sp>
      <p:sp>
        <p:nvSpPr>
          <p:cNvPr id="12295" name="Text Box 6">
            <a:extLst>
              <a:ext uri="{FF2B5EF4-FFF2-40B4-BE49-F238E27FC236}">
                <a16:creationId xmlns:a16="http://schemas.microsoft.com/office/drawing/2014/main" id="{A47CDF96-8943-4184-B396-33A5EC1B9211}"/>
              </a:ext>
            </a:extLst>
          </p:cNvPr>
          <p:cNvSpPr txBox="1">
            <a:spLocks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it-IT" altLang="it-IT" sz="1800"/>
          </a:p>
        </p:txBody>
      </p:sp>
      <p:sp>
        <p:nvSpPr>
          <p:cNvPr id="2055" name="Rectangle 7">
            <a:extLst>
              <a:ext uri="{FF2B5EF4-FFF2-40B4-BE49-F238E27FC236}">
                <a16:creationId xmlns:a16="http://schemas.microsoft.com/office/drawing/2014/main" id="{66B61322-5CC9-434F-8F40-7BFA4A960813}"/>
              </a:ext>
            </a:extLst>
          </p:cNvPr>
          <p:cNvSpPr>
            <a:spLocks noGrp="1" noChangeArrowheads="1"/>
          </p:cNvSpPr>
          <p:nvPr>
            <p:ph type="sldNum"/>
          </p:nvPr>
        </p:nvSpPr>
        <p:spPr bwMode="auto">
          <a:xfrm>
            <a:off x="3884613" y="8685213"/>
            <a:ext cx="2970212" cy="4556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smtClean="0">
                <a:solidFill>
                  <a:srgbClr val="000000"/>
                </a:solidFill>
              </a:defRPr>
            </a:lvl1pPr>
          </a:lstStyle>
          <a:p>
            <a:pPr>
              <a:defRPr/>
            </a:pPr>
            <a:fld id="{30D0CB67-EFB8-48C9-A6FA-41AF39BB5D81}"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92022439-8EA3-419C-9EBC-2D4A20F7E9E5}"/>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93D7864B-C544-4D0C-B605-8587FD80A1A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5364" name="Date Placeholder 3">
            <a:extLst>
              <a:ext uri="{FF2B5EF4-FFF2-40B4-BE49-F238E27FC236}">
                <a16:creationId xmlns:a16="http://schemas.microsoft.com/office/drawing/2014/main" id="{E477485E-DBD8-4B28-A849-54883F3B4345}"/>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9pPr>
          </a:lstStyle>
          <a:p>
            <a:r>
              <a:rPr lang="it-IT" altLang="en-US" sz="1200">
                <a:solidFill>
                  <a:srgbClr val="000000"/>
                </a:solidFill>
              </a:rPr>
              <a:t>13/11/11</a:t>
            </a:r>
          </a:p>
        </p:txBody>
      </p:sp>
      <p:sp>
        <p:nvSpPr>
          <p:cNvPr id="15365" name="Slide Number Placeholder 4">
            <a:extLst>
              <a:ext uri="{FF2B5EF4-FFF2-40B4-BE49-F238E27FC236}">
                <a16:creationId xmlns:a16="http://schemas.microsoft.com/office/drawing/2014/main" id="{1E112BD6-7150-40F8-9481-0671460DE1C3}"/>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9pPr>
          </a:lstStyle>
          <a:p>
            <a:fld id="{7F832BD2-A7B4-491E-AB68-4A12C72375DA}" type="slidenum">
              <a:rPr lang="it-IT" altLang="it-IT" sz="1200">
                <a:solidFill>
                  <a:srgbClr val="000000"/>
                </a:solidFill>
              </a:rPr>
              <a:pPr/>
              <a:t>2</a:t>
            </a:fld>
            <a:endParaRPr lang="it-IT" altLang="it-IT"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inizial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64B00A0-3754-4153-9242-65A089DBD3E9}"/>
              </a:ext>
            </a:extLst>
          </p:cNvPr>
          <p:cNvSpPr>
            <a:spLocks noChangeArrowheads="1"/>
          </p:cNvSpPr>
          <p:nvPr userDrawn="1"/>
        </p:nvSpPr>
        <p:spPr bwMode="auto">
          <a:xfrm>
            <a:off x="0" y="0"/>
            <a:ext cx="9144000" cy="685800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it-IT" sz="1800"/>
          </a:p>
        </p:txBody>
      </p:sp>
      <p:sp>
        <p:nvSpPr>
          <p:cNvPr id="3" name="AutoShape 3">
            <a:extLst>
              <a:ext uri="{FF2B5EF4-FFF2-40B4-BE49-F238E27FC236}">
                <a16:creationId xmlns:a16="http://schemas.microsoft.com/office/drawing/2014/main" id="{78FDB6F6-6619-4DA0-96DE-CA385D88082C}"/>
              </a:ext>
            </a:extLst>
          </p:cNvPr>
          <p:cNvSpPr>
            <a:spLocks noChangeArrowheads="1"/>
          </p:cNvSpPr>
          <p:nvPr userDrawn="1"/>
        </p:nvSpPr>
        <p:spPr bwMode="auto">
          <a:xfrm>
            <a:off x="76200" y="76200"/>
            <a:ext cx="8991600" cy="6705600"/>
          </a:xfrm>
          <a:prstGeom prst="roundRect">
            <a:avLst>
              <a:gd name="adj" fmla="val 1278"/>
            </a:avLst>
          </a:prstGeom>
          <a:solidFill>
            <a:schemeClr val="bg1"/>
          </a:solidFill>
          <a:ln w="9525">
            <a:noFill/>
            <a:round/>
            <a:headEnd/>
            <a:tailEnd/>
          </a:ln>
          <a:effectLst>
            <a:outerShdw blurRad="63500" dist="38099" dir="2700000" algn="ctr" rotWithShape="0">
              <a:srgbClr val="000000">
                <a:alpha val="74998"/>
              </a:srgbClr>
            </a:outerShdw>
          </a:effectLst>
        </p:spPr>
        <p:txBody>
          <a:bodyPr wrap="none" anchor="ctr"/>
          <a:lstStyle/>
          <a:p>
            <a:pPr algn="ctr">
              <a:defRPr/>
            </a:pPr>
            <a:r>
              <a:rPr lang="it-IT" sz="1800">
                <a:latin typeface="Arial" charset="0"/>
                <a:ea typeface="ＭＳ Ｐゴシック" pitchFamily="28" charset="-128"/>
              </a:rPr>
              <a:t> </a:t>
            </a:r>
          </a:p>
        </p:txBody>
      </p:sp>
      <p:sp>
        <p:nvSpPr>
          <p:cNvPr id="4" name="Rectangle 206">
            <a:extLst>
              <a:ext uri="{FF2B5EF4-FFF2-40B4-BE49-F238E27FC236}">
                <a16:creationId xmlns:a16="http://schemas.microsoft.com/office/drawing/2014/main" id="{BF78BC01-97EF-407B-95AF-FB26927A6D5F}"/>
              </a:ext>
            </a:extLst>
          </p:cNvPr>
          <p:cNvSpPr>
            <a:spLocks noChangeArrowheads="1"/>
          </p:cNvSpPr>
          <p:nvPr userDrawn="1"/>
        </p:nvSpPr>
        <p:spPr bwMode="auto">
          <a:xfrm>
            <a:off x="563563" y="3182938"/>
            <a:ext cx="1841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5000"/>
              </a:lnSpc>
              <a:spcBef>
                <a:spcPct val="20000"/>
              </a:spcBef>
            </a:pPr>
            <a:endParaRPr lang="en-US" altLang="it-IT" sz="3000">
              <a:solidFill>
                <a:srgbClr val="FF0000"/>
              </a:solidFill>
            </a:endParaRPr>
          </a:p>
        </p:txBody>
      </p:sp>
      <p:pic>
        <p:nvPicPr>
          <p:cNvPr id="5" name="Picture 10">
            <a:extLst>
              <a:ext uri="{FF2B5EF4-FFF2-40B4-BE49-F238E27FC236}">
                <a16:creationId xmlns:a16="http://schemas.microsoft.com/office/drawing/2014/main" id="{F8F98CD8-61B6-4211-9263-C966F83FBA2A}"/>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514600" y="2557463"/>
            <a:ext cx="65532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40075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000"/>
            <a:ext cx="8229600" cy="914400"/>
          </a:xfrm>
        </p:spPr>
        <p:txBody>
          <a:bodyPr/>
          <a:lstStyle/>
          <a:p>
            <a:r>
              <a:rPr lang="it-IT"/>
              <a:t>Fare clic per modificare stile</a:t>
            </a:r>
          </a:p>
        </p:txBody>
      </p:sp>
      <p:sp>
        <p:nvSpPr>
          <p:cNvPr id="3" name="Segnaposto tabella 2"/>
          <p:cNvSpPr>
            <a:spLocks noGrp="1"/>
          </p:cNvSpPr>
          <p:nvPr>
            <p:ph type="tbl" idx="1"/>
          </p:nvPr>
        </p:nvSpPr>
        <p:spPr>
          <a:xfrm>
            <a:off x="457200" y="1340768"/>
            <a:ext cx="8229600" cy="4114800"/>
          </a:xfrm>
        </p:spPr>
        <p:txBody>
          <a:bodyPr/>
          <a:lstStyle>
            <a:lvl1pPr>
              <a:spcAft>
                <a:spcPts val="1000"/>
              </a:spcAft>
              <a:defRPr/>
            </a:lvl1pPr>
          </a:lstStyle>
          <a:p>
            <a:pPr lvl="0"/>
            <a:endParaRPr lang="it-IT" noProof="0" dirty="0"/>
          </a:p>
        </p:txBody>
      </p:sp>
      <p:sp>
        <p:nvSpPr>
          <p:cNvPr id="4" name="Segnaposto piè di pagina 1">
            <a:extLst>
              <a:ext uri="{FF2B5EF4-FFF2-40B4-BE49-F238E27FC236}">
                <a16:creationId xmlns:a16="http://schemas.microsoft.com/office/drawing/2014/main" id="{A5CD1260-9B13-4D0C-B5E4-DEB882E84145}"/>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1301312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olo libro">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7FB4742-772D-4B22-86D7-B44B400D5FED}"/>
              </a:ext>
            </a:extLst>
          </p:cNvPr>
          <p:cNvSpPr>
            <a:spLocks noChangeArrowheads="1"/>
          </p:cNvSpPr>
          <p:nvPr userDrawn="1"/>
        </p:nvSpPr>
        <p:spPr bwMode="auto">
          <a:xfrm>
            <a:off x="0" y="0"/>
            <a:ext cx="9144000" cy="685800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it-IT"/>
          </a:p>
        </p:txBody>
      </p:sp>
      <p:sp>
        <p:nvSpPr>
          <p:cNvPr id="5" name="AutoShape 3">
            <a:extLst>
              <a:ext uri="{FF2B5EF4-FFF2-40B4-BE49-F238E27FC236}">
                <a16:creationId xmlns:a16="http://schemas.microsoft.com/office/drawing/2014/main" id="{6B0B6440-FBCD-4A7A-8F8B-503905AB080C}"/>
              </a:ext>
            </a:extLst>
          </p:cNvPr>
          <p:cNvSpPr>
            <a:spLocks noChangeArrowheads="1"/>
          </p:cNvSpPr>
          <p:nvPr userDrawn="1"/>
        </p:nvSpPr>
        <p:spPr bwMode="auto">
          <a:xfrm>
            <a:off x="76200" y="71438"/>
            <a:ext cx="8991600" cy="6705600"/>
          </a:xfrm>
          <a:prstGeom prst="roundRect">
            <a:avLst>
              <a:gd name="adj" fmla="val 1278"/>
            </a:avLst>
          </a:prstGeom>
          <a:solidFill>
            <a:schemeClr val="bg1"/>
          </a:solidFill>
          <a:ln w="9525">
            <a:noFill/>
            <a:round/>
            <a:headEnd/>
            <a:tailEnd/>
          </a:ln>
          <a:effectLst>
            <a:outerShdw blurRad="63500" dist="38099" dir="2700000" algn="ctr" rotWithShape="0">
              <a:srgbClr val="000000">
                <a:alpha val="74998"/>
              </a:srgbClr>
            </a:outerShdw>
          </a:effectLst>
        </p:spPr>
        <p:txBody>
          <a:bodyPr wrap="none" anchor="ctr"/>
          <a:lstStyle/>
          <a:p>
            <a:pPr algn="ctr">
              <a:defRPr/>
            </a:pPr>
            <a:r>
              <a:rPr lang="it-IT">
                <a:latin typeface="Arial" charset="0"/>
                <a:ea typeface="ＭＳ Ｐゴシック" pitchFamily="28" charset="-128"/>
              </a:rPr>
              <a:t> </a:t>
            </a:r>
          </a:p>
        </p:txBody>
      </p:sp>
      <p:pic>
        <p:nvPicPr>
          <p:cNvPr id="6" name="Picture 202" descr="LOGO">
            <a:extLst>
              <a:ext uri="{FF2B5EF4-FFF2-40B4-BE49-F238E27FC236}">
                <a16:creationId xmlns:a16="http://schemas.microsoft.com/office/drawing/2014/main" id="{56C78C8B-C4D6-4828-9A9C-8E24BC6687FB}"/>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791200" y="5457825"/>
            <a:ext cx="3276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06">
            <a:extLst>
              <a:ext uri="{FF2B5EF4-FFF2-40B4-BE49-F238E27FC236}">
                <a16:creationId xmlns:a16="http://schemas.microsoft.com/office/drawing/2014/main" id="{A3F83AA7-0F16-4B8A-87B9-0830A243F469}"/>
              </a:ext>
            </a:extLst>
          </p:cNvPr>
          <p:cNvSpPr>
            <a:spLocks noChangeArrowheads="1"/>
          </p:cNvSpPr>
          <p:nvPr userDrawn="1"/>
        </p:nvSpPr>
        <p:spPr bwMode="auto">
          <a:xfrm>
            <a:off x="563563" y="3182938"/>
            <a:ext cx="1841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5000"/>
              </a:lnSpc>
              <a:spcBef>
                <a:spcPct val="20000"/>
              </a:spcBef>
            </a:pPr>
            <a:endParaRPr lang="en-US" altLang="it-IT" sz="3000">
              <a:solidFill>
                <a:srgbClr val="FF0000"/>
              </a:solidFill>
            </a:endParaRPr>
          </a:p>
        </p:txBody>
      </p:sp>
      <p:sp>
        <p:nvSpPr>
          <p:cNvPr id="7173" name="Rectangle 5"/>
          <p:cNvSpPr>
            <a:spLocks noGrp="1" noChangeArrowheads="1"/>
          </p:cNvSpPr>
          <p:nvPr>
            <p:ph type="ctrTitle"/>
          </p:nvPr>
        </p:nvSpPr>
        <p:spPr>
          <a:xfrm>
            <a:off x="899592" y="476672"/>
            <a:ext cx="7416824" cy="914400"/>
          </a:xfrm>
        </p:spPr>
        <p:txBody>
          <a:bodyPr anchor="t"/>
          <a:lstStyle>
            <a:lvl1pPr>
              <a:defRPr sz="3000">
                <a:solidFill>
                  <a:srgbClr val="808080"/>
                </a:solidFill>
              </a:defRPr>
            </a:lvl1pPr>
          </a:lstStyle>
          <a:p>
            <a:r>
              <a:rPr lang="en-US" altLang="it-IT" noProof="0" dirty="0"/>
              <a:t>Click to edit Master title style</a:t>
            </a:r>
            <a:endParaRPr lang="it-IT" dirty="0"/>
          </a:p>
        </p:txBody>
      </p:sp>
      <p:sp>
        <p:nvSpPr>
          <p:cNvPr id="7174" name="Rectangle 6"/>
          <p:cNvSpPr>
            <a:spLocks noGrp="1" noChangeArrowheads="1"/>
          </p:cNvSpPr>
          <p:nvPr>
            <p:ph type="subTitle" idx="1"/>
          </p:nvPr>
        </p:nvSpPr>
        <p:spPr>
          <a:xfrm>
            <a:off x="899592" y="2635250"/>
            <a:ext cx="7416824" cy="2057400"/>
          </a:xfrm>
        </p:spPr>
        <p:txBody>
          <a:bodyPr anchor="ctr"/>
          <a:lstStyle>
            <a:lvl1pPr marL="0" marR="0" indent="0" algn="l" defTabSz="914400" rtl="0" eaLnBrk="0" fontAlgn="base" latinLnBrk="0" hangingPunct="0">
              <a:lnSpc>
                <a:spcPct val="90000"/>
              </a:lnSpc>
              <a:spcBef>
                <a:spcPct val="0"/>
              </a:spcBef>
              <a:spcAft>
                <a:spcPct val="0"/>
              </a:spcAft>
              <a:buClr>
                <a:srgbClr val="FF0000"/>
              </a:buClr>
              <a:buSzTx/>
              <a:buFontTx/>
              <a:buNone/>
              <a:tabLst/>
              <a:defRPr sz="8000">
                <a:solidFill>
                  <a:srgbClr val="FF0000"/>
                </a:solidFill>
              </a:defRPr>
            </a:lvl1pPr>
          </a:lstStyle>
          <a:p>
            <a:pPr lvl="0"/>
            <a:r>
              <a:rPr lang="en-US" altLang="en-US" noProof="0" dirty="0"/>
              <a:t>Click to edit Master</a:t>
            </a:r>
          </a:p>
          <a:p>
            <a:pPr lvl="0"/>
            <a:r>
              <a:rPr lang="en-US" altLang="en-US" noProof="0" dirty="0"/>
              <a:t>subtitle style</a:t>
            </a:r>
            <a:endParaRPr lang="it-IT" altLang="it-IT" noProof="0" dirty="0"/>
          </a:p>
        </p:txBody>
      </p:sp>
    </p:spTree>
    <p:extLst>
      <p:ext uri="{BB962C8B-B14F-4D97-AF65-F5344CB8AC3E}">
        <p14:creationId xmlns:p14="http://schemas.microsoft.com/office/powerpoint/2010/main" val="361552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olo capitolo">
    <p:spTree>
      <p:nvGrpSpPr>
        <p:cNvPr id="1" name=""/>
        <p:cNvGrpSpPr/>
        <p:nvPr/>
      </p:nvGrpSpPr>
      <p:grpSpPr>
        <a:xfrm>
          <a:off x="0" y="0"/>
          <a:ext cx="0" cy="0"/>
          <a:chOff x="0" y="0"/>
          <a:chExt cx="0" cy="0"/>
        </a:xfrm>
      </p:grpSpPr>
      <p:pic>
        <p:nvPicPr>
          <p:cNvPr id="4" name="Picture 202" descr="LOGO">
            <a:extLst>
              <a:ext uri="{FF2B5EF4-FFF2-40B4-BE49-F238E27FC236}">
                <a16:creationId xmlns:a16="http://schemas.microsoft.com/office/drawing/2014/main" id="{E0003D5D-CC32-479D-BB51-7EC73B9F844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791200" y="5457825"/>
            <a:ext cx="3276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06">
            <a:extLst>
              <a:ext uri="{FF2B5EF4-FFF2-40B4-BE49-F238E27FC236}">
                <a16:creationId xmlns:a16="http://schemas.microsoft.com/office/drawing/2014/main" id="{96789324-E1EB-411B-B2E2-7C8A8395CDA3}"/>
              </a:ext>
            </a:extLst>
          </p:cNvPr>
          <p:cNvSpPr>
            <a:spLocks noChangeArrowheads="1"/>
          </p:cNvSpPr>
          <p:nvPr userDrawn="1"/>
        </p:nvSpPr>
        <p:spPr bwMode="auto">
          <a:xfrm>
            <a:off x="563563" y="3182938"/>
            <a:ext cx="1841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5000"/>
              </a:lnSpc>
              <a:spcBef>
                <a:spcPct val="20000"/>
              </a:spcBef>
            </a:pPr>
            <a:endParaRPr lang="en-US" altLang="it-IT" sz="3000">
              <a:solidFill>
                <a:srgbClr val="FF0000"/>
              </a:solidFill>
            </a:endParaRPr>
          </a:p>
        </p:txBody>
      </p:sp>
      <p:sp>
        <p:nvSpPr>
          <p:cNvPr id="7173" name="Rectangle 5"/>
          <p:cNvSpPr>
            <a:spLocks noGrp="1" noChangeArrowheads="1"/>
          </p:cNvSpPr>
          <p:nvPr>
            <p:ph type="ctrTitle"/>
          </p:nvPr>
        </p:nvSpPr>
        <p:spPr>
          <a:xfrm>
            <a:off x="457200" y="381600"/>
            <a:ext cx="8219256" cy="914400"/>
          </a:xfrm>
        </p:spPr>
        <p:txBody>
          <a:bodyPr/>
          <a:lstStyle>
            <a:lvl1pPr>
              <a:defRPr sz="4000">
                <a:solidFill>
                  <a:schemeClr val="bg2"/>
                </a:solidFill>
              </a:defRPr>
            </a:lvl1pPr>
          </a:lstStyle>
          <a:p>
            <a:r>
              <a:rPr lang="it-IT" dirty="0"/>
              <a:t>Fare clic per modificare stile</a:t>
            </a:r>
          </a:p>
        </p:txBody>
      </p:sp>
      <p:sp>
        <p:nvSpPr>
          <p:cNvPr id="7174" name="Rectangle 6"/>
          <p:cNvSpPr>
            <a:spLocks noGrp="1" noChangeArrowheads="1"/>
          </p:cNvSpPr>
          <p:nvPr>
            <p:ph type="subTitle" idx="1"/>
          </p:nvPr>
        </p:nvSpPr>
        <p:spPr>
          <a:xfrm>
            <a:off x="457200" y="2635250"/>
            <a:ext cx="8219255" cy="2057400"/>
          </a:xfrm>
        </p:spPr>
        <p:txBody>
          <a:bodyPr anchor="ctr"/>
          <a:lstStyle>
            <a:lvl1pPr marL="0" indent="0">
              <a:lnSpc>
                <a:spcPct val="90000"/>
              </a:lnSpc>
              <a:buNone/>
              <a:defRPr sz="7000">
                <a:solidFill>
                  <a:schemeClr val="bg2"/>
                </a:solidFill>
              </a:defRPr>
            </a:lvl1pPr>
          </a:lstStyle>
          <a:p>
            <a:r>
              <a:rPr lang="it-IT" dirty="0"/>
              <a:t>Fare clic per modificare lo stile del sottotitolo dello schema</a:t>
            </a:r>
          </a:p>
        </p:txBody>
      </p:sp>
    </p:spTree>
    <p:extLst>
      <p:ext uri="{BB962C8B-B14F-4D97-AF65-F5344CB8AC3E}">
        <p14:creationId xmlns:p14="http://schemas.microsoft.com/office/powerpoint/2010/main" val="1053727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000"/>
            <a:ext cx="8219256" cy="914400"/>
          </a:xfrm>
        </p:spPr>
        <p:txBody>
          <a:bodyPr/>
          <a:lstStyle/>
          <a:p>
            <a:r>
              <a:rPr lang="it-IT" dirty="0"/>
              <a:t>Fare clic per modificare stile</a:t>
            </a:r>
          </a:p>
        </p:txBody>
      </p:sp>
      <p:sp>
        <p:nvSpPr>
          <p:cNvPr id="3" name="Segnaposto contenuto 2"/>
          <p:cNvSpPr>
            <a:spLocks noGrp="1"/>
          </p:cNvSpPr>
          <p:nvPr>
            <p:ph idx="1"/>
          </p:nvPr>
        </p:nvSpPr>
        <p:spPr>
          <a:xfrm>
            <a:off x="457200" y="1340768"/>
            <a:ext cx="8219256" cy="4114800"/>
          </a:xfrm>
        </p:spPr>
        <p:txBody>
          <a:bodyPr/>
          <a:lstStyle>
            <a:lvl1pPr marL="0" indent="0">
              <a:spcAft>
                <a:spcPts val="1500"/>
              </a:spcAft>
              <a:buNone/>
              <a:defRPr/>
            </a:lvl1pPr>
            <a:lvl2pPr marL="292100" indent="0">
              <a:buNone/>
              <a:defRPr/>
            </a:lvl2pPr>
          </a:lstStyle>
          <a:p>
            <a:pPr lvl="0"/>
            <a:r>
              <a:rPr lang="it-IT" dirty="0"/>
              <a:t>Fare clic per modificare gli stili del testo dello schema</a:t>
            </a:r>
          </a:p>
        </p:txBody>
      </p:sp>
      <p:sp>
        <p:nvSpPr>
          <p:cNvPr id="4" name="Segnaposto piè di pagina 1">
            <a:extLst>
              <a:ext uri="{FF2B5EF4-FFF2-40B4-BE49-F238E27FC236}">
                <a16:creationId xmlns:a16="http://schemas.microsoft.com/office/drawing/2014/main" id="{91F49BFF-79C4-41CB-9CEA-D277B06FE46E}"/>
              </a:ext>
            </a:extLst>
          </p:cNvPr>
          <p:cNvSpPr>
            <a:spLocks noGrp="1"/>
          </p:cNvSpPr>
          <p:nvPr>
            <p:ph type="ftr" sz="quarter" idx="10"/>
          </p:nvPr>
        </p:nvSpPr>
        <p:spPr>
          <a:xfrm>
            <a:off x="76200" y="6626225"/>
            <a:ext cx="5143500"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3485291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_2030">
    <p:spTree>
      <p:nvGrpSpPr>
        <p:cNvPr id="1" name=""/>
        <p:cNvGrpSpPr/>
        <p:nvPr/>
      </p:nvGrpSpPr>
      <p:grpSpPr>
        <a:xfrm>
          <a:off x="0" y="0"/>
          <a:ext cx="0" cy="0"/>
          <a:chOff x="0" y="0"/>
          <a:chExt cx="0" cy="0"/>
        </a:xfrm>
      </p:grpSpPr>
      <p:pic>
        <p:nvPicPr>
          <p:cNvPr id="4" name="Immagine 7" descr="Immagine che contiene segnale, disegnando&#10;&#10;Descrizione generata automaticamente">
            <a:extLst>
              <a:ext uri="{FF2B5EF4-FFF2-40B4-BE49-F238E27FC236}">
                <a16:creationId xmlns:a16="http://schemas.microsoft.com/office/drawing/2014/main" id="{3ABC6C56-9BC4-4477-B2F4-1DF591EE5A7A}"/>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44500" y="127000"/>
            <a:ext cx="94615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contenuto 2"/>
          <p:cNvSpPr>
            <a:spLocks noGrp="1"/>
          </p:cNvSpPr>
          <p:nvPr>
            <p:ph idx="1"/>
          </p:nvPr>
        </p:nvSpPr>
        <p:spPr>
          <a:xfrm>
            <a:off x="457200" y="1546448"/>
            <a:ext cx="8219256" cy="4114800"/>
          </a:xfrm>
        </p:spPr>
        <p:txBody>
          <a:bodyPr/>
          <a:lstStyle>
            <a:lvl1pPr marL="0" indent="0">
              <a:spcAft>
                <a:spcPts val="1500"/>
              </a:spcAft>
              <a:buNone/>
              <a:defRPr/>
            </a:lvl1pPr>
            <a:lvl2pPr marL="292100" indent="0">
              <a:buNone/>
              <a:defRPr/>
            </a:lvl2pPr>
          </a:lstStyle>
          <a:p>
            <a:pPr lvl="0"/>
            <a:r>
              <a:rPr lang="it-IT" dirty="0"/>
              <a:t>Fare clic per modificare gli stili del testo dello schema</a:t>
            </a:r>
          </a:p>
        </p:txBody>
      </p:sp>
      <p:sp>
        <p:nvSpPr>
          <p:cNvPr id="5" name="Segnaposto piè di pagina 1">
            <a:extLst>
              <a:ext uri="{FF2B5EF4-FFF2-40B4-BE49-F238E27FC236}">
                <a16:creationId xmlns:a16="http://schemas.microsoft.com/office/drawing/2014/main" id="{AE8BC9E8-B409-444D-8A24-F30F1C56DF94}"/>
              </a:ext>
            </a:extLst>
          </p:cNvPr>
          <p:cNvSpPr>
            <a:spLocks noGrp="1"/>
          </p:cNvSpPr>
          <p:nvPr>
            <p:ph type="ftr" sz="quarter" idx="10"/>
          </p:nvPr>
        </p:nvSpPr>
        <p:spPr>
          <a:xfrm>
            <a:off x="76200" y="6626225"/>
            <a:ext cx="5143500"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2994458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ommario">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000"/>
            <a:ext cx="8219256" cy="914400"/>
          </a:xfrm>
        </p:spPr>
        <p:txBody>
          <a:bodyPr/>
          <a:lstStyle>
            <a:lvl1pPr>
              <a:defRPr/>
            </a:lvl1pPr>
          </a:lstStyle>
          <a:p>
            <a:endParaRPr lang="it-IT" dirty="0"/>
          </a:p>
        </p:txBody>
      </p:sp>
      <p:sp>
        <p:nvSpPr>
          <p:cNvPr id="3" name="Segnaposto contenuto 2"/>
          <p:cNvSpPr>
            <a:spLocks noGrp="1"/>
          </p:cNvSpPr>
          <p:nvPr>
            <p:ph idx="1"/>
          </p:nvPr>
        </p:nvSpPr>
        <p:spPr>
          <a:xfrm>
            <a:off x="457200" y="1340768"/>
            <a:ext cx="8219256" cy="4114800"/>
          </a:xfrm>
        </p:spPr>
        <p:txBody>
          <a:bodyPr/>
          <a:lstStyle>
            <a:lvl1pPr marL="457200" indent="-457200">
              <a:spcAft>
                <a:spcPts val="1500"/>
              </a:spcAft>
              <a:buSzPct val="80000"/>
              <a:buFont typeface="+mj-lt"/>
              <a:buAutoNum type="arabicPeriod"/>
              <a:defRPr/>
            </a:lvl1pPr>
            <a:lvl2pPr marL="292100" indent="0">
              <a:buNone/>
              <a:defRPr/>
            </a:lvl2pPr>
          </a:lstStyle>
          <a:p>
            <a:pPr lvl="0"/>
            <a:r>
              <a:rPr lang="it-IT" dirty="0"/>
              <a:t>Fare clic per modificare gli stili del testo dello schema</a:t>
            </a:r>
          </a:p>
        </p:txBody>
      </p:sp>
      <p:sp>
        <p:nvSpPr>
          <p:cNvPr id="4" name="Segnaposto piè di pagina 1">
            <a:extLst>
              <a:ext uri="{FF2B5EF4-FFF2-40B4-BE49-F238E27FC236}">
                <a16:creationId xmlns:a16="http://schemas.microsoft.com/office/drawing/2014/main" id="{47D66F6A-AF46-44EE-83BE-5010FEB45517}"/>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4081844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340768"/>
            <a:ext cx="4027803" cy="4114800"/>
          </a:xfrm>
        </p:spPr>
        <p:txBody>
          <a:bodyPr/>
          <a:lstStyle>
            <a:lvl1pPr>
              <a:lnSpc>
                <a:spcPct val="100000"/>
              </a:lnSpc>
              <a:spcAft>
                <a:spcPts val="1500"/>
              </a:spcAft>
              <a:defRPr sz="2800"/>
            </a:lvl1pPr>
            <a:lvl2pPr>
              <a:lnSpc>
                <a:spcPct val="100000"/>
              </a:lnSpc>
              <a:spcAft>
                <a:spcPts val="1500"/>
              </a:spcAft>
              <a:defRPr sz="2400"/>
            </a:lvl2pPr>
            <a:lvl3pPr>
              <a:lnSpc>
                <a:spcPct val="100000"/>
              </a:lnSpc>
              <a:spcAft>
                <a:spcPts val="1500"/>
              </a:spcAft>
              <a:defRPr sz="2000"/>
            </a:lvl3pPr>
            <a:lvl4pPr>
              <a:lnSpc>
                <a:spcPct val="100000"/>
              </a:lnSpc>
              <a:spcAft>
                <a:spcPts val="1500"/>
              </a:spcAft>
              <a:defRPr sz="1800"/>
            </a:lvl4pPr>
            <a:lvl5pPr>
              <a:lnSpc>
                <a:spcPct val="100000"/>
              </a:lnSpc>
              <a:spcAft>
                <a:spcPts val="1500"/>
              </a:spcAft>
              <a:defRPr sz="1800"/>
            </a:lvl5pPr>
            <a:lvl6pPr>
              <a:defRPr sz="1800"/>
            </a:lvl6pPr>
            <a:lvl7pPr>
              <a:defRPr sz="1800"/>
            </a:lvl7pPr>
            <a:lvl8pPr>
              <a:defRPr sz="1800"/>
            </a:lvl8pPr>
            <a:lvl9pPr>
              <a:defRPr sz="18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p:cNvSpPr>
            <a:spLocks noGrp="1"/>
          </p:cNvSpPr>
          <p:nvPr>
            <p:ph sz="half" idx="2"/>
          </p:nvPr>
        </p:nvSpPr>
        <p:spPr>
          <a:xfrm>
            <a:off x="4658996" y="1340768"/>
            <a:ext cx="4027804" cy="4114800"/>
          </a:xfrm>
        </p:spPr>
        <p:txBody>
          <a:bodyPr/>
          <a:lstStyle>
            <a:lvl1pPr>
              <a:lnSpc>
                <a:spcPct val="100000"/>
              </a:lnSpc>
              <a:spcAft>
                <a:spcPts val="1500"/>
              </a:spcAft>
              <a:defRPr sz="2800"/>
            </a:lvl1pPr>
            <a:lvl2pPr>
              <a:lnSpc>
                <a:spcPct val="100000"/>
              </a:lnSpc>
              <a:spcAft>
                <a:spcPts val="1500"/>
              </a:spcAft>
              <a:defRPr sz="2400"/>
            </a:lvl2pPr>
            <a:lvl3pPr>
              <a:lnSpc>
                <a:spcPct val="100000"/>
              </a:lnSpc>
              <a:spcAft>
                <a:spcPts val="1500"/>
              </a:spcAft>
              <a:defRPr sz="2000"/>
            </a:lvl3pPr>
            <a:lvl4pPr>
              <a:lnSpc>
                <a:spcPct val="100000"/>
              </a:lnSpc>
              <a:spcAft>
                <a:spcPts val="1500"/>
              </a:spcAft>
              <a:defRPr sz="1800"/>
            </a:lvl4pPr>
            <a:lvl5pPr>
              <a:lnSpc>
                <a:spcPct val="100000"/>
              </a:lnSpc>
              <a:spcAft>
                <a:spcPts val="1500"/>
              </a:spcAft>
              <a:defRPr sz="1800"/>
            </a:lvl5pPr>
            <a:lvl6pPr>
              <a:defRPr sz="1800"/>
            </a:lvl6pPr>
            <a:lvl7pPr>
              <a:defRPr sz="1800"/>
            </a:lvl7pPr>
            <a:lvl8pPr>
              <a:defRPr sz="1800"/>
            </a:lvl8pPr>
            <a:lvl9pPr>
              <a:defRPr sz="18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1">
            <a:extLst>
              <a:ext uri="{FF2B5EF4-FFF2-40B4-BE49-F238E27FC236}">
                <a16:creationId xmlns:a16="http://schemas.microsoft.com/office/drawing/2014/main" id="{5B41FECA-BFD2-4196-A40D-F6E6FD9944E4}"/>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3429759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piè di pagina 1">
            <a:extLst>
              <a:ext uri="{FF2B5EF4-FFF2-40B4-BE49-F238E27FC236}">
                <a16:creationId xmlns:a16="http://schemas.microsoft.com/office/drawing/2014/main" id="{C2DE7CC0-F2F7-482D-B06B-D310859B7DCF}"/>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997865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18FCEEB4-7C88-43D1-82F6-FFBEEB15C8C7}"/>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3982497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DA0CE4-05CD-46AD-8D31-BA565EDF4E27}"/>
              </a:ext>
            </a:extLst>
          </p:cNvPr>
          <p:cNvSpPr/>
          <p:nvPr userDrawn="1"/>
        </p:nvSpPr>
        <p:spPr bwMode="auto">
          <a:xfrm>
            <a:off x="0" y="6621463"/>
            <a:ext cx="9144000" cy="236537"/>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r>
              <a:rPr lang="en-US" sz="1800" dirty="0">
                <a:latin typeface="Arial" charset="0"/>
                <a:ea typeface="ＭＳ Ｐゴシック" charset="-128"/>
              </a:rPr>
              <a:t> </a:t>
            </a:r>
          </a:p>
        </p:txBody>
      </p:sp>
      <p:pic>
        <p:nvPicPr>
          <p:cNvPr id="1027" name="Picture 9" descr="LOGO">
            <a:extLst>
              <a:ext uri="{FF2B5EF4-FFF2-40B4-BE49-F238E27FC236}">
                <a16:creationId xmlns:a16="http://schemas.microsoft.com/office/drawing/2014/main" id="{B0273E38-5FEA-4EB7-9E57-F6A706050720}"/>
              </a:ext>
            </a:extLst>
          </p:cNvPr>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7816850" y="6623050"/>
            <a:ext cx="1339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a:extLst>
              <a:ext uri="{FF2B5EF4-FFF2-40B4-BE49-F238E27FC236}">
                <a16:creationId xmlns:a16="http://schemas.microsoft.com/office/drawing/2014/main" id="{1C92E617-E6CE-4FE4-B590-FE5E5304908C}"/>
              </a:ext>
            </a:extLst>
          </p:cNvPr>
          <p:cNvSpPr>
            <a:spLocks noGrp="1" noChangeArrowheads="1"/>
          </p:cNvSpPr>
          <p:nvPr>
            <p:ph type="title"/>
          </p:nvPr>
        </p:nvSpPr>
        <p:spPr bwMode="auto">
          <a:xfrm>
            <a:off x="457200" y="3810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stile</a:t>
            </a:r>
          </a:p>
        </p:txBody>
      </p:sp>
      <p:sp>
        <p:nvSpPr>
          <p:cNvPr id="2" name="Rectangle 5">
            <a:extLst>
              <a:ext uri="{FF2B5EF4-FFF2-40B4-BE49-F238E27FC236}">
                <a16:creationId xmlns:a16="http://schemas.microsoft.com/office/drawing/2014/main" id="{58165F3C-4B84-4E30-A31E-3B7209FCA368}"/>
              </a:ext>
            </a:extLst>
          </p:cNvPr>
          <p:cNvSpPr>
            <a:spLocks noGrp="1" noChangeArrowheads="1"/>
          </p:cNvSpPr>
          <p:nvPr>
            <p:ph type="ftr" sz="quarter" idx="3"/>
          </p:nvPr>
        </p:nvSpPr>
        <p:spPr bwMode="auto">
          <a:xfrm>
            <a:off x="76200" y="6626225"/>
            <a:ext cx="4424363" cy="242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a:solidFill>
                  <a:schemeClr val="tx1"/>
                </a:solidFill>
                <a:latin typeface="Arial" panose="020B0604020202020204" pitchFamily="34" charset="0"/>
              </a:defRPr>
            </a:lvl1pPr>
          </a:lstStyle>
          <a:p>
            <a:pPr>
              <a:defRPr/>
            </a:pPr>
            <a:r>
              <a:rPr lang="it-IT" altLang="it-IT"/>
              <a:t>Brady, Jespersen, Hyslop, Pignocchino </a:t>
            </a:r>
            <a:r>
              <a:rPr lang="it-IT" altLang="it-IT" i="1"/>
              <a:t>Chimica.blu seconda edizione </a:t>
            </a:r>
            <a:r>
              <a:rPr lang="it-IT" altLang="it-IT"/>
              <a:t>© Zanichelli 2020</a:t>
            </a:r>
          </a:p>
        </p:txBody>
      </p:sp>
      <p:sp>
        <p:nvSpPr>
          <p:cNvPr id="1030" name="Rectangle 209">
            <a:extLst>
              <a:ext uri="{FF2B5EF4-FFF2-40B4-BE49-F238E27FC236}">
                <a16:creationId xmlns:a16="http://schemas.microsoft.com/office/drawing/2014/main" id="{AED447E4-72F5-4DAA-80D6-FD8CC697308B}"/>
              </a:ext>
            </a:extLst>
          </p:cNvPr>
          <p:cNvSpPr>
            <a:spLocks noGrp="1" noChangeArrowheads="1"/>
          </p:cNvSpPr>
          <p:nvPr userDrawn="1"/>
        </p:nvSpPr>
        <p:spPr bwMode="auto">
          <a:xfrm>
            <a:off x="3733800" y="6626225"/>
            <a:ext cx="190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fld id="{E12E2B2C-D1E7-49F6-AF43-225BE8FC8EC9}" type="slidenum">
              <a:rPr lang="it-IT" altLang="it-IT" sz="800">
                <a:solidFill>
                  <a:schemeClr val="tx1"/>
                </a:solidFill>
                <a:latin typeface="Arial" panose="020B0604020202020204" pitchFamily="34" charset="0"/>
              </a:rPr>
              <a:pPr algn="ctr"/>
              <a:t>‹N›</a:t>
            </a:fld>
            <a:endParaRPr lang="it-IT" altLang="it-IT" sz="1400">
              <a:solidFill>
                <a:schemeClr val="tx1"/>
              </a:solidFill>
              <a:latin typeface="Arial" panose="020B0604020202020204" pitchFamily="34" charset="0"/>
            </a:endParaRPr>
          </a:p>
        </p:txBody>
      </p:sp>
      <p:sp>
        <p:nvSpPr>
          <p:cNvPr id="1031" name="Rectangle 213">
            <a:extLst>
              <a:ext uri="{FF2B5EF4-FFF2-40B4-BE49-F238E27FC236}">
                <a16:creationId xmlns:a16="http://schemas.microsoft.com/office/drawing/2014/main" id="{8C53279C-3466-4F3F-93BA-AC396A288FD7}"/>
              </a:ext>
            </a:extLst>
          </p:cNvPr>
          <p:cNvSpPr>
            <a:spLocks noGrp="1" noChangeArrowheads="1"/>
          </p:cNvSpPr>
          <p:nvPr>
            <p:ph type="body" idx="1"/>
          </p:nvPr>
        </p:nvSpPr>
        <p:spPr bwMode="auto">
          <a:xfrm>
            <a:off x="457200" y="1524000"/>
            <a:ext cx="8001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Tree>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Lst>
  <p:hf sldNum="0" hdr="0" dt="0"/>
  <p:txStyles>
    <p:titleStyle>
      <a:lvl1pPr algn="l" rtl="0" eaLnBrk="0" fontAlgn="base" hangingPunct="0">
        <a:lnSpc>
          <a:spcPct val="90000"/>
        </a:lnSpc>
        <a:spcBef>
          <a:spcPct val="0"/>
        </a:spcBef>
        <a:spcAft>
          <a:spcPct val="0"/>
        </a:spcAft>
        <a:defRPr sz="4000">
          <a:solidFill>
            <a:srgbClr val="FF0000"/>
          </a:solidFill>
          <a:latin typeface="+mj-lt"/>
          <a:ea typeface="MS PGothic" panose="020B0600070205080204" pitchFamily="34" charset="-128"/>
          <a:cs typeface="MS PGothic" panose="020B0600070205080204" pitchFamily="34" charset="-128"/>
        </a:defRPr>
      </a:lvl1pPr>
      <a:lvl2pPr algn="l" rtl="0" eaLnBrk="0" fontAlgn="base" hangingPunct="0">
        <a:lnSpc>
          <a:spcPct val="90000"/>
        </a:lnSpc>
        <a:spcBef>
          <a:spcPct val="0"/>
        </a:spcBef>
        <a:spcAft>
          <a:spcPct val="0"/>
        </a:spcAft>
        <a:defRPr sz="4000">
          <a:solidFill>
            <a:srgbClr val="FF0000"/>
          </a:solidFill>
          <a:latin typeface="Arial" charset="0"/>
          <a:ea typeface="MS PGothic" panose="020B0600070205080204" pitchFamily="34" charset="-128"/>
          <a:cs typeface="MS PGothic" panose="020B0600070205080204" pitchFamily="34" charset="-128"/>
        </a:defRPr>
      </a:lvl2pPr>
      <a:lvl3pPr algn="l" rtl="0" eaLnBrk="0" fontAlgn="base" hangingPunct="0">
        <a:lnSpc>
          <a:spcPct val="90000"/>
        </a:lnSpc>
        <a:spcBef>
          <a:spcPct val="0"/>
        </a:spcBef>
        <a:spcAft>
          <a:spcPct val="0"/>
        </a:spcAft>
        <a:defRPr sz="4000">
          <a:solidFill>
            <a:srgbClr val="FF0000"/>
          </a:solidFill>
          <a:latin typeface="Arial" charset="0"/>
          <a:ea typeface="MS PGothic" panose="020B0600070205080204" pitchFamily="34" charset="-128"/>
          <a:cs typeface="MS PGothic" panose="020B0600070205080204" pitchFamily="34" charset="-128"/>
        </a:defRPr>
      </a:lvl3pPr>
      <a:lvl4pPr algn="l" rtl="0" eaLnBrk="0" fontAlgn="base" hangingPunct="0">
        <a:lnSpc>
          <a:spcPct val="90000"/>
        </a:lnSpc>
        <a:spcBef>
          <a:spcPct val="0"/>
        </a:spcBef>
        <a:spcAft>
          <a:spcPct val="0"/>
        </a:spcAft>
        <a:defRPr sz="4000">
          <a:solidFill>
            <a:srgbClr val="FF0000"/>
          </a:solidFill>
          <a:latin typeface="Arial" charset="0"/>
          <a:ea typeface="MS PGothic" panose="020B0600070205080204" pitchFamily="34" charset="-128"/>
          <a:cs typeface="MS PGothic" panose="020B0600070205080204" pitchFamily="34" charset="-128"/>
        </a:defRPr>
      </a:lvl4pPr>
      <a:lvl5pPr algn="l" rtl="0" eaLnBrk="0" fontAlgn="base" hangingPunct="0">
        <a:lnSpc>
          <a:spcPct val="90000"/>
        </a:lnSpc>
        <a:spcBef>
          <a:spcPct val="0"/>
        </a:spcBef>
        <a:spcAft>
          <a:spcPct val="0"/>
        </a:spcAft>
        <a:defRPr sz="4000">
          <a:solidFill>
            <a:srgbClr val="FF0000"/>
          </a:solidFill>
          <a:latin typeface="Arial" charset="0"/>
          <a:ea typeface="MS PGothic" panose="020B0600070205080204" pitchFamily="34" charset="-128"/>
          <a:cs typeface="MS PGothic" panose="020B0600070205080204" pitchFamily="34" charset="-128"/>
        </a:defRPr>
      </a:lvl5pPr>
      <a:lvl6pPr marL="457200" algn="l" rtl="0" fontAlgn="base">
        <a:lnSpc>
          <a:spcPct val="90000"/>
        </a:lnSpc>
        <a:spcBef>
          <a:spcPct val="0"/>
        </a:spcBef>
        <a:spcAft>
          <a:spcPct val="0"/>
        </a:spcAft>
        <a:defRPr sz="4000">
          <a:solidFill>
            <a:srgbClr val="FF0000"/>
          </a:solidFill>
          <a:latin typeface="Arial" charset="0"/>
          <a:ea typeface="ＭＳ Ｐゴシック" charset="-128"/>
          <a:cs typeface="ＭＳ Ｐゴシック" charset="-128"/>
        </a:defRPr>
      </a:lvl6pPr>
      <a:lvl7pPr marL="914400" algn="l" rtl="0" fontAlgn="base">
        <a:lnSpc>
          <a:spcPct val="90000"/>
        </a:lnSpc>
        <a:spcBef>
          <a:spcPct val="0"/>
        </a:spcBef>
        <a:spcAft>
          <a:spcPct val="0"/>
        </a:spcAft>
        <a:defRPr sz="4000">
          <a:solidFill>
            <a:srgbClr val="FF0000"/>
          </a:solidFill>
          <a:latin typeface="Arial" charset="0"/>
          <a:ea typeface="ＭＳ Ｐゴシック" charset="-128"/>
          <a:cs typeface="ＭＳ Ｐゴシック" charset="-128"/>
        </a:defRPr>
      </a:lvl7pPr>
      <a:lvl8pPr marL="1371600" algn="l" rtl="0" fontAlgn="base">
        <a:lnSpc>
          <a:spcPct val="90000"/>
        </a:lnSpc>
        <a:spcBef>
          <a:spcPct val="0"/>
        </a:spcBef>
        <a:spcAft>
          <a:spcPct val="0"/>
        </a:spcAft>
        <a:defRPr sz="4000">
          <a:solidFill>
            <a:srgbClr val="FF0000"/>
          </a:solidFill>
          <a:latin typeface="Arial" charset="0"/>
          <a:ea typeface="ＭＳ Ｐゴシック" charset="-128"/>
          <a:cs typeface="ＭＳ Ｐゴシック" charset="-128"/>
        </a:defRPr>
      </a:lvl8pPr>
      <a:lvl9pPr marL="1828800" algn="l" rtl="0" fontAlgn="base">
        <a:lnSpc>
          <a:spcPct val="90000"/>
        </a:lnSpc>
        <a:spcBef>
          <a:spcPct val="0"/>
        </a:spcBef>
        <a:spcAft>
          <a:spcPct val="0"/>
        </a:spcAft>
        <a:defRPr sz="4000">
          <a:solidFill>
            <a:srgbClr val="FF0000"/>
          </a:solidFill>
          <a:latin typeface="Arial" charset="0"/>
          <a:ea typeface="ＭＳ Ｐゴシック" charset="-128"/>
          <a:cs typeface="ＭＳ Ｐゴシック" charset="-128"/>
        </a:defRPr>
      </a:lvl9pPr>
    </p:titleStyle>
    <p:bodyStyle>
      <a:lvl1pPr marL="342900" indent="-342900" algn="l" rtl="0" eaLnBrk="0" fontAlgn="base" hangingPunct="0">
        <a:spcBef>
          <a:spcPct val="0"/>
        </a:spcBef>
        <a:spcAft>
          <a:spcPct val="0"/>
        </a:spcAft>
        <a:buClr>
          <a:srgbClr val="FF0000"/>
        </a:buClr>
        <a:buChar char="•"/>
        <a:defRPr sz="2400">
          <a:solidFill>
            <a:schemeClr val="tx1"/>
          </a:solidFill>
          <a:latin typeface="+mn-lt"/>
          <a:ea typeface="MS PGothic" panose="020B0600070205080204" pitchFamily="34" charset="-128"/>
          <a:cs typeface="MS PGothic" panose="020B0600070205080204" pitchFamily="34" charset="-128"/>
        </a:defRPr>
      </a:lvl1pPr>
      <a:lvl2pPr marL="292100" indent="571500" algn="l" rtl="0" eaLnBrk="0" fontAlgn="base" hangingPunct="0">
        <a:lnSpc>
          <a:spcPct val="140000"/>
        </a:lnSpc>
        <a:spcBef>
          <a:spcPct val="0"/>
        </a:spcBef>
        <a:spcAft>
          <a:spcPct val="0"/>
        </a:spcAft>
        <a:buClr>
          <a:srgbClr val="FF0000"/>
        </a:buClr>
        <a:buFont typeface="Times" panose="02020603050405020304" pitchFamily="18" charset="0"/>
        <a:buChar char="•"/>
        <a:defRPr sz="3200">
          <a:solidFill>
            <a:schemeClr val="tx1"/>
          </a:solidFill>
          <a:latin typeface="+mn-lt"/>
          <a:ea typeface="MS PGothic" panose="020B0600070205080204" pitchFamily="34" charset="-128"/>
          <a:cs typeface="MS PGothic" panose="020B0600070205080204" pitchFamily="34" charset="-128"/>
        </a:defRPr>
      </a:lvl2pPr>
      <a:lvl3pPr marL="1054100" indent="190500" algn="l" rtl="0" eaLnBrk="0" fontAlgn="base" hangingPunct="0">
        <a:spcBef>
          <a:spcPct val="0"/>
        </a:spcBef>
        <a:spcAft>
          <a:spcPct val="0"/>
        </a:spcAft>
        <a:buClr>
          <a:schemeClr val="tx1"/>
        </a:buClr>
        <a:buFont typeface="Times" panose="02020603050405020304" pitchFamily="18" charset="0"/>
        <a:buChar char="–"/>
        <a:defRPr sz="2000">
          <a:solidFill>
            <a:schemeClr val="tx1"/>
          </a:solidFill>
          <a:latin typeface="+mn-lt"/>
          <a:ea typeface="ヒラギノ角ゴ Pro W3" charset="-128"/>
          <a:cs typeface="ヒラギノ角ゴ Pro W3" charset="-128"/>
        </a:defRPr>
      </a:lvl3pPr>
      <a:lvl4pPr marL="1435100" indent="185738" algn="l" rtl="0" eaLnBrk="0" fontAlgn="base" hangingPunct="0">
        <a:spcBef>
          <a:spcPct val="0"/>
        </a:spcBef>
        <a:spcAft>
          <a:spcPct val="0"/>
        </a:spcAft>
        <a:buChar char="–"/>
        <a:defRPr sz="2000">
          <a:solidFill>
            <a:schemeClr val="tx1"/>
          </a:solidFill>
          <a:latin typeface="+mn-lt"/>
          <a:ea typeface="ヒラギノ角ゴ Pro W3" charset="-128"/>
          <a:cs typeface="ヒラギノ角ゴ Pro W3" charset="0"/>
        </a:defRPr>
      </a:lvl4pPr>
      <a:lvl5pPr marL="1816100" indent="190500" algn="l" rtl="0" eaLnBrk="0" fontAlgn="base" hangingPunct="0">
        <a:spcBef>
          <a:spcPct val="20000"/>
        </a:spcBef>
        <a:spcAft>
          <a:spcPct val="0"/>
        </a:spcAft>
        <a:buClr>
          <a:schemeClr val="bg2"/>
        </a:buClr>
        <a:buChar char="–"/>
        <a:defRPr sz="2000">
          <a:solidFill>
            <a:schemeClr val="tx1"/>
          </a:solidFill>
          <a:latin typeface="+mn-lt"/>
          <a:ea typeface="MS PGothic" panose="020B0600070205080204" pitchFamily="34" charset="-128"/>
          <a:cs typeface="MS PGothic" panose="020B0600070205080204" pitchFamily="34" charset="-128"/>
        </a:defRPr>
      </a:lvl5pPr>
      <a:lvl6pPr marL="2273300" indent="190500" algn="l" rtl="0" fontAlgn="base">
        <a:spcBef>
          <a:spcPct val="20000"/>
        </a:spcBef>
        <a:spcAft>
          <a:spcPct val="0"/>
        </a:spcAft>
        <a:buClr>
          <a:schemeClr val="bg2"/>
        </a:buClr>
        <a:buChar char="–"/>
        <a:defRPr>
          <a:solidFill>
            <a:schemeClr val="tx1"/>
          </a:solidFill>
          <a:latin typeface="+mn-lt"/>
          <a:ea typeface="+mn-ea"/>
        </a:defRPr>
      </a:lvl6pPr>
      <a:lvl7pPr marL="2730500" indent="190500" algn="l" rtl="0" fontAlgn="base">
        <a:spcBef>
          <a:spcPct val="20000"/>
        </a:spcBef>
        <a:spcAft>
          <a:spcPct val="0"/>
        </a:spcAft>
        <a:buClr>
          <a:schemeClr val="bg2"/>
        </a:buClr>
        <a:buChar char="–"/>
        <a:defRPr>
          <a:solidFill>
            <a:schemeClr val="tx1"/>
          </a:solidFill>
          <a:latin typeface="+mn-lt"/>
          <a:ea typeface="+mn-ea"/>
        </a:defRPr>
      </a:lvl7pPr>
      <a:lvl8pPr marL="3187700" indent="190500" algn="l" rtl="0" fontAlgn="base">
        <a:spcBef>
          <a:spcPct val="20000"/>
        </a:spcBef>
        <a:spcAft>
          <a:spcPct val="0"/>
        </a:spcAft>
        <a:buClr>
          <a:schemeClr val="bg2"/>
        </a:buClr>
        <a:buChar char="–"/>
        <a:defRPr>
          <a:solidFill>
            <a:schemeClr val="tx1"/>
          </a:solidFill>
          <a:latin typeface="+mn-lt"/>
          <a:ea typeface="+mn-ea"/>
        </a:defRPr>
      </a:lvl8pPr>
      <a:lvl9pPr marL="3644900" indent="190500" algn="l" rtl="0" fontAlgn="base">
        <a:spcBef>
          <a:spcPct val="20000"/>
        </a:spcBef>
        <a:spcAft>
          <a:spcPct val="0"/>
        </a:spcAft>
        <a:buClr>
          <a:schemeClr val="bg2"/>
        </a:buClr>
        <a:buChar char="–"/>
        <a:defRPr>
          <a:solidFill>
            <a:schemeClr val="tx1"/>
          </a:solidFill>
          <a:latin typeface="+mn-lt"/>
          <a:ea typeface="+mn-ea"/>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emf"/><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F5A98F5-CDC6-4502-8529-D67F4510A319}"/>
              </a:ext>
            </a:extLst>
          </p:cNvPr>
          <p:cNvSpPr>
            <a:spLocks noGrp="1" noChangeArrowheads="1"/>
          </p:cNvSpPr>
          <p:nvPr>
            <p:ph type="title"/>
          </p:nvPr>
        </p:nvSpPr>
        <p:spPr>
          <a:xfrm>
            <a:off x="457200" y="381000"/>
            <a:ext cx="8218488" cy="914400"/>
          </a:xfrm>
        </p:spPr>
        <p:txBody>
          <a:bodyPr/>
          <a:lstStyle/>
          <a:p>
            <a:r>
              <a:rPr lang="it-IT" altLang="en-US"/>
              <a:t>Gli stati della materia</a:t>
            </a:r>
            <a:br>
              <a:rPr lang="it-IT" altLang="en-US"/>
            </a:br>
            <a:r>
              <a:rPr lang="it-IT" altLang="en-US"/>
              <a:t>e i cambiamenti di stato</a:t>
            </a:r>
            <a:endParaRPr lang="en-GB" altLang="it-IT"/>
          </a:p>
        </p:txBody>
      </p:sp>
      <p:sp>
        <p:nvSpPr>
          <p:cNvPr id="23555" name="Content Placeholder 2">
            <a:extLst>
              <a:ext uri="{FF2B5EF4-FFF2-40B4-BE49-F238E27FC236}">
                <a16:creationId xmlns:a16="http://schemas.microsoft.com/office/drawing/2014/main" id="{936CE587-0674-4F6C-8FCB-749AFA80A6AD}"/>
              </a:ext>
            </a:extLst>
          </p:cNvPr>
          <p:cNvSpPr>
            <a:spLocks noGrp="1" noChangeArrowheads="1"/>
          </p:cNvSpPr>
          <p:nvPr>
            <p:ph idx="1"/>
          </p:nvPr>
        </p:nvSpPr>
        <p:spPr>
          <a:xfrm>
            <a:off x="457200" y="1546225"/>
            <a:ext cx="8218488" cy="4114800"/>
          </a:xfrm>
        </p:spPr>
        <p:txBody>
          <a:bodyPr/>
          <a:lstStyle/>
          <a:p>
            <a:r>
              <a:rPr lang="it-IT" altLang="en-US"/>
              <a:t>Le trasformazioni da uno stato di aggregazione all’altro sono chiamate </a:t>
            </a:r>
            <a:r>
              <a:rPr lang="it-IT" altLang="en-US" b="1"/>
              <a:t>passaggi </a:t>
            </a:r>
            <a:r>
              <a:rPr lang="it-IT" altLang="en-US"/>
              <a:t>o </a:t>
            </a:r>
            <a:r>
              <a:rPr lang="it-IT" altLang="en-US" b="1"/>
              <a:t>cambiamenti di stato</a:t>
            </a:r>
            <a:r>
              <a:rPr lang="it-IT" altLang="en-US"/>
              <a:t>.</a:t>
            </a:r>
          </a:p>
          <a:p>
            <a:r>
              <a:rPr lang="it-IT" altLang="en-US"/>
              <a:t>I cambiamenti di stato sono </a:t>
            </a:r>
            <a:r>
              <a:rPr lang="it-IT" altLang="en-US" b="1"/>
              <a:t>fenomeni fisici </a:t>
            </a:r>
            <a:r>
              <a:rPr lang="it-IT" altLang="en-US"/>
              <a:t>perché non modificano la composizione della materia. Inoltre sono </a:t>
            </a:r>
            <a:r>
              <a:rPr lang="it-IT" altLang="en-US" b="1"/>
              <a:t>reversibili</a:t>
            </a:r>
            <a:r>
              <a:rPr lang="it-IT" altLang="en-US"/>
              <a:t>.</a:t>
            </a:r>
          </a:p>
          <a:p>
            <a:r>
              <a:rPr lang="it-IT" altLang="en-US"/>
              <a:t>Sulla Terra, l’acqua è l’unica sostanza presente naturalmente nei tre stati fisici, per questo è anche l’unica per la quale si possono osservare tutti i passaggi di stato.</a:t>
            </a:r>
          </a:p>
          <a:p>
            <a:endParaRPr lang="en-GB" altLang="it-IT"/>
          </a:p>
        </p:txBody>
      </p:sp>
      <p:sp>
        <p:nvSpPr>
          <p:cNvPr id="23556" name="Footer Placeholder 3">
            <a:extLst>
              <a:ext uri="{FF2B5EF4-FFF2-40B4-BE49-F238E27FC236}">
                <a16:creationId xmlns:a16="http://schemas.microsoft.com/office/drawing/2014/main" id="{13B3ED3F-2347-47E0-8211-B123A16E838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t>Brady, Jespersen, Hyslop, Pignocchino </a:t>
            </a:r>
            <a:r>
              <a:rPr lang="it-IT" altLang="it-IT" i="1"/>
              <a:t>Chimica.blu seconda edizione </a:t>
            </a:r>
            <a:r>
              <a:rPr lang="it-IT" altLang="it-IT"/>
              <a:t>© Zanichelli 2020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B94D1267-BCF3-45B9-B98E-9A65BE61FFF7}"/>
              </a:ext>
            </a:extLst>
          </p:cNvPr>
          <p:cNvSpPr>
            <a:spLocks noGrp="1" noChangeArrowheads="1"/>
          </p:cNvSpPr>
          <p:nvPr>
            <p:ph type="title"/>
          </p:nvPr>
        </p:nvSpPr>
        <p:spPr>
          <a:xfrm>
            <a:off x="457200" y="381000"/>
            <a:ext cx="8218488" cy="914400"/>
          </a:xfrm>
        </p:spPr>
        <p:txBody>
          <a:bodyPr/>
          <a:lstStyle/>
          <a:p>
            <a:r>
              <a:rPr lang="it-IT" altLang="en-US"/>
              <a:t>Gli stati della materia</a:t>
            </a:r>
            <a:br>
              <a:rPr lang="it-IT" altLang="en-US"/>
            </a:br>
            <a:r>
              <a:rPr lang="it-IT" altLang="en-US"/>
              <a:t>e i cambiamenti di stato</a:t>
            </a:r>
            <a:endParaRPr lang="en-GB" altLang="it-IT"/>
          </a:p>
        </p:txBody>
      </p:sp>
      <p:sp>
        <p:nvSpPr>
          <p:cNvPr id="24579" name="Footer Placeholder 3">
            <a:extLst>
              <a:ext uri="{FF2B5EF4-FFF2-40B4-BE49-F238E27FC236}">
                <a16:creationId xmlns:a16="http://schemas.microsoft.com/office/drawing/2014/main" id="{BDBE7C54-7AFD-4DB7-8E4B-D4A31B1EC23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t>Brady, Jespersen, Hyslop, Pignocchino </a:t>
            </a:r>
            <a:r>
              <a:rPr lang="it-IT" altLang="it-IT" i="1"/>
              <a:t>Chimica.blu seconda edizione </a:t>
            </a:r>
            <a:r>
              <a:rPr lang="it-IT" altLang="it-IT"/>
              <a:t>© Zanichelli 2020</a:t>
            </a:r>
          </a:p>
        </p:txBody>
      </p:sp>
      <p:pic>
        <p:nvPicPr>
          <p:cNvPr id="24580" name="Immagine 6">
            <a:extLst>
              <a:ext uri="{FF2B5EF4-FFF2-40B4-BE49-F238E27FC236}">
                <a16:creationId xmlns:a16="http://schemas.microsoft.com/office/drawing/2014/main" id="{2A9A0ACE-3374-4AD6-95DD-FE54B59B70E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3875" y="1608138"/>
            <a:ext cx="5556250"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730B5D4D-6B47-4104-B2C2-645915563551}"/>
              </a:ext>
            </a:extLst>
          </p:cNvPr>
          <p:cNvSpPr>
            <a:spLocks noGrp="1" noChangeArrowheads="1"/>
          </p:cNvSpPr>
          <p:nvPr>
            <p:ph type="title"/>
          </p:nvPr>
        </p:nvSpPr>
        <p:spPr>
          <a:xfrm>
            <a:off x="457200" y="381000"/>
            <a:ext cx="8362950" cy="914400"/>
          </a:xfrm>
        </p:spPr>
        <p:txBody>
          <a:bodyPr/>
          <a:lstStyle/>
          <a:p>
            <a:r>
              <a:rPr lang="it-IT" altLang="en-US"/>
              <a:t>Il percorso della scoperta scientifica</a:t>
            </a:r>
            <a:endParaRPr lang="en-GB" altLang="it-IT"/>
          </a:p>
        </p:txBody>
      </p:sp>
      <p:sp>
        <p:nvSpPr>
          <p:cNvPr id="24579" name="Content Placeholder 2">
            <a:extLst>
              <a:ext uri="{FF2B5EF4-FFF2-40B4-BE49-F238E27FC236}">
                <a16:creationId xmlns:a16="http://schemas.microsoft.com/office/drawing/2014/main" id="{12637C42-B0CF-411E-A66B-D0ADE134E5A9}"/>
              </a:ext>
            </a:extLst>
          </p:cNvPr>
          <p:cNvSpPr>
            <a:spLocks noGrp="1"/>
          </p:cNvSpPr>
          <p:nvPr>
            <p:ph idx="1"/>
          </p:nvPr>
        </p:nvSpPr>
        <p:spPr>
          <a:xfrm>
            <a:off x="457200" y="1341438"/>
            <a:ext cx="8218488" cy="4114800"/>
          </a:xfrm>
        </p:spPr>
        <p:txBody>
          <a:bodyPr/>
          <a:lstStyle/>
          <a:p>
            <a:r>
              <a:rPr lang="it-IT" altLang="it-IT" dirty="0"/>
              <a:t>La chimica è una scienza sperimentale: si avvale, cioè, del </a:t>
            </a:r>
            <a:r>
              <a:rPr lang="it-IT" altLang="it-IT" b="1" dirty="0"/>
              <a:t>metodo scientifico</a:t>
            </a:r>
            <a:r>
              <a:rPr lang="it-IT" altLang="it-IT" dirty="0"/>
              <a:t>, nato con Galileo Galilei (1564-1642).</a:t>
            </a:r>
          </a:p>
          <a:p>
            <a:r>
              <a:rPr lang="it-IT" altLang="it-IT" dirty="0"/>
              <a:t>Il metodo scientifico si basa su alcune tappe fondamentali:</a:t>
            </a:r>
          </a:p>
          <a:p>
            <a:pPr marL="457200" indent="-457200">
              <a:buClrTx/>
              <a:buSzPct val="80000"/>
              <a:buFont typeface="+mj-lt"/>
              <a:buAutoNum type="arabicPeriod"/>
            </a:pPr>
            <a:r>
              <a:rPr lang="it-IT" altLang="it-IT" dirty="0"/>
              <a:t>l’</a:t>
            </a:r>
            <a:r>
              <a:rPr lang="it-IT" altLang="it-IT" b="1" dirty="0"/>
              <a:t>osservazione </a:t>
            </a:r>
            <a:r>
              <a:rPr lang="it-IT" altLang="it-IT" dirty="0"/>
              <a:t>di un fenomeno;</a:t>
            </a:r>
          </a:p>
          <a:p>
            <a:pPr marL="457200" indent="-457200">
              <a:buClrTx/>
              <a:buSzPct val="80000"/>
              <a:buFont typeface="+mj-lt"/>
              <a:buAutoNum type="arabicPeriod"/>
            </a:pPr>
            <a:r>
              <a:rPr lang="it-IT" altLang="it-IT" dirty="0"/>
              <a:t>la formulazione di un’</a:t>
            </a:r>
            <a:r>
              <a:rPr lang="it-IT" altLang="it-IT" b="1" dirty="0"/>
              <a:t>ipotesi </a:t>
            </a:r>
            <a:r>
              <a:rPr lang="it-IT" altLang="it-IT" dirty="0"/>
              <a:t>generalizzata;</a:t>
            </a:r>
          </a:p>
          <a:p>
            <a:pPr marL="457200" indent="-457200">
              <a:buClrTx/>
              <a:buSzPct val="80000"/>
              <a:buFont typeface="+mj-lt"/>
              <a:buAutoNum type="arabicPeriod"/>
            </a:pPr>
            <a:r>
              <a:rPr lang="it-IT" altLang="it-IT" dirty="0"/>
              <a:t>la </a:t>
            </a:r>
            <a:r>
              <a:rPr lang="it-IT" altLang="it-IT" b="1" dirty="0"/>
              <a:t>verifica </a:t>
            </a:r>
            <a:r>
              <a:rPr lang="it-IT" altLang="it-IT" dirty="0"/>
              <a:t>della validità dell’ipotesi attraverso una serie di esperimenti;</a:t>
            </a:r>
          </a:p>
          <a:p>
            <a:pPr marL="457200" indent="-457200">
              <a:buClrTx/>
              <a:buSzPct val="80000"/>
              <a:buFont typeface="+mj-lt"/>
              <a:buAutoNum type="arabicPeriod"/>
            </a:pPr>
            <a:r>
              <a:rPr lang="it-IT" altLang="it-IT" dirty="0"/>
              <a:t>la </a:t>
            </a:r>
            <a:r>
              <a:rPr lang="it-IT" altLang="it-IT" b="1" dirty="0"/>
              <a:t>validazione </a:t>
            </a:r>
            <a:r>
              <a:rPr lang="it-IT" altLang="it-IT" dirty="0"/>
              <a:t>dell’ipotesi se i risultati degli esperimenti sono in accordo con essa; la sua </a:t>
            </a:r>
            <a:r>
              <a:rPr lang="it-IT" altLang="it-IT" b="1" dirty="0"/>
              <a:t>confutazione</a:t>
            </a:r>
            <a:r>
              <a:rPr lang="it-IT" altLang="it-IT" dirty="0"/>
              <a:t> se i risultati sono in disaccordo.</a:t>
            </a:r>
          </a:p>
        </p:txBody>
      </p:sp>
      <p:sp>
        <p:nvSpPr>
          <p:cNvPr id="25604" name="Footer Placeholder 3">
            <a:extLst>
              <a:ext uri="{FF2B5EF4-FFF2-40B4-BE49-F238E27FC236}">
                <a16:creationId xmlns:a16="http://schemas.microsoft.com/office/drawing/2014/main" id="{3C2045E7-2DF1-435E-9055-077069EAC0E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t>Brady, Jespersen, Hyslop, Pignocchino </a:t>
            </a:r>
            <a:r>
              <a:rPr lang="it-IT" altLang="it-IT" i="1"/>
              <a:t>Chimica.blu seconda edizione </a:t>
            </a:r>
            <a:r>
              <a:rPr lang="it-IT" altLang="it-IT"/>
              <a:t>© Zanichelli 2020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a:extLst>
              <a:ext uri="{FF2B5EF4-FFF2-40B4-BE49-F238E27FC236}">
                <a16:creationId xmlns:a16="http://schemas.microsoft.com/office/drawing/2014/main" id="{9E430FA1-3D3D-4A56-8A08-1F39267C236C}"/>
              </a:ext>
            </a:extLst>
          </p:cNvPr>
          <p:cNvSpPr>
            <a:spLocks noGrp="1" noChangeArrowheads="1"/>
          </p:cNvSpPr>
          <p:nvPr>
            <p:ph type="title"/>
          </p:nvPr>
        </p:nvSpPr>
        <p:spPr>
          <a:xfrm>
            <a:off x="457200" y="381000"/>
            <a:ext cx="8362950" cy="914400"/>
          </a:xfrm>
        </p:spPr>
        <p:txBody>
          <a:bodyPr/>
          <a:lstStyle/>
          <a:p>
            <a:r>
              <a:rPr lang="it-IT" altLang="en-US"/>
              <a:t>Il percorso della scoperta scientifica</a:t>
            </a:r>
            <a:endParaRPr lang="it-IT" altLang="it-IT"/>
          </a:p>
        </p:txBody>
      </p:sp>
      <p:sp>
        <p:nvSpPr>
          <p:cNvPr id="26627" name="Segnaposto contenuto 2">
            <a:extLst>
              <a:ext uri="{FF2B5EF4-FFF2-40B4-BE49-F238E27FC236}">
                <a16:creationId xmlns:a16="http://schemas.microsoft.com/office/drawing/2014/main" id="{B3BC2C11-F98D-4F66-B381-F00C4133D222}"/>
              </a:ext>
            </a:extLst>
          </p:cNvPr>
          <p:cNvSpPr>
            <a:spLocks noGrp="1" noChangeArrowheads="1"/>
          </p:cNvSpPr>
          <p:nvPr>
            <p:ph idx="1"/>
          </p:nvPr>
        </p:nvSpPr>
        <p:spPr>
          <a:xfrm>
            <a:off x="457200" y="1341438"/>
            <a:ext cx="8218488" cy="4608512"/>
          </a:xfrm>
        </p:spPr>
        <p:txBody>
          <a:bodyPr/>
          <a:lstStyle/>
          <a:p>
            <a:r>
              <a:rPr lang="it-IT" altLang="it-IT"/>
              <a:t>Per il progredire della conoscenza scientifica, è centrale il ruolo dell’</a:t>
            </a:r>
            <a:r>
              <a:rPr lang="it-IT" altLang="it-IT" i="1"/>
              <a:t>esperimento</a:t>
            </a:r>
            <a:r>
              <a:rPr lang="it-IT" altLang="it-IT"/>
              <a:t>.</a:t>
            </a:r>
          </a:p>
          <a:p>
            <a:r>
              <a:rPr lang="it-IT" altLang="it-IT"/>
              <a:t>L’</a:t>
            </a:r>
            <a:r>
              <a:rPr lang="it-IT" altLang="it-IT" b="1"/>
              <a:t>esperimento </a:t>
            </a:r>
            <a:r>
              <a:rPr lang="it-IT" altLang="it-IT"/>
              <a:t>è un’osservazione progettata e svolta in condizioni controllate.</a:t>
            </a:r>
          </a:p>
          <a:p>
            <a:r>
              <a:rPr lang="it-IT" altLang="it-IT"/>
              <a:t>Un esperimento deve poter essere riprodotto in ogni laboratorio e da ricercatori diversi senza che il risultato cambi nel tempo o nello spazio.</a:t>
            </a:r>
          </a:p>
        </p:txBody>
      </p:sp>
      <p:sp>
        <p:nvSpPr>
          <p:cNvPr id="26628" name="Segnaposto piè di pagina 3">
            <a:extLst>
              <a:ext uri="{FF2B5EF4-FFF2-40B4-BE49-F238E27FC236}">
                <a16:creationId xmlns:a16="http://schemas.microsoft.com/office/drawing/2014/main" id="{36AA948B-87F1-4AC7-BF09-B1EEC5D4B776}"/>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t>Brady, Jespersen, Hyslop, Pignocchino </a:t>
            </a:r>
            <a:r>
              <a:rPr lang="it-IT" altLang="it-IT" i="1"/>
              <a:t>Chimica.blu seconda edizione </a:t>
            </a:r>
            <a:r>
              <a:rPr lang="it-IT" altLang="it-IT"/>
              <a:t>© Zanichelli 2020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a:extLst>
              <a:ext uri="{FF2B5EF4-FFF2-40B4-BE49-F238E27FC236}">
                <a16:creationId xmlns:a16="http://schemas.microsoft.com/office/drawing/2014/main" id="{4478546F-A13A-4C98-B6FF-6EA6CD49F083}"/>
              </a:ext>
            </a:extLst>
          </p:cNvPr>
          <p:cNvSpPr>
            <a:spLocks noGrp="1" noChangeArrowheads="1"/>
          </p:cNvSpPr>
          <p:nvPr>
            <p:ph type="title"/>
          </p:nvPr>
        </p:nvSpPr>
        <p:spPr>
          <a:xfrm>
            <a:off x="457200" y="381000"/>
            <a:ext cx="8435975" cy="914400"/>
          </a:xfrm>
        </p:spPr>
        <p:txBody>
          <a:bodyPr/>
          <a:lstStyle/>
          <a:p>
            <a:r>
              <a:rPr lang="it-IT" altLang="en-US"/>
              <a:t>Il percorso della scoperta scientifica</a:t>
            </a:r>
            <a:endParaRPr lang="it-IT" altLang="it-IT"/>
          </a:p>
        </p:txBody>
      </p:sp>
      <p:sp>
        <p:nvSpPr>
          <p:cNvPr id="3" name="Segnaposto contenuto 2">
            <a:extLst>
              <a:ext uri="{FF2B5EF4-FFF2-40B4-BE49-F238E27FC236}">
                <a16:creationId xmlns:a16="http://schemas.microsoft.com/office/drawing/2014/main" id="{E8706F5B-6796-4140-83C7-FA8B4B69A4F2}"/>
              </a:ext>
            </a:extLst>
          </p:cNvPr>
          <p:cNvSpPr>
            <a:spLocks noGrp="1"/>
          </p:cNvSpPr>
          <p:nvPr>
            <p:ph idx="1"/>
          </p:nvPr>
        </p:nvSpPr>
        <p:spPr>
          <a:xfrm>
            <a:off x="457200" y="1341438"/>
            <a:ext cx="8218488" cy="4895850"/>
          </a:xfrm>
        </p:spPr>
        <p:txBody>
          <a:bodyPr/>
          <a:lstStyle/>
          <a:p>
            <a:pPr marL="457200" indent="-457200">
              <a:buClrTx/>
              <a:buSzPct val="80000"/>
              <a:buFont typeface="Arial" panose="020B0604020202020204" pitchFamily="34" charset="0"/>
              <a:buChar char="•"/>
              <a:defRPr/>
            </a:pPr>
            <a:r>
              <a:rPr lang="it-IT" b="1" dirty="0"/>
              <a:t>Legge</a:t>
            </a:r>
            <a:r>
              <a:rPr lang="it-IT" dirty="0"/>
              <a:t> → enunciato di valore generale che descrive una regolarità di comportamento nell’ambito di uno o più fenomeni; </a:t>
            </a:r>
            <a:r>
              <a:rPr lang="it-IT" i="1" dirty="0"/>
              <a:t>prevede</a:t>
            </a:r>
            <a:r>
              <a:rPr lang="it-IT" b="1" dirty="0"/>
              <a:t> </a:t>
            </a:r>
            <a:r>
              <a:rPr lang="it-IT" dirty="0"/>
              <a:t>come si svolgerà un particolare fenomeno, ma non ne chiarisce le cause.</a:t>
            </a:r>
          </a:p>
          <a:p>
            <a:pPr marL="457200" indent="-457200">
              <a:buClrTx/>
              <a:buSzPct val="80000"/>
              <a:buFont typeface="Arial" panose="020B0604020202020204" pitchFamily="34" charset="0"/>
              <a:buChar char="•"/>
              <a:defRPr/>
            </a:pPr>
            <a:r>
              <a:rPr lang="it-IT" b="1" dirty="0"/>
              <a:t>Teoria scientifica </a:t>
            </a:r>
            <a:r>
              <a:rPr lang="it-IT" dirty="0"/>
              <a:t>→ insieme di principi che forniscono una spiegazione delle cause naturali di alcuni fenomeni e delle leggi che li governano.</a:t>
            </a:r>
          </a:p>
          <a:p>
            <a:pPr marL="457200" indent="-457200">
              <a:buClrTx/>
              <a:buSzPct val="80000"/>
              <a:buFont typeface="Arial" panose="020B0604020202020204" pitchFamily="34" charset="0"/>
              <a:buChar char="•"/>
              <a:defRPr/>
            </a:pPr>
            <a:r>
              <a:rPr lang="it-IT" b="1" dirty="0"/>
              <a:t>Fatto scientifico </a:t>
            </a:r>
            <a:r>
              <a:rPr lang="it-IT" dirty="0"/>
              <a:t>→ principio di una teoria che è stata sottoposta a una lunga e attenta verifica.</a:t>
            </a:r>
          </a:p>
          <a:p>
            <a:pPr marL="457200" indent="-457200">
              <a:buClrTx/>
              <a:buSzPct val="80000"/>
              <a:buFont typeface="Arial" panose="020B0604020202020204" pitchFamily="34" charset="0"/>
              <a:buChar char="•"/>
              <a:defRPr/>
            </a:pPr>
            <a:r>
              <a:rPr lang="it-IT" b="1" dirty="0"/>
              <a:t>Disciplina scientifica </a:t>
            </a:r>
            <a:r>
              <a:rPr lang="it-IT" dirty="0"/>
              <a:t>→ costruita sulla base di molte teorie, ciascuna in grado di spiegare fenomeni diversi.</a:t>
            </a:r>
          </a:p>
          <a:p>
            <a:pPr>
              <a:defRPr/>
            </a:pPr>
            <a:endParaRPr lang="it-IT" dirty="0"/>
          </a:p>
        </p:txBody>
      </p:sp>
      <p:sp>
        <p:nvSpPr>
          <p:cNvPr id="27652" name="Segnaposto piè di pagina 3">
            <a:extLst>
              <a:ext uri="{FF2B5EF4-FFF2-40B4-BE49-F238E27FC236}">
                <a16:creationId xmlns:a16="http://schemas.microsoft.com/office/drawing/2014/main" id="{4A37AAB8-4417-4EC0-8D79-BA3AA7936A73}"/>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t>Brady, Jespersen, Hyslop, Pignocchino </a:t>
            </a:r>
            <a:r>
              <a:rPr lang="it-IT" altLang="it-IT" i="1"/>
              <a:t>Chimica.blu seconda edizione </a:t>
            </a:r>
            <a:r>
              <a:rPr lang="it-IT" altLang="it-IT"/>
              <a:t>© Zanichelli 2020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1">
            <a:extLst>
              <a:ext uri="{FF2B5EF4-FFF2-40B4-BE49-F238E27FC236}">
                <a16:creationId xmlns:a16="http://schemas.microsoft.com/office/drawing/2014/main" id="{8EF06B87-6BE9-4CD3-9552-0B7461FE35D7}"/>
              </a:ext>
            </a:extLst>
          </p:cNvPr>
          <p:cNvSpPr>
            <a:spLocks noGrp="1" noChangeArrowheads="1"/>
          </p:cNvSpPr>
          <p:nvPr>
            <p:ph type="title"/>
          </p:nvPr>
        </p:nvSpPr>
        <p:spPr>
          <a:xfrm>
            <a:off x="457200" y="381000"/>
            <a:ext cx="8218488" cy="914400"/>
          </a:xfrm>
        </p:spPr>
        <p:txBody>
          <a:bodyPr/>
          <a:lstStyle/>
          <a:p>
            <a:r>
              <a:rPr lang="it-IT" altLang="it-IT"/>
              <a:t>Da Galileo alla comunità scientifica</a:t>
            </a:r>
            <a:br>
              <a:rPr lang="it-IT" altLang="it-IT"/>
            </a:br>
            <a:r>
              <a:rPr lang="it-IT" altLang="it-IT"/>
              <a:t>contemporanea</a:t>
            </a:r>
          </a:p>
        </p:txBody>
      </p:sp>
      <p:sp>
        <p:nvSpPr>
          <p:cNvPr id="28675" name="Segnaposto contenuto 2">
            <a:extLst>
              <a:ext uri="{FF2B5EF4-FFF2-40B4-BE49-F238E27FC236}">
                <a16:creationId xmlns:a16="http://schemas.microsoft.com/office/drawing/2014/main" id="{86BDAD09-C233-44DE-9C16-00CD07DFB39F}"/>
              </a:ext>
            </a:extLst>
          </p:cNvPr>
          <p:cNvSpPr>
            <a:spLocks noGrp="1" noChangeArrowheads="1"/>
          </p:cNvSpPr>
          <p:nvPr>
            <p:ph idx="1"/>
          </p:nvPr>
        </p:nvSpPr>
        <p:spPr>
          <a:xfrm>
            <a:off x="457200" y="1546225"/>
            <a:ext cx="8218488" cy="4835525"/>
          </a:xfrm>
        </p:spPr>
        <p:txBody>
          <a:bodyPr/>
          <a:lstStyle/>
          <a:p>
            <a:r>
              <a:rPr lang="it-IT" altLang="it-IT"/>
              <a:t>Gli scienziati sono collegati tra loro da una rete di rapporti e comunicazioni che chiamiamo </a:t>
            </a:r>
            <a:r>
              <a:rPr lang="it-IT" altLang="it-IT" b="1"/>
              <a:t>comunità scientifica</a:t>
            </a:r>
            <a:r>
              <a:rPr lang="it-IT" altLang="it-IT"/>
              <a:t>.</a:t>
            </a:r>
          </a:p>
          <a:p>
            <a:r>
              <a:rPr lang="it-IT" altLang="it-IT">
                <a:cs typeface="Arial" panose="020B0604020202020204" pitchFamily="34" charset="0"/>
              </a:rPr>
              <a:t>Gli scienziati si organizzano in </a:t>
            </a:r>
            <a:r>
              <a:rPr lang="it-IT" altLang="it-IT" b="1">
                <a:cs typeface="Arial" panose="020B0604020202020204" pitchFamily="34" charset="0"/>
              </a:rPr>
              <a:t>gruppi di ricerca</a:t>
            </a:r>
            <a:r>
              <a:rPr lang="it-IT" altLang="it-IT">
                <a:cs typeface="Arial" panose="020B0604020202020204" pitchFamily="34" charset="0"/>
              </a:rPr>
              <a:t>, i cui membri condividono l’obiettivo di studio e integrano le loro diverse competenze molto specialistiche.</a:t>
            </a:r>
          </a:p>
          <a:p>
            <a:r>
              <a:rPr lang="it-IT" altLang="it-IT"/>
              <a:t>Possono nascere anche delle </a:t>
            </a:r>
            <a:r>
              <a:rPr lang="it-IT" altLang="it-IT" b="1"/>
              <a:t>collaborazioni</a:t>
            </a:r>
            <a:r>
              <a:rPr lang="it-IT" altLang="it-IT"/>
              <a:t> esterne al gruppo di ricerca, con scambio di consigli, condivisione di ricercatori, materiali e strumenti.</a:t>
            </a:r>
          </a:p>
          <a:p>
            <a:r>
              <a:rPr lang="it-IT" altLang="it-IT"/>
              <a:t>Sempre più spesso, più gruppi di ricerca si organizzano in un super-gruppo per avviare insieme un nuovo studio, cioè un </a:t>
            </a:r>
            <a:r>
              <a:rPr lang="it-IT" altLang="it-IT" b="1"/>
              <a:t>progetto di ricerca</a:t>
            </a:r>
            <a:r>
              <a:rPr lang="it-IT" altLang="it-IT">
                <a:cs typeface="Arial" panose="020B0604020202020204" pitchFamily="34" charset="0"/>
              </a:rPr>
              <a:t>.</a:t>
            </a:r>
          </a:p>
          <a:p>
            <a:endParaRPr lang="it-IT" altLang="it-IT"/>
          </a:p>
        </p:txBody>
      </p:sp>
      <p:sp>
        <p:nvSpPr>
          <p:cNvPr id="28676" name="Segnaposto piè di pagina 3">
            <a:extLst>
              <a:ext uri="{FF2B5EF4-FFF2-40B4-BE49-F238E27FC236}">
                <a16:creationId xmlns:a16="http://schemas.microsoft.com/office/drawing/2014/main" id="{26425BE9-96C1-4314-A069-B7C689BBE188}"/>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t>Brady, Jespersen, Hyslop, Pignocchino </a:t>
            </a:r>
            <a:r>
              <a:rPr lang="it-IT" altLang="it-IT" i="1"/>
              <a:t>Chimica.blu seconda edizione </a:t>
            </a:r>
            <a:r>
              <a:rPr lang="it-IT" altLang="it-IT"/>
              <a:t>© Zanichelli 2020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4">
            <a:extLst>
              <a:ext uri="{FF2B5EF4-FFF2-40B4-BE49-F238E27FC236}">
                <a16:creationId xmlns:a16="http://schemas.microsoft.com/office/drawing/2014/main" id="{B25A2CE9-64CB-4C75-AABF-8A7AB7560E0A}"/>
              </a:ext>
            </a:extLst>
          </p:cNvPr>
          <p:cNvSpPr>
            <a:spLocks noGrp="1" noChangeArrowheads="1"/>
          </p:cNvSpPr>
          <p:nvPr>
            <p:ph type="title"/>
          </p:nvPr>
        </p:nvSpPr>
        <p:spPr>
          <a:xfrm>
            <a:off x="457200" y="381000"/>
            <a:ext cx="8218488" cy="914400"/>
          </a:xfrm>
        </p:spPr>
        <p:txBody>
          <a:bodyPr/>
          <a:lstStyle/>
          <a:p>
            <a:r>
              <a:rPr lang="it-IT" altLang="it-IT"/>
              <a:t>Da Galileo alla comunità scientifica</a:t>
            </a:r>
            <a:br>
              <a:rPr lang="it-IT" altLang="it-IT"/>
            </a:br>
            <a:r>
              <a:rPr lang="it-IT" altLang="it-IT"/>
              <a:t>contemporanea</a:t>
            </a:r>
          </a:p>
        </p:txBody>
      </p:sp>
      <p:sp>
        <p:nvSpPr>
          <p:cNvPr id="6" name="Segnaposto contenuto 5">
            <a:extLst>
              <a:ext uri="{FF2B5EF4-FFF2-40B4-BE49-F238E27FC236}">
                <a16:creationId xmlns:a16="http://schemas.microsoft.com/office/drawing/2014/main" id="{65829B2D-D9C9-4A80-954D-05D139EA1AF4}"/>
              </a:ext>
            </a:extLst>
          </p:cNvPr>
          <p:cNvSpPr>
            <a:spLocks noGrp="1"/>
          </p:cNvSpPr>
          <p:nvPr>
            <p:ph idx="1"/>
          </p:nvPr>
        </p:nvSpPr>
        <p:spPr>
          <a:xfrm>
            <a:off x="457200" y="1546225"/>
            <a:ext cx="8218488" cy="4619625"/>
          </a:xfrm>
        </p:spPr>
        <p:txBody>
          <a:bodyPr/>
          <a:lstStyle/>
          <a:p>
            <a:r>
              <a:rPr lang="it-IT" altLang="it-IT" dirty="0"/>
              <a:t>Lo scambio di scoperte e conoscenze tra gli scienziati avviene attraverso la </a:t>
            </a:r>
            <a:r>
              <a:rPr lang="it-IT" altLang="it-IT" b="1" dirty="0"/>
              <a:t>letteratura scientifica</a:t>
            </a:r>
            <a:r>
              <a:rPr lang="it-IT" altLang="it-IT" dirty="0"/>
              <a:t>:</a:t>
            </a:r>
          </a:p>
          <a:p>
            <a:pPr marL="457200" indent="-457200">
              <a:spcAft>
                <a:spcPts val="1000"/>
              </a:spcAft>
              <a:buClrTx/>
              <a:buSzPct val="80000"/>
              <a:buFont typeface="+mj-lt"/>
              <a:buAutoNum type="arabicPeriod"/>
            </a:pPr>
            <a:r>
              <a:rPr lang="it-IT" altLang="it-IT" dirty="0"/>
              <a:t>quando un gruppo di ricerca fa una scoperta, scrive un </a:t>
            </a:r>
            <a:r>
              <a:rPr lang="it-IT" altLang="it-IT" b="1" dirty="0"/>
              <a:t>articolo </a:t>
            </a:r>
            <a:r>
              <a:rPr lang="it-IT" altLang="it-IT" dirty="0"/>
              <a:t>o </a:t>
            </a:r>
            <a:r>
              <a:rPr lang="it-IT" altLang="it-IT" i="1" dirty="0"/>
              <a:t>paper</a:t>
            </a:r>
            <a:r>
              <a:rPr lang="it-IT" altLang="it-IT" dirty="0"/>
              <a:t> su di essa.</a:t>
            </a:r>
          </a:p>
          <a:p>
            <a:pPr marL="457200" indent="-457200">
              <a:spcAft>
                <a:spcPts val="1000"/>
              </a:spcAft>
              <a:buClrTx/>
              <a:buSzPct val="80000"/>
              <a:buFont typeface="+mj-lt"/>
              <a:buAutoNum type="arabicPeriod"/>
            </a:pPr>
            <a:r>
              <a:rPr lang="it-IT" altLang="it-IT" dirty="0"/>
              <a:t>l’articolo è inviato a una rivista scientifica.</a:t>
            </a:r>
          </a:p>
          <a:p>
            <a:pPr marL="457200" indent="-457200">
              <a:buClrTx/>
              <a:buSzPct val="80000"/>
              <a:buFont typeface="+mj-lt"/>
              <a:buAutoNum type="arabicPeriod"/>
            </a:pPr>
            <a:r>
              <a:rPr lang="it-IT" altLang="it-IT" dirty="0"/>
              <a:t>questa fa valutare l’articolo ad altri scienziati, esperti dell’argomento trattato al pari degli autori (per questo detti </a:t>
            </a:r>
            <a:r>
              <a:rPr lang="it-IT" altLang="it-IT" i="1" dirty="0"/>
              <a:t>peer</a:t>
            </a:r>
            <a:r>
              <a:rPr lang="it-IT" altLang="it-IT" dirty="0"/>
              <a:t>, cioè pari).</a:t>
            </a:r>
          </a:p>
          <a:p>
            <a:r>
              <a:rPr lang="it-IT" altLang="it-IT" dirty="0"/>
              <a:t>Questo processo, detto di </a:t>
            </a:r>
            <a:r>
              <a:rPr lang="it-IT" altLang="it-IT" i="1" dirty="0"/>
              <a:t>peer </a:t>
            </a:r>
            <a:r>
              <a:rPr lang="it-IT" altLang="it-IT" i="1" dirty="0" err="1"/>
              <a:t>reviewing</a:t>
            </a:r>
            <a:r>
              <a:rPr lang="it-IT" altLang="it-IT" dirty="0"/>
              <a:t>, ha l’obiettivo di garantire che gli articoli pubblicati sulle riviste scientifiche siano affidabili.</a:t>
            </a:r>
          </a:p>
        </p:txBody>
      </p:sp>
      <p:sp>
        <p:nvSpPr>
          <p:cNvPr id="29700" name="Segnaposto piè di pagina 3">
            <a:extLst>
              <a:ext uri="{FF2B5EF4-FFF2-40B4-BE49-F238E27FC236}">
                <a16:creationId xmlns:a16="http://schemas.microsoft.com/office/drawing/2014/main" id="{909B75B8-404B-4728-8D1C-6BF907596E3F}"/>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t>Brady, Jespersen, Hyslop, Pignocchino </a:t>
            </a:r>
            <a:r>
              <a:rPr lang="it-IT" altLang="it-IT" i="1"/>
              <a:t>Chimica.blu seconda edizione </a:t>
            </a:r>
            <a:r>
              <a:rPr lang="it-IT" altLang="it-IT"/>
              <a:t>© Zanichelli 2020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olo 1">
            <a:extLst>
              <a:ext uri="{FF2B5EF4-FFF2-40B4-BE49-F238E27FC236}">
                <a16:creationId xmlns:a16="http://schemas.microsoft.com/office/drawing/2014/main" id="{2B521FEB-6CEC-45C6-96F2-85CE1C6BBAA0}"/>
              </a:ext>
            </a:extLst>
          </p:cNvPr>
          <p:cNvSpPr>
            <a:spLocks noGrp="1" noChangeArrowheads="1"/>
          </p:cNvSpPr>
          <p:nvPr>
            <p:ph type="title"/>
          </p:nvPr>
        </p:nvSpPr>
        <p:spPr>
          <a:xfrm>
            <a:off x="457200" y="381000"/>
            <a:ext cx="8218488" cy="914400"/>
          </a:xfrm>
        </p:spPr>
        <p:txBody>
          <a:bodyPr/>
          <a:lstStyle/>
          <a:p>
            <a:r>
              <a:rPr lang="it-IT" altLang="it-IT"/>
              <a:t>Da Galileo alla comunità scientifica</a:t>
            </a:r>
            <a:br>
              <a:rPr lang="it-IT" altLang="it-IT"/>
            </a:br>
            <a:r>
              <a:rPr lang="it-IT" altLang="it-IT"/>
              <a:t>contemporanea</a:t>
            </a:r>
          </a:p>
        </p:txBody>
      </p:sp>
      <p:sp>
        <p:nvSpPr>
          <p:cNvPr id="30723" name="Segnaposto contenuto 2">
            <a:extLst>
              <a:ext uri="{FF2B5EF4-FFF2-40B4-BE49-F238E27FC236}">
                <a16:creationId xmlns:a16="http://schemas.microsoft.com/office/drawing/2014/main" id="{962B25AB-BB2F-47EE-9B4E-5B3566218492}"/>
              </a:ext>
            </a:extLst>
          </p:cNvPr>
          <p:cNvSpPr>
            <a:spLocks noGrp="1" noChangeArrowheads="1"/>
          </p:cNvSpPr>
          <p:nvPr>
            <p:ph idx="1"/>
          </p:nvPr>
        </p:nvSpPr>
        <p:spPr>
          <a:xfrm>
            <a:off x="457200" y="1546225"/>
            <a:ext cx="8218488" cy="4691063"/>
          </a:xfrm>
        </p:spPr>
        <p:txBody>
          <a:bodyPr/>
          <a:lstStyle/>
          <a:p>
            <a:r>
              <a:rPr lang="it-IT" altLang="it-IT"/>
              <a:t>I </a:t>
            </a:r>
            <a:r>
              <a:rPr lang="it-IT" altLang="it-IT" b="1"/>
              <a:t>finanziamenti alla ricerca</a:t>
            </a:r>
            <a:r>
              <a:rPr lang="it-IT" altLang="it-IT"/>
              <a:t> sono indispensabili per acquistare le strumentazioni, organizzare l’attività di strutture grandi e complesse, retribuire il personale e formare futuri scienziati. </a:t>
            </a:r>
          </a:p>
          <a:p>
            <a:r>
              <a:rPr lang="it-IT" altLang="it-IT"/>
              <a:t>I finanziamenti alle strutture di ricerca pubbliche (Università o centri di ricerca) sono in larga parte stanziati dagli enti pubblici nazionali e sovrannazionali.</a:t>
            </a:r>
          </a:p>
          <a:p>
            <a:r>
              <a:rPr lang="it-IT" altLang="it-IT"/>
              <a:t>Per ottenere i finanziamenti, i gruppi devono rispondere a un bando scrivendo un progetto. I progetti, quindi, sono valutati da commissioni: solo i migliori ottengono i finanziamenti per svolgere il lavoro.</a:t>
            </a:r>
          </a:p>
        </p:txBody>
      </p:sp>
      <p:sp>
        <p:nvSpPr>
          <p:cNvPr id="30724" name="Segnaposto piè di pagina 3">
            <a:extLst>
              <a:ext uri="{FF2B5EF4-FFF2-40B4-BE49-F238E27FC236}">
                <a16:creationId xmlns:a16="http://schemas.microsoft.com/office/drawing/2014/main" id="{D96756D6-7EEF-40D7-8EB7-C46727B36D45}"/>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t>Brady, Jespersen, Hyslop, Pignocchino </a:t>
            </a:r>
            <a:r>
              <a:rPr lang="it-IT" altLang="it-IT" i="1"/>
              <a:t>Chimica.blu seconda edizione </a:t>
            </a:r>
            <a:r>
              <a:rPr lang="it-IT" altLang="it-IT"/>
              <a:t>© Zanichelli 2020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1">
            <a:extLst>
              <a:ext uri="{FF2B5EF4-FFF2-40B4-BE49-F238E27FC236}">
                <a16:creationId xmlns:a16="http://schemas.microsoft.com/office/drawing/2014/main" id="{C87EC50A-6144-4716-9995-26A344D96970}"/>
              </a:ext>
            </a:extLst>
          </p:cNvPr>
          <p:cNvSpPr>
            <a:spLocks noGrp="1" noChangeArrowheads="1"/>
          </p:cNvSpPr>
          <p:nvPr>
            <p:ph type="title"/>
          </p:nvPr>
        </p:nvSpPr>
        <p:spPr>
          <a:xfrm>
            <a:off x="457200" y="381000"/>
            <a:ext cx="8218488" cy="914400"/>
          </a:xfrm>
        </p:spPr>
        <p:txBody>
          <a:bodyPr/>
          <a:lstStyle/>
          <a:p>
            <a:r>
              <a:rPr lang="it-IT" altLang="it-IT"/>
              <a:t>La natura particellare della materia</a:t>
            </a:r>
          </a:p>
        </p:txBody>
      </p:sp>
      <p:sp>
        <p:nvSpPr>
          <p:cNvPr id="3" name="Segnaposto contenuto 2">
            <a:extLst>
              <a:ext uri="{FF2B5EF4-FFF2-40B4-BE49-F238E27FC236}">
                <a16:creationId xmlns:a16="http://schemas.microsoft.com/office/drawing/2014/main" id="{1AC336EE-A7DF-476F-B186-6763C5C790EA}"/>
              </a:ext>
            </a:extLst>
          </p:cNvPr>
          <p:cNvSpPr>
            <a:spLocks noGrp="1"/>
          </p:cNvSpPr>
          <p:nvPr>
            <p:ph idx="1"/>
          </p:nvPr>
        </p:nvSpPr>
        <p:spPr>
          <a:xfrm>
            <a:off x="457200" y="1341438"/>
            <a:ext cx="8218488" cy="4679950"/>
          </a:xfrm>
        </p:spPr>
        <p:txBody>
          <a:bodyPr/>
          <a:lstStyle/>
          <a:p>
            <a:pPr>
              <a:defRPr/>
            </a:pPr>
            <a:r>
              <a:rPr lang="it-IT" dirty="0"/>
              <a:t>La materia è costituita da </a:t>
            </a:r>
            <a:r>
              <a:rPr lang="it-IT" b="1" dirty="0"/>
              <a:t>particelle </a:t>
            </a:r>
            <a:r>
              <a:rPr lang="it-IT" dirty="0"/>
              <a:t>molto piccole, che sono in continuo movimento e che interagiscono tra loro.</a:t>
            </a:r>
          </a:p>
          <a:p>
            <a:pPr>
              <a:defRPr/>
            </a:pPr>
            <a:r>
              <a:rPr lang="it-IT" dirty="0"/>
              <a:t>Ogni corpo contiene miliardi di particelle, che possono essere uguali o diverse tra loro.</a:t>
            </a:r>
          </a:p>
          <a:p>
            <a:pPr>
              <a:defRPr/>
            </a:pPr>
            <a:r>
              <a:rPr lang="it-IT" dirty="0"/>
              <a:t>Aspetti fondamentali:</a:t>
            </a:r>
          </a:p>
          <a:p>
            <a:pPr marL="342900" indent="-342900">
              <a:buClrTx/>
              <a:buSzPct val="80000"/>
              <a:buFont typeface="Arial" panose="020B0604020202020204" pitchFamily="34" charset="0"/>
              <a:buChar char="•"/>
              <a:defRPr/>
            </a:pPr>
            <a:r>
              <a:rPr lang="it-IT" dirty="0"/>
              <a:t>le particelle di un corpo non sono </a:t>
            </a:r>
            <a:r>
              <a:rPr lang="it-IT" b="1" dirty="0"/>
              <a:t>mai ferme </a:t>
            </a:r>
            <a:r>
              <a:rPr lang="it-IT" dirty="0"/>
              <a:t>e la loro velocità aumenta al crescere della temperatura;</a:t>
            </a:r>
          </a:p>
          <a:p>
            <a:pPr marL="342900" indent="-342900">
              <a:buClrTx/>
              <a:buSzPct val="80000"/>
              <a:buFont typeface="Arial" panose="020B0604020202020204" pitchFamily="34" charset="0"/>
              <a:buChar char="•"/>
              <a:defRPr/>
            </a:pPr>
            <a:r>
              <a:rPr lang="it-IT" dirty="0"/>
              <a:t>quando sono vicine le particelle </a:t>
            </a:r>
            <a:r>
              <a:rPr lang="it-IT" b="1" dirty="0"/>
              <a:t>si attirano </a:t>
            </a:r>
            <a:r>
              <a:rPr lang="it-IT" dirty="0"/>
              <a:t>reciprocamente, con intensità diversa da corpo a corpo.</a:t>
            </a:r>
          </a:p>
        </p:txBody>
      </p:sp>
      <p:sp>
        <p:nvSpPr>
          <p:cNvPr id="31748" name="Segnaposto piè di pagina 3">
            <a:extLst>
              <a:ext uri="{FF2B5EF4-FFF2-40B4-BE49-F238E27FC236}">
                <a16:creationId xmlns:a16="http://schemas.microsoft.com/office/drawing/2014/main" id="{764763D2-BBF5-4CC3-94CA-187749CD73BE}"/>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t>Brady, Jespersen, Hyslop, Pignocchino </a:t>
            </a:r>
            <a:r>
              <a:rPr lang="it-IT" altLang="it-IT" i="1"/>
              <a:t>Chimica.blu seconda edizione </a:t>
            </a:r>
            <a:r>
              <a:rPr lang="it-IT" altLang="it-IT"/>
              <a:t>© Zanichelli 2020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olo 1">
            <a:extLst>
              <a:ext uri="{FF2B5EF4-FFF2-40B4-BE49-F238E27FC236}">
                <a16:creationId xmlns:a16="http://schemas.microsoft.com/office/drawing/2014/main" id="{3B077395-65D6-492A-9576-BD38DD802FE8}"/>
              </a:ext>
            </a:extLst>
          </p:cNvPr>
          <p:cNvSpPr>
            <a:spLocks noGrp="1" noChangeArrowheads="1"/>
          </p:cNvSpPr>
          <p:nvPr>
            <p:ph type="title"/>
          </p:nvPr>
        </p:nvSpPr>
        <p:spPr>
          <a:xfrm>
            <a:off x="457200" y="381000"/>
            <a:ext cx="8218488" cy="914400"/>
          </a:xfrm>
        </p:spPr>
        <p:txBody>
          <a:bodyPr/>
          <a:lstStyle/>
          <a:p>
            <a:r>
              <a:rPr lang="it-IT" altLang="it-IT" dirty="0"/>
              <a:t>La natura particellare della materia</a:t>
            </a:r>
          </a:p>
        </p:txBody>
      </p:sp>
      <p:sp>
        <p:nvSpPr>
          <p:cNvPr id="3" name="Segnaposto contenuto 2">
            <a:extLst>
              <a:ext uri="{FF2B5EF4-FFF2-40B4-BE49-F238E27FC236}">
                <a16:creationId xmlns:a16="http://schemas.microsoft.com/office/drawing/2014/main" id="{B68FD668-AA0D-4D5B-B2D0-03646EB6DAE0}"/>
              </a:ext>
            </a:extLst>
          </p:cNvPr>
          <p:cNvSpPr>
            <a:spLocks noGrp="1"/>
          </p:cNvSpPr>
          <p:nvPr>
            <p:ph idx="1"/>
          </p:nvPr>
        </p:nvSpPr>
        <p:spPr>
          <a:xfrm>
            <a:off x="457200" y="1341438"/>
            <a:ext cx="8218488" cy="4824412"/>
          </a:xfrm>
        </p:spPr>
        <p:txBody>
          <a:bodyPr/>
          <a:lstStyle/>
          <a:p>
            <a:pPr>
              <a:defRPr/>
            </a:pPr>
            <a:r>
              <a:rPr lang="it-IT" dirty="0"/>
              <a:t>Il modello particellare spiega le caratteristiche della materia nei suoi stati fisici:</a:t>
            </a:r>
          </a:p>
          <a:p>
            <a:pPr marL="342900" indent="-342900">
              <a:buClrTx/>
              <a:buSzPct val="80000"/>
              <a:buFont typeface="Arial" panose="020B0604020202020204" pitchFamily="34" charset="0"/>
              <a:buChar char="•"/>
              <a:defRPr/>
            </a:pPr>
            <a:r>
              <a:rPr lang="it-IT" b="1" dirty="0"/>
              <a:t>solidi</a:t>
            </a:r>
            <a:r>
              <a:rPr lang="it-IT" dirty="0"/>
              <a:t>: le particelle sono strettamente legate tra loro e non possono muoversi, ma solo vibrare → forma e volume propri;</a:t>
            </a:r>
          </a:p>
          <a:p>
            <a:pPr marL="342900" indent="-342900">
              <a:buClrTx/>
              <a:buSzPct val="80000"/>
              <a:buFont typeface="Arial" panose="020B0604020202020204" pitchFamily="34" charset="0"/>
              <a:buChar char="•"/>
              <a:defRPr/>
            </a:pPr>
            <a:r>
              <a:rPr lang="it-IT" b="1" dirty="0"/>
              <a:t>liquidi</a:t>
            </a:r>
            <a:r>
              <a:rPr lang="it-IT" dirty="0"/>
              <a:t>: le particelle si muovono velocemente, quindi si attraggono tra loro in misura minore e possono scorrere le une sulle altre → volume proprio;</a:t>
            </a:r>
          </a:p>
          <a:p>
            <a:pPr marL="342900" indent="-342900">
              <a:buClrTx/>
              <a:buSzPct val="80000"/>
              <a:buFont typeface="Arial" panose="020B0604020202020204" pitchFamily="34" charset="0"/>
              <a:buChar char="•"/>
              <a:defRPr/>
            </a:pPr>
            <a:r>
              <a:rPr lang="it-IT" b="1" dirty="0"/>
              <a:t>aeriformi</a:t>
            </a:r>
            <a:r>
              <a:rPr lang="it-IT" dirty="0"/>
              <a:t>: le particelle sono molto distanti tra loro e si muovono velocemente in tutto lo spazio a disposizione.</a:t>
            </a:r>
          </a:p>
        </p:txBody>
      </p:sp>
      <p:sp>
        <p:nvSpPr>
          <p:cNvPr id="32772" name="Segnaposto piè di pagina 3">
            <a:extLst>
              <a:ext uri="{FF2B5EF4-FFF2-40B4-BE49-F238E27FC236}">
                <a16:creationId xmlns:a16="http://schemas.microsoft.com/office/drawing/2014/main" id="{30BB13BE-2B28-4155-BA82-51208AC6354A}"/>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t>Brady, Jespersen, Hyslop, Pignocchino </a:t>
            </a:r>
            <a:r>
              <a:rPr lang="it-IT" altLang="it-IT" i="1"/>
              <a:t>Chimica.blu seconda edizione </a:t>
            </a:r>
            <a:r>
              <a:rPr lang="it-IT" altLang="it-IT"/>
              <a:t>© Zanichelli 2020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a:extLst>
              <a:ext uri="{FF2B5EF4-FFF2-40B4-BE49-F238E27FC236}">
                <a16:creationId xmlns:a16="http://schemas.microsoft.com/office/drawing/2014/main" id="{7447B8E5-1D50-41E9-9197-A65DB46A766B}"/>
              </a:ext>
            </a:extLst>
          </p:cNvPr>
          <p:cNvSpPr>
            <a:spLocks noGrp="1" noChangeArrowheads="1"/>
          </p:cNvSpPr>
          <p:nvPr>
            <p:ph type="ctrTitle"/>
          </p:nvPr>
        </p:nvSpPr>
        <p:spPr>
          <a:xfrm>
            <a:off x="900113" y="476250"/>
            <a:ext cx="7416800" cy="914400"/>
          </a:xfrm>
        </p:spPr>
        <p:txBody>
          <a:bodyPr/>
          <a:lstStyle/>
          <a:p>
            <a:r>
              <a:rPr lang="it-IT" altLang="it-IT"/>
              <a:t>James E. Brady</a:t>
            </a:r>
            <a:br>
              <a:rPr lang="it-IT" altLang="it-IT"/>
            </a:br>
            <a:r>
              <a:rPr lang="it-IT" altLang="it-IT"/>
              <a:t>Neil D. Jespersen</a:t>
            </a:r>
            <a:br>
              <a:rPr lang="it-IT" altLang="it-IT"/>
            </a:br>
            <a:r>
              <a:rPr lang="it-IT" altLang="it-IT"/>
              <a:t>Alison Hyslop</a:t>
            </a:r>
            <a:br>
              <a:rPr lang="it-IT" altLang="it-IT"/>
            </a:br>
            <a:r>
              <a:rPr lang="it-IT" altLang="it-IT"/>
              <a:t>Maria Cristina Pignocchino</a:t>
            </a:r>
          </a:p>
        </p:txBody>
      </p:sp>
      <p:sp>
        <p:nvSpPr>
          <p:cNvPr id="14339" name="Sottotitolo 2">
            <a:extLst>
              <a:ext uri="{FF2B5EF4-FFF2-40B4-BE49-F238E27FC236}">
                <a16:creationId xmlns:a16="http://schemas.microsoft.com/office/drawing/2014/main" id="{AD4372BE-C61E-414D-BCD2-2A31CF82102A}"/>
              </a:ext>
            </a:extLst>
          </p:cNvPr>
          <p:cNvSpPr>
            <a:spLocks noGrp="1" noChangeArrowheads="1"/>
          </p:cNvSpPr>
          <p:nvPr>
            <p:ph type="subTitle" idx="1"/>
          </p:nvPr>
        </p:nvSpPr>
        <p:spPr>
          <a:xfrm>
            <a:off x="900113" y="2635250"/>
            <a:ext cx="7416800" cy="2057400"/>
          </a:xfrm>
        </p:spPr>
        <p:txBody>
          <a:bodyPr/>
          <a:lstStyle/>
          <a:p>
            <a:r>
              <a:rPr lang="en-GB" altLang="en-US"/>
              <a:t>Chimica.blu </a:t>
            </a:r>
            <a:r>
              <a:rPr lang="en-GB" altLang="en-US" sz="5400"/>
              <a:t>seconda edizione</a:t>
            </a:r>
            <a:endParaRPr lang="it-IT" altLang="it-IT" sz="5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contenuto 1">
            <a:extLst>
              <a:ext uri="{FF2B5EF4-FFF2-40B4-BE49-F238E27FC236}">
                <a16:creationId xmlns:a16="http://schemas.microsoft.com/office/drawing/2014/main" id="{C24E3551-4943-405D-86E7-5BEDA48D59D6}"/>
              </a:ext>
            </a:extLst>
          </p:cNvPr>
          <p:cNvSpPr>
            <a:spLocks noGrp="1" noChangeArrowheads="1"/>
          </p:cNvSpPr>
          <p:nvPr>
            <p:ph idx="1"/>
          </p:nvPr>
        </p:nvSpPr>
        <p:spPr>
          <a:xfrm>
            <a:off x="457200" y="1546225"/>
            <a:ext cx="8218488" cy="4978400"/>
          </a:xfrm>
        </p:spPr>
        <p:txBody>
          <a:bodyPr/>
          <a:lstStyle/>
          <a:p>
            <a:r>
              <a:rPr lang="it-IT" altLang="it-IT" b="1" dirty="0"/>
              <a:t>Sostenibilità</a:t>
            </a:r>
            <a:br>
              <a:rPr lang="it-IT" altLang="it-IT" b="1" dirty="0"/>
            </a:br>
            <a:r>
              <a:rPr lang="it-IT" altLang="it-IT" sz="2000" b="1" dirty="0"/>
              <a:t>Il clima sta cambiando a causa dell’uomo</a:t>
            </a:r>
          </a:p>
          <a:p>
            <a:r>
              <a:rPr lang="it-IT" altLang="it-IT" sz="2000" dirty="0"/>
              <a:t>Oggi il cambiamento climatico è più veloce di quanto non sia mai stato e questo mette a rischio la sopravvivenza di molte specie viventi.</a:t>
            </a:r>
            <a:br>
              <a:rPr lang="it-IT" altLang="it-IT" sz="2000" dirty="0"/>
            </a:br>
            <a:r>
              <a:rPr lang="it-IT" altLang="it-IT" sz="2000" dirty="0"/>
              <a:t>Il riscaldamento della Terra dipende dalle emissioni nell’atmosfera di gas serra, che sono il prodotto di attività umane. La comunità scientifica è unanime nel considerare il </a:t>
            </a:r>
            <a:r>
              <a:rPr lang="it-IT" altLang="it-IT" sz="2000" i="1" dirty="0"/>
              <a:t>riscaldamento globale </a:t>
            </a:r>
            <a:r>
              <a:rPr lang="it-IT" altLang="it-IT" sz="2000" dirty="0"/>
              <a:t>di natura antropogenica.</a:t>
            </a:r>
          </a:p>
          <a:p>
            <a:r>
              <a:rPr lang="it-IT" altLang="it-IT" sz="2000" dirty="0"/>
              <a:t>Un numero molto esiguo di scienziati sostiene che il cambiamento climatico non sia di origine antropica. Quasi sempre, tuttavia, questi scienziati non sono climatologi e le loro affermazioni non sono pubblicate sulle riviste scientifiche, ma solo raccolte e diffuse dalla stampa e dalle televisioni. Le loro affermazioni, quindi, non sono verificate dai </a:t>
            </a:r>
            <a:r>
              <a:rPr lang="it-IT" altLang="it-IT" sz="2000" i="1" dirty="0"/>
              <a:t>peer</a:t>
            </a:r>
            <a:r>
              <a:rPr lang="it-IT" altLang="it-IT" sz="2000" dirty="0"/>
              <a:t>.</a:t>
            </a:r>
          </a:p>
        </p:txBody>
      </p:sp>
      <p:sp>
        <p:nvSpPr>
          <p:cNvPr id="33795" name="Segnaposto piè di pagina 2">
            <a:extLst>
              <a:ext uri="{FF2B5EF4-FFF2-40B4-BE49-F238E27FC236}">
                <a16:creationId xmlns:a16="http://schemas.microsoft.com/office/drawing/2014/main" id="{F54259E8-8B38-4B3E-9D82-2EB1AA77A2C9}"/>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t>Brady, Jespersen, Hyslop, Pignocchino </a:t>
            </a:r>
            <a:r>
              <a:rPr lang="it-IT" altLang="it-IT" i="1"/>
              <a:t>Chimica.blu seconda edizione </a:t>
            </a:r>
            <a:r>
              <a:rPr lang="it-IT" altLang="it-IT"/>
              <a:t>© Zanichelli 2020</a:t>
            </a:r>
          </a:p>
        </p:txBody>
      </p:sp>
      <p:pic>
        <p:nvPicPr>
          <p:cNvPr id="7" name="Immagine 6">
            <a:extLst>
              <a:ext uri="{FF2B5EF4-FFF2-40B4-BE49-F238E27FC236}">
                <a16:creationId xmlns:a16="http://schemas.microsoft.com/office/drawing/2014/main" id="{E96A989D-D16E-459D-83AA-4727D9BB67D9}"/>
              </a:ext>
            </a:extLst>
          </p:cNvPr>
          <p:cNvPicPr>
            <a:picLocks noChangeAspect="1"/>
          </p:cNvPicPr>
          <p:nvPr/>
        </p:nvPicPr>
        <p:blipFill>
          <a:blip r:embed="rId2"/>
          <a:stretch>
            <a:fillRect/>
          </a:stretch>
        </p:blipFill>
        <p:spPr>
          <a:xfrm>
            <a:off x="3210370" y="187259"/>
            <a:ext cx="1217614" cy="1211434"/>
          </a:xfrm>
          <a:prstGeom prst="rect">
            <a:avLst/>
          </a:prstGeom>
        </p:spPr>
      </p:pic>
      <p:pic>
        <p:nvPicPr>
          <p:cNvPr id="10" name="Immagine 9">
            <a:extLst>
              <a:ext uri="{FF2B5EF4-FFF2-40B4-BE49-F238E27FC236}">
                <a16:creationId xmlns:a16="http://schemas.microsoft.com/office/drawing/2014/main" id="{CB7A1E27-9DB4-4908-991E-2942B29CD298}"/>
              </a:ext>
            </a:extLst>
          </p:cNvPr>
          <p:cNvPicPr>
            <a:picLocks noChangeAspect="1"/>
          </p:cNvPicPr>
          <p:nvPr/>
        </p:nvPicPr>
        <p:blipFill>
          <a:blip r:embed="rId3"/>
          <a:stretch>
            <a:fillRect/>
          </a:stretch>
        </p:blipFill>
        <p:spPr>
          <a:xfrm>
            <a:off x="1698203" y="187259"/>
            <a:ext cx="1217613" cy="121143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contenuto 1">
            <a:extLst>
              <a:ext uri="{FF2B5EF4-FFF2-40B4-BE49-F238E27FC236}">
                <a16:creationId xmlns:a16="http://schemas.microsoft.com/office/drawing/2014/main" id="{8222ECBE-1FAC-4DA3-8D83-1AC995DD4BC0}"/>
              </a:ext>
            </a:extLst>
          </p:cNvPr>
          <p:cNvSpPr>
            <a:spLocks noGrp="1" noChangeArrowheads="1"/>
          </p:cNvSpPr>
          <p:nvPr>
            <p:ph idx="1"/>
          </p:nvPr>
        </p:nvSpPr>
        <p:spPr>
          <a:xfrm>
            <a:off x="457200" y="1546225"/>
            <a:ext cx="8218488" cy="4978400"/>
          </a:xfrm>
        </p:spPr>
        <p:txBody>
          <a:bodyPr/>
          <a:lstStyle/>
          <a:p>
            <a:r>
              <a:rPr lang="en-US" altLang="it-IT" b="1"/>
              <a:t>Chemistry in English</a:t>
            </a:r>
            <a:br>
              <a:rPr lang="en-US" altLang="it-IT" b="1"/>
            </a:br>
            <a:r>
              <a:rPr lang="en-US" altLang="it-IT" sz="2000" b="1"/>
              <a:t>Intergovernmental Panel on Climate Change (IPCC)</a:t>
            </a:r>
          </a:p>
          <a:p>
            <a:r>
              <a:rPr lang="en-US" altLang="it-IT" sz="2000"/>
              <a:t>«The objective of the IPCC is to provide governments at all levels with scientific information that they can use to develop climate policies. IPCC reports are also a key input into international climate change </a:t>
            </a:r>
            <a:r>
              <a:rPr lang="en-US" altLang="it-IT" sz="2000" u="sng"/>
              <a:t>negotiations</a:t>
            </a:r>
            <a:r>
              <a:rPr lang="en-US" altLang="it-IT" sz="2000"/>
              <a:t>. The IPCC is an organization of governments that are members of the United Nations or WMO. The IPCC currently has 195 members. For the </a:t>
            </a:r>
            <a:r>
              <a:rPr lang="en-US" altLang="it-IT" sz="2000" u="sng"/>
              <a:t>assessment</a:t>
            </a:r>
            <a:r>
              <a:rPr lang="en-US" altLang="it-IT" sz="2000"/>
              <a:t> reports, IPCC scientists volunteer their time to assess the thousands of scientific papers published each year to provide a  summary of what is known about the drivers of climate change, its impacts and future risks, and how adaptation and mitigation can reduce those risks. An open and transparent review by experts and governments around the world is an essential part of the IPCC process, to </a:t>
            </a:r>
            <a:r>
              <a:rPr lang="en-US" altLang="it-IT" sz="2000" u="sng"/>
              <a:t>ensure</a:t>
            </a:r>
            <a:r>
              <a:rPr lang="en-US" altLang="it-IT" sz="2000"/>
              <a:t> an objective and complete assessment and to reflect a diverse range of views and expertise.»</a:t>
            </a:r>
            <a:endParaRPr lang="it-IT" altLang="it-IT" sz="2000"/>
          </a:p>
        </p:txBody>
      </p:sp>
      <p:sp>
        <p:nvSpPr>
          <p:cNvPr id="34819" name="Segnaposto piè di pagina 2">
            <a:extLst>
              <a:ext uri="{FF2B5EF4-FFF2-40B4-BE49-F238E27FC236}">
                <a16:creationId xmlns:a16="http://schemas.microsoft.com/office/drawing/2014/main" id="{24681A81-41FA-44B8-85DC-4EDF4CF9E05B}"/>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t>Brady, Jespersen, Hyslop, Pignocchino </a:t>
            </a:r>
            <a:r>
              <a:rPr lang="it-IT" altLang="it-IT" i="1"/>
              <a:t>Chimica.blu seconda edizione </a:t>
            </a:r>
            <a:r>
              <a:rPr lang="it-IT" altLang="it-IT"/>
              <a:t>© Zanichelli 2020</a:t>
            </a:r>
          </a:p>
        </p:txBody>
      </p:sp>
      <p:pic>
        <p:nvPicPr>
          <p:cNvPr id="9" name="Immagine 8">
            <a:extLst>
              <a:ext uri="{FF2B5EF4-FFF2-40B4-BE49-F238E27FC236}">
                <a16:creationId xmlns:a16="http://schemas.microsoft.com/office/drawing/2014/main" id="{0D94D0B0-1A93-472E-A77F-13CB65A26016}"/>
              </a:ext>
            </a:extLst>
          </p:cNvPr>
          <p:cNvPicPr>
            <a:picLocks noChangeAspect="1"/>
          </p:cNvPicPr>
          <p:nvPr/>
        </p:nvPicPr>
        <p:blipFill>
          <a:blip r:embed="rId2"/>
          <a:stretch>
            <a:fillRect/>
          </a:stretch>
        </p:blipFill>
        <p:spPr>
          <a:xfrm>
            <a:off x="1698203" y="187259"/>
            <a:ext cx="1217613" cy="121143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6EEB202-625F-476D-B65A-3DE2B706DE78}"/>
              </a:ext>
            </a:extLst>
          </p:cNvPr>
          <p:cNvSpPr>
            <a:spLocks noGrp="1" noChangeArrowheads="1"/>
          </p:cNvSpPr>
          <p:nvPr>
            <p:ph type="ctrTitle"/>
          </p:nvPr>
        </p:nvSpPr>
        <p:spPr>
          <a:xfrm>
            <a:off x="457200" y="381000"/>
            <a:ext cx="8218488" cy="914400"/>
          </a:xfrm>
        </p:spPr>
        <p:txBody>
          <a:bodyPr/>
          <a:lstStyle/>
          <a:p>
            <a:r>
              <a:rPr lang="en-GB" altLang="en-US"/>
              <a:t>Capitolo 1</a:t>
            </a:r>
          </a:p>
        </p:txBody>
      </p:sp>
      <p:sp>
        <p:nvSpPr>
          <p:cNvPr id="16387" name="Subtitle 2">
            <a:extLst>
              <a:ext uri="{FF2B5EF4-FFF2-40B4-BE49-F238E27FC236}">
                <a16:creationId xmlns:a16="http://schemas.microsoft.com/office/drawing/2014/main" id="{EC9BC318-E120-4456-AA98-3EDDE094A386}"/>
              </a:ext>
            </a:extLst>
          </p:cNvPr>
          <p:cNvSpPr>
            <a:spLocks noGrp="1" noChangeArrowheads="1"/>
          </p:cNvSpPr>
          <p:nvPr>
            <p:ph type="subTitle" idx="1"/>
          </p:nvPr>
        </p:nvSpPr>
        <p:spPr>
          <a:xfrm>
            <a:off x="457200" y="2635250"/>
            <a:ext cx="8218488" cy="2057400"/>
          </a:xfrm>
        </p:spPr>
        <p:txBody>
          <a:bodyPr/>
          <a:lstStyle/>
          <a:p>
            <a:r>
              <a:rPr lang="it-IT" altLang="it-IT"/>
              <a:t>La chimica:</a:t>
            </a:r>
          </a:p>
          <a:p>
            <a:r>
              <a:rPr lang="it-IT" altLang="it-IT"/>
              <a:t>una scienza</a:t>
            </a:r>
          </a:p>
          <a:p>
            <a:r>
              <a:rPr lang="it-IT" altLang="it-IT"/>
              <a:t>sperimentale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89909971-1B83-4789-AF17-ACFF40ED9693}"/>
              </a:ext>
            </a:extLst>
          </p:cNvPr>
          <p:cNvSpPr>
            <a:spLocks noGrp="1" noChangeArrowheads="1"/>
          </p:cNvSpPr>
          <p:nvPr>
            <p:ph type="title"/>
          </p:nvPr>
        </p:nvSpPr>
        <p:spPr>
          <a:xfrm>
            <a:off x="457200" y="381000"/>
            <a:ext cx="8218488" cy="914400"/>
          </a:xfrm>
        </p:spPr>
        <p:txBody>
          <a:bodyPr/>
          <a:lstStyle/>
          <a:p>
            <a:r>
              <a:rPr lang="en-GB" altLang="en-US"/>
              <a:t>Sommario</a:t>
            </a:r>
          </a:p>
        </p:txBody>
      </p:sp>
      <p:sp>
        <p:nvSpPr>
          <p:cNvPr id="17411" name="Content Placeholder 2">
            <a:extLst>
              <a:ext uri="{FF2B5EF4-FFF2-40B4-BE49-F238E27FC236}">
                <a16:creationId xmlns:a16="http://schemas.microsoft.com/office/drawing/2014/main" id="{29FCA673-499E-47E7-BAEF-D52ACC36EA5E}"/>
              </a:ext>
            </a:extLst>
          </p:cNvPr>
          <p:cNvSpPr>
            <a:spLocks noGrp="1" noChangeArrowheads="1"/>
          </p:cNvSpPr>
          <p:nvPr>
            <p:ph idx="1"/>
          </p:nvPr>
        </p:nvSpPr>
        <p:spPr>
          <a:xfrm>
            <a:off x="457200" y="1341438"/>
            <a:ext cx="8218488" cy="4114800"/>
          </a:xfrm>
        </p:spPr>
        <p:txBody>
          <a:bodyPr/>
          <a:lstStyle/>
          <a:p>
            <a:pPr>
              <a:buFontTx/>
              <a:buAutoNum type="arabicPeriod"/>
            </a:pPr>
            <a:r>
              <a:rPr lang="it-IT" altLang="it-IT"/>
              <a:t>Lo studio della materia</a:t>
            </a:r>
          </a:p>
          <a:p>
            <a:pPr>
              <a:buFontTx/>
              <a:buAutoNum type="arabicPeriod"/>
            </a:pPr>
            <a:r>
              <a:rPr lang="it-IT" altLang="it-IT"/>
              <a:t>Le proprietà fisiche e chimiche</a:t>
            </a:r>
          </a:p>
          <a:p>
            <a:pPr>
              <a:buFontTx/>
              <a:buAutoNum type="arabicPeriod"/>
            </a:pPr>
            <a:r>
              <a:rPr lang="it-IT" altLang="it-IT"/>
              <a:t>Gli stati della materia e i cambiamenti di stato</a:t>
            </a:r>
          </a:p>
          <a:p>
            <a:pPr>
              <a:buFontTx/>
              <a:buAutoNum type="arabicPeriod"/>
            </a:pPr>
            <a:r>
              <a:rPr lang="it-IT" altLang="it-IT"/>
              <a:t>Il percorso della scoperta scientifica</a:t>
            </a:r>
          </a:p>
          <a:p>
            <a:pPr>
              <a:buFontTx/>
              <a:buAutoNum type="arabicPeriod"/>
            </a:pPr>
            <a:r>
              <a:rPr lang="it-IT" altLang="it-IT"/>
              <a:t>Da Galileo alla comunità scientifica contemporanea</a:t>
            </a:r>
          </a:p>
          <a:p>
            <a:pPr>
              <a:buFontTx/>
              <a:buAutoNum type="arabicPeriod"/>
            </a:pPr>
            <a:r>
              <a:rPr lang="it-IT" altLang="it-IT"/>
              <a:t>La natura particellare della materia</a:t>
            </a:r>
          </a:p>
        </p:txBody>
      </p:sp>
      <p:sp>
        <p:nvSpPr>
          <p:cNvPr id="17412" name="Footer Placeholder 3">
            <a:extLst>
              <a:ext uri="{FF2B5EF4-FFF2-40B4-BE49-F238E27FC236}">
                <a16:creationId xmlns:a16="http://schemas.microsoft.com/office/drawing/2014/main" id="{9D3B1C6E-C9EC-43DE-9D93-09F324EAB6F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t>Brady, Jespersen, Hyslop, Pignocchino </a:t>
            </a:r>
            <a:r>
              <a:rPr lang="it-IT" altLang="it-IT" i="1"/>
              <a:t>Chimica.blu seconda edizione </a:t>
            </a:r>
            <a:r>
              <a:rPr lang="it-IT" altLang="it-IT"/>
              <a:t>© Zanichelli 2020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026F4E0D-C673-423F-BEBB-0D4A6B45B844}"/>
              </a:ext>
            </a:extLst>
          </p:cNvPr>
          <p:cNvSpPr>
            <a:spLocks noGrp="1" noChangeArrowheads="1"/>
          </p:cNvSpPr>
          <p:nvPr>
            <p:ph type="title"/>
          </p:nvPr>
        </p:nvSpPr>
        <p:spPr>
          <a:xfrm>
            <a:off x="457200" y="381000"/>
            <a:ext cx="8218488" cy="914400"/>
          </a:xfrm>
        </p:spPr>
        <p:txBody>
          <a:bodyPr/>
          <a:lstStyle/>
          <a:p>
            <a:r>
              <a:rPr lang="it-IT" altLang="en-US"/>
              <a:t>Lo studio della materia</a:t>
            </a:r>
            <a:endParaRPr lang="en-GB" altLang="it-IT"/>
          </a:p>
        </p:txBody>
      </p:sp>
      <p:sp>
        <p:nvSpPr>
          <p:cNvPr id="18435" name="Content Placeholder 2">
            <a:extLst>
              <a:ext uri="{FF2B5EF4-FFF2-40B4-BE49-F238E27FC236}">
                <a16:creationId xmlns:a16="http://schemas.microsoft.com/office/drawing/2014/main" id="{2E33CE30-EE66-4588-96FF-CDD001C0B55B}"/>
              </a:ext>
            </a:extLst>
          </p:cNvPr>
          <p:cNvSpPr>
            <a:spLocks noGrp="1" noChangeArrowheads="1"/>
          </p:cNvSpPr>
          <p:nvPr>
            <p:ph idx="1"/>
          </p:nvPr>
        </p:nvSpPr>
        <p:spPr>
          <a:xfrm>
            <a:off x="457200" y="1341438"/>
            <a:ext cx="8218488" cy="4114800"/>
          </a:xfrm>
        </p:spPr>
        <p:txBody>
          <a:bodyPr/>
          <a:lstStyle/>
          <a:p>
            <a:r>
              <a:rPr lang="it-IT" altLang="en-US"/>
              <a:t>La </a:t>
            </a:r>
            <a:r>
              <a:rPr lang="it-IT" altLang="en-US" b="1"/>
              <a:t>chimica </a:t>
            </a:r>
            <a:r>
              <a:rPr lang="it-IT" altLang="en-US"/>
              <a:t>studia la </a:t>
            </a:r>
            <a:r>
              <a:rPr lang="it-IT" altLang="en-US" i="1"/>
              <a:t>materia</a:t>
            </a:r>
            <a:r>
              <a:rPr lang="it-IT" altLang="en-US"/>
              <a:t>, la sua struttura, le sue proprietà e le sue trasformazioni.</a:t>
            </a:r>
          </a:p>
          <a:p>
            <a:r>
              <a:rPr lang="it-IT" altLang="en-US"/>
              <a:t>Si definisce </a:t>
            </a:r>
            <a:r>
              <a:rPr lang="it-IT" altLang="en-US" b="1"/>
              <a:t>materia </a:t>
            </a:r>
            <a:r>
              <a:rPr lang="it-IT" altLang="en-US"/>
              <a:t>tutto ciò che possiede una massa e occupa un volume.</a:t>
            </a:r>
          </a:p>
          <a:p>
            <a:r>
              <a:rPr lang="it-IT" altLang="en-US"/>
              <a:t>Proprietà e trasformazioni della materia osservabili direttamente o indirettamente sono chiamate </a:t>
            </a:r>
            <a:r>
              <a:rPr lang="it-IT" altLang="en-US" b="1"/>
              <a:t>fenomeni</a:t>
            </a:r>
            <a:r>
              <a:rPr lang="it-IT" altLang="en-US"/>
              <a:t>.</a:t>
            </a:r>
          </a:p>
          <a:p>
            <a:endParaRPr lang="en-GB" altLang="it-IT"/>
          </a:p>
        </p:txBody>
      </p:sp>
      <p:sp>
        <p:nvSpPr>
          <p:cNvPr id="18436" name="Footer Placeholder 3">
            <a:extLst>
              <a:ext uri="{FF2B5EF4-FFF2-40B4-BE49-F238E27FC236}">
                <a16:creationId xmlns:a16="http://schemas.microsoft.com/office/drawing/2014/main" id="{03298245-65AB-48D3-9DD9-160549AE475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t>Brady, Jespersen, Hyslop, Pignocchino </a:t>
            </a:r>
            <a:r>
              <a:rPr lang="it-IT" altLang="it-IT" i="1"/>
              <a:t>Chimica.blu seconda edizione </a:t>
            </a:r>
            <a:r>
              <a:rPr lang="it-IT" altLang="it-IT"/>
              <a:t>© Zanichelli 2020</a:t>
            </a:r>
          </a:p>
        </p:txBody>
      </p:sp>
      <p:pic>
        <p:nvPicPr>
          <p:cNvPr id="3" name="Immagine 2">
            <a:extLst>
              <a:ext uri="{FF2B5EF4-FFF2-40B4-BE49-F238E27FC236}">
                <a16:creationId xmlns:a16="http://schemas.microsoft.com/office/drawing/2014/main" id="{2540F885-B47F-4AA3-98CA-B996C8A01E21}"/>
              </a:ext>
            </a:extLst>
          </p:cNvPr>
          <p:cNvPicPr>
            <a:picLocks noChangeAspect="1"/>
          </p:cNvPicPr>
          <p:nvPr/>
        </p:nvPicPr>
        <p:blipFill rotWithShape="1">
          <a:blip r:embed="rId2">
            <a:extLst>
              <a:ext uri="{28A0092B-C50C-407E-A947-70E740481C1C}">
                <a14:useLocalDpi xmlns:a14="http://schemas.microsoft.com/office/drawing/2010/main"/>
              </a:ext>
            </a:extLst>
          </a:blip>
          <a:srcRect b="15429"/>
          <a:stretch/>
        </p:blipFill>
        <p:spPr>
          <a:xfrm>
            <a:off x="2897953" y="4221088"/>
            <a:ext cx="3348093" cy="206001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6202A7D5-0DDA-4A1F-A866-D800804EC1AF}"/>
              </a:ext>
            </a:extLst>
          </p:cNvPr>
          <p:cNvSpPr>
            <a:spLocks noGrp="1" noChangeArrowheads="1"/>
          </p:cNvSpPr>
          <p:nvPr>
            <p:ph type="title"/>
          </p:nvPr>
        </p:nvSpPr>
        <p:spPr>
          <a:xfrm>
            <a:off x="457200" y="381000"/>
            <a:ext cx="8218488" cy="914400"/>
          </a:xfrm>
        </p:spPr>
        <p:txBody>
          <a:bodyPr/>
          <a:lstStyle/>
          <a:p>
            <a:r>
              <a:rPr lang="it-IT" altLang="en-US"/>
              <a:t>Lo studio della materia</a:t>
            </a:r>
            <a:endParaRPr lang="en-GB" altLang="it-IT"/>
          </a:p>
        </p:txBody>
      </p:sp>
      <p:sp>
        <p:nvSpPr>
          <p:cNvPr id="3" name="Content Placeholder 2">
            <a:extLst>
              <a:ext uri="{FF2B5EF4-FFF2-40B4-BE49-F238E27FC236}">
                <a16:creationId xmlns:a16="http://schemas.microsoft.com/office/drawing/2014/main" id="{1F6C2B74-94BA-4910-8910-69AF1C3AF7AE}"/>
              </a:ext>
            </a:extLst>
          </p:cNvPr>
          <p:cNvSpPr>
            <a:spLocks noGrp="1"/>
          </p:cNvSpPr>
          <p:nvPr>
            <p:ph idx="1"/>
          </p:nvPr>
        </p:nvSpPr>
        <p:spPr>
          <a:xfrm>
            <a:off x="457200" y="1341438"/>
            <a:ext cx="8218488" cy="4114800"/>
          </a:xfrm>
        </p:spPr>
        <p:txBody>
          <a:bodyPr/>
          <a:lstStyle/>
          <a:p>
            <a:pPr>
              <a:defRPr/>
            </a:pPr>
            <a:r>
              <a:rPr lang="it-IT" dirty="0"/>
              <a:t>I chimici indagano la materia a due livelli:</a:t>
            </a:r>
          </a:p>
          <a:p>
            <a:pPr marL="342900" indent="-342900">
              <a:buClrTx/>
              <a:buSzPct val="80000"/>
              <a:buFont typeface="Arial" panose="020B0604020202020204" pitchFamily="34" charset="0"/>
              <a:buChar char="•"/>
              <a:defRPr/>
            </a:pPr>
            <a:r>
              <a:rPr lang="it-IT" b="1" dirty="0"/>
              <a:t>livello macroscopico </a:t>
            </a:r>
            <a:r>
              <a:rPr lang="it-IT" dirty="0"/>
              <a:t>→ ciò che si può misurare e vedere a occhio nudo;</a:t>
            </a:r>
          </a:p>
          <a:p>
            <a:pPr marL="342900" indent="-342900">
              <a:buClrTx/>
              <a:buSzPct val="80000"/>
              <a:buFont typeface="Arial" panose="020B0604020202020204" pitchFamily="34" charset="0"/>
              <a:buChar char="•"/>
              <a:defRPr/>
            </a:pPr>
            <a:r>
              <a:rPr lang="it-IT" b="1" dirty="0"/>
              <a:t>livello microscopico </a:t>
            </a:r>
            <a:r>
              <a:rPr lang="it-IT" dirty="0"/>
              <a:t>→ fenomeni e proprietà che non si possono percepire attraverso i sensi.</a:t>
            </a:r>
          </a:p>
          <a:p>
            <a:pPr>
              <a:buClrTx/>
              <a:buSzPct val="80000"/>
              <a:defRPr/>
            </a:pPr>
            <a:r>
              <a:rPr lang="it-IT" b="1" dirty="0"/>
              <a:t>Modello particellare</a:t>
            </a:r>
            <a:r>
              <a:rPr lang="it-IT" dirty="0"/>
              <a:t>: la materia è costituita di particelle molto piccole che interagiscono tra loro e sono responsabili dei fenomeni osservabili al livello macroscopico.</a:t>
            </a:r>
          </a:p>
        </p:txBody>
      </p:sp>
      <p:sp>
        <p:nvSpPr>
          <p:cNvPr id="19460" name="Footer Placeholder 3">
            <a:extLst>
              <a:ext uri="{FF2B5EF4-FFF2-40B4-BE49-F238E27FC236}">
                <a16:creationId xmlns:a16="http://schemas.microsoft.com/office/drawing/2014/main" id="{E72EDAC4-A03B-4A81-9130-3C4CBC010C1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t>Brady, Jespersen, Hyslop, Pignocchino </a:t>
            </a:r>
            <a:r>
              <a:rPr lang="it-IT" altLang="it-IT" i="1"/>
              <a:t>Chimica.blu seconda edizione </a:t>
            </a:r>
            <a:r>
              <a:rPr lang="it-IT" altLang="it-IT"/>
              <a:t>© Zanichelli 2020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C070FDC9-B88A-4922-9747-45632E2201A5}"/>
              </a:ext>
            </a:extLst>
          </p:cNvPr>
          <p:cNvSpPr>
            <a:spLocks noGrp="1" noChangeArrowheads="1"/>
          </p:cNvSpPr>
          <p:nvPr>
            <p:ph type="title"/>
          </p:nvPr>
        </p:nvSpPr>
        <p:spPr>
          <a:xfrm>
            <a:off x="457200" y="381000"/>
            <a:ext cx="8218488" cy="914400"/>
          </a:xfrm>
        </p:spPr>
        <p:txBody>
          <a:bodyPr/>
          <a:lstStyle/>
          <a:p>
            <a:r>
              <a:rPr lang="it-IT" altLang="en-US"/>
              <a:t>Le proprietà fisiche e chimiche</a:t>
            </a:r>
            <a:endParaRPr lang="en-GB" altLang="it-IT"/>
          </a:p>
        </p:txBody>
      </p:sp>
      <p:sp>
        <p:nvSpPr>
          <p:cNvPr id="20483" name="Content Placeholder 2">
            <a:extLst>
              <a:ext uri="{FF2B5EF4-FFF2-40B4-BE49-F238E27FC236}">
                <a16:creationId xmlns:a16="http://schemas.microsoft.com/office/drawing/2014/main" id="{C3BF3F71-F939-4340-8F84-9306F7FC533C}"/>
              </a:ext>
            </a:extLst>
          </p:cNvPr>
          <p:cNvSpPr>
            <a:spLocks noGrp="1" noChangeArrowheads="1"/>
          </p:cNvSpPr>
          <p:nvPr>
            <p:ph idx="1"/>
          </p:nvPr>
        </p:nvSpPr>
        <p:spPr>
          <a:xfrm>
            <a:off x="457200" y="1341438"/>
            <a:ext cx="8218488" cy="4114800"/>
          </a:xfrm>
        </p:spPr>
        <p:txBody>
          <a:bodyPr/>
          <a:lstStyle/>
          <a:p>
            <a:r>
              <a:rPr lang="it-IT" altLang="en-US"/>
              <a:t>Porzioni delimitate di materia sono dette </a:t>
            </a:r>
            <a:r>
              <a:rPr lang="it-IT" altLang="en-US" b="1"/>
              <a:t>corpi materiali</a:t>
            </a:r>
            <a:r>
              <a:rPr lang="it-IT" altLang="en-US"/>
              <a:t>.</a:t>
            </a:r>
          </a:p>
          <a:p>
            <a:r>
              <a:rPr lang="it-IT" altLang="en-US"/>
              <a:t>I corpi materiali possono essere costituiti da tipi diversi di materia (</a:t>
            </a:r>
            <a:r>
              <a:rPr lang="it-IT" altLang="en-US" b="1"/>
              <a:t>sostanze</a:t>
            </a:r>
            <a:r>
              <a:rPr lang="it-IT" altLang="en-US"/>
              <a:t>).</a:t>
            </a:r>
          </a:p>
          <a:p>
            <a:r>
              <a:rPr lang="it-IT" altLang="en-US"/>
              <a:t>La chimica permette di comprendere la </a:t>
            </a:r>
            <a:r>
              <a:rPr lang="it-IT" altLang="en-US" b="1"/>
              <a:t>composizione</a:t>
            </a:r>
            <a:r>
              <a:rPr lang="it-IT" altLang="en-US"/>
              <a:t> dei corpi, ovvero le sostanze che li costituiscono e che danno loro proprietà distintive.</a:t>
            </a:r>
          </a:p>
          <a:p>
            <a:endParaRPr lang="en-GB" altLang="it-IT"/>
          </a:p>
        </p:txBody>
      </p:sp>
      <p:sp>
        <p:nvSpPr>
          <p:cNvPr id="20484" name="Footer Placeholder 3">
            <a:extLst>
              <a:ext uri="{FF2B5EF4-FFF2-40B4-BE49-F238E27FC236}">
                <a16:creationId xmlns:a16="http://schemas.microsoft.com/office/drawing/2014/main" id="{ED656165-3B7E-46C5-9728-E11EFE71359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t>Brady, Jespersen, Hyslop, Pignocchino </a:t>
            </a:r>
            <a:r>
              <a:rPr lang="it-IT" altLang="it-IT" i="1"/>
              <a:t>Chimica.blu seconda edizione </a:t>
            </a:r>
            <a:r>
              <a:rPr lang="it-IT" altLang="it-IT"/>
              <a:t>© Zanichelli 2020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CCC03790-17E2-45E8-8F7C-F44D334B56A6}"/>
              </a:ext>
            </a:extLst>
          </p:cNvPr>
          <p:cNvSpPr>
            <a:spLocks noGrp="1" noChangeArrowheads="1"/>
          </p:cNvSpPr>
          <p:nvPr>
            <p:ph type="title"/>
          </p:nvPr>
        </p:nvSpPr>
        <p:spPr>
          <a:xfrm>
            <a:off x="457200" y="373508"/>
            <a:ext cx="8218488" cy="914400"/>
          </a:xfrm>
        </p:spPr>
        <p:txBody>
          <a:bodyPr/>
          <a:lstStyle/>
          <a:p>
            <a:r>
              <a:rPr lang="it-IT" altLang="en-US"/>
              <a:t>Le proprietà fisiche e chimiche</a:t>
            </a:r>
            <a:endParaRPr lang="en-GB" altLang="it-IT"/>
          </a:p>
        </p:txBody>
      </p:sp>
      <p:sp>
        <p:nvSpPr>
          <p:cNvPr id="3" name="Content Placeholder 2">
            <a:extLst>
              <a:ext uri="{FF2B5EF4-FFF2-40B4-BE49-F238E27FC236}">
                <a16:creationId xmlns:a16="http://schemas.microsoft.com/office/drawing/2014/main" id="{BEF34471-B3F5-4EE1-ABB8-B6ADC92EDF69}"/>
              </a:ext>
            </a:extLst>
          </p:cNvPr>
          <p:cNvSpPr>
            <a:spLocks noGrp="1"/>
          </p:cNvSpPr>
          <p:nvPr>
            <p:ph idx="1"/>
          </p:nvPr>
        </p:nvSpPr>
        <p:spPr>
          <a:xfrm>
            <a:off x="457200" y="1341438"/>
            <a:ext cx="5607050" cy="4114800"/>
          </a:xfrm>
        </p:spPr>
        <p:txBody>
          <a:bodyPr/>
          <a:lstStyle/>
          <a:p>
            <a:pPr>
              <a:defRPr/>
            </a:pPr>
            <a:r>
              <a:rPr lang="it-IT" dirty="0"/>
              <a:t>Le </a:t>
            </a:r>
            <a:r>
              <a:rPr lang="it-IT" b="1" dirty="0"/>
              <a:t>proprietà</a:t>
            </a:r>
            <a:r>
              <a:rPr lang="it-IT" dirty="0"/>
              <a:t> dei corpi e le loro </a:t>
            </a:r>
            <a:r>
              <a:rPr lang="it-IT" b="1" dirty="0"/>
              <a:t>trasformazioni</a:t>
            </a:r>
            <a:r>
              <a:rPr lang="it-IT" dirty="0"/>
              <a:t> possono essere:</a:t>
            </a:r>
          </a:p>
          <a:p>
            <a:pPr marL="342900" indent="-342900">
              <a:buClrTx/>
              <a:buSzPct val="80000"/>
              <a:buFont typeface="Arial" panose="020B0604020202020204" pitchFamily="34" charset="0"/>
              <a:buChar char="•"/>
              <a:defRPr/>
            </a:pPr>
            <a:r>
              <a:rPr lang="it-IT" b="1" dirty="0"/>
              <a:t>fisiche </a:t>
            </a:r>
            <a:r>
              <a:rPr lang="it-IT" dirty="0"/>
              <a:t>→ fenomeni che modificano l’aspetto di un corpo senza cambiarne la composizione;</a:t>
            </a:r>
          </a:p>
          <a:p>
            <a:pPr marL="342900" indent="-342900">
              <a:buClrTx/>
              <a:buSzPct val="80000"/>
              <a:buFont typeface="Arial" panose="020B0604020202020204" pitchFamily="34" charset="0"/>
              <a:buChar char="•"/>
              <a:defRPr/>
            </a:pPr>
            <a:r>
              <a:rPr lang="it-IT" b="1" dirty="0"/>
              <a:t>chimiche</a:t>
            </a:r>
            <a:r>
              <a:rPr lang="it-IT" dirty="0"/>
              <a:t> → si manifestano quando si modifica la composizione della materia.</a:t>
            </a:r>
          </a:p>
        </p:txBody>
      </p:sp>
      <p:sp>
        <p:nvSpPr>
          <p:cNvPr id="21508" name="Footer Placeholder 3">
            <a:extLst>
              <a:ext uri="{FF2B5EF4-FFF2-40B4-BE49-F238E27FC236}">
                <a16:creationId xmlns:a16="http://schemas.microsoft.com/office/drawing/2014/main" id="{B6BBA0E5-D1CF-421F-8F71-9775850B1D0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t>Brady, Jespersen, Hyslop, Pignocchino </a:t>
            </a:r>
            <a:r>
              <a:rPr lang="it-IT" altLang="it-IT" i="1"/>
              <a:t>Chimica.blu seconda edizione </a:t>
            </a:r>
            <a:r>
              <a:rPr lang="it-IT" altLang="it-IT"/>
              <a:t>© Zanichelli 2020</a:t>
            </a:r>
          </a:p>
        </p:txBody>
      </p:sp>
      <p:pic>
        <p:nvPicPr>
          <p:cNvPr id="2" name="Immagine 1">
            <a:extLst>
              <a:ext uri="{FF2B5EF4-FFF2-40B4-BE49-F238E27FC236}">
                <a16:creationId xmlns:a16="http://schemas.microsoft.com/office/drawing/2014/main" id="{6F0C1123-BD3B-49A0-8D61-7288546493D5}"/>
              </a:ext>
            </a:extLst>
          </p:cNvPr>
          <p:cNvPicPr>
            <a:picLocks noChangeAspect="1"/>
          </p:cNvPicPr>
          <p:nvPr/>
        </p:nvPicPr>
        <p:blipFill>
          <a:blip r:embed="rId2"/>
          <a:stretch>
            <a:fillRect/>
          </a:stretch>
        </p:blipFill>
        <p:spPr>
          <a:xfrm>
            <a:off x="6236437" y="1167064"/>
            <a:ext cx="2240291" cy="1888502"/>
          </a:xfrm>
          <a:prstGeom prst="rect">
            <a:avLst/>
          </a:prstGeom>
        </p:spPr>
      </p:pic>
      <p:pic>
        <p:nvPicPr>
          <p:cNvPr id="4" name="Immagine 3">
            <a:extLst>
              <a:ext uri="{FF2B5EF4-FFF2-40B4-BE49-F238E27FC236}">
                <a16:creationId xmlns:a16="http://schemas.microsoft.com/office/drawing/2014/main" id="{60EF8FCA-F227-4636-BB23-17329500ED1C}"/>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157843" y="2733275"/>
            <a:ext cx="2459042" cy="870911"/>
          </a:xfrm>
          <a:prstGeom prst="rect">
            <a:avLst/>
          </a:prstGeom>
        </p:spPr>
      </p:pic>
      <p:pic>
        <p:nvPicPr>
          <p:cNvPr id="5" name="Immagine 4">
            <a:extLst>
              <a:ext uri="{FF2B5EF4-FFF2-40B4-BE49-F238E27FC236}">
                <a16:creationId xmlns:a16="http://schemas.microsoft.com/office/drawing/2014/main" id="{7163D4CB-FB59-4E90-A9FE-5A0FED0BDB6B}"/>
              </a:ext>
            </a:extLst>
          </p:cNvPr>
          <p:cNvPicPr>
            <a:picLocks noChangeAspect="1"/>
          </p:cNvPicPr>
          <p:nvPr/>
        </p:nvPicPr>
        <p:blipFill>
          <a:blip r:embed="rId4"/>
          <a:stretch>
            <a:fillRect/>
          </a:stretch>
        </p:blipFill>
        <p:spPr>
          <a:xfrm>
            <a:off x="6464656" y="3593276"/>
            <a:ext cx="1783848" cy="1774340"/>
          </a:xfrm>
          <a:prstGeom prst="rect">
            <a:avLst/>
          </a:prstGeom>
        </p:spPr>
      </p:pic>
      <p:pic>
        <p:nvPicPr>
          <p:cNvPr id="6" name="Immagine 5">
            <a:extLst>
              <a:ext uri="{FF2B5EF4-FFF2-40B4-BE49-F238E27FC236}">
                <a16:creationId xmlns:a16="http://schemas.microsoft.com/office/drawing/2014/main" id="{4AE6DFF6-4E2D-4C43-AD80-21A99C494847}"/>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139859" y="5356706"/>
            <a:ext cx="2433443" cy="102462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DA7E3BF0-CA01-4D8A-8C00-2DC54087E8F3}"/>
              </a:ext>
            </a:extLst>
          </p:cNvPr>
          <p:cNvSpPr>
            <a:spLocks noGrp="1" noChangeArrowheads="1"/>
          </p:cNvSpPr>
          <p:nvPr>
            <p:ph type="title"/>
          </p:nvPr>
        </p:nvSpPr>
        <p:spPr>
          <a:xfrm>
            <a:off x="457200" y="381000"/>
            <a:ext cx="8218488" cy="914400"/>
          </a:xfrm>
        </p:spPr>
        <p:txBody>
          <a:bodyPr/>
          <a:lstStyle/>
          <a:p>
            <a:r>
              <a:rPr lang="it-IT" altLang="en-US"/>
              <a:t>Gli stati della materia</a:t>
            </a:r>
            <a:br>
              <a:rPr lang="it-IT" altLang="en-US"/>
            </a:br>
            <a:r>
              <a:rPr lang="it-IT" altLang="en-US"/>
              <a:t>e i cambiamenti di stato</a:t>
            </a:r>
            <a:endParaRPr lang="en-GB" altLang="it-IT"/>
          </a:p>
        </p:txBody>
      </p:sp>
      <p:sp>
        <p:nvSpPr>
          <p:cNvPr id="22531" name="Content Placeholder 2">
            <a:extLst>
              <a:ext uri="{FF2B5EF4-FFF2-40B4-BE49-F238E27FC236}">
                <a16:creationId xmlns:a16="http://schemas.microsoft.com/office/drawing/2014/main" id="{0BCA1436-FD09-4E89-A519-7479110676C6}"/>
              </a:ext>
            </a:extLst>
          </p:cNvPr>
          <p:cNvSpPr>
            <a:spLocks noGrp="1" noChangeArrowheads="1"/>
          </p:cNvSpPr>
          <p:nvPr>
            <p:ph idx="1"/>
          </p:nvPr>
        </p:nvSpPr>
        <p:spPr>
          <a:xfrm>
            <a:off x="457200" y="1546225"/>
            <a:ext cx="8218488" cy="4114800"/>
          </a:xfrm>
        </p:spPr>
        <p:txBody>
          <a:bodyPr/>
          <a:lstStyle/>
          <a:p>
            <a:r>
              <a:rPr lang="it-IT" altLang="en-US"/>
              <a:t>Sulla Terra, la materia si trova in diversi </a:t>
            </a:r>
            <a:r>
              <a:rPr lang="it-IT" altLang="en-US" b="1"/>
              <a:t>stati di aggregazione</a:t>
            </a:r>
            <a:r>
              <a:rPr lang="it-IT" altLang="en-US"/>
              <a:t>: </a:t>
            </a:r>
            <a:r>
              <a:rPr lang="it-IT" altLang="en-US" i="1"/>
              <a:t>stato solido</a:t>
            </a:r>
            <a:r>
              <a:rPr lang="it-IT" altLang="en-US"/>
              <a:t>, </a:t>
            </a:r>
            <a:r>
              <a:rPr lang="it-IT" altLang="en-US" i="1"/>
              <a:t>stato liquido </a:t>
            </a:r>
            <a:r>
              <a:rPr lang="it-IT" altLang="en-US"/>
              <a:t>e </a:t>
            </a:r>
            <a:r>
              <a:rPr lang="it-IT" altLang="en-US" i="1"/>
              <a:t>stato aeriforme</a:t>
            </a:r>
            <a:r>
              <a:rPr lang="it-IT" altLang="en-US"/>
              <a:t>.</a:t>
            </a:r>
          </a:p>
          <a:p>
            <a:endParaRPr lang="en-GB" altLang="it-IT"/>
          </a:p>
        </p:txBody>
      </p:sp>
      <p:sp>
        <p:nvSpPr>
          <p:cNvPr id="22532" name="Footer Placeholder 3">
            <a:extLst>
              <a:ext uri="{FF2B5EF4-FFF2-40B4-BE49-F238E27FC236}">
                <a16:creationId xmlns:a16="http://schemas.microsoft.com/office/drawing/2014/main" id="{3D79494B-077D-4947-996C-16286814F21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t>Brady, Jespersen, Hyslop, Pignocchino </a:t>
            </a:r>
            <a:r>
              <a:rPr lang="it-IT" altLang="it-IT" i="1"/>
              <a:t>Chimica.blu seconda edizione </a:t>
            </a:r>
            <a:r>
              <a:rPr lang="it-IT" altLang="it-IT"/>
              <a:t>© Zanichelli 2020</a:t>
            </a:r>
          </a:p>
        </p:txBody>
      </p:sp>
      <p:pic>
        <p:nvPicPr>
          <p:cNvPr id="22533" name="Immagine 4">
            <a:extLst>
              <a:ext uri="{FF2B5EF4-FFF2-40B4-BE49-F238E27FC236}">
                <a16:creationId xmlns:a16="http://schemas.microsoft.com/office/drawing/2014/main" id="{0C2F369F-BB84-4DD9-BB28-569DDC5C57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0863" y="2492375"/>
            <a:ext cx="803275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a:extLst>
              <a:ext uri="{FF2B5EF4-FFF2-40B4-BE49-F238E27FC236}">
                <a16:creationId xmlns:a16="http://schemas.microsoft.com/office/drawing/2014/main" id="{925DDDFF-4F0D-4616-8A2D-71634082A8ED}"/>
              </a:ext>
            </a:extLst>
          </p:cNvPr>
          <p:cNvPicPr>
            <a:picLocks noChangeAspect="1"/>
          </p:cNvPicPr>
          <p:nvPr/>
        </p:nvPicPr>
        <p:blipFill>
          <a:blip r:embed="rId3"/>
          <a:stretch>
            <a:fillRect/>
          </a:stretch>
        </p:blipFill>
        <p:spPr>
          <a:xfrm>
            <a:off x="1841323" y="4328870"/>
            <a:ext cx="1613254" cy="1965809"/>
          </a:xfrm>
          <a:prstGeom prst="rect">
            <a:avLst/>
          </a:prstGeom>
        </p:spPr>
      </p:pic>
      <p:pic>
        <p:nvPicPr>
          <p:cNvPr id="4" name="Immagine 3">
            <a:extLst>
              <a:ext uri="{FF2B5EF4-FFF2-40B4-BE49-F238E27FC236}">
                <a16:creationId xmlns:a16="http://schemas.microsoft.com/office/drawing/2014/main" id="{4540BF5E-D037-437C-96A9-C296FF4D16A1}"/>
              </a:ext>
            </a:extLst>
          </p:cNvPr>
          <p:cNvPicPr>
            <a:picLocks noChangeAspect="1"/>
          </p:cNvPicPr>
          <p:nvPr/>
        </p:nvPicPr>
        <p:blipFill>
          <a:blip r:embed="rId4"/>
          <a:stretch>
            <a:fillRect/>
          </a:stretch>
        </p:blipFill>
        <p:spPr>
          <a:xfrm>
            <a:off x="3905899" y="4328869"/>
            <a:ext cx="1321090" cy="1965809"/>
          </a:xfrm>
          <a:prstGeom prst="rect">
            <a:avLst/>
          </a:prstGeom>
        </p:spPr>
      </p:pic>
      <p:pic>
        <p:nvPicPr>
          <p:cNvPr id="5" name="Immagine 4">
            <a:extLst>
              <a:ext uri="{FF2B5EF4-FFF2-40B4-BE49-F238E27FC236}">
                <a16:creationId xmlns:a16="http://schemas.microsoft.com/office/drawing/2014/main" id="{3B946B40-6C96-4B8C-9A47-1E58467655AD}"/>
              </a:ext>
            </a:extLst>
          </p:cNvPr>
          <p:cNvPicPr>
            <a:picLocks noChangeAspect="1"/>
          </p:cNvPicPr>
          <p:nvPr/>
        </p:nvPicPr>
        <p:blipFill>
          <a:blip r:embed="rId5"/>
          <a:stretch>
            <a:fillRect/>
          </a:stretch>
        </p:blipFill>
        <p:spPr>
          <a:xfrm>
            <a:off x="5678311" y="4328869"/>
            <a:ext cx="1625956" cy="1965809"/>
          </a:xfrm>
          <a:prstGeom prst="rect">
            <a:avLst/>
          </a:prstGeom>
        </p:spPr>
      </p:pic>
    </p:spTree>
  </p:cSld>
  <p:clrMapOvr>
    <a:masterClrMapping/>
  </p:clrMapOvr>
</p:sld>
</file>

<file path=ppt/theme/theme1.xml><?xml version="1.0" encoding="utf-8"?>
<a:theme xmlns:a="http://schemas.openxmlformats.org/drawingml/2006/main" name="4_Presentazione vuota">
  <a:themeElements>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zione vuota">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lstStyle>
        <a:defPPr algn="l">
          <a:buClr>
            <a:srgbClr val="FF0000"/>
          </a:buClr>
          <a:defRPr sz="7500" dirty="0">
            <a:solidFill>
              <a:srgbClr val="888888"/>
            </a:solidFill>
            <a:latin typeface="Arial" panose="020B0604020202020204" pitchFamily="34" charset="0"/>
          </a:defRPr>
        </a:defPPr>
      </a:lstStyle>
    </a:tx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andard Zanichelli.ppt  -  Modalità compatibilità" id="{DC4D6554-FE9E-4066-A853-38AF42D40ABE}" vid="{EE820D8D-0148-412D-A3C6-D12A08A40329}"/>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27686</TotalTime>
  <Words>1650</Words>
  <Application>Microsoft Office PowerPoint</Application>
  <PresentationFormat>Presentazione su schermo (4:3)</PresentationFormat>
  <Paragraphs>104</Paragraphs>
  <Slides>21</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21</vt:i4>
      </vt:variant>
    </vt:vector>
  </HeadingPairs>
  <TitlesOfParts>
    <vt:vector size="26" baseType="lpstr">
      <vt:lpstr>Arial</vt:lpstr>
      <vt:lpstr>Calibri</vt:lpstr>
      <vt:lpstr>Times</vt:lpstr>
      <vt:lpstr>Times New Roman</vt:lpstr>
      <vt:lpstr>4_Presentazione vuota</vt:lpstr>
      <vt:lpstr>Presentazione standard di PowerPoint</vt:lpstr>
      <vt:lpstr>James E. Brady Neil D. Jespersen Alison Hyslop Maria Cristina Pignocchino</vt:lpstr>
      <vt:lpstr>Capitolo 1</vt:lpstr>
      <vt:lpstr>Sommario</vt:lpstr>
      <vt:lpstr>Lo studio della materia</vt:lpstr>
      <vt:lpstr>Lo studio della materia</vt:lpstr>
      <vt:lpstr>Le proprietà fisiche e chimiche</vt:lpstr>
      <vt:lpstr>Le proprietà fisiche e chimiche</vt:lpstr>
      <vt:lpstr>Gli stati della materia e i cambiamenti di stato</vt:lpstr>
      <vt:lpstr>Gli stati della materia e i cambiamenti di stato</vt:lpstr>
      <vt:lpstr>Gli stati della materia e i cambiamenti di stato</vt:lpstr>
      <vt:lpstr>Il percorso della scoperta scientifica</vt:lpstr>
      <vt:lpstr>Il percorso della scoperta scientifica</vt:lpstr>
      <vt:lpstr>Il percorso della scoperta scientifica</vt:lpstr>
      <vt:lpstr>Da Galileo alla comunità scientifica contemporanea</vt:lpstr>
      <vt:lpstr>Da Galileo alla comunità scientifica contemporanea</vt:lpstr>
      <vt:lpstr>Da Galileo alla comunità scientifica contemporanea</vt:lpstr>
      <vt:lpstr>La natura particellare della materia</vt:lpstr>
      <vt:lpstr>La natura particellare della materia</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Modolo Irene</dc:creator>
  <cp:lastModifiedBy>Modolo Irene</cp:lastModifiedBy>
  <cp:revision>556</cp:revision>
  <cp:lastPrinted>2009-04-22T19:24:48Z</cp:lastPrinted>
  <dcterms:created xsi:type="dcterms:W3CDTF">2011-11-23T15:48:27Z</dcterms:created>
  <dcterms:modified xsi:type="dcterms:W3CDTF">2020-08-06T08:29:36Z</dcterms:modified>
</cp:coreProperties>
</file>