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88" r:id="rId1"/>
  </p:sldMasterIdLst>
  <p:notesMasterIdLst>
    <p:notesMasterId r:id="rId41"/>
  </p:notesMasterIdLst>
  <p:handoutMasterIdLst>
    <p:handoutMasterId r:id="rId42"/>
  </p:handoutMasterIdLst>
  <p:sldIdLst>
    <p:sldId id="432" r:id="rId2"/>
    <p:sldId id="464" r:id="rId3"/>
    <p:sldId id="466" r:id="rId4"/>
    <p:sldId id="465" r:id="rId5"/>
    <p:sldId id="467" r:id="rId6"/>
    <p:sldId id="468" r:id="rId7"/>
    <p:sldId id="470" r:id="rId8"/>
    <p:sldId id="471" r:id="rId9"/>
    <p:sldId id="469" r:id="rId10"/>
    <p:sldId id="472" r:id="rId11"/>
    <p:sldId id="473" r:id="rId12"/>
    <p:sldId id="474" r:id="rId13"/>
    <p:sldId id="478" r:id="rId14"/>
    <p:sldId id="476" r:id="rId15"/>
    <p:sldId id="480" r:id="rId16"/>
    <p:sldId id="477" r:id="rId17"/>
    <p:sldId id="483" r:id="rId18"/>
    <p:sldId id="511" r:id="rId19"/>
    <p:sldId id="485" r:id="rId20"/>
    <p:sldId id="486" r:id="rId21"/>
    <p:sldId id="487" r:id="rId22"/>
    <p:sldId id="488" r:id="rId23"/>
    <p:sldId id="496" r:id="rId24"/>
    <p:sldId id="503" r:id="rId25"/>
    <p:sldId id="497" r:id="rId26"/>
    <p:sldId id="495" r:id="rId27"/>
    <p:sldId id="504" r:id="rId28"/>
    <p:sldId id="508" r:id="rId29"/>
    <p:sldId id="507" r:id="rId30"/>
    <p:sldId id="490" r:id="rId31"/>
    <p:sldId id="491" r:id="rId32"/>
    <p:sldId id="492" r:id="rId33"/>
    <p:sldId id="493" r:id="rId34"/>
    <p:sldId id="494" r:id="rId35"/>
    <p:sldId id="498" r:id="rId36"/>
    <p:sldId id="499" r:id="rId37"/>
    <p:sldId id="500" r:id="rId38"/>
    <p:sldId id="501" r:id="rId39"/>
    <p:sldId id="502" r:id="rId40"/>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Calibri" panose="020F0502020204030204" pitchFamily="34"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Calibri" panose="020F0502020204030204" pitchFamily="34"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Calibri" panose="020F0502020204030204" pitchFamily="34"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Calibri" panose="020F0502020204030204" pitchFamily="34"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8080"/>
    <a:srgbClr val="008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37" autoAdjust="0"/>
  </p:normalViewPr>
  <p:slideViewPr>
    <p:cSldViewPr>
      <p:cViewPr varScale="1">
        <p:scale>
          <a:sx n="77" d="100"/>
          <a:sy n="77" d="100"/>
        </p:scale>
        <p:origin x="1146" y="90"/>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279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5268E6-2F8E-4C20-B737-125A66E0DA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B4F5AF14-9E0F-4B53-9A71-4547AABEEC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9A04D77-4036-4958-84C2-F155B0D15D4F}" type="datetimeFigureOut">
              <a:rPr lang="en-GB"/>
              <a:pPr>
                <a:defRPr/>
              </a:pPr>
              <a:t>07/08/2020</a:t>
            </a:fld>
            <a:endParaRPr lang="en-GB"/>
          </a:p>
        </p:txBody>
      </p:sp>
      <p:sp>
        <p:nvSpPr>
          <p:cNvPr id="4" name="Footer Placeholder 3">
            <a:extLst>
              <a:ext uri="{FF2B5EF4-FFF2-40B4-BE49-F238E27FC236}">
                <a16:creationId xmlns:a16="http://schemas.microsoft.com/office/drawing/2014/main" id="{4082A303-DC5A-408C-93CD-3662A1C36D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EA137758-ADA5-454B-8529-8D45461D8A5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977CE4-A074-4BD6-929B-811055C37C71}"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AutoShape 1">
            <a:extLst>
              <a:ext uri="{FF2B5EF4-FFF2-40B4-BE49-F238E27FC236}">
                <a16:creationId xmlns:a16="http://schemas.microsoft.com/office/drawing/2014/main" id="{639CB485-E977-4F58-9A77-4CBC1D2C7BC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sz="1800"/>
          </a:p>
        </p:txBody>
      </p:sp>
      <p:sp>
        <p:nvSpPr>
          <p:cNvPr id="12291" name="Text Box 2">
            <a:extLst>
              <a:ext uri="{FF2B5EF4-FFF2-40B4-BE49-F238E27FC236}">
                <a16:creationId xmlns:a16="http://schemas.microsoft.com/office/drawing/2014/main" id="{638C19F7-30AA-43F4-906D-2CFCD19F9E25}"/>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sz="1800"/>
          </a:p>
        </p:txBody>
      </p:sp>
      <p:sp>
        <p:nvSpPr>
          <p:cNvPr id="2051" name="Rectangle 3">
            <a:extLst>
              <a:ext uri="{FF2B5EF4-FFF2-40B4-BE49-F238E27FC236}">
                <a16:creationId xmlns:a16="http://schemas.microsoft.com/office/drawing/2014/main" id="{0AD146B1-D84A-4090-BFF9-0639478F067A}"/>
              </a:ext>
            </a:extLst>
          </p:cNvPr>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charset="0"/>
                <a:ea typeface="ＭＳ Ｐゴシック" charset="-128"/>
                <a:cs typeface="ＭＳ Ｐゴシック" charset="-128"/>
              </a:defRPr>
            </a:lvl1pPr>
          </a:lstStyle>
          <a:p>
            <a:pPr>
              <a:defRPr/>
            </a:pPr>
            <a:r>
              <a:rPr lang="it-IT"/>
              <a:t>13/11/11</a:t>
            </a:r>
          </a:p>
        </p:txBody>
      </p:sp>
      <p:sp>
        <p:nvSpPr>
          <p:cNvPr id="12293" name="Rectangle 4">
            <a:extLst>
              <a:ext uri="{FF2B5EF4-FFF2-40B4-BE49-F238E27FC236}">
                <a16:creationId xmlns:a16="http://schemas.microsoft.com/office/drawing/2014/main" id="{77E58876-5CC1-4503-AE2F-730AD7287F11}"/>
              </a:ext>
            </a:extLst>
          </p:cNvPr>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4D7660CC-124A-4A29-92EE-FD767DAA4B93}"/>
              </a:ext>
            </a:extLst>
          </p:cNvPr>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it-IT" noProof="0"/>
          </a:p>
        </p:txBody>
      </p:sp>
      <p:sp>
        <p:nvSpPr>
          <p:cNvPr id="12295" name="Text Box 6">
            <a:extLst>
              <a:ext uri="{FF2B5EF4-FFF2-40B4-BE49-F238E27FC236}">
                <a16:creationId xmlns:a16="http://schemas.microsoft.com/office/drawing/2014/main" id="{5E482391-CDF7-4A57-8B53-146C1D414D13}"/>
              </a:ext>
            </a:extLst>
          </p:cNvPr>
          <p:cNvSpPr txBox="1">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sz="1800"/>
          </a:p>
        </p:txBody>
      </p:sp>
      <p:sp>
        <p:nvSpPr>
          <p:cNvPr id="2055" name="Rectangle 7">
            <a:extLst>
              <a:ext uri="{FF2B5EF4-FFF2-40B4-BE49-F238E27FC236}">
                <a16:creationId xmlns:a16="http://schemas.microsoft.com/office/drawing/2014/main" id="{E835CDD7-9AE4-481F-BCA3-F8C457A8E153}"/>
              </a:ext>
            </a:extLst>
          </p:cNvPr>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pPr>
              <a:defRPr/>
            </a:pPr>
            <a:fld id="{C714557F-66F1-49F9-94B0-563381315864}"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S PGothic"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S PGothic" charset="0"/>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S PGothic" charset="0"/>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S PGothic" charset="0"/>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C8D1D13-D3D7-4D3B-97C7-69E56C0FFDD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AF559AC-B560-4C46-8ABA-5F1C768F09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imes New Roman" panose="02020603050405020304" pitchFamily="18" charset="0"/>
            </a:endParaRPr>
          </a:p>
        </p:txBody>
      </p:sp>
      <p:sp>
        <p:nvSpPr>
          <p:cNvPr id="15364" name="Date Placeholder 3">
            <a:extLst>
              <a:ext uri="{FF2B5EF4-FFF2-40B4-BE49-F238E27FC236}">
                <a16:creationId xmlns:a16="http://schemas.microsoft.com/office/drawing/2014/main" id="{6995F593-D6A7-4BFB-B88A-D427AC72EBDA}"/>
              </a:ext>
            </a:extLst>
          </p:cNvPr>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9pPr>
          </a:lstStyle>
          <a:p>
            <a:r>
              <a:rPr lang="it-IT" altLang="it-IT" sz="1200">
                <a:solidFill>
                  <a:srgbClr val="000000"/>
                </a:solidFill>
              </a:rPr>
              <a:t>13/11/11</a:t>
            </a:r>
          </a:p>
        </p:txBody>
      </p:sp>
      <p:sp>
        <p:nvSpPr>
          <p:cNvPr id="15365" name="Slide Number Placeholder 4">
            <a:extLst>
              <a:ext uri="{FF2B5EF4-FFF2-40B4-BE49-F238E27FC236}">
                <a16:creationId xmlns:a16="http://schemas.microsoft.com/office/drawing/2014/main" id="{562D121F-C30D-4C09-B8AF-28B68A09C0E4}"/>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Calibri" panose="020F0502020204030204" pitchFamily="34" charset="0"/>
                <a:ea typeface="MS PGothic" panose="020B0600070205080204" pitchFamily="34" charset="-128"/>
              </a:defRPr>
            </a:lvl9pPr>
          </a:lstStyle>
          <a:p>
            <a:fld id="{29794689-A281-481F-91AA-2218777C49BE}" type="slidenum">
              <a:rPr lang="it-IT" altLang="it-IT" sz="1200" smtClean="0">
                <a:solidFill>
                  <a:srgbClr val="000000"/>
                </a:solidFill>
              </a:rPr>
              <a:pPr/>
              <a:t>2</a:t>
            </a:fld>
            <a:endParaRPr lang="it-IT" altLang="it-IT"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data 3"/>
          <p:cNvSpPr>
            <a:spLocks noGrp="1"/>
          </p:cNvSpPr>
          <p:nvPr>
            <p:ph type="dt"/>
          </p:nvPr>
        </p:nvSpPr>
        <p:spPr/>
        <p:txBody>
          <a:bodyPr/>
          <a:lstStyle/>
          <a:p>
            <a:pPr>
              <a:defRPr/>
            </a:pPr>
            <a:r>
              <a:rPr lang="it-IT"/>
              <a:t>13/11/11</a:t>
            </a:r>
          </a:p>
        </p:txBody>
      </p:sp>
      <p:sp>
        <p:nvSpPr>
          <p:cNvPr id="5" name="Segnaposto numero diapositiva 4"/>
          <p:cNvSpPr>
            <a:spLocks noGrp="1"/>
          </p:cNvSpPr>
          <p:nvPr>
            <p:ph type="sldNum"/>
          </p:nvPr>
        </p:nvSpPr>
        <p:spPr/>
        <p:txBody>
          <a:bodyPr/>
          <a:lstStyle/>
          <a:p>
            <a:pPr>
              <a:defRPr/>
            </a:pPr>
            <a:fld id="{C714557F-66F1-49F9-94B0-563381315864}" type="slidenum">
              <a:rPr lang="it-IT" altLang="it-IT" smtClean="0"/>
              <a:pPr>
                <a:defRPr/>
              </a:pPr>
              <a:t>20</a:t>
            </a:fld>
            <a:endParaRPr lang="it-IT" altLang="it-IT"/>
          </a:p>
        </p:txBody>
      </p:sp>
    </p:spTree>
    <p:extLst>
      <p:ext uri="{BB962C8B-B14F-4D97-AF65-F5344CB8AC3E}">
        <p14:creationId xmlns:p14="http://schemas.microsoft.com/office/powerpoint/2010/main" val="349707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data 3"/>
          <p:cNvSpPr>
            <a:spLocks noGrp="1"/>
          </p:cNvSpPr>
          <p:nvPr>
            <p:ph type="dt"/>
          </p:nvPr>
        </p:nvSpPr>
        <p:spPr/>
        <p:txBody>
          <a:bodyPr/>
          <a:lstStyle/>
          <a:p>
            <a:pPr>
              <a:defRPr/>
            </a:pPr>
            <a:r>
              <a:rPr lang="it-IT"/>
              <a:t>13/11/11</a:t>
            </a:r>
          </a:p>
        </p:txBody>
      </p:sp>
      <p:sp>
        <p:nvSpPr>
          <p:cNvPr id="5" name="Segnaposto numero diapositiva 4"/>
          <p:cNvSpPr>
            <a:spLocks noGrp="1"/>
          </p:cNvSpPr>
          <p:nvPr>
            <p:ph type="sldNum"/>
          </p:nvPr>
        </p:nvSpPr>
        <p:spPr/>
        <p:txBody>
          <a:bodyPr/>
          <a:lstStyle/>
          <a:p>
            <a:pPr>
              <a:defRPr/>
            </a:pPr>
            <a:fld id="{C714557F-66F1-49F9-94B0-563381315864}" type="slidenum">
              <a:rPr lang="it-IT" altLang="it-IT" smtClean="0"/>
              <a:pPr>
                <a:defRPr/>
              </a:pPr>
              <a:t>38</a:t>
            </a:fld>
            <a:endParaRPr lang="it-IT" altLang="it-IT"/>
          </a:p>
        </p:txBody>
      </p:sp>
    </p:spTree>
    <p:extLst>
      <p:ext uri="{BB962C8B-B14F-4D97-AF65-F5344CB8AC3E}">
        <p14:creationId xmlns:p14="http://schemas.microsoft.com/office/powerpoint/2010/main" val="2067370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data 3"/>
          <p:cNvSpPr>
            <a:spLocks noGrp="1"/>
          </p:cNvSpPr>
          <p:nvPr>
            <p:ph type="dt"/>
          </p:nvPr>
        </p:nvSpPr>
        <p:spPr/>
        <p:txBody>
          <a:bodyPr/>
          <a:lstStyle/>
          <a:p>
            <a:pPr>
              <a:defRPr/>
            </a:pPr>
            <a:r>
              <a:rPr lang="it-IT"/>
              <a:t>13/11/11</a:t>
            </a:r>
          </a:p>
        </p:txBody>
      </p:sp>
      <p:sp>
        <p:nvSpPr>
          <p:cNvPr id="5" name="Segnaposto numero diapositiva 4"/>
          <p:cNvSpPr>
            <a:spLocks noGrp="1"/>
          </p:cNvSpPr>
          <p:nvPr>
            <p:ph type="sldNum"/>
          </p:nvPr>
        </p:nvSpPr>
        <p:spPr/>
        <p:txBody>
          <a:bodyPr/>
          <a:lstStyle/>
          <a:p>
            <a:pPr>
              <a:defRPr/>
            </a:pPr>
            <a:fld id="{C714557F-66F1-49F9-94B0-563381315864}" type="slidenum">
              <a:rPr lang="it-IT" altLang="it-IT" smtClean="0"/>
              <a:pPr>
                <a:defRPr/>
              </a:pPr>
              <a:t>39</a:t>
            </a:fld>
            <a:endParaRPr lang="it-IT" altLang="it-IT"/>
          </a:p>
        </p:txBody>
      </p:sp>
    </p:spTree>
    <p:extLst>
      <p:ext uri="{BB962C8B-B14F-4D97-AF65-F5344CB8AC3E}">
        <p14:creationId xmlns:p14="http://schemas.microsoft.com/office/powerpoint/2010/main" val="2790438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inizial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985505C-0432-48B8-80AD-3A023F17DC0C}"/>
              </a:ext>
            </a:extLst>
          </p:cNvPr>
          <p:cNvSpPr>
            <a:spLocks noChangeArrowheads="1"/>
          </p:cNvSpPr>
          <p:nvPr userDrawn="1"/>
        </p:nvSpPr>
        <p:spPr bwMode="auto">
          <a:xfrm>
            <a:off x="0" y="0"/>
            <a:ext cx="9144000" cy="685800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sz="1800"/>
          </a:p>
        </p:txBody>
      </p:sp>
      <p:sp>
        <p:nvSpPr>
          <p:cNvPr id="3" name="AutoShape 3">
            <a:extLst>
              <a:ext uri="{FF2B5EF4-FFF2-40B4-BE49-F238E27FC236}">
                <a16:creationId xmlns:a16="http://schemas.microsoft.com/office/drawing/2014/main" id="{85EBF59E-4DC2-47BD-B24D-ACD6544D27D5}"/>
              </a:ext>
            </a:extLst>
          </p:cNvPr>
          <p:cNvSpPr>
            <a:spLocks noChangeArrowheads="1"/>
          </p:cNvSpPr>
          <p:nvPr userDrawn="1"/>
        </p:nvSpPr>
        <p:spPr bwMode="auto">
          <a:xfrm>
            <a:off x="76200" y="76200"/>
            <a:ext cx="8991600" cy="6705600"/>
          </a:xfrm>
          <a:prstGeom prst="roundRect">
            <a:avLst>
              <a:gd name="adj" fmla="val 1278"/>
            </a:avLst>
          </a:prstGeom>
          <a:solidFill>
            <a:schemeClr val="bg1"/>
          </a:solidFill>
          <a:ln w="9525">
            <a:noFill/>
            <a:round/>
            <a:headEnd/>
            <a:tailEnd/>
          </a:ln>
          <a:effectLst>
            <a:outerShdw blurRad="63500" dist="38099" dir="2700000" algn="ctr" rotWithShape="0">
              <a:srgbClr val="000000">
                <a:alpha val="74998"/>
              </a:srgbClr>
            </a:outerShdw>
          </a:effectLst>
        </p:spPr>
        <p:txBody>
          <a:bodyPr wrap="none" anchor="ctr"/>
          <a:lstStyle/>
          <a:p>
            <a:pPr algn="ctr">
              <a:defRPr/>
            </a:pPr>
            <a:r>
              <a:rPr lang="it-IT" sz="1800">
                <a:latin typeface="Arial" charset="0"/>
                <a:ea typeface="ＭＳ Ｐゴシック" pitchFamily="28" charset="-128"/>
              </a:rPr>
              <a:t> </a:t>
            </a:r>
          </a:p>
        </p:txBody>
      </p:sp>
      <p:sp>
        <p:nvSpPr>
          <p:cNvPr id="4" name="Rectangle 206">
            <a:extLst>
              <a:ext uri="{FF2B5EF4-FFF2-40B4-BE49-F238E27FC236}">
                <a16:creationId xmlns:a16="http://schemas.microsoft.com/office/drawing/2014/main" id="{E1751C1E-F211-4A61-B9D1-5CA8F745CA43}"/>
              </a:ext>
            </a:extLst>
          </p:cNvPr>
          <p:cNvSpPr>
            <a:spLocks noChangeArrowheads="1"/>
          </p:cNvSpPr>
          <p:nvPr userDrawn="1"/>
        </p:nvSpPr>
        <p:spPr bwMode="auto">
          <a:xfrm>
            <a:off x="563563" y="3182938"/>
            <a:ext cx="1841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5000"/>
              </a:lnSpc>
              <a:spcBef>
                <a:spcPct val="20000"/>
              </a:spcBef>
            </a:pPr>
            <a:endParaRPr lang="en-US" altLang="it-IT" sz="3000">
              <a:solidFill>
                <a:srgbClr val="FF0000"/>
              </a:solidFill>
            </a:endParaRPr>
          </a:p>
        </p:txBody>
      </p:sp>
      <p:pic>
        <p:nvPicPr>
          <p:cNvPr id="5" name="Picture 10">
            <a:extLst>
              <a:ext uri="{FF2B5EF4-FFF2-40B4-BE49-F238E27FC236}">
                <a16:creationId xmlns:a16="http://schemas.microsoft.com/office/drawing/2014/main" id="{0C4BCA22-5784-4F5D-BE4F-BEDD84AF886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514600" y="2557463"/>
            <a:ext cx="6553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957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29600" cy="914400"/>
          </a:xfrm>
        </p:spPr>
        <p:txBody>
          <a:bodyPr/>
          <a:lstStyle/>
          <a:p>
            <a:r>
              <a:rPr lang="it-IT"/>
              <a:t>Fare clic per modificare stile</a:t>
            </a:r>
          </a:p>
        </p:txBody>
      </p:sp>
      <p:sp>
        <p:nvSpPr>
          <p:cNvPr id="3" name="Segnaposto tabella 2"/>
          <p:cNvSpPr>
            <a:spLocks noGrp="1"/>
          </p:cNvSpPr>
          <p:nvPr>
            <p:ph type="tbl" idx="1"/>
          </p:nvPr>
        </p:nvSpPr>
        <p:spPr>
          <a:xfrm>
            <a:off x="457200" y="1340768"/>
            <a:ext cx="8229600" cy="4114800"/>
          </a:xfrm>
        </p:spPr>
        <p:txBody>
          <a:bodyPr/>
          <a:lstStyle>
            <a:lvl1pPr>
              <a:spcAft>
                <a:spcPts val="1000"/>
              </a:spcAft>
              <a:defRPr/>
            </a:lvl1pPr>
          </a:lstStyle>
          <a:p>
            <a:pPr lvl="0"/>
            <a:endParaRPr lang="it-IT" noProof="0" dirty="0"/>
          </a:p>
        </p:txBody>
      </p:sp>
      <p:sp>
        <p:nvSpPr>
          <p:cNvPr id="4" name="Segnaposto piè di pagina 1">
            <a:extLst>
              <a:ext uri="{FF2B5EF4-FFF2-40B4-BE49-F238E27FC236}">
                <a16:creationId xmlns:a16="http://schemas.microsoft.com/office/drawing/2014/main" id="{1B43E0DA-E2D6-4ACB-A00D-01F873E5CA96}"/>
              </a:ext>
            </a:extLst>
          </p:cNvPr>
          <p:cNvSpPr>
            <a:spLocks noGrp="1"/>
          </p:cNvSpPr>
          <p:nvPr>
            <p:ph type="ftr" sz="quarter" idx="10"/>
          </p:nvPr>
        </p:nvSpPr>
        <p:spPr>
          <a:xfrm>
            <a:off x="76200" y="6626225"/>
            <a:ext cx="4351338" cy="231775"/>
          </a:xfrm>
        </p:spPr>
        <p:txBody>
          <a:bodyPr/>
          <a:lstStyle>
            <a:lvl1pPr eaLnBrk="1" hangingPunct="1">
              <a:defRPr sz="8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eaLnBrk="0" hangingPunct="0">
              <a:defRPr sz="2400">
                <a:solidFill>
                  <a:schemeClr val="bg1"/>
                </a:solidFill>
                <a:latin typeface="Calibri" panose="020F0502020204030204" pitchFamily="34" charset="0"/>
                <a:ea typeface="MS PGothic" panose="020B0600070205080204" pitchFamily="34" charset="-128"/>
              </a:defRPr>
            </a:lvl2pPr>
            <a:lvl3pPr eaLnBrk="0" hangingPunct="0">
              <a:defRPr sz="2400">
                <a:solidFill>
                  <a:schemeClr val="bg1"/>
                </a:solidFill>
                <a:latin typeface="Calibri" panose="020F0502020204030204" pitchFamily="34" charset="0"/>
                <a:ea typeface="MS PGothic" panose="020B0600070205080204" pitchFamily="34" charset="-128"/>
              </a:defRPr>
            </a:lvl3pPr>
            <a:lvl4pPr eaLnBrk="0" hangingPunct="0">
              <a:defRPr sz="2400">
                <a:solidFill>
                  <a:schemeClr val="bg1"/>
                </a:solidFill>
                <a:latin typeface="Calibri" panose="020F0502020204030204" pitchFamily="34" charset="0"/>
                <a:ea typeface="MS PGothic" panose="020B0600070205080204" pitchFamily="34" charset="-128"/>
              </a:defRPr>
            </a:lvl4pPr>
            <a:lvl5pPr eaLnBrk="0" hangingPunct="0">
              <a:defRPr sz="24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9p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48725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olo libro">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B5DA2D9-D489-4A99-AFAE-84251CF78FB9}"/>
              </a:ext>
            </a:extLst>
          </p:cNvPr>
          <p:cNvSpPr>
            <a:spLocks noChangeArrowheads="1"/>
          </p:cNvSpPr>
          <p:nvPr userDrawn="1"/>
        </p:nvSpPr>
        <p:spPr bwMode="auto">
          <a:xfrm>
            <a:off x="0" y="0"/>
            <a:ext cx="9144000" cy="685800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a:p>
        </p:txBody>
      </p:sp>
      <p:sp>
        <p:nvSpPr>
          <p:cNvPr id="5" name="AutoShape 3">
            <a:extLst>
              <a:ext uri="{FF2B5EF4-FFF2-40B4-BE49-F238E27FC236}">
                <a16:creationId xmlns:a16="http://schemas.microsoft.com/office/drawing/2014/main" id="{8727901B-633D-49AA-95D2-735B0FB3FD71}"/>
              </a:ext>
            </a:extLst>
          </p:cNvPr>
          <p:cNvSpPr>
            <a:spLocks noChangeArrowheads="1"/>
          </p:cNvSpPr>
          <p:nvPr userDrawn="1"/>
        </p:nvSpPr>
        <p:spPr bwMode="auto">
          <a:xfrm>
            <a:off x="76200" y="71438"/>
            <a:ext cx="8991600" cy="6705600"/>
          </a:xfrm>
          <a:prstGeom prst="roundRect">
            <a:avLst>
              <a:gd name="adj" fmla="val 1278"/>
            </a:avLst>
          </a:prstGeom>
          <a:solidFill>
            <a:schemeClr val="bg1"/>
          </a:solidFill>
          <a:ln w="9525">
            <a:noFill/>
            <a:round/>
            <a:headEnd/>
            <a:tailEnd/>
          </a:ln>
          <a:effectLst>
            <a:outerShdw blurRad="63500" dist="38099" dir="2700000" algn="ctr" rotWithShape="0">
              <a:srgbClr val="000000">
                <a:alpha val="74998"/>
              </a:srgbClr>
            </a:outerShdw>
          </a:effectLst>
        </p:spPr>
        <p:txBody>
          <a:bodyPr wrap="none" anchor="ctr"/>
          <a:lstStyle/>
          <a:p>
            <a:pPr algn="ctr">
              <a:defRPr/>
            </a:pPr>
            <a:r>
              <a:rPr lang="it-IT">
                <a:latin typeface="Arial" charset="0"/>
                <a:ea typeface="ＭＳ Ｐゴシック" pitchFamily="28" charset="-128"/>
              </a:rPr>
              <a:t> </a:t>
            </a:r>
          </a:p>
        </p:txBody>
      </p:sp>
      <p:pic>
        <p:nvPicPr>
          <p:cNvPr id="6" name="Picture 202" descr="LOGO">
            <a:extLst>
              <a:ext uri="{FF2B5EF4-FFF2-40B4-BE49-F238E27FC236}">
                <a16:creationId xmlns:a16="http://schemas.microsoft.com/office/drawing/2014/main" id="{188C8EAF-96B1-46D0-9D92-FD8CB0B313F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791200" y="5457825"/>
            <a:ext cx="3276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06">
            <a:extLst>
              <a:ext uri="{FF2B5EF4-FFF2-40B4-BE49-F238E27FC236}">
                <a16:creationId xmlns:a16="http://schemas.microsoft.com/office/drawing/2014/main" id="{41E0921D-6B13-44F0-BBE2-ED65122CABA9}"/>
              </a:ext>
            </a:extLst>
          </p:cNvPr>
          <p:cNvSpPr>
            <a:spLocks noChangeArrowheads="1"/>
          </p:cNvSpPr>
          <p:nvPr userDrawn="1"/>
        </p:nvSpPr>
        <p:spPr bwMode="auto">
          <a:xfrm>
            <a:off x="563563" y="3182938"/>
            <a:ext cx="1841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5000"/>
              </a:lnSpc>
              <a:spcBef>
                <a:spcPct val="20000"/>
              </a:spcBef>
            </a:pPr>
            <a:endParaRPr lang="en-US" altLang="it-IT" sz="3000">
              <a:solidFill>
                <a:srgbClr val="FF0000"/>
              </a:solidFill>
            </a:endParaRPr>
          </a:p>
        </p:txBody>
      </p:sp>
      <p:sp>
        <p:nvSpPr>
          <p:cNvPr id="7173" name="Rectangle 5"/>
          <p:cNvSpPr>
            <a:spLocks noGrp="1" noChangeArrowheads="1"/>
          </p:cNvSpPr>
          <p:nvPr>
            <p:ph type="ctrTitle"/>
          </p:nvPr>
        </p:nvSpPr>
        <p:spPr>
          <a:xfrm>
            <a:off x="899592" y="476672"/>
            <a:ext cx="7416824" cy="914400"/>
          </a:xfrm>
        </p:spPr>
        <p:txBody>
          <a:bodyPr anchor="t"/>
          <a:lstStyle>
            <a:lvl1pPr>
              <a:defRPr sz="3000">
                <a:solidFill>
                  <a:srgbClr val="808080"/>
                </a:solidFill>
              </a:defRPr>
            </a:lvl1pPr>
          </a:lstStyle>
          <a:p>
            <a:r>
              <a:rPr lang="en-US" altLang="it-IT" noProof="0" dirty="0"/>
              <a:t>Click to edit Master title style</a:t>
            </a:r>
            <a:endParaRPr lang="it-IT" dirty="0"/>
          </a:p>
        </p:txBody>
      </p:sp>
      <p:sp>
        <p:nvSpPr>
          <p:cNvPr id="7174" name="Rectangle 6"/>
          <p:cNvSpPr>
            <a:spLocks noGrp="1" noChangeArrowheads="1"/>
          </p:cNvSpPr>
          <p:nvPr>
            <p:ph type="subTitle" idx="1"/>
          </p:nvPr>
        </p:nvSpPr>
        <p:spPr>
          <a:xfrm>
            <a:off x="899592" y="2635250"/>
            <a:ext cx="7416824" cy="2057400"/>
          </a:xfrm>
        </p:spPr>
        <p:txBody>
          <a:bodyPr anchor="ctr"/>
          <a:lstStyle>
            <a:lvl1pPr marL="0" marR="0" indent="0" algn="l" defTabSz="914400" rtl="0" eaLnBrk="0" fontAlgn="base" latinLnBrk="0" hangingPunct="0">
              <a:lnSpc>
                <a:spcPct val="90000"/>
              </a:lnSpc>
              <a:spcBef>
                <a:spcPct val="0"/>
              </a:spcBef>
              <a:spcAft>
                <a:spcPct val="0"/>
              </a:spcAft>
              <a:buClr>
                <a:srgbClr val="FF0000"/>
              </a:buClr>
              <a:buSzTx/>
              <a:buFontTx/>
              <a:buNone/>
              <a:tabLst/>
              <a:defRPr sz="8000">
                <a:solidFill>
                  <a:srgbClr val="FF0000"/>
                </a:solidFill>
              </a:defRPr>
            </a:lvl1pPr>
          </a:lstStyle>
          <a:p>
            <a:pPr lvl="0"/>
            <a:r>
              <a:rPr lang="en-US" altLang="en-US" noProof="0" dirty="0"/>
              <a:t>Click to edit Master</a:t>
            </a:r>
          </a:p>
          <a:p>
            <a:pPr lvl="0"/>
            <a:r>
              <a:rPr lang="en-US" altLang="en-US" noProof="0" dirty="0"/>
              <a:t>subtitle style</a:t>
            </a:r>
            <a:endParaRPr lang="it-IT" altLang="it-IT" noProof="0" dirty="0"/>
          </a:p>
        </p:txBody>
      </p:sp>
    </p:spTree>
    <p:extLst>
      <p:ext uri="{BB962C8B-B14F-4D97-AF65-F5344CB8AC3E}">
        <p14:creationId xmlns:p14="http://schemas.microsoft.com/office/powerpoint/2010/main" val="243209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olo capitolo">
    <p:spTree>
      <p:nvGrpSpPr>
        <p:cNvPr id="1" name=""/>
        <p:cNvGrpSpPr/>
        <p:nvPr/>
      </p:nvGrpSpPr>
      <p:grpSpPr>
        <a:xfrm>
          <a:off x="0" y="0"/>
          <a:ext cx="0" cy="0"/>
          <a:chOff x="0" y="0"/>
          <a:chExt cx="0" cy="0"/>
        </a:xfrm>
      </p:grpSpPr>
      <p:pic>
        <p:nvPicPr>
          <p:cNvPr id="4" name="Picture 202" descr="LOGO">
            <a:extLst>
              <a:ext uri="{FF2B5EF4-FFF2-40B4-BE49-F238E27FC236}">
                <a16:creationId xmlns:a16="http://schemas.microsoft.com/office/drawing/2014/main" id="{AF4B85FD-8551-4D1B-8F77-827EE9F3909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791200" y="5457825"/>
            <a:ext cx="3276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06">
            <a:extLst>
              <a:ext uri="{FF2B5EF4-FFF2-40B4-BE49-F238E27FC236}">
                <a16:creationId xmlns:a16="http://schemas.microsoft.com/office/drawing/2014/main" id="{94CD60D4-5D6C-4352-8081-81B7E79634CB}"/>
              </a:ext>
            </a:extLst>
          </p:cNvPr>
          <p:cNvSpPr>
            <a:spLocks noChangeArrowheads="1"/>
          </p:cNvSpPr>
          <p:nvPr userDrawn="1"/>
        </p:nvSpPr>
        <p:spPr bwMode="auto">
          <a:xfrm>
            <a:off x="563563" y="3182938"/>
            <a:ext cx="1841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5000"/>
              </a:lnSpc>
              <a:spcBef>
                <a:spcPct val="20000"/>
              </a:spcBef>
            </a:pPr>
            <a:endParaRPr lang="en-US" altLang="it-IT" sz="3000">
              <a:solidFill>
                <a:srgbClr val="FF0000"/>
              </a:solidFill>
            </a:endParaRPr>
          </a:p>
        </p:txBody>
      </p:sp>
      <p:sp>
        <p:nvSpPr>
          <p:cNvPr id="7173" name="Rectangle 5"/>
          <p:cNvSpPr>
            <a:spLocks noGrp="1" noChangeArrowheads="1"/>
          </p:cNvSpPr>
          <p:nvPr>
            <p:ph type="ctrTitle"/>
          </p:nvPr>
        </p:nvSpPr>
        <p:spPr>
          <a:xfrm>
            <a:off x="457200" y="381600"/>
            <a:ext cx="8219256" cy="914400"/>
          </a:xfrm>
        </p:spPr>
        <p:txBody>
          <a:bodyPr/>
          <a:lstStyle>
            <a:lvl1pPr>
              <a:defRPr sz="4000">
                <a:solidFill>
                  <a:schemeClr val="bg2"/>
                </a:solidFill>
              </a:defRPr>
            </a:lvl1pPr>
          </a:lstStyle>
          <a:p>
            <a:r>
              <a:rPr lang="it-IT" dirty="0"/>
              <a:t>Fare clic per modificare stile</a:t>
            </a:r>
          </a:p>
        </p:txBody>
      </p:sp>
      <p:sp>
        <p:nvSpPr>
          <p:cNvPr id="7174" name="Rectangle 6"/>
          <p:cNvSpPr>
            <a:spLocks noGrp="1" noChangeArrowheads="1"/>
          </p:cNvSpPr>
          <p:nvPr>
            <p:ph type="subTitle" idx="1"/>
          </p:nvPr>
        </p:nvSpPr>
        <p:spPr>
          <a:xfrm>
            <a:off x="457200" y="2635250"/>
            <a:ext cx="8219255" cy="2057400"/>
          </a:xfrm>
        </p:spPr>
        <p:txBody>
          <a:bodyPr anchor="ctr"/>
          <a:lstStyle>
            <a:lvl1pPr marL="0" indent="0">
              <a:lnSpc>
                <a:spcPct val="90000"/>
              </a:lnSpc>
              <a:buNone/>
              <a:defRPr sz="7000">
                <a:solidFill>
                  <a:schemeClr val="bg2"/>
                </a:solidFill>
              </a:defRPr>
            </a:lvl1pPr>
          </a:lstStyle>
          <a:p>
            <a:r>
              <a:rPr lang="it-IT" dirty="0"/>
              <a:t>Fare clic per modificare lo stile del sottotitolo dello schema</a:t>
            </a:r>
          </a:p>
        </p:txBody>
      </p:sp>
    </p:spTree>
    <p:extLst>
      <p:ext uri="{BB962C8B-B14F-4D97-AF65-F5344CB8AC3E}">
        <p14:creationId xmlns:p14="http://schemas.microsoft.com/office/powerpoint/2010/main" val="119192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19256" cy="914400"/>
          </a:xfrm>
        </p:spPr>
        <p:txBody>
          <a:bodyPr/>
          <a:lstStyle/>
          <a:p>
            <a:r>
              <a:rPr lang="it-IT" dirty="0"/>
              <a:t>Fare clic per modificare stile</a:t>
            </a:r>
          </a:p>
        </p:txBody>
      </p:sp>
      <p:sp>
        <p:nvSpPr>
          <p:cNvPr id="3" name="Segnaposto contenuto 2"/>
          <p:cNvSpPr>
            <a:spLocks noGrp="1"/>
          </p:cNvSpPr>
          <p:nvPr>
            <p:ph idx="1"/>
          </p:nvPr>
        </p:nvSpPr>
        <p:spPr>
          <a:xfrm>
            <a:off x="457200" y="1340768"/>
            <a:ext cx="8219256" cy="4114800"/>
          </a:xfrm>
        </p:spPr>
        <p:txBody>
          <a:bodyPr/>
          <a:lstStyle>
            <a:lvl1pPr marL="0" indent="0">
              <a:spcAft>
                <a:spcPts val="1500"/>
              </a:spcAft>
              <a:buNone/>
              <a:defRPr/>
            </a:lvl1pPr>
            <a:lvl2pPr marL="292100" indent="0">
              <a:buNone/>
              <a:defRPr/>
            </a:lvl2pPr>
          </a:lstStyle>
          <a:p>
            <a:pPr lvl="0"/>
            <a:r>
              <a:rPr lang="it-IT" dirty="0"/>
              <a:t>Fare clic per modificare gli stili del testo dello schema</a:t>
            </a:r>
          </a:p>
        </p:txBody>
      </p:sp>
      <p:sp>
        <p:nvSpPr>
          <p:cNvPr id="4" name="Segnaposto piè di pagina 1">
            <a:extLst>
              <a:ext uri="{FF2B5EF4-FFF2-40B4-BE49-F238E27FC236}">
                <a16:creationId xmlns:a16="http://schemas.microsoft.com/office/drawing/2014/main" id="{6ACA1ECA-E3C1-455B-975B-A8FDB0E63C40}"/>
              </a:ext>
            </a:extLst>
          </p:cNvPr>
          <p:cNvSpPr>
            <a:spLocks noGrp="1"/>
          </p:cNvSpPr>
          <p:nvPr>
            <p:ph type="ftr" sz="quarter" idx="10"/>
          </p:nvPr>
        </p:nvSpPr>
        <p:spPr>
          <a:xfrm>
            <a:off x="76200" y="6626225"/>
            <a:ext cx="5143500" cy="231775"/>
          </a:xfrm>
        </p:spPr>
        <p:txBody>
          <a:bodyPr/>
          <a:lstStyle>
            <a:lvl1pPr eaLnBrk="1" hangingPunct="1">
              <a:defRPr sz="8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eaLnBrk="0" hangingPunct="0">
              <a:defRPr sz="2400">
                <a:solidFill>
                  <a:schemeClr val="bg1"/>
                </a:solidFill>
                <a:latin typeface="Calibri" panose="020F0502020204030204" pitchFamily="34" charset="0"/>
                <a:ea typeface="MS PGothic" panose="020B0600070205080204" pitchFamily="34" charset="-128"/>
              </a:defRPr>
            </a:lvl2pPr>
            <a:lvl3pPr eaLnBrk="0" hangingPunct="0">
              <a:defRPr sz="2400">
                <a:solidFill>
                  <a:schemeClr val="bg1"/>
                </a:solidFill>
                <a:latin typeface="Calibri" panose="020F0502020204030204" pitchFamily="34" charset="0"/>
                <a:ea typeface="MS PGothic" panose="020B0600070205080204" pitchFamily="34" charset="-128"/>
              </a:defRPr>
            </a:lvl3pPr>
            <a:lvl4pPr eaLnBrk="0" hangingPunct="0">
              <a:defRPr sz="2400">
                <a:solidFill>
                  <a:schemeClr val="bg1"/>
                </a:solidFill>
                <a:latin typeface="Calibri" panose="020F0502020204030204" pitchFamily="34" charset="0"/>
                <a:ea typeface="MS PGothic" panose="020B0600070205080204" pitchFamily="34" charset="-128"/>
              </a:defRPr>
            </a:lvl4pPr>
            <a:lvl5pPr eaLnBrk="0" hangingPunct="0">
              <a:defRPr sz="24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9p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60583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2030">
    <p:spTree>
      <p:nvGrpSpPr>
        <p:cNvPr id="1" name=""/>
        <p:cNvGrpSpPr/>
        <p:nvPr/>
      </p:nvGrpSpPr>
      <p:grpSpPr>
        <a:xfrm>
          <a:off x="0" y="0"/>
          <a:ext cx="0" cy="0"/>
          <a:chOff x="0" y="0"/>
          <a:chExt cx="0" cy="0"/>
        </a:xfrm>
      </p:grpSpPr>
      <p:pic>
        <p:nvPicPr>
          <p:cNvPr id="4" name="Immagine 7" descr="Immagine che contiene segnale, disegnando&#10;&#10;Descrizione generata automaticamente">
            <a:extLst>
              <a:ext uri="{FF2B5EF4-FFF2-40B4-BE49-F238E27FC236}">
                <a16:creationId xmlns:a16="http://schemas.microsoft.com/office/drawing/2014/main" id="{0499531E-460B-46F0-9414-054B16822AB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44500" y="127000"/>
            <a:ext cx="9461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contenuto 2"/>
          <p:cNvSpPr>
            <a:spLocks noGrp="1"/>
          </p:cNvSpPr>
          <p:nvPr>
            <p:ph idx="1"/>
          </p:nvPr>
        </p:nvSpPr>
        <p:spPr>
          <a:xfrm>
            <a:off x="457200" y="1546448"/>
            <a:ext cx="8219256" cy="4114800"/>
          </a:xfrm>
        </p:spPr>
        <p:txBody>
          <a:bodyPr/>
          <a:lstStyle>
            <a:lvl1pPr marL="0" indent="0">
              <a:spcAft>
                <a:spcPts val="1500"/>
              </a:spcAft>
              <a:buNone/>
              <a:defRPr/>
            </a:lvl1pPr>
            <a:lvl2pPr marL="292100" indent="0">
              <a:buNone/>
              <a:defRPr/>
            </a:lvl2pPr>
          </a:lstStyle>
          <a:p>
            <a:pPr lvl="0"/>
            <a:r>
              <a:rPr lang="it-IT" dirty="0"/>
              <a:t>Fare clic per modificare gli stili del testo dello schema</a:t>
            </a:r>
          </a:p>
        </p:txBody>
      </p:sp>
      <p:sp>
        <p:nvSpPr>
          <p:cNvPr id="5" name="Segnaposto piè di pagina 1">
            <a:extLst>
              <a:ext uri="{FF2B5EF4-FFF2-40B4-BE49-F238E27FC236}">
                <a16:creationId xmlns:a16="http://schemas.microsoft.com/office/drawing/2014/main" id="{3410AAEB-5983-4C92-8365-EF2D03D25B9B}"/>
              </a:ext>
            </a:extLst>
          </p:cNvPr>
          <p:cNvSpPr>
            <a:spLocks noGrp="1"/>
          </p:cNvSpPr>
          <p:nvPr>
            <p:ph type="ftr" sz="quarter" idx="10"/>
          </p:nvPr>
        </p:nvSpPr>
        <p:spPr>
          <a:xfrm>
            <a:off x="76200" y="6626225"/>
            <a:ext cx="5143500" cy="231775"/>
          </a:xfrm>
        </p:spPr>
        <p:txBody>
          <a:bodyPr/>
          <a:lstStyle>
            <a:lvl1pPr eaLnBrk="1" hangingPunct="1">
              <a:defRPr sz="8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eaLnBrk="0" hangingPunct="0">
              <a:defRPr sz="2400">
                <a:solidFill>
                  <a:schemeClr val="bg1"/>
                </a:solidFill>
                <a:latin typeface="Calibri" panose="020F0502020204030204" pitchFamily="34" charset="0"/>
                <a:ea typeface="MS PGothic" panose="020B0600070205080204" pitchFamily="34" charset="-128"/>
              </a:defRPr>
            </a:lvl2pPr>
            <a:lvl3pPr eaLnBrk="0" hangingPunct="0">
              <a:defRPr sz="2400">
                <a:solidFill>
                  <a:schemeClr val="bg1"/>
                </a:solidFill>
                <a:latin typeface="Calibri" panose="020F0502020204030204" pitchFamily="34" charset="0"/>
                <a:ea typeface="MS PGothic" panose="020B0600070205080204" pitchFamily="34" charset="-128"/>
              </a:defRPr>
            </a:lvl3pPr>
            <a:lvl4pPr eaLnBrk="0" hangingPunct="0">
              <a:defRPr sz="2400">
                <a:solidFill>
                  <a:schemeClr val="bg1"/>
                </a:solidFill>
                <a:latin typeface="Calibri" panose="020F0502020204030204" pitchFamily="34" charset="0"/>
                <a:ea typeface="MS PGothic" panose="020B0600070205080204" pitchFamily="34" charset="-128"/>
              </a:defRPr>
            </a:lvl4pPr>
            <a:lvl5pPr eaLnBrk="0" hangingPunct="0">
              <a:defRPr sz="24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9p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1685405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ommario">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19256" cy="914400"/>
          </a:xfrm>
        </p:spPr>
        <p:txBody>
          <a:bodyPr/>
          <a:lstStyle>
            <a:lvl1pPr>
              <a:defRPr/>
            </a:lvl1pPr>
          </a:lstStyle>
          <a:p>
            <a:endParaRPr lang="it-IT" dirty="0"/>
          </a:p>
        </p:txBody>
      </p:sp>
      <p:sp>
        <p:nvSpPr>
          <p:cNvPr id="3" name="Segnaposto contenuto 2"/>
          <p:cNvSpPr>
            <a:spLocks noGrp="1"/>
          </p:cNvSpPr>
          <p:nvPr>
            <p:ph idx="1"/>
          </p:nvPr>
        </p:nvSpPr>
        <p:spPr>
          <a:xfrm>
            <a:off x="457200" y="1340768"/>
            <a:ext cx="8219256" cy="4114800"/>
          </a:xfrm>
        </p:spPr>
        <p:txBody>
          <a:bodyPr/>
          <a:lstStyle>
            <a:lvl1pPr marL="457200" indent="-457200">
              <a:spcAft>
                <a:spcPts val="1500"/>
              </a:spcAft>
              <a:buSzPct val="80000"/>
              <a:buFont typeface="+mj-lt"/>
              <a:buAutoNum type="arabicPeriod"/>
              <a:defRPr/>
            </a:lvl1pPr>
            <a:lvl2pPr marL="292100" indent="0">
              <a:buNone/>
              <a:defRPr/>
            </a:lvl2pPr>
          </a:lstStyle>
          <a:p>
            <a:pPr lvl="0"/>
            <a:r>
              <a:rPr lang="it-IT" dirty="0"/>
              <a:t>Fare clic per modificare gli stili del testo dello schema</a:t>
            </a:r>
          </a:p>
        </p:txBody>
      </p:sp>
      <p:sp>
        <p:nvSpPr>
          <p:cNvPr id="4" name="Segnaposto piè di pagina 1">
            <a:extLst>
              <a:ext uri="{FF2B5EF4-FFF2-40B4-BE49-F238E27FC236}">
                <a16:creationId xmlns:a16="http://schemas.microsoft.com/office/drawing/2014/main" id="{394CFD09-7324-4D1D-976C-70F9B14DB7F9}"/>
              </a:ext>
            </a:extLst>
          </p:cNvPr>
          <p:cNvSpPr>
            <a:spLocks noGrp="1"/>
          </p:cNvSpPr>
          <p:nvPr>
            <p:ph type="ftr" sz="quarter" idx="10"/>
          </p:nvPr>
        </p:nvSpPr>
        <p:spPr>
          <a:xfrm>
            <a:off x="76200" y="6626225"/>
            <a:ext cx="4351338" cy="231775"/>
          </a:xfrm>
        </p:spPr>
        <p:txBody>
          <a:bodyPr/>
          <a:lstStyle>
            <a:lvl1pPr eaLnBrk="1" hangingPunct="1">
              <a:defRPr sz="8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eaLnBrk="0" hangingPunct="0">
              <a:defRPr sz="2400">
                <a:solidFill>
                  <a:schemeClr val="bg1"/>
                </a:solidFill>
                <a:latin typeface="Calibri" panose="020F0502020204030204" pitchFamily="34" charset="0"/>
                <a:ea typeface="MS PGothic" panose="020B0600070205080204" pitchFamily="34" charset="-128"/>
              </a:defRPr>
            </a:lvl2pPr>
            <a:lvl3pPr eaLnBrk="0" hangingPunct="0">
              <a:defRPr sz="2400">
                <a:solidFill>
                  <a:schemeClr val="bg1"/>
                </a:solidFill>
                <a:latin typeface="Calibri" panose="020F0502020204030204" pitchFamily="34" charset="0"/>
                <a:ea typeface="MS PGothic" panose="020B0600070205080204" pitchFamily="34" charset="-128"/>
              </a:defRPr>
            </a:lvl3pPr>
            <a:lvl4pPr eaLnBrk="0" hangingPunct="0">
              <a:defRPr sz="2400">
                <a:solidFill>
                  <a:schemeClr val="bg1"/>
                </a:solidFill>
                <a:latin typeface="Calibri" panose="020F0502020204030204" pitchFamily="34" charset="0"/>
                <a:ea typeface="MS PGothic" panose="020B0600070205080204" pitchFamily="34" charset="-128"/>
              </a:defRPr>
            </a:lvl4pPr>
            <a:lvl5pPr eaLnBrk="0" hangingPunct="0">
              <a:defRPr sz="24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9p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82178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340768"/>
            <a:ext cx="4027803" cy="4114800"/>
          </a:xfrm>
        </p:spPr>
        <p:txBody>
          <a:bodyPr/>
          <a:lstStyle>
            <a:lvl1pPr>
              <a:lnSpc>
                <a:spcPct val="100000"/>
              </a:lnSpc>
              <a:spcAft>
                <a:spcPts val="1500"/>
              </a:spcAft>
              <a:defRPr sz="2800"/>
            </a:lvl1pPr>
            <a:lvl2pPr>
              <a:lnSpc>
                <a:spcPct val="100000"/>
              </a:lnSpc>
              <a:spcAft>
                <a:spcPts val="1500"/>
              </a:spcAft>
              <a:defRPr sz="2400"/>
            </a:lvl2pPr>
            <a:lvl3pPr>
              <a:lnSpc>
                <a:spcPct val="100000"/>
              </a:lnSpc>
              <a:spcAft>
                <a:spcPts val="1500"/>
              </a:spcAft>
              <a:defRPr sz="2000"/>
            </a:lvl3pPr>
            <a:lvl4pPr>
              <a:lnSpc>
                <a:spcPct val="100000"/>
              </a:lnSpc>
              <a:spcAft>
                <a:spcPts val="1500"/>
              </a:spcAft>
              <a:defRPr sz="1800"/>
            </a:lvl4pPr>
            <a:lvl5pPr>
              <a:lnSpc>
                <a:spcPct val="100000"/>
              </a:lnSpc>
              <a:spcAft>
                <a:spcPts val="1500"/>
              </a:spcAft>
              <a:defRPr sz="1800"/>
            </a:lvl5pPr>
            <a:lvl6pPr>
              <a:defRPr sz="1800"/>
            </a:lvl6pPr>
            <a:lvl7pPr>
              <a:defRPr sz="1800"/>
            </a:lvl7pPr>
            <a:lvl8pPr>
              <a:defRPr sz="1800"/>
            </a:lvl8pPr>
            <a:lvl9pPr>
              <a:defRPr sz="18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4658996" y="1340768"/>
            <a:ext cx="4027804" cy="4114800"/>
          </a:xfrm>
        </p:spPr>
        <p:txBody>
          <a:bodyPr/>
          <a:lstStyle>
            <a:lvl1pPr>
              <a:lnSpc>
                <a:spcPct val="100000"/>
              </a:lnSpc>
              <a:spcAft>
                <a:spcPts val="1500"/>
              </a:spcAft>
              <a:defRPr sz="2800"/>
            </a:lvl1pPr>
            <a:lvl2pPr>
              <a:lnSpc>
                <a:spcPct val="100000"/>
              </a:lnSpc>
              <a:spcAft>
                <a:spcPts val="1500"/>
              </a:spcAft>
              <a:defRPr sz="2400"/>
            </a:lvl2pPr>
            <a:lvl3pPr>
              <a:lnSpc>
                <a:spcPct val="100000"/>
              </a:lnSpc>
              <a:spcAft>
                <a:spcPts val="1500"/>
              </a:spcAft>
              <a:defRPr sz="2000"/>
            </a:lvl3pPr>
            <a:lvl4pPr>
              <a:lnSpc>
                <a:spcPct val="100000"/>
              </a:lnSpc>
              <a:spcAft>
                <a:spcPts val="1500"/>
              </a:spcAft>
              <a:defRPr sz="1800"/>
            </a:lvl4pPr>
            <a:lvl5pPr>
              <a:lnSpc>
                <a:spcPct val="100000"/>
              </a:lnSpc>
              <a:spcAft>
                <a:spcPts val="1500"/>
              </a:spcAft>
              <a:defRPr sz="1800"/>
            </a:lvl5pPr>
            <a:lvl6pPr>
              <a:defRPr sz="1800"/>
            </a:lvl6pPr>
            <a:lvl7pPr>
              <a:defRPr sz="1800"/>
            </a:lvl7pPr>
            <a:lvl8pPr>
              <a:defRPr sz="1800"/>
            </a:lvl8pPr>
            <a:lvl9pPr>
              <a:defRPr sz="18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1">
            <a:extLst>
              <a:ext uri="{FF2B5EF4-FFF2-40B4-BE49-F238E27FC236}">
                <a16:creationId xmlns:a16="http://schemas.microsoft.com/office/drawing/2014/main" id="{3451A5A0-506A-4C8F-8CC0-9A58E5AF8E4F}"/>
              </a:ext>
            </a:extLst>
          </p:cNvPr>
          <p:cNvSpPr>
            <a:spLocks noGrp="1"/>
          </p:cNvSpPr>
          <p:nvPr>
            <p:ph type="ftr" sz="quarter" idx="10"/>
          </p:nvPr>
        </p:nvSpPr>
        <p:spPr>
          <a:xfrm>
            <a:off x="76200" y="6626225"/>
            <a:ext cx="4351338" cy="231775"/>
          </a:xfrm>
        </p:spPr>
        <p:txBody>
          <a:bodyPr/>
          <a:lstStyle>
            <a:lvl1pPr eaLnBrk="1" hangingPunct="1">
              <a:defRPr sz="8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eaLnBrk="0" hangingPunct="0">
              <a:defRPr sz="2400">
                <a:solidFill>
                  <a:schemeClr val="bg1"/>
                </a:solidFill>
                <a:latin typeface="Calibri" panose="020F0502020204030204" pitchFamily="34" charset="0"/>
                <a:ea typeface="MS PGothic" panose="020B0600070205080204" pitchFamily="34" charset="-128"/>
              </a:defRPr>
            </a:lvl2pPr>
            <a:lvl3pPr eaLnBrk="0" hangingPunct="0">
              <a:defRPr sz="2400">
                <a:solidFill>
                  <a:schemeClr val="bg1"/>
                </a:solidFill>
                <a:latin typeface="Calibri" panose="020F0502020204030204" pitchFamily="34" charset="0"/>
                <a:ea typeface="MS PGothic" panose="020B0600070205080204" pitchFamily="34" charset="-128"/>
              </a:defRPr>
            </a:lvl3pPr>
            <a:lvl4pPr eaLnBrk="0" hangingPunct="0">
              <a:defRPr sz="2400">
                <a:solidFill>
                  <a:schemeClr val="bg1"/>
                </a:solidFill>
                <a:latin typeface="Calibri" panose="020F0502020204030204" pitchFamily="34" charset="0"/>
                <a:ea typeface="MS PGothic" panose="020B0600070205080204" pitchFamily="34" charset="-128"/>
              </a:defRPr>
            </a:lvl4pPr>
            <a:lvl5pPr eaLnBrk="0" hangingPunct="0">
              <a:defRPr sz="24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9p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4117471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piè di pagina 1">
            <a:extLst>
              <a:ext uri="{FF2B5EF4-FFF2-40B4-BE49-F238E27FC236}">
                <a16:creationId xmlns:a16="http://schemas.microsoft.com/office/drawing/2014/main" id="{60372ACC-BCEC-49CD-B2DC-EC2A770EC553}"/>
              </a:ext>
            </a:extLst>
          </p:cNvPr>
          <p:cNvSpPr>
            <a:spLocks noGrp="1"/>
          </p:cNvSpPr>
          <p:nvPr>
            <p:ph type="ftr" sz="quarter" idx="10"/>
          </p:nvPr>
        </p:nvSpPr>
        <p:spPr>
          <a:xfrm>
            <a:off x="76200" y="6626225"/>
            <a:ext cx="4351338" cy="231775"/>
          </a:xfrm>
        </p:spPr>
        <p:txBody>
          <a:bodyPr/>
          <a:lstStyle>
            <a:lvl1pPr eaLnBrk="1" hangingPunct="1">
              <a:defRPr sz="8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eaLnBrk="0" hangingPunct="0">
              <a:defRPr sz="2400">
                <a:solidFill>
                  <a:schemeClr val="bg1"/>
                </a:solidFill>
                <a:latin typeface="Calibri" panose="020F0502020204030204" pitchFamily="34" charset="0"/>
                <a:ea typeface="MS PGothic" panose="020B0600070205080204" pitchFamily="34" charset="-128"/>
              </a:defRPr>
            </a:lvl2pPr>
            <a:lvl3pPr eaLnBrk="0" hangingPunct="0">
              <a:defRPr sz="2400">
                <a:solidFill>
                  <a:schemeClr val="bg1"/>
                </a:solidFill>
                <a:latin typeface="Calibri" panose="020F0502020204030204" pitchFamily="34" charset="0"/>
                <a:ea typeface="MS PGothic" panose="020B0600070205080204" pitchFamily="34" charset="-128"/>
              </a:defRPr>
            </a:lvl3pPr>
            <a:lvl4pPr eaLnBrk="0" hangingPunct="0">
              <a:defRPr sz="2400">
                <a:solidFill>
                  <a:schemeClr val="bg1"/>
                </a:solidFill>
                <a:latin typeface="Calibri" panose="020F0502020204030204" pitchFamily="34" charset="0"/>
                <a:ea typeface="MS PGothic" panose="020B0600070205080204" pitchFamily="34" charset="-128"/>
              </a:defRPr>
            </a:lvl4pPr>
            <a:lvl5pPr eaLnBrk="0" hangingPunct="0">
              <a:defRPr sz="24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9p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153355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D1D3217B-F3EA-402D-AF7A-1128F3829BFB}"/>
              </a:ext>
            </a:extLst>
          </p:cNvPr>
          <p:cNvSpPr>
            <a:spLocks noGrp="1"/>
          </p:cNvSpPr>
          <p:nvPr>
            <p:ph type="ftr" sz="quarter" idx="10"/>
          </p:nvPr>
        </p:nvSpPr>
        <p:spPr>
          <a:xfrm>
            <a:off x="76200" y="6626225"/>
            <a:ext cx="4351338" cy="231775"/>
          </a:xfrm>
        </p:spPr>
        <p:txBody>
          <a:bodyPr/>
          <a:lstStyle>
            <a:lvl1pPr eaLnBrk="1" hangingPunct="1">
              <a:defRPr sz="800">
                <a:solidFill>
                  <a:srgbClr val="000000"/>
                </a:solidFill>
                <a:latin typeface="Arial" panose="020B0604020202020204" pitchFamily="34" charset="0"/>
                <a:ea typeface="MS PGothic" panose="020B0600070205080204" pitchFamily="34" charset="-128"/>
                <a:cs typeface="Arial" panose="020B0604020202020204" pitchFamily="34" charset="0"/>
              </a:defRPr>
            </a:lvl1pPr>
            <a:lvl2pPr eaLnBrk="0" hangingPunct="0">
              <a:defRPr sz="2400">
                <a:solidFill>
                  <a:schemeClr val="bg1"/>
                </a:solidFill>
                <a:latin typeface="Calibri" panose="020F0502020204030204" pitchFamily="34" charset="0"/>
                <a:ea typeface="MS PGothic" panose="020B0600070205080204" pitchFamily="34" charset="-128"/>
              </a:defRPr>
            </a:lvl2pPr>
            <a:lvl3pPr eaLnBrk="0" hangingPunct="0">
              <a:defRPr sz="2400">
                <a:solidFill>
                  <a:schemeClr val="bg1"/>
                </a:solidFill>
                <a:latin typeface="Calibri" panose="020F0502020204030204" pitchFamily="34" charset="0"/>
                <a:ea typeface="MS PGothic" panose="020B0600070205080204" pitchFamily="34" charset="-128"/>
              </a:defRPr>
            </a:lvl3pPr>
            <a:lvl4pPr eaLnBrk="0" hangingPunct="0">
              <a:defRPr sz="2400">
                <a:solidFill>
                  <a:schemeClr val="bg1"/>
                </a:solidFill>
                <a:latin typeface="Calibri" panose="020F0502020204030204" pitchFamily="34" charset="0"/>
                <a:ea typeface="MS PGothic" panose="020B0600070205080204" pitchFamily="34" charset="-128"/>
              </a:defRPr>
            </a:lvl4pPr>
            <a:lvl5pPr eaLnBrk="0" hangingPunct="0">
              <a:defRPr sz="24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defRPr>
            </a:lvl9p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156077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337CCD-F426-4858-A09B-038F76274BC8}"/>
              </a:ext>
            </a:extLst>
          </p:cNvPr>
          <p:cNvSpPr/>
          <p:nvPr userDrawn="1"/>
        </p:nvSpPr>
        <p:spPr bwMode="auto">
          <a:xfrm>
            <a:off x="0" y="6621463"/>
            <a:ext cx="9144000" cy="236537"/>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r>
              <a:rPr lang="en-US" sz="1800" dirty="0">
                <a:latin typeface="Arial" charset="0"/>
                <a:ea typeface="ＭＳ Ｐゴシック" charset="-128"/>
              </a:rPr>
              <a:t> </a:t>
            </a:r>
          </a:p>
        </p:txBody>
      </p:sp>
      <p:pic>
        <p:nvPicPr>
          <p:cNvPr id="1027" name="Picture 9" descr="LOGO">
            <a:extLst>
              <a:ext uri="{FF2B5EF4-FFF2-40B4-BE49-F238E27FC236}">
                <a16:creationId xmlns:a16="http://schemas.microsoft.com/office/drawing/2014/main" id="{79FC2C37-C47F-4143-A9E0-D0824C67E5B9}"/>
              </a:ext>
            </a:extLst>
          </p:cNvPr>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7816850" y="6623050"/>
            <a:ext cx="1339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a:extLst>
              <a:ext uri="{FF2B5EF4-FFF2-40B4-BE49-F238E27FC236}">
                <a16:creationId xmlns:a16="http://schemas.microsoft.com/office/drawing/2014/main" id="{B734B5D3-D714-460A-8995-4D635CF80BD4}"/>
              </a:ext>
            </a:extLst>
          </p:cNvPr>
          <p:cNvSpPr>
            <a:spLocks noGrp="1" noChangeArrowheads="1"/>
          </p:cNvSpPr>
          <p:nvPr>
            <p:ph type="title"/>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2" name="Rectangle 5">
            <a:extLst>
              <a:ext uri="{FF2B5EF4-FFF2-40B4-BE49-F238E27FC236}">
                <a16:creationId xmlns:a16="http://schemas.microsoft.com/office/drawing/2014/main" id="{F4ADAC48-D0FA-4E6E-883A-CF6049E3666E}"/>
              </a:ext>
            </a:extLst>
          </p:cNvPr>
          <p:cNvSpPr>
            <a:spLocks noGrp="1" noChangeArrowheads="1"/>
          </p:cNvSpPr>
          <p:nvPr>
            <p:ph type="ftr" sz="quarter" idx="3"/>
          </p:nvPr>
        </p:nvSpPr>
        <p:spPr bwMode="auto">
          <a:xfrm>
            <a:off x="76200" y="6626225"/>
            <a:ext cx="4424363" cy="242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a:solidFill>
                  <a:schemeClr val="tx1"/>
                </a:solidFill>
                <a:latin typeface="Arial" panose="020B0604020202020204" pitchFamily="34" charset="0"/>
              </a:defRPr>
            </a:lvl1pPr>
          </a:lstStyle>
          <a:p>
            <a:pPr>
              <a:defRPr/>
            </a:pPr>
            <a:r>
              <a:rPr lang="it-IT" altLang="it-IT"/>
              <a:t>Brady, Jespersen, Hyslop, Pignocchino </a:t>
            </a:r>
            <a:r>
              <a:rPr lang="it-IT" altLang="it-IT" i="1"/>
              <a:t>Chimica.blu seconda edizione </a:t>
            </a:r>
            <a:r>
              <a:rPr lang="it-IT" altLang="it-IT"/>
              <a:t>© Zanichelli 2020</a:t>
            </a:r>
          </a:p>
        </p:txBody>
      </p:sp>
      <p:sp>
        <p:nvSpPr>
          <p:cNvPr id="1030" name="Rectangle 209">
            <a:extLst>
              <a:ext uri="{FF2B5EF4-FFF2-40B4-BE49-F238E27FC236}">
                <a16:creationId xmlns:a16="http://schemas.microsoft.com/office/drawing/2014/main" id="{4867121F-0CDC-43CE-A269-372643BB6B19}"/>
              </a:ext>
            </a:extLst>
          </p:cNvPr>
          <p:cNvSpPr>
            <a:spLocks noGrp="1" noChangeArrowheads="1"/>
          </p:cNvSpPr>
          <p:nvPr userDrawn="1"/>
        </p:nvSpPr>
        <p:spPr bwMode="auto">
          <a:xfrm>
            <a:off x="3733800" y="6626225"/>
            <a:ext cx="1905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94576A07-85CE-4C6C-A03D-197894069797}" type="slidenum">
              <a:rPr lang="it-IT" altLang="it-IT" sz="800">
                <a:solidFill>
                  <a:schemeClr val="tx1"/>
                </a:solidFill>
                <a:latin typeface="Arial" panose="020B0604020202020204" pitchFamily="34" charset="0"/>
              </a:rPr>
              <a:pPr algn="ctr"/>
              <a:t>‹N›</a:t>
            </a:fld>
            <a:endParaRPr lang="it-IT" altLang="it-IT" sz="1400">
              <a:solidFill>
                <a:schemeClr val="tx1"/>
              </a:solidFill>
              <a:latin typeface="Arial" panose="020B0604020202020204" pitchFamily="34" charset="0"/>
            </a:endParaRPr>
          </a:p>
        </p:txBody>
      </p:sp>
      <p:sp>
        <p:nvSpPr>
          <p:cNvPr id="1031" name="Rectangle 213">
            <a:extLst>
              <a:ext uri="{FF2B5EF4-FFF2-40B4-BE49-F238E27FC236}">
                <a16:creationId xmlns:a16="http://schemas.microsoft.com/office/drawing/2014/main" id="{D33E48DA-69BF-4F58-B089-A7629C4DDF61}"/>
              </a:ext>
            </a:extLst>
          </p:cNvPr>
          <p:cNvSpPr>
            <a:spLocks noGrp="1" noChangeArrowheads="1"/>
          </p:cNvSpPr>
          <p:nvPr>
            <p:ph type="body" idx="1"/>
          </p:nvPr>
        </p:nvSpPr>
        <p:spPr bwMode="auto">
          <a:xfrm>
            <a:off x="457200" y="1341438"/>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Lst>
  <p:hf sldNum="0" hdr="0" dt="0"/>
  <p:txStyles>
    <p:titleStyle>
      <a:lvl1pPr algn="l" rtl="0" eaLnBrk="0" fontAlgn="base" hangingPunct="0">
        <a:lnSpc>
          <a:spcPct val="90000"/>
        </a:lnSpc>
        <a:spcBef>
          <a:spcPct val="0"/>
        </a:spcBef>
        <a:spcAft>
          <a:spcPct val="0"/>
        </a:spcAft>
        <a:defRPr sz="4000">
          <a:solidFill>
            <a:srgbClr val="FF0000"/>
          </a:solidFill>
          <a:latin typeface="+mj-lt"/>
          <a:ea typeface="MS PGothic" panose="020B0600070205080204" pitchFamily="34" charset="-128"/>
          <a:cs typeface="MS PGothic" panose="020B0600070205080204" pitchFamily="34" charset="-128"/>
        </a:defRPr>
      </a:lvl1pPr>
      <a:lvl2pPr algn="l" rtl="0" eaLnBrk="0" fontAlgn="base" hangingPunct="0">
        <a:lnSpc>
          <a:spcPct val="90000"/>
        </a:lnSpc>
        <a:spcBef>
          <a:spcPct val="0"/>
        </a:spcBef>
        <a:spcAft>
          <a:spcPct val="0"/>
        </a:spcAft>
        <a:defRPr sz="4000">
          <a:solidFill>
            <a:srgbClr val="FF0000"/>
          </a:solidFill>
          <a:latin typeface="Arial" charset="0"/>
          <a:ea typeface="MS PGothic" panose="020B0600070205080204" pitchFamily="34" charset="-128"/>
          <a:cs typeface="MS PGothic" panose="020B0600070205080204" pitchFamily="34" charset="-128"/>
        </a:defRPr>
      </a:lvl2pPr>
      <a:lvl3pPr algn="l" rtl="0" eaLnBrk="0" fontAlgn="base" hangingPunct="0">
        <a:lnSpc>
          <a:spcPct val="90000"/>
        </a:lnSpc>
        <a:spcBef>
          <a:spcPct val="0"/>
        </a:spcBef>
        <a:spcAft>
          <a:spcPct val="0"/>
        </a:spcAft>
        <a:defRPr sz="4000">
          <a:solidFill>
            <a:srgbClr val="FF0000"/>
          </a:solidFill>
          <a:latin typeface="Arial" charset="0"/>
          <a:ea typeface="MS PGothic" panose="020B0600070205080204" pitchFamily="34" charset="-128"/>
          <a:cs typeface="MS PGothic" panose="020B0600070205080204" pitchFamily="34" charset="-128"/>
        </a:defRPr>
      </a:lvl3pPr>
      <a:lvl4pPr algn="l" rtl="0" eaLnBrk="0" fontAlgn="base" hangingPunct="0">
        <a:lnSpc>
          <a:spcPct val="90000"/>
        </a:lnSpc>
        <a:spcBef>
          <a:spcPct val="0"/>
        </a:spcBef>
        <a:spcAft>
          <a:spcPct val="0"/>
        </a:spcAft>
        <a:defRPr sz="4000">
          <a:solidFill>
            <a:srgbClr val="FF0000"/>
          </a:solidFill>
          <a:latin typeface="Arial" charset="0"/>
          <a:ea typeface="MS PGothic" panose="020B0600070205080204" pitchFamily="34" charset="-128"/>
          <a:cs typeface="MS PGothic" panose="020B0600070205080204" pitchFamily="34" charset="-128"/>
        </a:defRPr>
      </a:lvl4pPr>
      <a:lvl5pPr algn="l" rtl="0" eaLnBrk="0" fontAlgn="base" hangingPunct="0">
        <a:lnSpc>
          <a:spcPct val="90000"/>
        </a:lnSpc>
        <a:spcBef>
          <a:spcPct val="0"/>
        </a:spcBef>
        <a:spcAft>
          <a:spcPct val="0"/>
        </a:spcAft>
        <a:defRPr sz="4000">
          <a:solidFill>
            <a:srgbClr val="FF0000"/>
          </a:solidFill>
          <a:latin typeface="Arial" charset="0"/>
          <a:ea typeface="MS PGothic" panose="020B0600070205080204" pitchFamily="34" charset="-128"/>
          <a:cs typeface="MS PGothic" panose="020B0600070205080204" pitchFamily="34" charset="-128"/>
        </a:defRPr>
      </a:lvl5pPr>
      <a:lvl6pPr marL="457200" algn="l" rtl="0" fontAlgn="base">
        <a:lnSpc>
          <a:spcPct val="90000"/>
        </a:lnSpc>
        <a:spcBef>
          <a:spcPct val="0"/>
        </a:spcBef>
        <a:spcAft>
          <a:spcPct val="0"/>
        </a:spcAft>
        <a:defRPr sz="4000">
          <a:solidFill>
            <a:srgbClr val="FF0000"/>
          </a:solidFill>
          <a:latin typeface="Arial" charset="0"/>
          <a:ea typeface="ＭＳ Ｐゴシック" charset="-128"/>
          <a:cs typeface="ＭＳ Ｐゴシック" charset="-128"/>
        </a:defRPr>
      </a:lvl6pPr>
      <a:lvl7pPr marL="914400" algn="l" rtl="0" fontAlgn="base">
        <a:lnSpc>
          <a:spcPct val="90000"/>
        </a:lnSpc>
        <a:spcBef>
          <a:spcPct val="0"/>
        </a:spcBef>
        <a:spcAft>
          <a:spcPct val="0"/>
        </a:spcAft>
        <a:defRPr sz="4000">
          <a:solidFill>
            <a:srgbClr val="FF0000"/>
          </a:solidFill>
          <a:latin typeface="Arial" charset="0"/>
          <a:ea typeface="ＭＳ Ｐゴシック" charset="-128"/>
          <a:cs typeface="ＭＳ Ｐゴシック" charset="-128"/>
        </a:defRPr>
      </a:lvl7pPr>
      <a:lvl8pPr marL="1371600" algn="l" rtl="0" fontAlgn="base">
        <a:lnSpc>
          <a:spcPct val="90000"/>
        </a:lnSpc>
        <a:spcBef>
          <a:spcPct val="0"/>
        </a:spcBef>
        <a:spcAft>
          <a:spcPct val="0"/>
        </a:spcAft>
        <a:defRPr sz="4000">
          <a:solidFill>
            <a:srgbClr val="FF0000"/>
          </a:solidFill>
          <a:latin typeface="Arial" charset="0"/>
          <a:ea typeface="ＭＳ Ｐゴシック" charset="-128"/>
          <a:cs typeface="ＭＳ Ｐゴシック" charset="-128"/>
        </a:defRPr>
      </a:lvl8pPr>
      <a:lvl9pPr marL="1828800" algn="l" rtl="0" fontAlgn="base">
        <a:lnSpc>
          <a:spcPct val="90000"/>
        </a:lnSpc>
        <a:spcBef>
          <a:spcPct val="0"/>
        </a:spcBef>
        <a:spcAft>
          <a:spcPct val="0"/>
        </a:spcAft>
        <a:defRPr sz="4000">
          <a:solidFill>
            <a:srgbClr val="FF0000"/>
          </a:solidFill>
          <a:latin typeface="Arial" charset="0"/>
          <a:ea typeface="ＭＳ Ｐゴシック" charset="-128"/>
          <a:cs typeface="ＭＳ Ｐゴシック" charset="-128"/>
        </a:defRPr>
      </a:lvl9pPr>
    </p:titleStyle>
    <p:bodyStyle>
      <a:lvl1pPr marL="342900" indent="-342900" algn="l" rtl="0" eaLnBrk="0" fontAlgn="base" hangingPunct="0">
        <a:spcBef>
          <a:spcPct val="0"/>
        </a:spcBef>
        <a:spcAft>
          <a:spcPts val="1500"/>
        </a:spcAft>
        <a:buClr>
          <a:srgbClr val="FF0000"/>
        </a:buClr>
        <a:buChar char="•"/>
        <a:defRPr sz="2400">
          <a:solidFill>
            <a:schemeClr val="tx1"/>
          </a:solidFill>
          <a:latin typeface="+mn-lt"/>
          <a:ea typeface="MS PGothic" panose="020B0600070205080204" pitchFamily="34" charset="-128"/>
          <a:cs typeface="MS PGothic" panose="020B0600070205080204" pitchFamily="34" charset="-128"/>
        </a:defRPr>
      </a:lvl1pPr>
      <a:lvl2pPr marL="292100" indent="571500" algn="l" rtl="0" eaLnBrk="0" fontAlgn="base" hangingPunct="0">
        <a:lnSpc>
          <a:spcPct val="140000"/>
        </a:lnSpc>
        <a:spcBef>
          <a:spcPct val="0"/>
        </a:spcBef>
        <a:spcAft>
          <a:spcPts val="1500"/>
        </a:spcAft>
        <a:buClr>
          <a:srgbClr val="FF0000"/>
        </a:buClr>
        <a:buFont typeface="Times" panose="02020603050405020304" pitchFamily="18" charset="0"/>
        <a:buChar char="•"/>
        <a:defRPr sz="3200">
          <a:solidFill>
            <a:schemeClr val="tx1"/>
          </a:solidFill>
          <a:latin typeface="+mn-lt"/>
          <a:ea typeface="MS PGothic" panose="020B0600070205080204" pitchFamily="34" charset="-128"/>
          <a:cs typeface="MS PGothic" panose="020B0600070205080204" pitchFamily="34" charset="-128"/>
        </a:defRPr>
      </a:lvl2pPr>
      <a:lvl3pPr marL="1054100" indent="190500" algn="l" rtl="0" eaLnBrk="0" fontAlgn="base" hangingPunct="0">
        <a:spcBef>
          <a:spcPct val="0"/>
        </a:spcBef>
        <a:spcAft>
          <a:spcPts val="1500"/>
        </a:spcAft>
        <a:buClr>
          <a:schemeClr val="tx1"/>
        </a:buClr>
        <a:buFont typeface="Times" panose="02020603050405020304" pitchFamily="18" charset="0"/>
        <a:buChar char="–"/>
        <a:defRPr sz="2000">
          <a:solidFill>
            <a:schemeClr val="tx1"/>
          </a:solidFill>
          <a:latin typeface="+mn-lt"/>
          <a:ea typeface="ヒラギノ角ゴ Pro W3" charset="-128"/>
          <a:cs typeface="ヒラギノ角ゴ Pro W3" charset="-128"/>
        </a:defRPr>
      </a:lvl3pPr>
      <a:lvl4pPr marL="1435100" indent="185738" algn="l" rtl="0" eaLnBrk="0" fontAlgn="base" hangingPunct="0">
        <a:spcBef>
          <a:spcPct val="0"/>
        </a:spcBef>
        <a:spcAft>
          <a:spcPts val="1500"/>
        </a:spcAft>
        <a:buChar char="–"/>
        <a:defRPr sz="2000">
          <a:solidFill>
            <a:schemeClr val="tx1"/>
          </a:solidFill>
          <a:latin typeface="+mn-lt"/>
          <a:ea typeface="ヒラギノ角ゴ Pro W3" charset="-128"/>
          <a:cs typeface="ヒラギノ角ゴ Pro W3" charset="0"/>
        </a:defRPr>
      </a:lvl4pPr>
      <a:lvl5pPr marL="1816100" indent="190500" algn="l" rtl="0" eaLnBrk="0" fontAlgn="base" hangingPunct="0">
        <a:spcBef>
          <a:spcPct val="20000"/>
        </a:spcBef>
        <a:spcAft>
          <a:spcPts val="1500"/>
        </a:spcAft>
        <a:buClr>
          <a:schemeClr val="bg2"/>
        </a:buClr>
        <a:buChar char="–"/>
        <a:defRPr sz="2000">
          <a:solidFill>
            <a:schemeClr val="tx1"/>
          </a:solidFill>
          <a:latin typeface="+mn-lt"/>
          <a:ea typeface="MS PGothic" panose="020B0600070205080204" pitchFamily="34" charset="-128"/>
          <a:cs typeface="MS PGothic" panose="020B0600070205080204" pitchFamily="34" charset="-128"/>
        </a:defRPr>
      </a:lvl5pPr>
      <a:lvl6pPr marL="2273300" indent="190500" algn="l" rtl="0" fontAlgn="base">
        <a:spcBef>
          <a:spcPct val="20000"/>
        </a:spcBef>
        <a:spcAft>
          <a:spcPct val="0"/>
        </a:spcAft>
        <a:buClr>
          <a:schemeClr val="bg2"/>
        </a:buClr>
        <a:buChar char="–"/>
        <a:defRPr>
          <a:solidFill>
            <a:schemeClr val="tx1"/>
          </a:solidFill>
          <a:latin typeface="+mn-lt"/>
          <a:ea typeface="+mn-ea"/>
        </a:defRPr>
      </a:lvl6pPr>
      <a:lvl7pPr marL="2730500" indent="190500" algn="l" rtl="0" fontAlgn="base">
        <a:spcBef>
          <a:spcPct val="20000"/>
        </a:spcBef>
        <a:spcAft>
          <a:spcPct val="0"/>
        </a:spcAft>
        <a:buClr>
          <a:schemeClr val="bg2"/>
        </a:buClr>
        <a:buChar char="–"/>
        <a:defRPr>
          <a:solidFill>
            <a:schemeClr val="tx1"/>
          </a:solidFill>
          <a:latin typeface="+mn-lt"/>
          <a:ea typeface="+mn-ea"/>
        </a:defRPr>
      </a:lvl7pPr>
      <a:lvl8pPr marL="3187700" indent="190500" algn="l" rtl="0" fontAlgn="base">
        <a:spcBef>
          <a:spcPct val="20000"/>
        </a:spcBef>
        <a:spcAft>
          <a:spcPct val="0"/>
        </a:spcAft>
        <a:buClr>
          <a:schemeClr val="bg2"/>
        </a:buClr>
        <a:buChar char="–"/>
        <a:defRPr>
          <a:solidFill>
            <a:schemeClr val="tx1"/>
          </a:solidFill>
          <a:latin typeface="+mn-lt"/>
          <a:ea typeface="+mn-ea"/>
        </a:defRPr>
      </a:lvl8pPr>
      <a:lvl9pPr marL="3644900" indent="190500" algn="l" rtl="0" fontAlgn="base">
        <a:spcBef>
          <a:spcPct val="20000"/>
        </a:spcBef>
        <a:spcAft>
          <a:spcPct val="0"/>
        </a:spcAft>
        <a:buClr>
          <a:schemeClr val="bg2"/>
        </a:buClr>
        <a:buChar char="–"/>
        <a:defRPr>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8FA7E23A-8096-4919-8686-EF100426EB5E}"/>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23555" name="Segnaposto contenuto 2">
            <a:extLst>
              <a:ext uri="{FF2B5EF4-FFF2-40B4-BE49-F238E27FC236}">
                <a16:creationId xmlns:a16="http://schemas.microsoft.com/office/drawing/2014/main" id="{2C5C0BF7-8A07-4612-BC74-C2AF7785967F}"/>
              </a:ext>
            </a:extLst>
          </p:cNvPr>
          <p:cNvSpPr>
            <a:spLocks noGrp="1" noChangeArrowheads="1"/>
          </p:cNvSpPr>
          <p:nvPr>
            <p:ph idx="1"/>
          </p:nvPr>
        </p:nvSpPr>
        <p:spPr>
          <a:xfrm>
            <a:off x="457200" y="1341438"/>
            <a:ext cx="8218488" cy="2303462"/>
          </a:xfrm>
        </p:spPr>
        <p:txBody>
          <a:bodyPr/>
          <a:lstStyle/>
          <a:p>
            <a:r>
              <a:rPr lang="it-IT" altLang="it-IT"/>
              <a:t>Dalle grandezze fondamentali si ricavano tutte le altre, dette </a:t>
            </a:r>
            <a:r>
              <a:rPr lang="it-IT" altLang="it-IT" b="1"/>
              <a:t>grandezze derivate</a:t>
            </a:r>
            <a:r>
              <a:rPr lang="it-IT" altLang="it-IT"/>
              <a:t>.</a:t>
            </a:r>
          </a:p>
          <a:p>
            <a:r>
              <a:rPr lang="it-IT" altLang="it-IT"/>
              <a:t>Le loro unità di misura si ottengono per mezzo di relazioni matematiche tra le unità di misura fondamentali.</a:t>
            </a:r>
          </a:p>
        </p:txBody>
      </p:sp>
      <p:sp>
        <p:nvSpPr>
          <p:cNvPr id="23556" name="Segnaposto piè di pagina 3">
            <a:extLst>
              <a:ext uri="{FF2B5EF4-FFF2-40B4-BE49-F238E27FC236}">
                <a16:creationId xmlns:a16="http://schemas.microsoft.com/office/drawing/2014/main" id="{70F479F2-F6A1-4DCF-AD9E-ADEFD3227F93}"/>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pic>
        <p:nvPicPr>
          <p:cNvPr id="23557" name="Immagine 5">
            <a:extLst>
              <a:ext uri="{FF2B5EF4-FFF2-40B4-BE49-F238E27FC236}">
                <a16:creationId xmlns:a16="http://schemas.microsoft.com/office/drawing/2014/main" id="{02D4EF79-B180-4501-8C62-F9C5B4960F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275" y="3068638"/>
            <a:ext cx="8367713"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00B4F4D7-FB1F-4DDC-99B2-2BE686ADADFC}"/>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24579" name="Segnaposto contenuto 2">
            <a:extLst>
              <a:ext uri="{FF2B5EF4-FFF2-40B4-BE49-F238E27FC236}">
                <a16:creationId xmlns:a16="http://schemas.microsoft.com/office/drawing/2014/main" id="{3B2983F8-6D47-4C84-861F-A2578FCE667F}"/>
              </a:ext>
            </a:extLst>
          </p:cNvPr>
          <p:cNvSpPr>
            <a:spLocks noGrp="1" noChangeArrowheads="1"/>
          </p:cNvSpPr>
          <p:nvPr>
            <p:ph idx="1"/>
          </p:nvPr>
        </p:nvSpPr>
        <p:spPr>
          <a:xfrm>
            <a:off x="457200" y="1341438"/>
            <a:ext cx="8218488" cy="4114800"/>
          </a:xfrm>
        </p:spPr>
        <p:txBody>
          <a:bodyPr/>
          <a:lstStyle/>
          <a:p>
            <a:r>
              <a:rPr lang="it-IT" altLang="it-IT"/>
              <a:t>Spesso si ricorre a multipli e sottomultipli dell’unità di misura.</a:t>
            </a:r>
          </a:p>
          <a:p>
            <a:r>
              <a:rPr lang="it-IT" altLang="it-IT"/>
              <a:t>I fattori numerici che consentono di modificare l’unità di misura sono detti </a:t>
            </a:r>
            <a:r>
              <a:rPr lang="it-IT" altLang="it-IT" b="1"/>
              <a:t>moltiplicatori decimali </a:t>
            </a:r>
            <a:r>
              <a:rPr lang="it-IT" altLang="it-IT"/>
              <a:t>e si indicano con un </a:t>
            </a:r>
            <a:r>
              <a:rPr lang="it-IT" altLang="it-IT" i="1"/>
              <a:t>prefisso </a:t>
            </a:r>
            <a:r>
              <a:rPr lang="it-IT" altLang="it-IT"/>
              <a:t>e un </a:t>
            </a:r>
            <a:r>
              <a:rPr lang="it-IT" altLang="it-IT" i="1"/>
              <a:t>simbolo</a:t>
            </a:r>
            <a:r>
              <a:rPr lang="it-IT" altLang="it-IT"/>
              <a:t>.</a:t>
            </a:r>
          </a:p>
        </p:txBody>
      </p:sp>
      <p:sp>
        <p:nvSpPr>
          <p:cNvPr id="24580" name="Segnaposto piè di pagina 3">
            <a:extLst>
              <a:ext uri="{FF2B5EF4-FFF2-40B4-BE49-F238E27FC236}">
                <a16:creationId xmlns:a16="http://schemas.microsoft.com/office/drawing/2014/main" id="{3A5283D3-21EA-41EA-8F3D-332211476321}"/>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pic>
        <p:nvPicPr>
          <p:cNvPr id="24581" name="Immagine 4">
            <a:extLst>
              <a:ext uri="{FF2B5EF4-FFF2-40B4-BE49-F238E27FC236}">
                <a16:creationId xmlns:a16="http://schemas.microsoft.com/office/drawing/2014/main" id="{2995D4DA-71B2-4919-9EBD-853ECFDD44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713" y="3603625"/>
            <a:ext cx="818197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108EFF67-ACE9-41F0-9CE4-8E74DAF2CA59}"/>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mc:AlternateContent xmlns:mc="http://schemas.openxmlformats.org/markup-compatibility/2006" xmlns:a14="http://schemas.microsoft.com/office/drawing/2010/main">
        <mc:Choice Requires="a14">
          <p:sp>
            <p:nvSpPr>
              <p:cNvPr id="25603" name="Segnaposto contenuto 2">
                <a:extLst>
                  <a:ext uri="{FF2B5EF4-FFF2-40B4-BE49-F238E27FC236}">
                    <a16:creationId xmlns:a16="http://schemas.microsoft.com/office/drawing/2014/main" id="{03D4D52E-41EC-447D-A084-922FF4246B5C}"/>
                  </a:ext>
                </a:extLst>
              </p:cNvPr>
              <p:cNvSpPr>
                <a:spLocks noGrp="1" noChangeArrowheads="1"/>
              </p:cNvSpPr>
              <p:nvPr>
                <p:ph idx="1"/>
              </p:nvPr>
            </p:nvSpPr>
            <p:spPr>
              <a:xfrm>
                <a:off x="457200" y="1341438"/>
                <a:ext cx="8218488" cy="4114800"/>
              </a:xfrm>
            </p:spPr>
            <p:txBody>
              <a:bodyPr/>
              <a:lstStyle/>
              <a:p>
                <a:r>
                  <a:rPr lang="it-IT" altLang="it-IT" dirty="0"/>
                  <a:t>Un dato numerico si dice espresso in </a:t>
                </a:r>
                <a:r>
                  <a:rPr lang="it-IT" altLang="it-IT" b="1" dirty="0"/>
                  <a:t>notazione scientifica </a:t>
                </a:r>
                <a:r>
                  <a:rPr lang="it-IT" altLang="it-IT" dirty="0"/>
                  <a:t>quando è scritto come prodotto tra un numero decimale (compreso tra 1 e 10) e una potenza di 10.</a:t>
                </a:r>
              </a:p>
              <a:p>
                <a:pPr algn="ctr"/>
                <a:r>
                  <a:rPr lang="nn-NO" dirty="0">
                    <a:latin typeface="Cambria Math" panose="02040503050406030204" pitchFamily="18" charset="0"/>
                    <a:ea typeface="Cambria Math" panose="02040503050406030204" pitchFamily="18" charset="0"/>
                  </a:rPr>
                  <a:t>1 km = 1000 m = 1 </a:t>
                </a:r>
                <a14:m>
                  <m:oMath xmlns:m="http://schemas.openxmlformats.org/officeDocument/2006/math">
                    <m:r>
                      <a:rPr lang="it-IT" i="1" dirty="0">
                        <a:latin typeface="Cambria Math" panose="02040503050406030204" pitchFamily="18" charset="0"/>
                        <a:ea typeface="Cambria Math" panose="02040503050406030204" pitchFamily="18" charset="0"/>
                      </a:rPr>
                      <m:t>×</m:t>
                    </m:r>
                  </m:oMath>
                </a14:m>
                <a:r>
                  <a:rPr lang="nn-NO" dirty="0">
                    <a:latin typeface="Cambria Math" panose="02040503050406030204" pitchFamily="18" charset="0"/>
                    <a:ea typeface="Cambria Math" panose="02040503050406030204" pitchFamily="18" charset="0"/>
                  </a:rPr>
                  <a:t> 10</a:t>
                </a:r>
                <a:r>
                  <a:rPr lang="nn-NO" baseline="30000" dirty="0">
                    <a:latin typeface="Cambria Math" panose="02040503050406030204" pitchFamily="18" charset="0"/>
                    <a:ea typeface="Cambria Math" panose="02040503050406030204" pitchFamily="18" charset="0"/>
                  </a:rPr>
                  <a:t>3</a:t>
                </a:r>
                <a:r>
                  <a:rPr lang="nn-NO" dirty="0">
                    <a:latin typeface="Cambria Math" panose="02040503050406030204" pitchFamily="18" charset="0"/>
                    <a:ea typeface="Cambria Math" panose="02040503050406030204" pitchFamily="18" charset="0"/>
                  </a:rPr>
                  <a:t> m</a:t>
                </a:r>
              </a:p>
              <a:p>
                <a:pPr algn="ctr"/>
                <a:r>
                  <a:rPr lang="nn-NO" dirty="0">
                    <a:latin typeface="Cambria Math" panose="02040503050406030204" pitchFamily="18" charset="0"/>
                    <a:ea typeface="Cambria Math" panose="02040503050406030204" pitchFamily="18" charset="0"/>
                  </a:rPr>
                  <a:t>1 nm = 0,000000001 m = 1 </a:t>
                </a:r>
                <a14:m>
                  <m:oMath xmlns:m="http://schemas.openxmlformats.org/officeDocument/2006/math">
                    <m:r>
                      <a:rPr lang="it-IT" i="1" dirty="0">
                        <a:latin typeface="Cambria Math" panose="02040503050406030204" pitchFamily="18" charset="0"/>
                        <a:ea typeface="Cambria Math" panose="02040503050406030204" pitchFamily="18" charset="0"/>
                      </a:rPr>
                      <m:t>×</m:t>
                    </m:r>
                  </m:oMath>
                </a14:m>
                <a:r>
                  <a:rPr lang="nn-NO" dirty="0">
                    <a:latin typeface="Cambria Math" panose="02040503050406030204" pitchFamily="18" charset="0"/>
                    <a:ea typeface="Cambria Math" panose="02040503050406030204" pitchFamily="18" charset="0"/>
                  </a:rPr>
                  <a:t> 10</a:t>
                </a:r>
                <a:r>
                  <a:rPr lang="nn-NO" baseline="30000" dirty="0">
                    <a:latin typeface="Cambria Math" panose="02040503050406030204" pitchFamily="18" charset="0"/>
                    <a:ea typeface="Cambria Math" panose="02040503050406030204" pitchFamily="18" charset="0"/>
                  </a:rPr>
                  <a:t>-9</a:t>
                </a:r>
                <a:r>
                  <a:rPr lang="nn-NO" dirty="0">
                    <a:latin typeface="Cambria Math" panose="02040503050406030204" pitchFamily="18" charset="0"/>
                    <a:ea typeface="Cambria Math" panose="02040503050406030204" pitchFamily="18" charset="0"/>
                  </a:rPr>
                  <a:t> m</a:t>
                </a:r>
                <a:endParaRPr lang="it-IT" altLang="it-IT" dirty="0"/>
              </a:p>
              <a:p>
                <a:r>
                  <a:rPr lang="it-IT" altLang="it-IT" dirty="0"/>
                  <a:t>La potenza di 10 più vicina al valore numerico di una qualunque misura ne definisce l’</a:t>
                </a:r>
                <a:r>
                  <a:rPr lang="it-IT" altLang="it-IT" b="1" dirty="0"/>
                  <a:t>ordine di grandezza</a:t>
                </a:r>
                <a:r>
                  <a:rPr lang="it-IT" altLang="it-IT" dirty="0"/>
                  <a:t>.</a:t>
                </a:r>
              </a:p>
            </p:txBody>
          </p:sp>
        </mc:Choice>
        <mc:Fallback xmlns="">
          <p:sp>
            <p:nvSpPr>
              <p:cNvPr id="25603" name="Segnaposto contenuto 2">
                <a:extLst>
                  <a:ext uri="{FF2B5EF4-FFF2-40B4-BE49-F238E27FC236}">
                    <a16:creationId xmlns:a16="http://schemas.microsoft.com/office/drawing/2014/main" id="{03D4D52E-41EC-447D-A084-922FF4246B5C}"/>
                  </a:ext>
                </a:extLst>
              </p:cNvPr>
              <p:cNvSpPr>
                <a:spLocks noGrp="1" noRot="1" noChangeAspect="1" noMove="1" noResize="1" noEditPoints="1" noAdjustHandles="1" noChangeArrowheads="1" noChangeShapeType="1" noTextEdit="1"/>
              </p:cNvSpPr>
              <p:nvPr>
                <p:ph idx="1"/>
              </p:nvPr>
            </p:nvSpPr>
            <p:spPr>
              <a:xfrm>
                <a:off x="457200" y="1341438"/>
                <a:ext cx="8218488" cy="4114800"/>
              </a:xfrm>
              <a:blipFill>
                <a:blip r:embed="rId2"/>
                <a:stretch>
                  <a:fillRect l="-1113" t="-1037"/>
                </a:stretch>
              </a:blipFill>
            </p:spPr>
            <p:txBody>
              <a:bodyPr/>
              <a:lstStyle/>
              <a:p>
                <a:r>
                  <a:rPr lang="it-IT">
                    <a:noFill/>
                  </a:rPr>
                  <a:t> </a:t>
                </a:r>
              </a:p>
            </p:txBody>
          </p:sp>
        </mc:Fallback>
      </mc:AlternateContent>
      <p:sp>
        <p:nvSpPr>
          <p:cNvPr id="25604" name="Segnaposto piè di pagina 3">
            <a:extLst>
              <a:ext uri="{FF2B5EF4-FFF2-40B4-BE49-F238E27FC236}">
                <a16:creationId xmlns:a16="http://schemas.microsoft.com/office/drawing/2014/main" id="{91DF6B82-2D9B-4404-A247-F385588A5730}"/>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a:extLst>
              <a:ext uri="{FF2B5EF4-FFF2-40B4-BE49-F238E27FC236}">
                <a16:creationId xmlns:a16="http://schemas.microsoft.com/office/drawing/2014/main" id="{999CE27E-E50A-4ED1-BC56-3527E63DA8B5}"/>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5" name="Segnaposto contenuto 4">
            <a:extLst>
              <a:ext uri="{FF2B5EF4-FFF2-40B4-BE49-F238E27FC236}">
                <a16:creationId xmlns:a16="http://schemas.microsoft.com/office/drawing/2014/main" id="{43965BBA-5C49-46A7-870A-A2D4B34BE3A5}"/>
              </a:ext>
            </a:extLst>
          </p:cNvPr>
          <p:cNvSpPr>
            <a:spLocks noGrp="1"/>
          </p:cNvSpPr>
          <p:nvPr>
            <p:ph idx="1"/>
          </p:nvPr>
        </p:nvSpPr>
        <p:spPr>
          <a:xfrm>
            <a:off x="457200" y="1341438"/>
            <a:ext cx="8218488" cy="4114800"/>
          </a:xfrm>
        </p:spPr>
        <p:txBody>
          <a:bodyPr/>
          <a:lstStyle/>
          <a:p>
            <a:pPr>
              <a:defRPr/>
            </a:pPr>
            <a:r>
              <a:rPr lang="it-IT" dirty="0"/>
              <a:t>Le grandezze che descrivono le proprietà fisiche della materia si possono classificare come:</a:t>
            </a:r>
          </a:p>
          <a:p>
            <a:pPr marL="342900" indent="-342900">
              <a:buClrTx/>
              <a:buSzPct val="80000"/>
              <a:buFont typeface="Arial" panose="020B0604020202020204" pitchFamily="34" charset="0"/>
              <a:buChar char="•"/>
              <a:defRPr/>
            </a:pPr>
            <a:r>
              <a:rPr lang="it-IT" b="1" dirty="0"/>
              <a:t>grandezze estensive </a:t>
            </a:r>
            <a:r>
              <a:rPr lang="it-IT" dirty="0"/>
              <a:t>→ dipendono dalle dimensioni del campione;</a:t>
            </a:r>
          </a:p>
          <a:p>
            <a:pPr marL="342900" indent="-342900">
              <a:buClrTx/>
              <a:buSzPct val="80000"/>
              <a:buFont typeface="Arial" panose="020B0604020202020204" pitchFamily="34" charset="0"/>
              <a:buChar char="•"/>
              <a:defRPr/>
            </a:pPr>
            <a:r>
              <a:rPr lang="it-IT" b="1" dirty="0"/>
              <a:t>grandezze intensive </a:t>
            </a:r>
            <a:r>
              <a:rPr lang="it-IT" dirty="0"/>
              <a:t>→ non dipendono dalle dimensioni del campione.</a:t>
            </a:r>
          </a:p>
        </p:txBody>
      </p:sp>
      <p:sp>
        <p:nvSpPr>
          <p:cNvPr id="26628" name="Segnaposto piè di pagina 3">
            <a:extLst>
              <a:ext uri="{FF2B5EF4-FFF2-40B4-BE49-F238E27FC236}">
                <a16:creationId xmlns:a16="http://schemas.microsoft.com/office/drawing/2014/main" id="{0065F244-8DAE-441B-86F4-2E79AEE428B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pic>
        <p:nvPicPr>
          <p:cNvPr id="26629" name="Immagine 8">
            <a:extLst>
              <a:ext uri="{FF2B5EF4-FFF2-40B4-BE49-F238E27FC236}">
                <a16:creationId xmlns:a16="http://schemas.microsoft.com/office/drawing/2014/main" id="{6655D1BA-68CA-4823-B128-D5CC139D11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600" y="4318000"/>
            <a:ext cx="82296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6D37B1D-808A-4258-865E-34772FBB24A3}"/>
              </a:ext>
            </a:extLst>
          </p:cNvPr>
          <p:cNvPicPr>
            <a:picLocks noChangeAspect="1"/>
          </p:cNvPicPr>
          <p:nvPr/>
        </p:nvPicPr>
        <p:blipFill>
          <a:blip r:embed="rId2"/>
          <a:stretch>
            <a:fillRect/>
          </a:stretch>
        </p:blipFill>
        <p:spPr>
          <a:xfrm>
            <a:off x="6300192" y="2883770"/>
            <a:ext cx="2622749" cy="3237543"/>
          </a:xfrm>
          <a:prstGeom prst="rect">
            <a:avLst/>
          </a:prstGeom>
        </p:spPr>
      </p:pic>
      <p:sp>
        <p:nvSpPr>
          <p:cNvPr id="27650" name="Titolo 1">
            <a:extLst>
              <a:ext uri="{FF2B5EF4-FFF2-40B4-BE49-F238E27FC236}">
                <a16:creationId xmlns:a16="http://schemas.microsoft.com/office/drawing/2014/main" id="{8420E030-5174-4A92-8B41-50A6202AABEA}"/>
              </a:ext>
            </a:extLst>
          </p:cNvPr>
          <p:cNvSpPr>
            <a:spLocks noGrp="1" noChangeArrowheads="1"/>
          </p:cNvSpPr>
          <p:nvPr>
            <p:ph type="title"/>
          </p:nvPr>
        </p:nvSpPr>
        <p:spPr>
          <a:xfrm>
            <a:off x="457200" y="381000"/>
            <a:ext cx="8218488" cy="914400"/>
          </a:xfrm>
        </p:spPr>
        <p:txBody>
          <a:bodyPr/>
          <a:lstStyle/>
          <a:p>
            <a:r>
              <a:rPr lang="it-IT" altLang="it-IT"/>
              <a:t>Massa, volume e densità</a:t>
            </a:r>
          </a:p>
        </p:txBody>
      </p:sp>
      <p:sp>
        <p:nvSpPr>
          <p:cNvPr id="27651" name="Segnaposto contenuto 2">
            <a:extLst>
              <a:ext uri="{FF2B5EF4-FFF2-40B4-BE49-F238E27FC236}">
                <a16:creationId xmlns:a16="http://schemas.microsoft.com/office/drawing/2014/main" id="{A4E9C0C2-1C1E-4B0C-A400-AA25C6190E9C}"/>
              </a:ext>
            </a:extLst>
          </p:cNvPr>
          <p:cNvSpPr>
            <a:spLocks noGrp="1" noChangeArrowheads="1"/>
          </p:cNvSpPr>
          <p:nvPr>
            <p:ph idx="1"/>
          </p:nvPr>
        </p:nvSpPr>
        <p:spPr>
          <a:xfrm>
            <a:off x="457200" y="1341438"/>
            <a:ext cx="8218488" cy="1749315"/>
          </a:xfrm>
        </p:spPr>
        <p:txBody>
          <a:bodyPr/>
          <a:lstStyle/>
          <a:p>
            <a:r>
              <a:rPr lang="it-IT" dirty="0"/>
              <a:t>La </a:t>
            </a:r>
            <a:r>
              <a:rPr lang="it-IT" b="1" dirty="0"/>
              <a:t>massa</a:t>
            </a:r>
            <a:r>
              <a:rPr lang="it-IT" dirty="0"/>
              <a:t> (</a:t>
            </a:r>
            <a:r>
              <a:rPr lang="it-IT" i="1" dirty="0"/>
              <a:t>m</a:t>
            </a:r>
            <a:r>
              <a:rPr lang="it-IT" dirty="0"/>
              <a:t>) esprime l’inerzia di un corpo, cioè la misura della resistenza che il corpo oppone a una forza che modifica il suo stato di quiete o di moto.</a:t>
            </a:r>
          </a:p>
          <a:p>
            <a:r>
              <a:rPr lang="it-IT" dirty="0"/>
              <a:t>La massa è una proprietà estensiva.</a:t>
            </a:r>
            <a:endParaRPr lang="it-IT" altLang="it-IT" dirty="0"/>
          </a:p>
        </p:txBody>
      </p:sp>
      <p:sp>
        <p:nvSpPr>
          <p:cNvPr id="27652" name="Segnaposto piè di pagina 3">
            <a:extLst>
              <a:ext uri="{FF2B5EF4-FFF2-40B4-BE49-F238E27FC236}">
                <a16:creationId xmlns:a16="http://schemas.microsoft.com/office/drawing/2014/main" id="{06A43F79-52A1-44BD-B1DB-B9DF7613ACD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sp>
        <p:nvSpPr>
          <p:cNvPr id="6" name="Segnaposto contenuto 2">
            <a:extLst>
              <a:ext uri="{FF2B5EF4-FFF2-40B4-BE49-F238E27FC236}">
                <a16:creationId xmlns:a16="http://schemas.microsoft.com/office/drawing/2014/main" id="{93E1140D-B455-49B4-AE7E-01E0E40533BD}"/>
              </a:ext>
            </a:extLst>
          </p:cNvPr>
          <p:cNvSpPr txBox="1">
            <a:spLocks noChangeArrowheads="1"/>
          </p:cNvSpPr>
          <p:nvPr/>
        </p:nvSpPr>
        <p:spPr bwMode="auto">
          <a:xfrm>
            <a:off x="457199" y="3183480"/>
            <a:ext cx="6203033" cy="290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ts val="1500"/>
              </a:spcAft>
              <a:buClr>
                <a:srgbClr val="FF0000"/>
              </a:buClr>
              <a:buNone/>
              <a:defRPr sz="2400">
                <a:solidFill>
                  <a:schemeClr val="tx1"/>
                </a:solidFill>
                <a:latin typeface="+mn-lt"/>
                <a:ea typeface="MS PGothic" panose="020B0600070205080204" pitchFamily="34" charset="-128"/>
                <a:cs typeface="MS PGothic" panose="020B0600070205080204" pitchFamily="34" charset="-128"/>
              </a:defRPr>
            </a:lvl1pPr>
            <a:lvl2pPr marL="292100" indent="0" algn="l" rtl="0" eaLnBrk="0" fontAlgn="base" hangingPunct="0">
              <a:lnSpc>
                <a:spcPct val="140000"/>
              </a:lnSpc>
              <a:spcBef>
                <a:spcPct val="0"/>
              </a:spcBef>
              <a:spcAft>
                <a:spcPts val="1500"/>
              </a:spcAft>
              <a:buClr>
                <a:srgbClr val="FF0000"/>
              </a:buClr>
              <a:buFont typeface="Times" panose="02020603050405020304" pitchFamily="18" charset="0"/>
              <a:buNone/>
              <a:defRPr sz="3200">
                <a:solidFill>
                  <a:schemeClr val="tx1"/>
                </a:solidFill>
                <a:latin typeface="+mn-lt"/>
                <a:ea typeface="MS PGothic" panose="020B0600070205080204" pitchFamily="34" charset="-128"/>
                <a:cs typeface="MS PGothic" panose="020B0600070205080204" pitchFamily="34" charset="-128"/>
              </a:defRPr>
            </a:lvl2pPr>
            <a:lvl3pPr marL="1054100" indent="190500" algn="l" rtl="0" eaLnBrk="0" fontAlgn="base" hangingPunct="0">
              <a:spcBef>
                <a:spcPct val="0"/>
              </a:spcBef>
              <a:spcAft>
                <a:spcPts val="1500"/>
              </a:spcAft>
              <a:buClr>
                <a:schemeClr val="tx1"/>
              </a:buClr>
              <a:buFont typeface="Times" panose="02020603050405020304" pitchFamily="18" charset="0"/>
              <a:buChar char="–"/>
              <a:defRPr sz="2000">
                <a:solidFill>
                  <a:schemeClr val="tx1"/>
                </a:solidFill>
                <a:latin typeface="+mn-lt"/>
                <a:ea typeface="ヒラギノ角ゴ Pro W3" charset="-128"/>
                <a:cs typeface="ヒラギノ角ゴ Pro W3" charset="-128"/>
              </a:defRPr>
            </a:lvl3pPr>
            <a:lvl4pPr marL="1435100" indent="185738" algn="l" rtl="0" eaLnBrk="0" fontAlgn="base" hangingPunct="0">
              <a:spcBef>
                <a:spcPct val="0"/>
              </a:spcBef>
              <a:spcAft>
                <a:spcPts val="1500"/>
              </a:spcAft>
              <a:buChar char="–"/>
              <a:defRPr sz="2000">
                <a:solidFill>
                  <a:schemeClr val="tx1"/>
                </a:solidFill>
                <a:latin typeface="+mn-lt"/>
                <a:ea typeface="ヒラギノ角ゴ Pro W3" charset="-128"/>
                <a:cs typeface="ヒラギノ角ゴ Pro W3" charset="0"/>
              </a:defRPr>
            </a:lvl4pPr>
            <a:lvl5pPr marL="1816100" indent="190500" algn="l" rtl="0" eaLnBrk="0" fontAlgn="base" hangingPunct="0">
              <a:spcBef>
                <a:spcPct val="20000"/>
              </a:spcBef>
              <a:spcAft>
                <a:spcPts val="1500"/>
              </a:spcAft>
              <a:buClr>
                <a:schemeClr val="bg2"/>
              </a:buClr>
              <a:buChar char="–"/>
              <a:defRPr sz="2000">
                <a:solidFill>
                  <a:schemeClr val="tx1"/>
                </a:solidFill>
                <a:latin typeface="+mn-lt"/>
                <a:ea typeface="MS PGothic" panose="020B0600070205080204" pitchFamily="34" charset="-128"/>
                <a:cs typeface="MS PGothic" panose="020B0600070205080204" pitchFamily="34" charset="-128"/>
              </a:defRPr>
            </a:lvl5pPr>
            <a:lvl6pPr marL="2273300" indent="190500" algn="l" rtl="0" fontAlgn="base">
              <a:spcBef>
                <a:spcPct val="20000"/>
              </a:spcBef>
              <a:spcAft>
                <a:spcPct val="0"/>
              </a:spcAft>
              <a:buClr>
                <a:schemeClr val="bg2"/>
              </a:buClr>
              <a:buChar char="–"/>
              <a:defRPr>
                <a:solidFill>
                  <a:schemeClr val="tx1"/>
                </a:solidFill>
                <a:latin typeface="+mn-lt"/>
                <a:ea typeface="+mn-ea"/>
              </a:defRPr>
            </a:lvl6pPr>
            <a:lvl7pPr marL="2730500" indent="190500" algn="l" rtl="0" fontAlgn="base">
              <a:spcBef>
                <a:spcPct val="20000"/>
              </a:spcBef>
              <a:spcAft>
                <a:spcPct val="0"/>
              </a:spcAft>
              <a:buClr>
                <a:schemeClr val="bg2"/>
              </a:buClr>
              <a:buChar char="–"/>
              <a:defRPr>
                <a:solidFill>
                  <a:schemeClr val="tx1"/>
                </a:solidFill>
                <a:latin typeface="+mn-lt"/>
                <a:ea typeface="+mn-ea"/>
              </a:defRPr>
            </a:lvl7pPr>
            <a:lvl8pPr marL="3187700" indent="190500" algn="l" rtl="0" fontAlgn="base">
              <a:spcBef>
                <a:spcPct val="20000"/>
              </a:spcBef>
              <a:spcAft>
                <a:spcPct val="0"/>
              </a:spcAft>
              <a:buClr>
                <a:schemeClr val="bg2"/>
              </a:buClr>
              <a:buChar char="–"/>
              <a:defRPr>
                <a:solidFill>
                  <a:schemeClr val="tx1"/>
                </a:solidFill>
                <a:latin typeface="+mn-lt"/>
                <a:ea typeface="+mn-ea"/>
              </a:defRPr>
            </a:lvl8pPr>
            <a:lvl9pPr marL="3644900" indent="190500" algn="l" rtl="0" fontAlgn="base">
              <a:spcBef>
                <a:spcPct val="20000"/>
              </a:spcBef>
              <a:spcAft>
                <a:spcPct val="0"/>
              </a:spcAft>
              <a:buClr>
                <a:schemeClr val="bg2"/>
              </a:buClr>
              <a:buChar char="–"/>
              <a:defRPr>
                <a:solidFill>
                  <a:schemeClr val="tx1"/>
                </a:solidFill>
                <a:latin typeface="+mn-lt"/>
                <a:ea typeface="+mn-ea"/>
              </a:defRPr>
            </a:lvl9pPr>
          </a:lstStyle>
          <a:p>
            <a:pPr defTabSz="914400"/>
            <a:r>
              <a:rPr lang="it-IT" kern="0" dirty="0"/>
              <a:t>La sua unità di misura nel SI è il </a:t>
            </a:r>
            <a:r>
              <a:rPr lang="it-IT" b="1" kern="0" dirty="0"/>
              <a:t>kilogrammo</a:t>
            </a:r>
            <a:r>
              <a:rPr lang="it-IT" kern="0" dirty="0"/>
              <a:t> (</a:t>
            </a:r>
            <a:r>
              <a:rPr lang="it-IT" b="1" kern="0" dirty="0"/>
              <a:t>kg</a:t>
            </a:r>
            <a:r>
              <a:rPr lang="it-IT" kern="0" dirty="0"/>
              <a:t>) e si misura con la bilancia.</a:t>
            </a:r>
          </a:p>
          <a:p>
            <a:pPr defTabSz="914400"/>
            <a:r>
              <a:rPr lang="it-IT" kern="0" dirty="0"/>
              <a:t>La massa di un sistema chiuso dipende solo dalla </a:t>
            </a:r>
            <a:r>
              <a:rPr lang="it-IT" b="1" kern="0" dirty="0"/>
              <a:t>quantità di materia</a:t>
            </a:r>
            <a:r>
              <a:rPr lang="it-IT" kern="0" dirty="0"/>
              <a:t> che contiene e non varia se cambiano le condizioni dell’ambiente.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8420E030-5174-4A92-8B41-50A6202AABEA}"/>
              </a:ext>
            </a:extLst>
          </p:cNvPr>
          <p:cNvSpPr>
            <a:spLocks noGrp="1" noChangeArrowheads="1"/>
          </p:cNvSpPr>
          <p:nvPr>
            <p:ph type="title"/>
          </p:nvPr>
        </p:nvSpPr>
        <p:spPr>
          <a:xfrm>
            <a:off x="457200" y="381000"/>
            <a:ext cx="8218488" cy="914400"/>
          </a:xfrm>
        </p:spPr>
        <p:txBody>
          <a:bodyPr/>
          <a:lstStyle/>
          <a:p>
            <a:r>
              <a:rPr lang="it-IT" altLang="it-IT"/>
              <a:t>Massa, volume e densità</a:t>
            </a:r>
          </a:p>
        </p:txBody>
      </p:sp>
      <p:sp>
        <p:nvSpPr>
          <p:cNvPr id="27651" name="Segnaposto contenuto 2">
            <a:extLst>
              <a:ext uri="{FF2B5EF4-FFF2-40B4-BE49-F238E27FC236}">
                <a16:creationId xmlns:a16="http://schemas.microsoft.com/office/drawing/2014/main" id="{A4E9C0C2-1C1E-4B0C-A400-AA25C6190E9C}"/>
              </a:ext>
            </a:extLst>
          </p:cNvPr>
          <p:cNvSpPr>
            <a:spLocks noGrp="1" noChangeArrowheads="1"/>
          </p:cNvSpPr>
          <p:nvPr>
            <p:ph idx="1"/>
          </p:nvPr>
        </p:nvSpPr>
        <p:spPr>
          <a:xfrm>
            <a:off x="457200" y="1341437"/>
            <a:ext cx="8218488" cy="2778817"/>
          </a:xfrm>
        </p:spPr>
        <p:txBody>
          <a:bodyPr/>
          <a:lstStyle/>
          <a:p>
            <a:r>
              <a:rPr lang="it-IT" dirty="0"/>
              <a:t>Il </a:t>
            </a:r>
            <a:r>
              <a:rPr lang="it-IT" b="1" dirty="0"/>
              <a:t>volume</a:t>
            </a:r>
            <a:r>
              <a:rPr lang="it-IT" dirty="0"/>
              <a:t> (</a:t>
            </a:r>
            <a:r>
              <a:rPr lang="it-IT" i="1" dirty="0"/>
              <a:t>V</a:t>
            </a:r>
            <a:r>
              <a:rPr lang="it-IT" dirty="0"/>
              <a:t>) è lo spazio occupato da un corpo.</a:t>
            </a:r>
          </a:p>
          <a:p>
            <a:r>
              <a:rPr lang="it-IT" dirty="0"/>
              <a:t>Il volume è una proprietà estensiva.</a:t>
            </a:r>
          </a:p>
          <a:p>
            <a:r>
              <a:rPr lang="it-IT" dirty="0"/>
              <a:t>La sua unità di misura nel SI è il </a:t>
            </a:r>
            <a:r>
              <a:rPr lang="it-IT" b="1" dirty="0"/>
              <a:t>metro cubo </a:t>
            </a:r>
            <a:r>
              <a:rPr lang="it-IT" dirty="0"/>
              <a:t>(</a:t>
            </a:r>
            <a:r>
              <a:rPr lang="it-IT" b="1" dirty="0"/>
              <a:t>m</a:t>
            </a:r>
            <a:r>
              <a:rPr lang="it-IT" b="1" baseline="30000" dirty="0"/>
              <a:t>3</a:t>
            </a:r>
            <a:r>
              <a:rPr lang="it-IT" dirty="0"/>
              <a:t>), e si misura con metodi geometrici o per mezzo di un recipiente graduato nel quale è già contenuto un volume noto di liquido.</a:t>
            </a:r>
          </a:p>
        </p:txBody>
      </p:sp>
      <p:sp>
        <p:nvSpPr>
          <p:cNvPr id="27652" name="Segnaposto piè di pagina 3">
            <a:extLst>
              <a:ext uri="{FF2B5EF4-FFF2-40B4-BE49-F238E27FC236}">
                <a16:creationId xmlns:a16="http://schemas.microsoft.com/office/drawing/2014/main" id="{06A43F79-52A1-44BD-B1DB-B9DF7613ACD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t>Brady, </a:t>
            </a:r>
            <a:r>
              <a:rPr lang="it-IT" altLang="it-IT" dirty="0" err="1"/>
              <a:t>Jespersen</a:t>
            </a:r>
            <a:r>
              <a:rPr lang="it-IT" altLang="it-IT" dirty="0"/>
              <a:t>, </a:t>
            </a:r>
            <a:r>
              <a:rPr lang="it-IT" altLang="it-IT" dirty="0" err="1"/>
              <a:t>Hyslop</a:t>
            </a:r>
            <a:r>
              <a:rPr lang="it-IT" altLang="it-IT" dirty="0"/>
              <a:t>, </a:t>
            </a:r>
            <a:r>
              <a:rPr lang="it-IT" altLang="it-IT" dirty="0" err="1"/>
              <a:t>Pignocchino</a:t>
            </a:r>
            <a:r>
              <a:rPr lang="it-IT" altLang="it-IT" dirty="0"/>
              <a:t> </a:t>
            </a:r>
            <a:r>
              <a:rPr lang="it-IT" altLang="it-IT" i="1" dirty="0" err="1"/>
              <a:t>Chimica.blu</a:t>
            </a:r>
            <a:r>
              <a:rPr lang="it-IT" altLang="it-IT" i="1" dirty="0"/>
              <a:t> seconda edizione </a:t>
            </a:r>
            <a:r>
              <a:rPr lang="it-IT" altLang="it-IT" dirty="0"/>
              <a:t>© Zanichelli 2020</a:t>
            </a:r>
          </a:p>
        </p:txBody>
      </p:sp>
      <p:sp>
        <p:nvSpPr>
          <p:cNvPr id="9" name="Segnaposto contenuto 2">
            <a:extLst>
              <a:ext uri="{FF2B5EF4-FFF2-40B4-BE49-F238E27FC236}">
                <a16:creationId xmlns:a16="http://schemas.microsoft.com/office/drawing/2014/main" id="{D8875AB0-B3D9-4207-B9AF-14ECA9DD15A9}"/>
              </a:ext>
            </a:extLst>
          </p:cNvPr>
          <p:cNvSpPr txBox="1">
            <a:spLocks noChangeArrowheads="1"/>
          </p:cNvSpPr>
          <p:nvPr/>
        </p:nvSpPr>
        <p:spPr bwMode="auto">
          <a:xfrm>
            <a:off x="457200" y="4120254"/>
            <a:ext cx="6419056" cy="218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ts val="1500"/>
              </a:spcAft>
              <a:buClr>
                <a:srgbClr val="FF0000"/>
              </a:buClr>
              <a:buNone/>
              <a:defRPr sz="2400">
                <a:solidFill>
                  <a:schemeClr val="tx1"/>
                </a:solidFill>
                <a:latin typeface="+mn-lt"/>
                <a:ea typeface="MS PGothic" panose="020B0600070205080204" pitchFamily="34" charset="-128"/>
                <a:cs typeface="MS PGothic" panose="020B0600070205080204" pitchFamily="34" charset="-128"/>
              </a:defRPr>
            </a:lvl1pPr>
            <a:lvl2pPr marL="292100" indent="0" algn="l" rtl="0" eaLnBrk="0" fontAlgn="base" hangingPunct="0">
              <a:lnSpc>
                <a:spcPct val="140000"/>
              </a:lnSpc>
              <a:spcBef>
                <a:spcPct val="0"/>
              </a:spcBef>
              <a:spcAft>
                <a:spcPts val="1500"/>
              </a:spcAft>
              <a:buClr>
                <a:srgbClr val="FF0000"/>
              </a:buClr>
              <a:buFont typeface="Times" panose="02020603050405020304" pitchFamily="18" charset="0"/>
              <a:buNone/>
              <a:defRPr sz="3200">
                <a:solidFill>
                  <a:schemeClr val="tx1"/>
                </a:solidFill>
                <a:latin typeface="+mn-lt"/>
                <a:ea typeface="MS PGothic" panose="020B0600070205080204" pitchFamily="34" charset="-128"/>
                <a:cs typeface="MS PGothic" panose="020B0600070205080204" pitchFamily="34" charset="-128"/>
              </a:defRPr>
            </a:lvl2pPr>
            <a:lvl3pPr marL="1054100" indent="190500" algn="l" rtl="0" eaLnBrk="0" fontAlgn="base" hangingPunct="0">
              <a:spcBef>
                <a:spcPct val="0"/>
              </a:spcBef>
              <a:spcAft>
                <a:spcPts val="1500"/>
              </a:spcAft>
              <a:buClr>
                <a:schemeClr val="tx1"/>
              </a:buClr>
              <a:buFont typeface="Times" panose="02020603050405020304" pitchFamily="18" charset="0"/>
              <a:buChar char="–"/>
              <a:defRPr sz="2000">
                <a:solidFill>
                  <a:schemeClr val="tx1"/>
                </a:solidFill>
                <a:latin typeface="+mn-lt"/>
                <a:ea typeface="ヒラギノ角ゴ Pro W3" charset="-128"/>
                <a:cs typeface="ヒラギノ角ゴ Pro W3" charset="-128"/>
              </a:defRPr>
            </a:lvl3pPr>
            <a:lvl4pPr marL="1435100" indent="185738" algn="l" rtl="0" eaLnBrk="0" fontAlgn="base" hangingPunct="0">
              <a:spcBef>
                <a:spcPct val="0"/>
              </a:spcBef>
              <a:spcAft>
                <a:spcPts val="1500"/>
              </a:spcAft>
              <a:buChar char="–"/>
              <a:defRPr sz="2000">
                <a:solidFill>
                  <a:schemeClr val="tx1"/>
                </a:solidFill>
                <a:latin typeface="+mn-lt"/>
                <a:ea typeface="ヒラギノ角ゴ Pro W3" charset="-128"/>
                <a:cs typeface="ヒラギノ角ゴ Pro W3" charset="0"/>
              </a:defRPr>
            </a:lvl4pPr>
            <a:lvl5pPr marL="1816100" indent="190500" algn="l" rtl="0" eaLnBrk="0" fontAlgn="base" hangingPunct="0">
              <a:spcBef>
                <a:spcPct val="20000"/>
              </a:spcBef>
              <a:spcAft>
                <a:spcPts val="1500"/>
              </a:spcAft>
              <a:buClr>
                <a:schemeClr val="bg2"/>
              </a:buClr>
              <a:buChar char="–"/>
              <a:defRPr sz="2000">
                <a:solidFill>
                  <a:schemeClr val="tx1"/>
                </a:solidFill>
                <a:latin typeface="+mn-lt"/>
                <a:ea typeface="MS PGothic" panose="020B0600070205080204" pitchFamily="34" charset="-128"/>
                <a:cs typeface="MS PGothic" panose="020B0600070205080204" pitchFamily="34" charset="-128"/>
              </a:defRPr>
            </a:lvl5pPr>
            <a:lvl6pPr marL="2273300" indent="190500" algn="l" rtl="0" fontAlgn="base">
              <a:spcBef>
                <a:spcPct val="20000"/>
              </a:spcBef>
              <a:spcAft>
                <a:spcPct val="0"/>
              </a:spcAft>
              <a:buClr>
                <a:schemeClr val="bg2"/>
              </a:buClr>
              <a:buChar char="–"/>
              <a:defRPr>
                <a:solidFill>
                  <a:schemeClr val="tx1"/>
                </a:solidFill>
                <a:latin typeface="+mn-lt"/>
                <a:ea typeface="+mn-ea"/>
              </a:defRPr>
            </a:lvl6pPr>
            <a:lvl7pPr marL="2730500" indent="190500" algn="l" rtl="0" fontAlgn="base">
              <a:spcBef>
                <a:spcPct val="20000"/>
              </a:spcBef>
              <a:spcAft>
                <a:spcPct val="0"/>
              </a:spcAft>
              <a:buClr>
                <a:schemeClr val="bg2"/>
              </a:buClr>
              <a:buChar char="–"/>
              <a:defRPr>
                <a:solidFill>
                  <a:schemeClr val="tx1"/>
                </a:solidFill>
                <a:latin typeface="+mn-lt"/>
                <a:ea typeface="+mn-ea"/>
              </a:defRPr>
            </a:lvl7pPr>
            <a:lvl8pPr marL="3187700" indent="190500" algn="l" rtl="0" fontAlgn="base">
              <a:spcBef>
                <a:spcPct val="20000"/>
              </a:spcBef>
              <a:spcAft>
                <a:spcPct val="0"/>
              </a:spcAft>
              <a:buClr>
                <a:schemeClr val="bg2"/>
              </a:buClr>
              <a:buChar char="–"/>
              <a:defRPr>
                <a:solidFill>
                  <a:schemeClr val="tx1"/>
                </a:solidFill>
                <a:latin typeface="+mn-lt"/>
                <a:ea typeface="+mn-ea"/>
              </a:defRPr>
            </a:lvl8pPr>
            <a:lvl9pPr marL="3644900" indent="190500" algn="l" rtl="0" fontAlgn="base">
              <a:spcBef>
                <a:spcPct val="20000"/>
              </a:spcBef>
              <a:spcAft>
                <a:spcPct val="0"/>
              </a:spcAft>
              <a:buClr>
                <a:schemeClr val="bg2"/>
              </a:buClr>
              <a:buChar char="–"/>
              <a:defRPr>
                <a:solidFill>
                  <a:schemeClr val="tx1"/>
                </a:solidFill>
                <a:latin typeface="+mn-lt"/>
                <a:ea typeface="+mn-ea"/>
              </a:defRPr>
            </a:lvl9pPr>
          </a:lstStyle>
          <a:p>
            <a:pPr defTabSz="914400"/>
            <a:r>
              <a:rPr lang="it-IT" kern="0" dirty="0"/>
              <a:t>Nella vita quotidiana si usa anche il litro (L).</a:t>
            </a:r>
          </a:p>
          <a:p>
            <a:pPr algn="ctr" defTabSz="914400"/>
            <a:r>
              <a:rPr lang="it-IT" kern="0" dirty="0">
                <a:latin typeface="Cambria Math" panose="02040503050406030204" pitchFamily="18" charset="0"/>
                <a:ea typeface="Cambria Math" panose="02040503050406030204" pitchFamily="18" charset="0"/>
              </a:rPr>
              <a:t>1 L = 1 dm</a:t>
            </a:r>
            <a:r>
              <a:rPr lang="it-IT" kern="0" baseline="30000" dirty="0">
                <a:latin typeface="Cambria Math" panose="02040503050406030204" pitchFamily="18" charset="0"/>
                <a:ea typeface="Cambria Math" panose="02040503050406030204" pitchFamily="18" charset="0"/>
              </a:rPr>
              <a:t>3</a:t>
            </a:r>
            <a:r>
              <a:rPr lang="it-IT" dirty="0">
                <a:latin typeface="Cambria Math" panose="02040503050406030204" pitchFamily="18" charset="0"/>
                <a:ea typeface="Cambria Math" panose="02040503050406030204" pitchFamily="18" charset="0"/>
              </a:rPr>
              <a:t>	   1 </a:t>
            </a:r>
            <a:r>
              <a:rPr lang="it-IT" dirty="0" err="1">
                <a:latin typeface="Cambria Math" panose="02040503050406030204" pitchFamily="18" charset="0"/>
                <a:ea typeface="Cambria Math" panose="02040503050406030204" pitchFamily="18" charset="0"/>
              </a:rPr>
              <a:t>mL</a:t>
            </a:r>
            <a:r>
              <a:rPr lang="it-IT" dirty="0">
                <a:latin typeface="Cambria Math" panose="02040503050406030204" pitchFamily="18" charset="0"/>
                <a:ea typeface="Cambria Math" panose="02040503050406030204" pitchFamily="18" charset="0"/>
              </a:rPr>
              <a:t> = 1 cm</a:t>
            </a:r>
            <a:r>
              <a:rPr lang="it-IT" baseline="30000" dirty="0">
                <a:latin typeface="Cambria Math" panose="02040503050406030204" pitchFamily="18" charset="0"/>
                <a:ea typeface="Cambria Math" panose="02040503050406030204" pitchFamily="18" charset="0"/>
              </a:rPr>
              <a:t>3</a:t>
            </a:r>
          </a:p>
          <a:p>
            <a:pPr defTabSz="914400"/>
            <a:r>
              <a:rPr lang="it-IT" dirty="0"/>
              <a:t>Per passare da m</a:t>
            </a:r>
            <a:r>
              <a:rPr lang="it-IT" baseline="30000" dirty="0"/>
              <a:t>3</a:t>
            </a:r>
            <a:r>
              <a:rPr lang="it-IT" dirty="0"/>
              <a:t> a dm</a:t>
            </a:r>
            <a:r>
              <a:rPr lang="it-IT" baseline="30000" dirty="0"/>
              <a:t>3</a:t>
            </a:r>
            <a:r>
              <a:rPr lang="it-IT" dirty="0"/>
              <a:t> si moltiplica per 10</a:t>
            </a:r>
            <a:r>
              <a:rPr lang="it-IT" baseline="30000" dirty="0"/>
              <a:t>3</a:t>
            </a:r>
            <a:r>
              <a:rPr lang="it-IT" dirty="0"/>
              <a:t>:</a:t>
            </a:r>
          </a:p>
          <a:p>
            <a:pPr algn="ctr" defTabSz="914400"/>
            <a:r>
              <a:rPr lang="it-IT" dirty="0">
                <a:latin typeface="Cambria Math" panose="02040503050406030204" pitchFamily="18" charset="0"/>
                <a:ea typeface="Cambria Math" panose="02040503050406030204" pitchFamily="18" charset="0"/>
              </a:rPr>
              <a:t>1 m</a:t>
            </a:r>
            <a:r>
              <a:rPr lang="it-IT" baseline="30000" dirty="0">
                <a:latin typeface="Cambria Math" panose="02040503050406030204" pitchFamily="18" charset="0"/>
                <a:ea typeface="Cambria Math" panose="02040503050406030204" pitchFamily="18" charset="0"/>
              </a:rPr>
              <a:t>3</a:t>
            </a:r>
            <a:r>
              <a:rPr lang="it-IT" dirty="0">
                <a:latin typeface="Cambria Math" panose="02040503050406030204" pitchFamily="18" charset="0"/>
                <a:ea typeface="Cambria Math" panose="02040503050406030204" pitchFamily="18" charset="0"/>
              </a:rPr>
              <a:t> = 1000 dm</a:t>
            </a:r>
            <a:r>
              <a:rPr lang="it-IT" baseline="30000" dirty="0">
                <a:latin typeface="Cambria Math" panose="02040503050406030204" pitchFamily="18" charset="0"/>
                <a:ea typeface="Cambria Math" panose="02040503050406030204" pitchFamily="18" charset="0"/>
              </a:rPr>
              <a:t>3</a:t>
            </a:r>
            <a:r>
              <a:rPr lang="it-IT" dirty="0">
                <a:latin typeface="Cambria Math" panose="02040503050406030204" pitchFamily="18" charset="0"/>
                <a:ea typeface="Cambria Math" panose="02040503050406030204" pitchFamily="18" charset="0"/>
              </a:rPr>
              <a:t> = 1 000 000 cm</a:t>
            </a:r>
            <a:r>
              <a:rPr lang="it-IT" baseline="30000" dirty="0">
                <a:latin typeface="Cambria Math" panose="02040503050406030204" pitchFamily="18" charset="0"/>
                <a:ea typeface="Cambria Math" panose="02040503050406030204" pitchFamily="18" charset="0"/>
              </a:rPr>
              <a:t>3</a:t>
            </a:r>
            <a:endParaRPr lang="it-IT" kern="0" baseline="30000" dirty="0">
              <a:latin typeface="Cambria Math" panose="02040503050406030204" pitchFamily="18" charset="0"/>
              <a:ea typeface="Cambria Math" panose="02040503050406030204" pitchFamily="18" charset="0"/>
            </a:endParaRPr>
          </a:p>
        </p:txBody>
      </p:sp>
      <p:pic>
        <p:nvPicPr>
          <p:cNvPr id="2" name="Immagine 1">
            <a:extLst>
              <a:ext uri="{FF2B5EF4-FFF2-40B4-BE49-F238E27FC236}">
                <a16:creationId xmlns:a16="http://schemas.microsoft.com/office/drawing/2014/main" id="{1765EACE-4451-40C3-AF7F-046797FD592D}"/>
              </a:ext>
            </a:extLst>
          </p:cNvPr>
          <p:cNvPicPr>
            <a:picLocks noChangeAspect="1"/>
          </p:cNvPicPr>
          <p:nvPr/>
        </p:nvPicPr>
        <p:blipFill>
          <a:blip r:embed="rId2"/>
          <a:stretch>
            <a:fillRect/>
          </a:stretch>
        </p:blipFill>
        <p:spPr>
          <a:xfrm>
            <a:off x="7092280" y="4117482"/>
            <a:ext cx="917045" cy="2029691"/>
          </a:xfrm>
          <a:prstGeom prst="rect">
            <a:avLst/>
          </a:prstGeom>
        </p:spPr>
      </p:pic>
      <p:pic>
        <p:nvPicPr>
          <p:cNvPr id="3" name="Immagine 2">
            <a:extLst>
              <a:ext uri="{FF2B5EF4-FFF2-40B4-BE49-F238E27FC236}">
                <a16:creationId xmlns:a16="http://schemas.microsoft.com/office/drawing/2014/main" id="{F08FC919-F3DE-4EF0-9A85-A86204EABC75}"/>
              </a:ext>
            </a:extLst>
          </p:cNvPr>
          <p:cNvPicPr>
            <a:picLocks noChangeAspect="1"/>
          </p:cNvPicPr>
          <p:nvPr/>
        </p:nvPicPr>
        <p:blipFill>
          <a:blip r:embed="rId3"/>
          <a:stretch>
            <a:fillRect/>
          </a:stretch>
        </p:blipFill>
        <p:spPr>
          <a:xfrm>
            <a:off x="7884368" y="4117481"/>
            <a:ext cx="744574" cy="2029691"/>
          </a:xfrm>
          <a:prstGeom prst="rect">
            <a:avLst/>
          </a:prstGeom>
        </p:spPr>
      </p:pic>
    </p:spTree>
    <p:extLst>
      <p:ext uri="{BB962C8B-B14F-4D97-AF65-F5344CB8AC3E}">
        <p14:creationId xmlns:p14="http://schemas.microsoft.com/office/powerpoint/2010/main" val="324149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3BB8CA82-54F5-4423-B851-1FB08E9DF7C6}"/>
              </a:ext>
            </a:extLst>
          </p:cNvPr>
          <p:cNvSpPr>
            <a:spLocks noGrp="1" noChangeArrowheads="1"/>
          </p:cNvSpPr>
          <p:nvPr>
            <p:ph type="title"/>
          </p:nvPr>
        </p:nvSpPr>
        <p:spPr/>
        <p:txBody>
          <a:bodyPr/>
          <a:lstStyle/>
          <a:p>
            <a:r>
              <a:rPr lang="it-IT" altLang="it-IT" dirty="0"/>
              <a:t>Massa, volume e densità</a:t>
            </a:r>
          </a:p>
        </p:txBody>
      </p:sp>
      <p:sp>
        <p:nvSpPr>
          <p:cNvPr id="28675" name="Segnaposto contenuto 2">
            <a:extLst>
              <a:ext uri="{FF2B5EF4-FFF2-40B4-BE49-F238E27FC236}">
                <a16:creationId xmlns:a16="http://schemas.microsoft.com/office/drawing/2014/main" id="{F990C697-8BEE-45E6-994B-4F0A1D891E27}"/>
              </a:ext>
            </a:extLst>
          </p:cNvPr>
          <p:cNvSpPr>
            <a:spLocks noGrp="1" noChangeArrowheads="1"/>
          </p:cNvSpPr>
          <p:nvPr>
            <p:ph idx="1"/>
          </p:nvPr>
        </p:nvSpPr>
        <p:spPr/>
        <p:txBody>
          <a:bodyPr/>
          <a:lstStyle/>
          <a:p>
            <a:r>
              <a:rPr lang="it-IT" altLang="it-IT" dirty="0"/>
              <a:t>La </a:t>
            </a:r>
            <a:r>
              <a:rPr lang="it-IT" altLang="it-IT" b="1" dirty="0"/>
              <a:t>densità</a:t>
            </a:r>
            <a:r>
              <a:rPr lang="it-IT" altLang="it-IT" dirty="0"/>
              <a:t> (</a:t>
            </a:r>
            <a:r>
              <a:rPr lang="it-IT" altLang="it-IT" i="1" dirty="0"/>
              <a:t>d</a:t>
            </a:r>
            <a:r>
              <a:rPr lang="it-IT" altLang="it-IT" dirty="0"/>
              <a:t>) è il rapporto tra la massa e il volume di un corpo.</a:t>
            </a:r>
          </a:p>
          <a:p>
            <a:r>
              <a:rPr lang="it-IT" altLang="it-IT" dirty="0"/>
              <a:t>La densità è una proprietà intensiva. </a:t>
            </a:r>
          </a:p>
          <a:p>
            <a:r>
              <a:rPr lang="it-IT" dirty="0"/>
              <a:t>La sua unità di misura nel SI è il </a:t>
            </a:r>
            <a:r>
              <a:rPr lang="it-IT" b="1" dirty="0"/>
              <a:t>kilogrammo al metro cubo</a:t>
            </a:r>
            <a:r>
              <a:rPr lang="it-IT" dirty="0"/>
              <a:t> (</a:t>
            </a:r>
            <a:r>
              <a:rPr lang="it-IT" b="1" dirty="0"/>
              <a:t>kg/m</a:t>
            </a:r>
            <a:r>
              <a:rPr lang="it-IT" b="1" baseline="30000" dirty="0"/>
              <a:t>3</a:t>
            </a:r>
            <a:r>
              <a:rPr lang="it-IT" dirty="0"/>
              <a:t>) e si misura determinando separatamente massa e volume, per poi calcolarne il rapporto.</a:t>
            </a:r>
          </a:p>
          <a:p>
            <a:r>
              <a:rPr lang="it-IT" dirty="0"/>
              <a:t>Nel caso dei gas la densità dipende anche dalla pressione.</a:t>
            </a:r>
            <a:endParaRPr lang="it-IT" altLang="it-IT" dirty="0"/>
          </a:p>
          <a:p>
            <a:endParaRPr lang="it-IT" altLang="it-IT" dirty="0"/>
          </a:p>
        </p:txBody>
      </p:sp>
      <p:sp>
        <p:nvSpPr>
          <p:cNvPr id="28676" name="Segnaposto piè di pagina 3">
            <a:extLst>
              <a:ext uri="{FF2B5EF4-FFF2-40B4-BE49-F238E27FC236}">
                <a16:creationId xmlns:a16="http://schemas.microsoft.com/office/drawing/2014/main" id="{545B2CA9-317A-4BBA-BC2C-ABABD3A93FE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pic>
        <p:nvPicPr>
          <p:cNvPr id="2" name="Immagine 1">
            <a:extLst>
              <a:ext uri="{FF2B5EF4-FFF2-40B4-BE49-F238E27FC236}">
                <a16:creationId xmlns:a16="http://schemas.microsoft.com/office/drawing/2014/main" id="{293A2FA2-AB75-4408-A560-614DAAAB9A4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4186" y="4694714"/>
            <a:ext cx="7925284" cy="16450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4C92FE-B8EF-4898-AD6C-45CEA126DFF7}"/>
              </a:ext>
            </a:extLst>
          </p:cNvPr>
          <p:cNvSpPr>
            <a:spLocks noGrp="1"/>
          </p:cNvSpPr>
          <p:nvPr>
            <p:ph type="title"/>
          </p:nvPr>
        </p:nvSpPr>
        <p:spPr/>
        <p:txBody>
          <a:bodyPr/>
          <a:lstStyle/>
          <a:p>
            <a:r>
              <a:rPr lang="it-IT" altLang="it-IT" dirty="0"/>
              <a:t>Massa, volume e densità</a:t>
            </a:r>
            <a:endParaRPr lang="it-IT" dirty="0"/>
          </a:p>
        </p:txBody>
      </p:sp>
      <p:sp>
        <p:nvSpPr>
          <p:cNvPr id="3" name="Segnaposto contenuto 2">
            <a:extLst>
              <a:ext uri="{FF2B5EF4-FFF2-40B4-BE49-F238E27FC236}">
                <a16:creationId xmlns:a16="http://schemas.microsoft.com/office/drawing/2014/main" id="{975DF683-45E9-457A-B00B-C9EF7C17592A}"/>
              </a:ext>
            </a:extLst>
          </p:cNvPr>
          <p:cNvSpPr>
            <a:spLocks noGrp="1"/>
          </p:cNvSpPr>
          <p:nvPr>
            <p:ph idx="1"/>
          </p:nvPr>
        </p:nvSpPr>
        <p:spPr>
          <a:xfrm>
            <a:off x="457200" y="1340768"/>
            <a:ext cx="8219256" cy="2969036"/>
          </a:xfrm>
        </p:spPr>
        <p:txBody>
          <a:bodyPr/>
          <a:lstStyle/>
          <a:p>
            <a:pPr lvl="0">
              <a:spcBef>
                <a:spcPts val="2000"/>
              </a:spcBef>
              <a:spcAft>
                <a:spcPts val="0"/>
              </a:spcAft>
            </a:pPr>
            <a:r>
              <a:rPr lang="it-IT" dirty="0"/>
              <a:t>In genere la densità diminuisce nel passaggio dallo stato solido a quello liquido oppure da liquido ad aeriforme.</a:t>
            </a:r>
          </a:p>
          <a:p>
            <a:pPr lvl="0">
              <a:spcBef>
                <a:spcPts val="2000"/>
              </a:spcBef>
              <a:spcAft>
                <a:spcPts val="0"/>
              </a:spcAft>
            </a:pPr>
            <a:r>
              <a:rPr lang="it-IT" dirty="0"/>
              <a:t>La densità, inoltre, diminuisce quando un materiale, senza cambiare stato fisico, viene riscaldato: l’aumento di temperatura comporta infatti un aumento del suo volume.</a:t>
            </a:r>
          </a:p>
          <a:p>
            <a:pPr lvl="0" algn="ctr">
              <a:spcBef>
                <a:spcPts val="2000"/>
              </a:spcBef>
              <a:spcAft>
                <a:spcPts val="0"/>
              </a:spcAft>
            </a:pPr>
            <a:r>
              <a:rPr lang="it-IT" dirty="0"/>
              <a:t>    temperatura →    volume →    densità</a:t>
            </a:r>
          </a:p>
        </p:txBody>
      </p:sp>
      <p:sp>
        <p:nvSpPr>
          <p:cNvPr id="4" name="Segnaposto piè di pagina 3">
            <a:extLst>
              <a:ext uri="{FF2B5EF4-FFF2-40B4-BE49-F238E27FC236}">
                <a16:creationId xmlns:a16="http://schemas.microsoft.com/office/drawing/2014/main" id="{82FC45C3-EB0C-44BB-BB36-43FEB9E83D39}"/>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
        <p:nvSpPr>
          <p:cNvPr id="9" name="Rettangolo 8">
            <a:extLst>
              <a:ext uri="{FF2B5EF4-FFF2-40B4-BE49-F238E27FC236}">
                <a16:creationId xmlns:a16="http://schemas.microsoft.com/office/drawing/2014/main" id="{3EADA095-7E4F-42A0-A6F3-F4F89C7C7992}"/>
              </a:ext>
            </a:extLst>
          </p:cNvPr>
          <p:cNvSpPr/>
          <p:nvPr/>
        </p:nvSpPr>
        <p:spPr>
          <a:xfrm>
            <a:off x="3923928" y="4309804"/>
            <a:ext cx="4752528" cy="1938992"/>
          </a:xfrm>
          <a:prstGeom prst="rect">
            <a:avLst/>
          </a:prstGeom>
        </p:spPr>
        <p:txBody>
          <a:bodyPr wrap="square">
            <a:spAutoFit/>
          </a:bodyPr>
          <a:lstStyle/>
          <a:p>
            <a:r>
              <a:rPr lang="it-IT" dirty="0">
                <a:solidFill>
                  <a:schemeClr val="tx1"/>
                </a:solidFill>
                <a:latin typeface="+mn-lt"/>
              </a:rPr>
              <a:t>L’acqua rappresenta un’eccezione: la densità del ghiaccio è inferiore rispetto</a:t>
            </a:r>
          </a:p>
          <a:p>
            <a:r>
              <a:rPr lang="it-IT" dirty="0">
                <a:solidFill>
                  <a:schemeClr val="tx1"/>
                </a:solidFill>
                <a:latin typeface="+mn-lt"/>
              </a:rPr>
              <a:t>a quella dell’acqua allo stato liquido.</a:t>
            </a:r>
          </a:p>
        </p:txBody>
      </p:sp>
      <p:sp>
        <p:nvSpPr>
          <p:cNvPr id="10" name="Freccia in su 9">
            <a:extLst>
              <a:ext uri="{FF2B5EF4-FFF2-40B4-BE49-F238E27FC236}">
                <a16:creationId xmlns:a16="http://schemas.microsoft.com/office/drawing/2014/main" id="{6775D4CE-4D35-4044-9E9B-99C0B688F74C}"/>
              </a:ext>
            </a:extLst>
          </p:cNvPr>
          <p:cNvSpPr/>
          <p:nvPr/>
        </p:nvSpPr>
        <p:spPr bwMode="auto">
          <a:xfrm>
            <a:off x="4313464" y="3717032"/>
            <a:ext cx="184834" cy="360040"/>
          </a:xfrm>
          <a:prstGeom prst="up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Freccia in su 11">
            <a:extLst>
              <a:ext uri="{FF2B5EF4-FFF2-40B4-BE49-F238E27FC236}">
                <a16:creationId xmlns:a16="http://schemas.microsoft.com/office/drawing/2014/main" id="{F30D92EA-87AB-465E-874B-F6042757A49B}"/>
              </a:ext>
            </a:extLst>
          </p:cNvPr>
          <p:cNvSpPr/>
          <p:nvPr/>
        </p:nvSpPr>
        <p:spPr bwMode="auto">
          <a:xfrm>
            <a:off x="1894528" y="3717032"/>
            <a:ext cx="184834" cy="360040"/>
          </a:xfrm>
          <a:prstGeom prst="up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Freccia in su 12">
            <a:extLst>
              <a:ext uri="{FF2B5EF4-FFF2-40B4-BE49-F238E27FC236}">
                <a16:creationId xmlns:a16="http://schemas.microsoft.com/office/drawing/2014/main" id="{16577B6C-40BF-405E-A575-1BC38F0E8A64}"/>
              </a:ext>
            </a:extLst>
          </p:cNvPr>
          <p:cNvSpPr/>
          <p:nvPr/>
        </p:nvSpPr>
        <p:spPr bwMode="auto">
          <a:xfrm rot="10800000">
            <a:off x="6041656" y="3717032"/>
            <a:ext cx="184834" cy="360040"/>
          </a:xfrm>
          <a:prstGeom prst="up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Immagine 4">
            <a:extLst>
              <a:ext uri="{FF2B5EF4-FFF2-40B4-BE49-F238E27FC236}">
                <a16:creationId xmlns:a16="http://schemas.microsoft.com/office/drawing/2014/main" id="{13E6B1FD-CC7E-49A7-8436-CBCA8A993F5D}"/>
              </a:ext>
            </a:extLst>
          </p:cNvPr>
          <p:cNvPicPr>
            <a:picLocks noChangeAspect="1"/>
          </p:cNvPicPr>
          <p:nvPr/>
        </p:nvPicPr>
        <p:blipFill>
          <a:blip r:embed="rId2"/>
          <a:stretch>
            <a:fillRect/>
          </a:stretch>
        </p:blipFill>
        <p:spPr>
          <a:xfrm>
            <a:off x="593304" y="4427353"/>
            <a:ext cx="2970584" cy="1703894"/>
          </a:xfrm>
          <a:prstGeom prst="rect">
            <a:avLst/>
          </a:prstGeom>
        </p:spPr>
      </p:pic>
    </p:spTree>
    <p:extLst>
      <p:ext uri="{BB962C8B-B14F-4D97-AF65-F5344CB8AC3E}">
        <p14:creationId xmlns:p14="http://schemas.microsoft.com/office/powerpoint/2010/main" val="1045330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A27B5E-7BA2-4F46-B470-A9F587FC2ED7}"/>
              </a:ext>
            </a:extLst>
          </p:cNvPr>
          <p:cNvSpPr>
            <a:spLocks noGrp="1"/>
          </p:cNvSpPr>
          <p:nvPr>
            <p:ph type="title"/>
          </p:nvPr>
        </p:nvSpPr>
        <p:spPr/>
        <p:txBody>
          <a:bodyPr/>
          <a:lstStyle/>
          <a:p>
            <a:r>
              <a:rPr lang="it-IT" dirty="0">
                <a:solidFill>
                  <a:srgbClr val="008080"/>
                </a:solidFill>
                <a:latin typeface="AlrightSans-Black"/>
              </a:rPr>
              <a:t>LA CHIMICA CON METODO</a:t>
            </a:r>
            <a:endParaRPr lang="it-IT" dirty="0">
              <a:solidFill>
                <a:srgbClr val="008080"/>
              </a:solidFill>
              <a:latin typeface="+mn-lt"/>
            </a:endParaRPr>
          </a:p>
        </p:txBody>
      </p:sp>
      <p:sp>
        <p:nvSpPr>
          <p:cNvPr id="8" name="Segnaposto contenuto 7">
            <a:extLst>
              <a:ext uri="{FF2B5EF4-FFF2-40B4-BE49-F238E27FC236}">
                <a16:creationId xmlns:a16="http://schemas.microsoft.com/office/drawing/2014/main" id="{F9D8C034-144F-4397-B341-0C15EA0F71DA}"/>
              </a:ext>
            </a:extLst>
          </p:cNvPr>
          <p:cNvSpPr>
            <a:spLocks noGrp="1"/>
          </p:cNvSpPr>
          <p:nvPr>
            <p:ph idx="1"/>
          </p:nvPr>
        </p:nvSpPr>
        <p:spPr>
          <a:xfrm>
            <a:off x="601216" y="1340768"/>
            <a:ext cx="8219256" cy="5136232"/>
          </a:xfrm>
        </p:spPr>
        <p:txBody>
          <a:bodyPr/>
          <a:lstStyle/>
          <a:p>
            <a:pPr marL="342900" lvl="0" indent="-342900">
              <a:spcAft>
                <a:spcPts val="1000"/>
              </a:spcAft>
              <a:buClr>
                <a:schemeClr val="accent1">
                  <a:lumMod val="75000"/>
                </a:schemeClr>
              </a:buClr>
              <a:buSzPct val="60000"/>
              <a:buFont typeface="Arial" panose="020B0604020202020204" pitchFamily="34" charset="0"/>
              <a:buChar char="►"/>
            </a:pPr>
            <a:r>
              <a:rPr lang="it-IT" sz="2000" b="1" dirty="0"/>
              <a:t>Come si usano i prefissi del SI?</a:t>
            </a:r>
            <a:br>
              <a:rPr lang="it-IT" sz="2000" b="1" dirty="0"/>
            </a:br>
            <a:r>
              <a:rPr lang="it-IT" sz="2000" dirty="0"/>
              <a:t>Sappiamo che un virus è lungo 20 nm e che gli oggetti più piccoli di 2 · 10</a:t>
            </a:r>
            <a:r>
              <a:rPr lang="it-IT" sz="2000" baseline="30000" dirty="0"/>
              <a:t>-7</a:t>
            </a:r>
            <a:r>
              <a:rPr lang="it-IT" sz="2000" dirty="0"/>
              <a:t> m non sono visibili al microscopio ottico. Possiamo osservare i virus al microscopio ottico?</a:t>
            </a:r>
          </a:p>
          <a:p>
            <a:pPr marL="342900" lvl="0" indent="-342900">
              <a:spcAft>
                <a:spcPts val="1000"/>
              </a:spcAft>
              <a:buClr>
                <a:schemeClr val="accent1">
                  <a:lumMod val="75000"/>
                </a:schemeClr>
              </a:buClr>
              <a:buSzPct val="60000"/>
              <a:buFont typeface="Arial" panose="020B0604020202020204" pitchFamily="34" charset="0"/>
              <a:buChar char="►"/>
            </a:pPr>
            <a:r>
              <a:rPr lang="it-IT" sz="2000" b="1" dirty="0"/>
              <a:t>Come si scrivono le misure in notazione scientifica?</a:t>
            </a:r>
            <a:br>
              <a:rPr lang="it-IT" sz="2000" b="1" dirty="0"/>
            </a:br>
            <a:r>
              <a:rPr lang="it-IT" altLang="it-IT" sz="2000" dirty="0">
                <a:solidFill>
                  <a:srgbClr val="000000"/>
                </a:solidFill>
              </a:rPr>
              <a:t>Scrivi in notazione scientifica le misure: 71 031 525 m e 0,00085 s.</a:t>
            </a:r>
          </a:p>
          <a:p>
            <a:pPr marL="342900" lvl="0" indent="-342900">
              <a:spcAft>
                <a:spcPts val="1000"/>
              </a:spcAft>
              <a:buClr>
                <a:schemeClr val="accent1">
                  <a:lumMod val="75000"/>
                </a:schemeClr>
              </a:buClr>
              <a:buSzPct val="60000"/>
              <a:buFont typeface="Arial" panose="020B0604020202020204" pitchFamily="34" charset="0"/>
              <a:buChar char="►"/>
            </a:pPr>
            <a:r>
              <a:rPr lang="it-IT" sz="2000" b="1" dirty="0">
                <a:solidFill>
                  <a:srgbClr val="000000"/>
                </a:solidFill>
              </a:rPr>
              <a:t>Come si converte in centimetri cubi il volume espresso in litri?</a:t>
            </a:r>
            <a:br>
              <a:rPr lang="it-IT" sz="2000" b="1" dirty="0">
                <a:solidFill>
                  <a:srgbClr val="000000"/>
                </a:solidFill>
              </a:rPr>
            </a:br>
            <a:r>
              <a:rPr lang="it-IT" sz="2000" dirty="0">
                <a:solidFill>
                  <a:srgbClr val="000000"/>
                </a:solidFill>
              </a:rPr>
              <a:t>Esprimi in centimetri cubi i seguenti volumi: 10 L, 700 </a:t>
            </a:r>
            <a:r>
              <a:rPr lang="it-IT" sz="2000" dirty="0" err="1">
                <a:solidFill>
                  <a:srgbClr val="000000"/>
                </a:solidFill>
              </a:rPr>
              <a:t>dL</a:t>
            </a:r>
            <a:r>
              <a:rPr lang="it-IT" sz="2000" dirty="0">
                <a:solidFill>
                  <a:srgbClr val="000000"/>
                </a:solidFill>
              </a:rPr>
              <a:t>, 0,4 L.</a:t>
            </a:r>
          </a:p>
          <a:p>
            <a:pPr marL="342900" lvl="0" indent="-342900">
              <a:spcAft>
                <a:spcPts val="1000"/>
              </a:spcAft>
              <a:buClr>
                <a:schemeClr val="accent1">
                  <a:lumMod val="75000"/>
                </a:schemeClr>
              </a:buClr>
              <a:buSzPct val="60000"/>
              <a:buFont typeface="Arial" panose="020B0604020202020204" pitchFamily="34" charset="0"/>
              <a:buChar char="►"/>
            </a:pPr>
            <a:r>
              <a:rPr lang="it-IT" altLang="it-IT" sz="2000" b="1" dirty="0">
                <a:solidFill>
                  <a:srgbClr val="000000"/>
                </a:solidFill>
              </a:rPr>
              <a:t>Come si determina la massa dalla densità?</a:t>
            </a:r>
            <a:br>
              <a:rPr lang="it-IT" altLang="it-IT" sz="2000" b="1" dirty="0">
                <a:solidFill>
                  <a:srgbClr val="000000"/>
                </a:solidFill>
              </a:rPr>
            </a:br>
            <a:r>
              <a:rPr lang="it-IT" altLang="it-IT" sz="2000" dirty="0">
                <a:solidFill>
                  <a:srgbClr val="000000"/>
                </a:solidFill>
              </a:rPr>
              <a:t>Calcola la massa di un cubetto di ghiaccio del volume di 2,5 cm</a:t>
            </a:r>
            <a:r>
              <a:rPr lang="it-IT" altLang="it-IT" sz="2000" baseline="30000" dirty="0">
                <a:solidFill>
                  <a:srgbClr val="000000"/>
                </a:solidFill>
              </a:rPr>
              <a:t>3</a:t>
            </a:r>
            <a:r>
              <a:rPr lang="it-IT" altLang="it-IT" sz="2000" dirty="0">
                <a:solidFill>
                  <a:srgbClr val="000000"/>
                </a:solidFill>
              </a:rPr>
              <a:t>, sapendo che la sua densità a 0 </a:t>
            </a:r>
            <a:r>
              <a:rPr lang="it-IT" altLang="it-IT" sz="2000" dirty="0">
                <a:solidFill>
                  <a:srgbClr val="000000"/>
                </a:solidFill>
                <a:latin typeface="Cambria Math" panose="02040503050406030204" pitchFamily="18" charset="0"/>
                <a:ea typeface="Cambria Math" panose="02040503050406030204" pitchFamily="18" charset="0"/>
              </a:rPr>
              <a:t>°</a:t>
            </a:r>
            <a:r>
              <a:rPr lang="it-IT" altLang="it-IT" sz="2000" dirty="0">
                <a:solidFill>
                  <a:srgbClr val="000000"/>
                </a:solidFill>
              </a:rPr>
              <a:t>C è 0,92 g/cm</a:t>
            </a:r>
            <a:r>
              <a:rPr lang="it-IT" altLang="it-IT" sz="2000" baseline="30000" dirty="0">
                <a:solidFill>
                  <a:srgbClr val="000000"/>
                </a:solidFill>
              </a:rPr>
              <a:t>3</a:t>
            </a:r>
            <a:r>
              <a:rPr lang="it-IT" altLang="it-IT" sz="2000" dirty="0">
                <a:solidFill>
                  <a:srgbClr val="000000"/>
                </a:solidFill>
              </a:rPr>
              <a:t>.</a:t>
            </a:r>
          </a:p>
          <a:p>
            <a:pPr marL="342900" lvl="0" indent="-342900">
              <a:spcAft>
                <a:spcPts val="1000"/>
              </a:spcAft>
              <a:buClr>
                <a:schemeClr val="accent1">
                  <a:lumMod val="75000"/>
                </a:schemeClr>
              </a:buClr>
              <a:buSzPct val="60000"/>
              <a:buFont typeface="Arial" panose="020B0604020202020204" pitchFamily="34" charset="0"/>
              <a:buChar char="►"/>
            </a:pPr>
            <a:r>
              <a:rPr lang="it-IT" altLang="it-IT" sz="2000" b="1" dirty="0">
                <a:solidFill>
                  <a:srgbClr val="000000"/>
                </a:solidFill>
              </a:rPr>
              <a:t>Come si convertono le unità di misura della densità?</a:t>
            </a:r>
            <a:br>
              <a:rPr lang="it-IT" altLang="it-IT" sz="2000" b="1" dirty="0">
                <a:solidFill>
                  <a:srgbClr val="000000"/>
                </a:solidFill>
              </a:rPr>
            </a:br>
            <a:r>
              <a:rPr lang="it-IT" altLang="it-IT" sz="2000" dirty="0">
                <a:solidFill>
                  <a:srgbClr val="000000"/>
                </a:solidFill>
              </a:rPr>
              <a:t>Qual è la densità in g/cm</a:t>
            </a:r>
            <a:r>
              <a:rPr lang="it-IT" altLang="it-IT" sz="2000" baseline="30000" dirty="0">
                <a:solidFill>
                  <a:srgbClr val="000000"/>
                </a:solidFill>
              </a:rPr>
              <a:t>3</a:t>
            </a:r>
            <a:r>
              <a:rPr lang="it-IT" altLang="it-IT" sz="2000" dirty="0">
                <a:solidFill>
                  <a:srgbClr val="000000"/>
                </a:solidFill>
              </a:rPr>
              <a:t> di un corpo che ha densità pari a 3 kg/m</a:t>
            </a:r>
            <a:r>
              <a:rPr lang="it-IT" altLang="it-IT" sz="2000" baseline="30000" dirty="0">
                <a:solidFill>
                  <a:srgbClr val="000000"/>
                </a:solidFill>
              </a:rPr>
              <a:t>3</a:t>
            </a:r>
            <a:r>
              <a:rPr lang="it-IT" altLang="it-IT" sz="2000" dirty="0">
                <a:solidFill>
                  <a:srgbClr val="000000"/>
                </a:solidFill>
              </a:rPr>
              <a:t>?</a:t>
            </a:r>
          </a:p>
          <a:p>
            <a:pPr lvl="0"/>
            <a:endParaRPr lang="it-IT" dirty="0"/>
          </a:p>
        </p:txBody>
      </p:sp>
      <p:sp>
        <p:nvSpPr>
          <p:cNvPr id="5" name="Segnaposto piè di pagina 4">
            <a:extLst>
              <a:ext uri="{FF2B5EF4-FFF2-40B4-BE49-F238E27FC236}">
                <a16:creationId xmlns:a16="http://schemas.microsoft.com/office/drawing/2014/main" id="{7E2DD77D-90F4-4963-9D64-6D47E44FDDA4}"/>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cxnSp>
        <p:nvCxnSpPr>
          <p:cNvPr id="10" name="Connettore diritto 9">
            <a:extLst>
              <a:ext uri="{FF2B5EF4-FFF2-40B4-BE49-F238E27FC236}">
                <a16:creationId xmlns:a16="http://schemas.microsoft.com/office/drawing/2014/main" id="{FC02AA4A-48FF-465F-9834-48B206A7B026}"/>
              </a:ext>
            </a:extLst>
          </p:cNvPr>
          <p:cNvCxnSpPr>
            <a:cxnSpLocks/>
          </p:cNvCxnSpPr>
          <p:nvPr/>
        </p:nvCxnSpPr>
        <p:spPr bwMode="auto">
          <a:xfrm>
            <a:off x="455051" y="1362672"/>
            <a:ext cx="2149" cy="4874640"/>
          </a:xfrm>
          <a:prstGeom prst="line">
            <a:avLst/>
          </a:prstGeom>
          <a:solidFill>
            <a:schemeClr val="accent1"/>
          </a:solidFill>
          <a:ln w="19050" cap="flat" cmpd="sng" algn="ctr">
            <a:solidFill>
              <a:srgbClr val="008080"/>
            </a:solidFill>
            <a:prstDash val="solid"/>
            <a:round/>
            <a:headEnd type="none" w="med" len="med"/>
            <a:tailEnd type="none" w="med" len="med"/>
          </a:ln>
          <a:effectLst/>
        </p:spPr>
      </p:cxnSp>
    </p:spTree>
    <p:extLst>
      <p:ext uri="{BB962C8B-B14F-4D97-AF65-F5344CB8AC3E}">
        <p14:creationId xmlns:p14="http://schemas.microsoft.com/office/powerpoint/2010/main" val="397240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E6E912-B026-47A1-8AE0-9257D58ADF6F}"/>
              </a:ext>
            </a:extLst>
          </p:cNvPr>
          <p:cNvSpPr>
            <a:spLocks noGrp="1"/>
          </p:cNvSpPr>
          <p:nvPr>
            <p:ph type="title"/>
          </p:nvPr>
        </p:nvSpPr>
        <p:spPr/>
        <p:txBody>
          <a:bodyPr/>
          <a:lstStyle/>
          <a:p>
            <a:r>
              <a:rPr lang="it-IT" dirty="0"/>
              <a:t>Forza, peso, pressione ed energia</a:t>
            </a:r>
          </a:p>
        </p:txBody>
      </p:sp>
      <p:sp>
        <p:nvSpPr>
          <p:cNvPr id="3" name="Segnaposto contenuto 2">
            <a:extLst>
              <a:ext uri="{FF2B5EF4-FFF2-40B4-BE49-F238E27FC236}">
                <a16:creationId xmlns:a16="http://schemas.microsoft.com/office/drawing/2014/main" id="{16D09757-7871-491D-A7C1-414479673FC8}"/>
              </a:ext>
            </a:extLst>
          </p:cNvPr>
          <p:cNvSpPr>
            <a:spLocks noGrp="1"/>
          </p:cNvSpPr>
          <p:nvPr>
            <p:ph idx="1"/>
          </p:nvPr>
        </p:nvSpPr>
        <p:spPr>
          <a:xfrm>
            <a:off x="457200" y="1340768"/>
            <a:ext cx="8219256" cy="5136232"/>
          </a:xfrm>
        </p:spPr>
        <p:txBody>
          <a:bodyPr/>
          <a:lstStyle/>
          <a:p>
            <a:r>
              <a:rPr lang="it-IT" dirty="0"/>
              <a:t>La </a:t>
            </a:r>
            <a:r>
              <a:rPr lang="it-IT" b="1" dirty="0"/>
              <a:t>forza</a:t>
            </a:r>
            <a:r>
              <a:rPr lang="it-IT" dirty="0"/>
              <a:t> (</a:t>
            </a:r>
            <a:r>
              <a:rPr lang="it-IT" i="1" dirty="0"/>
              <a:t>F</a:t>
            </a:r>
            <a:r>
              <a:rPr lang="it-IT" dirty="0"/>
              <a:t>) necessaria per variare lo stato di quiete o di moto di un corpo è uguale al prodotto della </a:t>
            </a:r>
            <a:r>
              <a:rPr lang="it-IT" i="1" dirty="0"/>
              <a:t>massa</a:t>
            </a:r>
            <a:r>
              <a:rPr lang="it-IT" dirty="0"/>
              <a:t> del corpo stesso per l’</a:t>
            </a:r>
            <a:r>
              <a:rPr lang="it-IT" i="1" dirty="0"/>
              <a:t>accelerazione</a:t>
            </a:r>
            <a:r>
              <a:rPr lang="it-IT" dirty="0"/>
              <a:t> ottenuta.</a:t>
            </a:r>
          </a:p>
          <a:p>
            <a:pPr algn="ctr"/>
            <a:r>
              <a:rPr lang="it-IT" i="1" dirty="0">
                <a:latin typeface="Cambria Math" panose="02040503050406030204" pitchFamily="18" charset="0"/>
                <a:ea typeface="Cambria Math" panose="02040503050406030204" pitchFamily="18" charset="0"/>
              </a:rPr>
              <a:t>F </a:t>
            </a:r>
            <a:r>
              <a:rPr lang="it-IT" dirty="0">
                <a:latin typeface="Cambria Math" panose="02040503050406030204" pitchFamily="18" charset="0"/>
                <a:ea typeface="Cambria Math" panose="02040503050406030204" pitchFamily="18" charset="0"/>
              </a:rPr>
              <a:t>= </a:t>
            </a:r>
            <a:r>
              <a:rPr lang="it-IT" i="1" dirty="0">
                <a:latin typeface="Cambria Math" panose="02040503050406030204" pitchFamily="18" charset="0"/>
                <a:ea typeface="Cambria Math" panose="02040503050406030204" pitchFamily="18" charset="0"/>
              </a:rPr>
              <a:t>m</a:t>
            </a:r>
            <a:r>
              <a:rPr lang="it-IT" dirty="0">
                <a:latin typeface="Cambria Math" panose="02040503050406030204" pitchFamily="18" charset="0"/>
                <a:ea typeface="Cambria Math" panose="02040503050406030204" pitchFamily="18" charset="0"/>
              </a:rPr>
              <a:t> × </a:t>
            </a:r>
            <a:r>
              <a:rPr lang="it-IT" i="1" dirty="0">
                <a:latin typeface="Cambria Math" panose="02040503050406030204" pitchFamily="18" charset="0"/>
                <a:ea typeface="Cambria Math" panose="02040503050406030204" pitchFamily="18" charset="0"/>
              </a:rPr>
              <a:t>a</a:t>
            </a:r>
          </a:p>
          <a:p>
            <a:r>
              <a:rPr lang="it-IT" dirty="0"/>
              <a:t>L’</a:t>
            </a:r>
            <a:r>
              <a:rPr lang="it-IT" i="1" dirty="0"/>
              <a:t>accelerazione</a:t>
            </a:r>
            <a:r>
              <a:rPr lang="it-IT" dirty="0"/>
              <a:t> è la variazione di velocità nell’unità di tempo.</a:t>
            </a:r>
          </a:p>
          <a:p>
            <a:r>
              <a:rPr lang="it-IT" dirty="0"/>
              <a:t>L’unità di misura di tutte le forze è il </a:t>
            </a:r>
            <a:r>
              <a:rPr lang="it-IT" b="1" dirty="0"/>
              <a:t>newton</a:t>
            </a:r>
            <a:r>
              <a:rPr lang="it-IT" dirty="0"/>
              <a:t> (</a:t>
            </a:r>
            <a:r>
              <a:rPr lang="it-IT" b="1" dirty="0"/>
              <a:t>N</a:t>
            </a:r>
            <a:r>
              <a:rPr lang="it-IT" dirty="0"/>
              <a:t>): 1 newton è la quantità di forza necessaria per accelerare un corpo di massa pari a 1 kg di 1 m al secondo per ogni secondo, cioè di 1 m al secondo quadrato.</a:t>
            </a:r>
          </a:p>
          <a:p>
            <a:pPr algn="ctr"/>
            <a:r>
              <a:rPr lang="pt-BR" dirty="0">
                <a:latin typeface="Cambria Math" panose="02040503050406030204" pitchFamily="18" charset="0"/>
                <a:ea typeface="Cambria Math" panose="02040503050406030204" pitchFamily="18" charset="0"/>
              </a:rPr>
              <a:t>1 N = 1 kg </a:t>
            </a:r>
            <a:r>
              <a:rPr lang="it-IT" dirty="0">
                <a:latin typeface="Cambria Math" panose="02040503050406030204" pitchFamily="18" charset="0"/>
                <a:ea typeface="Cambria Math" panose="02040503050406030204" pitchFamily="18" charset="0"/>
              </a:rPr>
              <a:t>× </a:t>
            </a:r>
            <a:r>
              <a:rPr lang="pt-BR" dirty="0">
                <a:latin typeface="Cambria Math" panose="02040503050406030204" pitchFamily="18" charset="0"/>
                <a:ea typeface="Cambria Math" panose="02040503050406030204" pitchFamily="18" charset="0"/>
              </a:rPr>
              <a:t>1 m/s</a:t>
            </a:r>
            <a:r>
              <a:rPr lang="pt-BR" baseline="30000" dirty="0">
                <a:latin typeface="Cambria Math" panose="02040503050406030204" pitchFamily="18" charset="0"/>
                <a:ea typeface="Cambria Math" panose="02040503050406030204" pitchFamily="18" charset="0"/>
              </a:rPr>
              <a:t>2</a:t>
            </a:r>
            <a:endParaRPr lang="it-IT" baseline="30000" dirty="0">
              <a:latin typeface="Cambria Math" panose="02040503050406030204" pitchFamily="18" charset="0"/>
              <a:ea typeface="Cambria Math" panose="02040503050406030204" pitchFamily="18" charset="0"/>
            </a:endParaRPr>
          </a:p>
        </p:txBody>
      </p:sp>
      <p:sp>
        <p:nvSpPr>
          <p:cNvPr id="4" name="Segnaposto piè di pagina 3">
            <a:extLst>
              <a:ext uri="{FF2B5EF4-FFF2-40B4-BE49-F238E27FC236}">
                <a16:creationId xmlns:a16="http://schemas.microsoft.com/office/drawing/2014/main" id="{A3D93737-F53A-4E88-8BFB-CE884817C13A}"/>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147025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1D20D639-86B3-43BB-A349-FD0F8FCCC9B7}"/>
              </a:ext>
            </a:extLst>
          </p:cNvPr>
          <p:cNvSpPr>
            <a:spLocks noGrp="1" noChangeArrowheads="1"/>
          </p:cNvSpPr>
          <p:nvPr>
            <p:ph type="ctrTitle"/>
          </p:nvPr>
        </p:nvSpPr>
        <p:spPr>
          <a:xfrm>
            <a:off x="900113" y="476250"/>
            <a:ext cx="7416800" cy="914400"/>
          </a:xfrm>
        </p:spPr>
        <p:txBody>
          <a:bodyPr/>
          <a:lstStyle/>
          <a:p>
            <a:r>
              <a:rPr lang="it-IT" altLang="it-IT"/>
              <a:t>James E. Brady</a:t>
            </a:r>
            <a:br>
              <a:rPr lang="it-IT" altLang="it-IT"/>
            </a:br>
            <a:r>
              <a:rPr lang="it-IT" altLang="it-IT"/>
              <a:t>Neil D. Jespersen</a:t>
            </a:r>
            <a:br>
              <a:rPr lang="it-IT" altLang="it-IT"/>
            </a:br>
            <a:r>
              <a:rPr lang="it-IT" altLang="it-IT"/>
              <a:t>Alison Hyslop</a:t>
            </a:r>
            <a:br>
              <a:rPr lang="it-IT" altLang="it-IT"/>
            </a:br>
            <a:r>
              <a:rPr lang="it-IT" altLang="it-IT"/>
              <a:t>Maria Cristina Pignocchino</a:t>
            </a:r>
          </a:p>
        </p:txBody>
      </p:sp>
      <p:sp>
        <p:nvSpPr>
          <p:cNvPr id="14339" name="Sottotitolo 2">
            <a:extLst>
              <a:ext uri="{FF2B5EF4-FFF2-40B4-BE49-F238E27FC236}">
                <a16:creationId xmlns:a16="http://schemas.microsoft.com/office/drawing/2014/main" id="{67B007E4-E06C-4D03-9E0F-46944C86475D}"/>
              </a:ext>
            </a:extLst>
          </p:cNvPr>
          <p:cNvSpPr>
            <a:spLocks noGrp="1" noChangeArrowheads="1"/>
          </p:cNvSpPr>
          <p:nvPr>
            <p:ph type="subTitle" idx="1"/>
          </p:nvPr>
        </p:nvSpPr>
        <p:spPr>
          <a:xfrm>
            <a:off x="900113" y="2635250"/>
            <a:ext cx="7416800" cy="2057400"/>
          </a:xfrm>
        </p:spPr>
        <p:txBody>
          <a:bodyPr/>
          <a:lstStyle/>
          <a:p>
            <a:r>
              <a:rPr lang="en-GB" altLang="en-US"/>
              <a:t>Chimica.blu </a:t>
            </a:r>
            <a:r>
              <a:rPr lang="en-GB" altLang="en-US" sz="5400"/>
              <a:t>seconda edizione</a:t>
            </a:r>
            <a:endParaRPr lang="it-IT" altLang="it-IT" sz="5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E6E912-B026-47A1-8AE0-9257D58ADF6F}"/>
              </a:ext>
            </a:extLst>
          </p:cNvPr>
          <p:cNvSpPr>
            <a:spLocks noGrp="1"/>
          </p:cNvSpPr>
          <p:nvPr>
            <p:ph type="title"/>
          </p:nvPr>
        </p:nvSpPr>
        <p:spPr/>
        <p:txBody>
          <a:bodyPr/>
          <a:lstStyle/>
          <a:p>
            <a:r>
              <a:rPr lang="it-IT" dirty="0"/>
              <a:t>Forza, peso, pressione ed energia</a:t>
            </a:r>
          </a:p>
        </p:txBody>
      </p:sp>
      <p:sp>
        <p:nvSpPr>
          <p:cNvPr id="3" name="Segnaposto contenuto 2">
            <a:extLst>
              <a:ext uri="{FF2B5EF4-FFF2-40B4-BE49-F238E27FC236}">
                <a16:creationId xmlns:a16="http://schemas.microsoft.com/office/drawing/2014/main" id="{16D09757-7871-491D-A7C1-414479673FC8}"/>
              </a:ext>
            </a:extLst>
          </p:cNvPr>
          <p:cNvSpPr>
            <a:spLocks noGrp="1"/>
          </p:cNvSpPr>
          <p:nvPr>
            <p:ph idx="1"/>
          </p:nvPr>
        </p:nvSpPr>
        <p:spPr/>
        <p:txBody>
          <a:bodyPr/>
          <a:lstStyle/>
          <a:p>
            <a:r>
              <a:rPr lang="it-IT" dirty="0"/>
              <a:t>Il peso è un tipo particolare di forza.</a:t>
            </a:r>
          </a:p>
          <a:p>
            <a:r>
              <a:rPr lang="it-IT" dirty="0"/>
              <a:t>Il </a:t>
            </a:r>
            <a:r>
              <a:rPr lang="it-IT" b="1" dirty="0"/>
              <a:t>peso</a:t>
            </a:r>
            <a:r>
              <a:rPr lang="it-IT" dirty="0"/>
              <a:t> (</a:t>
            </a:r>
            <a:r>
              <a:rPr lang="it-IT" i="1" dirty="0"/>
              <a:t>P)</a:t>
            </a:r>
            <a:r>
              <a:rPr lang="it-IT" dirty="0"/>
              <a:t> misura la forza di gravità con cui la massa di un corpo è attratta dal corpo celeste su cui si trova.</a:t>
            </a:r>
          </a:p>
          <a:p>
            <a:r>
              <a:rPr lang="it-IT" dirty="0"/>
              <a:t>Il valore del peso si può ricavare in due modi:</a:t>
            </a:r>
          </a:p>
          <a:p>
            <a:pPr marL="342900" indent="-342900">
              <a:buClr>
                <a:schemeClr val="tx1"/>
              </a:buClr>
              <a:buSzPct val="80000"/>
              <a:buFont typeface="Arial" panose="020B0604020202020204" pitchFamily="34" charset="0"/>
              <a:buChar char="•"/>
            </a:pPr>
            <a:r>
              <a:rPr lang="it-IT" dirty="0"/>
              <a:t>il </a:t>
            </a:r>
            <a:r>
              <a:rPr lang="it-IT" b="1" dirty="0"/>
              <a:t>metodo diretto</a:t>
            </a:r>
            <a:r>
              <a:rPr lang="it-IT" dirty="0"/>
              <a:t>, con il </a:t>
            </a:r>
            <a:r>
              <a:rPr lang="it-IT" i="1" dirty="0"/>
              <a:t>dinamometro;</a:t>
            </a:r>
            <a:endParaRPr lang="it-IT" dirty="0"/>
          </a:p>
          <a:p>
            <a:pPr marL="342900" indent="-342900">
              <a:buClr>
                <a:schemeClr val="tx1"/>
              </a:buClr>
              <a:buSzPct val="80000"/>
              <a:buFont typeface="Arial" panose="020B0604020202020204" pitchFamily="34" charset="0"/>
              <a:buChar char="•"/>
            </a:pPr>
            <a:r>
              <a:rPr lang="it-IT" dirty="0"/>
              <a:t>il </a:t>
            </a:r>
            <a:r>
              <a:rPr lang="it-IT" b="1" dirty="0"/>
              <a:t>metodo indiretto</a:t>
            </a:r>
            <a:r>
              <a:rPr lang="it-IT" dirty="0"/>
              <a:t>, moltiplicando la massa</a:t>
            </a:r>
            <a:br>
              <a:rPr lang="it-IT" dirty="0"/>
            </a:br>
            <a:r>
              <a:rPr lang="it-IT" dirty="0"/>
              <a:t>del corpo (</a:t>
            </a:r>
            <a:r>
              <a:rPr lang="it-IT" i="1" dirty="0"/>
              <a:t>m</a:t>
            </a:r>
            <a:r>
              <a:rPr lang="it-IT" dirty="0"/>
              <a:t>) per l’</a:t>
            </a:r>
            <a:r>
              <a:rPr lang="it-IT" i="1" dirty="0"/>
              <a:t>accelerazione di gravità</a:t>
            </a:r>
            <a:br>
              <a:rPr lang="it-IT" dirty="0"/>
            </a:br>
            <a:r>
              <a:rPr lang="it-IT" dirty="0"/>
              <a:t>sul corpo celeste su cui si trova (</a:t>
            </a:r>
            <a:r>
              <a:rPr lang="it-IT" i="1" dirty="0"/>
              <a:t>g</a:t>
            </a:r>
            <a:r>
              <a:rPr lang="it-IT" dirty="0"/>
              <a:t>):</a:t>
            </a:r>
          </a:p>
          <a:p>
            <a:pPr algn="ctr">
              <a:buClr>
                <a:schemeClr val="tx1"/>
              </a:buClr>
              <a:buSzPct val="80000"/>
            </a:pPr>
            <a:r>
              <a:rPr lang="it-IT" i="1" dirty="0">
                <a:latin typeface="Cambria Math" panose="02040503050406030204" pitchFamily="18" charset="0"/>
                <a:ea typeface="Cambria Math" panose="02040503050406030204" pitchFamily="18" charset="0"/>
              </a:rPr>
              <a:t>P</a:t>
            </a:r>
            <a:r>
              <a:rPr lang="it-IT" dirty="0">
                <a:latin typeface="Cambria Math" panose="02040503050406030204" pitchFamily="18" charset="0"/>
                <a:ea typeface="Cambria Math" panose="02040503050406030204" pitchFamily="18" charset="0"/>
              </a:rPr>
              <a:t> = </a:t>
            </a:r>
            <a:r>
              <a:rPr lang="it-IT" i="1" dirty="0">
                <a:latin typeface="Cambria Math" panose="02040503050406030204" pitchFamily="18" charset="0"/>
                <a:ea typeface="Cambria Math" panose="02040503050406030204" pitchFamily="18" charset="0"/>
              </a:rPr>
              <a:t>m </a:t>
            </a:r>
            <a:r>
              <a:rPr lang="it-IT" dirty="0">
                <a:latin typeface="Cambria Math" panose="02040503050406030204" pitchFamily="18" charset="0"/>
                <a:ea typeface="Cambria Math" panose="02040503050406030204" pitchFamily="18" charset="0"/>
              </a:rPr>
              <a:t>×</a:t>
            </a:r>
            <a:r>
              <a:rPr lang="it-IT" i="1" dirty="0">
                <a:latin typeface="Cambria Math" panose="02040503050406030204" pitchFamily="18" charset="0"/>
                <a:ea typeface="Cambria Math" panose="02040503050406030204" pitchFamily="18" charset="0"/>
              </a:rPr>
              <a:t> g</a:t>
            </a:r>
          </a:p>
          <a:p>
            <a:pPr lvl="1">
              <a:buClr>
                <a:schemeClr val="tx1"/>
              </a:buClr>
              <a:buSzPct val="80000"/>
            </a:pPr>
            <a:r>
              <a:rPr lang="it-IT" sz="2400" i="1" dirty="0">
                <a:latin typeface="Cambria Math" panose="02040503050406030204" pitchFamily="18" charset="0"/>
                <a:ea typeface="Cambria Math" panose="02040503050406030204" pitchFamily="18" charset="0"/>
              </a:rPr>
              <a:t> </a:t>
            </a:r>
            <a:r>
              <a:rPr lang="it-IT" sz="2400" dirty="0">
                <a:ea typeface="Cambria Math" panose="02040503050406030204" pitchFamily="18" charset="0"/>
              </a:rPr>
              <a:t>In media, s</a:t>
            </a:r>
            <a:r>
              <a:rPr lang="it-IT" sz="2400" dirty="0"/>
              <a:t>ulla Terra </a:t>
            </a:r>
            <a:r>
              <a:rPr lang="it-IT" sz="2400" i="1" dirty="0">
                <a:ea typeface="Cambria Math" panose="02040503050406030204" pitchFamily="18" charset="0"/>
              </a:rPr>
              <a:t>g</a:t>
            </a:r>
            <a:r>
              <a:rPr lang="it-IT" sz="2400" dirty="0">
                <a:ea typeface="Cambria Math" panose="02040503050406030204" pitchFamily="18" charset="0"/>
              </a:rPr>
              <a:t> = 9,8 m/s</a:t>
            </a:r>
            <a:r>
              <a:rPr lang="it-IT" sz="2400" baseline="30000" dirty="0">
                <a:ea typeface="Cambria Math" panose="02040503050406030204" pitchFamily="18" charset="0"/>
              </a:rPr>
              <a:t>2</a:t>
            </a:r>
            <a:r>
              <a:rPr lang="it-IT" sz="2400" dirty="0">
                <a:ea typeface="Cambria Math" panose="02040503050406030204" pitchFamily="18" charset="0"/>
              </a:rPr>
              <a:t>.</a:t>
            </a:r>
          </a:p>
        </p:txBody>
      </p:sp>
      <p:sp>
        <p:nvSpPr>
          <p:cNvPr id="4" name="Segnaposto piè di pagina 3">
            <a:extLst>
              <a:ext uri="{FF2B5EF4-FFF2-40B4-BE49-F238E27FC236}">
                <a16:creationId xmlns:a16="http://schemas.microsoft.com/office/drawing/2014/main" id="{A3D93737-F53A-4E88-8BFB-CE884817C13A}"/>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6" name="Immagine 5">
            <a:extLst>
              <a:ext uri="{FF2B5EF4-FFF2-40B4-BE49-F238E27FC236}">
                <a16:creationId xmlns:a16="http://schemas.microsoft.com/office/drawing/2014/main" id="{598C4A34-C739-462A-B87D-301A0FD5F7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0300" y="2780928"/>
            <a:ext cx="1970172" cy="3645594"/>
          </a:xfrm>
          <a:prstGeom prst="rect">
            <a:avLst/>
          </a:prstGeom>
        </p:spPr>
      </p:pic>
    </p:spTree>
    <p:extLst>
      <p:ext uri="{BB962C8B-B14F-4D97-AF65-F5344CB8AC3E}">
        <p14:creationId xmlns:p14="http://schemas.microsoft.com/office/powerpoint/2010/main" val="128988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E6E912-B026-47A1-8AE0-9257D58ADF6F}"/>
              </a:ext>
            </a:extLst>
          </p:cNvPr>
          <p:cNvSpPr>
            <a:spLocks noGrp="1"/>
          </p:cNvSpPr>
          <p:nvPr>
            <p:ph type="title"/>
          </p:nvPr>
        </p:nvSpPr>
        <p:spPr/>
        <p:txBody>
          <a:bodyPr/>
          <a:lstStyle/>
          <a:p>
            <a:r>
              <a:rPr lang="it-IT" dirty="0"/>
              <a:t>Forza, peso, pressione ed energia</a:t>
            </a:r>
          </a:p>
        </p:txBody>
      </p:sp>
      <p:sp>
        <p:nvSpPr>
          <p:cNvPr id="3" name="Segnaposto contenuto 2">
            <a:extLst>
              <a:ext uri="{FF2B5EF4-FFF2-40B4-BE49-F238E27FC236}">
                <a16:creationId xmlns:a16="http://schemas.microsoft.com/office/drawing/2014/main" id="{16D09757-7871-491D-A7C1-414479673FC8}"/>
              </a:ext>
            </a:extLst>
          </p:cNvPr>
          <p:cNvSpPr>
            <a:spLocks noGrp="1"/>
          </p:cNvSpPr>
          <p:nvPr>
            <p:ph idx="1"/>
          </p:nvPr>
        </p:nvSpPr>
        <p:spPr>
          <a:xfrm>
            <a:off x="457200" y="1340768"/>
            <a:ext cx="8219256" cy="4824536"/>
          </a:xfrm>
        </p:spPr>
        <p:txBody>
          <a:bodyPr/>
          <a:lstStyle/>
          <a:p>
            <a:r>
              <a:rPr lang="it-IT" dirty="0"/>
              <a:t>La </a:t>
            </a:r>
            <a:r>
              <a:rPr lang="it-IT" b="1" dirty="0"/>
              <a:t>pressione</a:t>
            </a:r>
            <a:r>
              <a:rPr lang="it-IT" dirty="0"/>
              <a:t> (</a:t>
            </a:r>
            <a:r>
              <a:rPr lang="it-IT" i="1" dirty="0"/>
              <a:t>p</a:t>
            </a:r>
            <a:r>
              <a:rPr lang="it-IT" dirty="0"/>
              <a:t>) misura il rapporto tra l’intensità di una forza perpendicolare a una superficie e l’area della superficie su cui essa agisce.</a:t>
            </a:r>
          </a:p>
          <a:p>
            <a:endParaRPr lang="it-IT" dirty="0"/>
          </a:p>
          <a:p>
            <a:r>
              <a:rPr lang="it-IT" dirty="0"/>
              <a:t>La sua unità di misura nel SI è il </a:t>
            </a:r>
            <a:r>
              <a:rPr lang="it-IT" b="1" dirty="0"/>
              <a:t>pascal</a:t>
            </a:r>
            <a:r>
              <a:rPr lang="it-IT" dirty="0"/>
              <a:t> (</a:t>
            </a:r>
            <a:r>
              <a:rPr lang="it-IT" b="1" dirty="0" err="1"/>
              <a:t>Pa</a:t>
            </a:r>
            <a:r>
              <a:rPr lang="it-IT" dirty="0"/>
              <a:t>): un pascal è la pressione esercitata dalla forza di un newton su una superficie di un metro quadrato.</a:t>
            </a:r>
          </a:p>
          <a:p>
            <a:endParaRPr lang="it-IT" dirty="0"/>
          </a:p>
          <a:p>
            <a:r>
              <a:rPr lang="it-IT" dirty="0"/>
              <a:t>Nei gas la pressione non è costante e</a:t>
            </a:r>
            <a:br>
              <a:rPr lang="it-IT" dirty="0"/>
            </a:br>
            <a:r>
              <a:rPr lang="it-IT" dirty="0"/>
              <a:t>deve essere misurata con uno strumento</a:t>
            </a:r>
            <a:br>
              <a:rPr lang="it-IT" dirty="0"/>
            </a:br>
            <a:r>
              <a:rPr lang="it-IT" dirty="0"/>
              <a:t>detto </a:t>
            </a:r>
            <a:r>
              <a:rPr lang="it-IT" i="1" dirty="0"/>
              <a:t>manometro</a:t>
            </a:r>
            <a:r>
              <a:rPr lang="it-IT" dirty="0"/>
              <a:t>.</a:t>
            </a:r>
            <a:endParaRPr lang="it-IT" dirty="0">
              <a:latin typeface="Cambria Math" panose="02040503050406030204" pitchFamily="18" charset="0"/>
              <a:ea typeface="Cambria Math" panose="02040503050406030204" pitchFamily="18" charset="0"/>
            </a:endParaRPr>
          </a:p>
          <a:p>
            <a:endParaRPr lang="it-IT" dirty="0"/>
          </a:p>
        </p:txBody>
      </p:sp>
      <p:sp>
        <p:nvSpPr>
          <p:cNvPr id="4" name="Segnaposto piè di pagina 3">
            <a:extLst>
              <a:ext uri="{FF2B5EF4-FFF2-40B4-BE49-F238E27FC236}">
                <a16:creationId xmlns:a16="http://schemas.microsoft.com/office/drawing/2014/main" id="{A3D93737-F53A-4E88-8BFB-CE884817C13A}"/>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5" name="Immagine 4">
            <a:extLst>
              <a:ext uri="{FF2B5EF4-FFF2-40B4-BE49-F238E27FC236}">
                <a16:creationId xmlns:a16="http://schemas.microsoft.com/office/drawing/2014/main" id="{272F4A26-35F5-4968-86BE-ED74AC69DB13}"/>
              </a:ext>
            </a:extLst>
          </p:cNvPr>
          <p:cNvPicPr>
            <a:picLocks noChangeAspect="1"/>
          </p:cNvPicPr>
          <p:nvPr/>
        </p:nvPicPr>
        <p:blipFill rotWithShape="1">
          <a:blip r:embed="rId2">
            <a:extLst>
              <a:ext uri="{28A0092B-C50C-407E-A947-70E740481C1C}">
                <a14:useLocalDpi xmlns:a14="http://schemas.microsoft.com/office/drawing/2010/main"/>
              </a:ext>
            </a:extLst>
          </a:blip>
          <a:srcRect b="38182"/>
          <a:stretch/>
        </p:blipFill>
        <p:spPr>
          <a:xfrm>
            <a:off x="6444208" y="4423956"/>
            <a:ext cx="2177132" cy="1741348"/>
          </a:xfrm>
          <a:prstGeom prst="rect">
            <a:avLst/>
          </a:prstGeom>
        </p:spPr>
      </p:pic>
      <p:pic>
        <p:nvPicPr>
          <p:cNvPr id="6" name="Immagine 5">
            <a:extLst>
              <a:ext uri="{FF2B5EF4-FFF2-40B4-BE49-F238E27FC236}">
                <a16:creationId xmlns:a16="http://schemas.microsoft.com/office/drawing/2014/main" id="{FD72A99E-E835-4825-8AC8-C2749DCD9477}"/>
              </a:ext>
            </a:extLst>
          </p:cNvPr>
          <p:cNvPicPr>
            <a:picLocks noChangeAspect="1"/>
          </p:cNvPicPr>
          <p:nvPr/>
        </p:nvPicPr>
        <p:blipFill>
          <a:blip r:embed="rId3"/>
          <a:stretch>
            <a:fillRect/>
          </a:stretch>
        </p:blipFill>
        <p:spPr>
          <a:xfrm>
            <a:off x="4067944" y="2483419"/>
            <a:ext cx="1008112" cy="640731"/>
          </a:xfrm>
          <a:prstGeom prst="rect">
            <a:avLst/>
          </a:prstGeom>
        </p:spPr>
      </p:pic>
      <p:pic>
        <p:nvPicPr>
          <p:cNvPr id="9" name="Immagine 8">
            <a:extLst>
              <a:ext uri="{FF2B5EF4-FFF2-40B4-BE49-F238E27FC236}">
                <a16:creationId xmlns:a16="http://schemas.microsoft.com/office/drawing/2014/main" id="{BA55659A-BDF9-4F25-93AE-F3342E071C66}"/>
              </a:ext>
            </a:extLst>
          </p:cNvPr>
          <p:cNvPicPr>
            <a:picLocks noChangeAspect="1"/>
          </p:cNvPicPr>
          <p:nvPr/>
        </p:nvPicPr>
        <p:blipFill>
          <a:blip r:embed="rId4"/>
          <a:stretch>
            <a:fillRect/>
          </a:stretch>
        </p:blipFill>
        <p:spPr>
          <a:xfrm>
            <a:off x="3808623" y="4348123"/>
            <a:ext cx="1691259" cy="661607"/>
          </a:xfrm>
          <a:prstGeom prst="rect">
            <a:avLst/>
          </a:prstGeom>
        </p:spPr>
      </p:pic>
    </p:spTree>
    <p:extLst>
      <p:ext uri="{BB962C8B-B14F-4D97-AF65-F5344CB8AC3E}">
        <p14:creationId xmlns:p14="http://schemas.microsoft.com/office/powerpoint/2010/main" val="56279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E6E912-B026-47A1-8AE0-9257D58ADF6F}"/>
              </a:ext>
            </a:extLst>
          </p:cNvPr>
          <p:cNvSpPr>
            <a:spLocks noGrp="1"/>
          </p:cNvSpPr>
          <p:nvPr>
            <p:ph type="title"/>
          </p:nvPr>
        </p:nvSpPr>
        <p:spPr/>
        <p:txBody>
          <a:bodyPr/>
          <a:lstStyle/>
          <a:p>
            <a:r>
              <a:rPr lang="it-IT" dirty="0"/>
              <a:t>Forza, peso, pressione ed energia</a:t>
            </a:r>
          </a:p>
        </p:txBody>
      </p:sp>
      <p:sp>
        <p:nvSpPr>
          <p:cNvPr id="3" name="Segnaposto contenuto 2">
            <a:extLst>
              <a:ext uri="{FF2B5EF4-FFF2-40B4-BE49-F238E27FC236}">
                <a16:creationId xmlns:a16="http://schemas.microsoft.com/office/drawing/2014/main" id="{16D09757-7871-491D-A7C1-414479673FC8}"/>
              </a:ext>
            </a:extLst>
          </p:cNvPr>
          <p:cNvSpPr>
            <a:spLocks noGrp="1"/>
          </p:cNvSpPr>
          <p:nvPr>
            <p:ph idx="1"/>
          </p:nvPr>
        </p:nvSpPr>
        <p:spPr/>
        <p:txBody>
          <a:bodyPr/>
          <a:lstStyle/>
          <a:p>
            <a:r>
              <a:rPr lang="it-IT" dirty="0"/>
              <a:t>Anche l’atmosfera esercita una pressione su tutto ciò che si trova sulla superficie terrestre.</a:t>
            </a:r>
          </a:p>
          <a:p>
            <a:r>
              <a:rPr lang="it-IT" dirty="0"/>
              <a:t>La </a:t>
            </a:r>
            <a:r>
              <a:rPr lang="it-IT" b="1" dirty="0"/>
              <a:t>pressione atmosferica</a:t>
            </a:r>
            <a:r>
              <a:rPr lang="it-IT" dirty="0"/>
              <a:t>, che varia leggermente in base alle condizioni atmosferiche e all’altitudine, si misura con i </a:t>
            </a:r>
            <a:r>
              <a:rPr lang="it-IT" i="1" dirty="0"/>
              <a:t>barometri.</a:t>
            </a:r>
          </a:p>
          <a:p>
            <a:r>
              <a:rPr lang="it-IT" dirty="0"/>
              <a:t>Per la sua importanza la pressione atmosferica è stata a lungo usata come unita di misura della pressione:</a:t>
            </a:r>
          </a:p>
          <a:p>
            <a:pPr algn="ctr"/>
            <a:r>
              <a:rPr lang="sv-SE" dirty="0">
                <a:latin typeface="Cambria Math" panose="02040503050406030204" pitchFamily="18" charset="0"/>
                <a:ea typeface="Cambria Math" panose="02040503050406030204" pitchFamily="18" charset="0"/>
              </a:rPr>
              <a:t>1 atm = 1,01325 </a:t>
            </a:r>
            <a:r>
              <a:rPr lang="it-IT" dirty="0">
                <a:latin typeface="Cambria Math" panose="02040503050406030204" pitchFamily="18" charset="0"/>
                <a:ea typeface="Cambria Math" panose="02040503050406030204" pitchFamily="18" charset="0"/>
              </a:rPr>
              <a:t>×</a:t>
            </a:r>
            <a:r>
              <a:rPr lang="sv-SE" dirty="0">
                <a:latin typeface="Cambria Math" panose="02040503050406030204" pitchFamily="18" charset="0"/>
                <a:ea typeface="Cambria Math" panose="02040503050406030204" pitchFamily="18" charset="0"/>
              </a:rPr>
              <a:t> 10</a:t>
            </a:r>
            <a:r>
              <a:rPr lang="sv-SE" baseline="30000" dirty="0">
                <a:latin typeface="Cambria Math" panose="02040503050406030204" pitchFamily="18" charset="0"/>
                <a:ea typeface="Cambria Math" panose="02040503050406030204" pitchFamily="18" charset="0"/>
              </a:rPr>
              <a:t>5</a:t>
            </a:r>
            <a:r>
              <a:rPr lang="sv-SE" dirty="0">
                <a:latin typeface="Cambria Math" panose="02040503050406030204" pitchFamily="18" charset="0"/>
                <a:ea typeface="Cambria Math" panose="02040503050406030204" pitchFamily="18" charset="0"/>
              </a:rPr>
              <a:t> Pa</a:t>
            </a:r>
            <a:endParaRPr lang="it-IT" dirty="0">
              <a:latin typeface="Cambria Math" panose="02040503050406030204" pitchFamily="18" charset="0"/>
              <a:ea typeface="Cambria Math" panose="02040503050406030204" pitchFamily="18" charset="0"/>
            </a:endParaRPr>
          </a:p>
        </p:txBody>
      </p:sp>
      <p:sp>
        <p:nvSpPr>
          <p:cNvPr id="4" name="Segnaposto piè di pagina 3">
            <a:extLst>
              <a:ext uri="{FF2B5EF4-FFF2-40B4-BE49-F238E27FC236}">
                <a16:creationId xmlns:a16="http://schemas.microsoft.com/office/drawing/2014/main" id="{A3D93737-F53A-4E88-8BFB-CE884817C13A}"/>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2487827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02FFE-E831-426E-9812-0DCD4D5CD43E}"/>
              </a:ext>
            </a:extLst>
          </p:cNvPr>
          <p:cNvSpPr>
            <a:spLocks noGrp="1"/>
          </p:cNvSpPr>
          <p:nvPr>
            <p:ph type="title"/>
          </p:nvPr>
        </p:nvSpPr>
        <p:spPr/>
        <p:txBody>
          <a:bodyPr/>
          <a:lstStyle/>
          <a:p>
            <a:r>
              <a:rPr lang="it-IT" dirty="0"/>
              <a:t>Forza, peso, pressione ed energia</a:t>
            </a:r>
          </a:p>
        </p:txBody>
      </p:sp>
      <p:sp>
        <p:nvSpPr>
          <p:cNvPr id="3" name="Segnaposto contenuto 2">
            <a:extLst>
              <a:ext uri="{FF2B5EF4-FFF2-40B4-BE49-F238E27FC236}">
                <a16:creationId xmlns:a16="http://schemas.microsoft.com/office/drawing/2014/main" id="{571298A6-6838-4A21-BD54-80E74D4F7524}"/>
              </a:ext>
            </a:extLst>
          </p:cNvPr>
          <p:cNvSpPr>
            <a:spLocks noGrp="1"/>
          </p:cNvSpPr>
          <p:nvPr>
            <p:ph idx="1"/>
          </p:nvPr>
        </p:nvSpPr>
        <p:spPr>
          <a:xfrm>
            <a:off x="457200" y="1340768"/>
            <a:ext cx="8219256" cy="5136232"/>
          </a:xfrm>
        </p:spPr>
        <p:txBody>
          <a:bodyPr/>
          <a:lstStyle/>
          <a:p>
            <a:pPr>
              <a:spcAft>
                <a:spcPts val="900"/>
              </a:spcAft>
            </a:pPr>
            <a:r>
              <a:rPr lang="it-IT" dirty="0"/>
              <a:t>L’</a:t>
            </a:r>
            <a:r>
              <a:rPr lang="it-IT" b="1" dirty="0"/>
              <a:t>energia</a:t>
            </a:r>
            <a:r>
              <a:rPr lang="it-IT" dirty="0"/>
              <a:t> (</a:t>
            </a:r>
            <a:r>
              <a:rPr lang="it-IT" i="1" dirty="0"/>
              <a:t>E</a:t>
            </a:r>
            <a:r>
              <a:rPr lang="it-IT" dirty="0"/>
              <a:t>) è la capacità di un corpo di compiere un </a:t>
            </a:r>
            <a:r>
              <a:rPr lang="it-IT" i="1" dirty="0"/>
              <a:t>lavoro</a:t>
            </a:r>
            <a:r>
              <a:rPr lang="it-IT" dirty="0"/>
              <a:t> o trasferire </a:t>
            </a:r>
            <a:r>
              <a:rPr lang="it-IT" i="1" dirty="0"/>
              <a:t>calore</a:t>
            </a:r>
            <a:r>
              <a:rPr lang="it-IT" dirty="0"/>
              <a:t>.</a:t>
            </a:r>
          </a:p>
          <a:p>
            <a:r>
              <a:rPr lang="it-IT" dirty="0"/>
              <a:t>Tutti i corpi possiedono energia e possono scambiarla con l’ambiente, sottraendola o cedendola ad altri corpi.</a:t>
            </a:r>
          </a:p>
          <a:p>
            <a:r>
              <a:rPr lang="it-IT" dirty="0"/>
              <a:t>L’unità di misura di energia, lavoro e calore è il </a:t>
            </a:r>
            <a:r>
              <a:rPr lang="it-IT" b="1" dirty="0"/>
              <a:t>joule</a:t>
            </a:r>
            <a:r>
              <a:rPr lang="it-IT" dirty="0"/>
              <a:t> (</a:t>
            </a:r>
            <a:r>
              <a:rPr lang="it-IT" b="1" dirty="0"/>
              <a:t>J</a:t>
            </a:r>
            <a:r>
              <a:rPr lang="it-IT" dirty="0"/>
              <a:t>): un joule è il lavoro compiuto da una forza di 1 N che provoca uno spostamento di 1 m.</a:t>
            </a:r>
          </a:p>
          <a:p>
            <a:pPr algn="ctr"/>
            <a:r>
              <a:rPr lang="pt-BR" dirty="0">
                <a:latin typeface="Cambria Math" panose="02040503050406030204" pitchFamily="18" charset="0"/>
                <a:ea typeface="Cambria Math" panose="02040503050406030204" pitchFamily="18" charset="0"/>
              </a:rPr>
              <a:t>1 J = 1 N </a:t>
            </a:r>
            <a:r>
              <a:rPr lang="it-IT" dirty="0">
                <a:latin typeface="Cambria Math" panose="02040503050406030204" pitchFamily="18" charset="0"/>
                <a:ea typeface="Cambria Math" panose="02040503050406030204" pitchFamily="18" charset="0"/>
              </a:rPr>
              <a:t>×</a:t>
            </a:r>
            <a:r>
              <a:rPr lang="pt-BR" dirty="0">
                <a:latin typeface="Cambria Math" panose="02040503050406030204" pitchFamily="18" charset="0"/>
                <a:ea typeface="Cambria Math" panose="02040503050406030204" pitchFamily="18" charset="0"/>
              </a:rPr>
              <a:t> 1 m</a:t>
            </a:r>
            <a:endParaRPr lang="it-IT" dirty="0">
              <a:latin typeface="Cambria Math" panose="02040503050406030204" pitchFamily="18" charset="0"/>
              <a:ea typeface="Cambria Math" panose="02040503050406030204" pitchFamily="18" charset="0"/>
            </a:endParaRPr>
          </a:p>
          <a:p>
            <a:r>
              <a:rPr lang="it-IT" dirty="0"/>
              <a:t>Nella vita quotidiana si usa anche la </a:t>
            </a:r>
            <a:r>
              <a:rPr lang="it-IT" b="1" dirty="0"/>
              <a:t>caloria</a:t>
            </a:r>
            <a:r>
              <a:rPr lang="it-IT" dirty="0"/>
              <a:t> (</a:t>
            </a:r>
            <a:r>
              <a:rPr lang="it-IT" b="1" dirty="0" err="1"/>
              <a:t>cal</a:t>
            </a:r>
            <a:r>
              <a:rPr lang="it-IT" dirty="0"/>
              <a:t>).</a:t>
            </a:r>
          </a:p>
          <a:p>
            <a:pPr algn="ctr"/>
            <a:r>
              <a:rPr lang="it-IT" dirty="0">
                <a:latin typeface="Cambria Math" panose="02040503050406030204" pitchFamily="18" charset="0"/>
                <a:ea typeface="Cambria Math" panose="02040503050406030204" pitchFamily="18" charset="0"/>
              </a:rPr>
              <a:t>1 </a:t>
            </a:r>
            <a:r>
              <a:rPr lang="it-IT" dirty="0" err="1">
                <a:latin typeface="Cambria Math" panose="02040503050406030204" pitchFamily="18" charset="0"/>
                <a:ea typeface="Cambria Math" panose="02040503050406030204" pitchFamily="18" charset="0"/>
              </a:rPr>
              <a:t>cal</a:t>
            </a:r>
            <a:r>
              <a:rPr lang="it-IT" dirty="0">
                <a:latin typeface="Cambria Math" panose="02040503050406030204" pitchFamily="18" charset="0"/>
                <a:ea typeface="Cambria Math" panose="02040503050406030204" pitchFamily="18" charset="0"/>
              </a:rPr>
              <a:t> = 4,184 J</a:t>
            </a:r>
          </a:p>
          <a:p>
            <a:endParaRPr lang="it-IT" dirty="0"/>
          </a:p>
          <a:p>
            <a:endParaRPr lang="it-IT" dirty="0"/>
          </a:p>
          <a:p>
            <a:endParaRPr lang="it-IT" dirty="0"/>
          </a:p>
        </p:txBody>
      </p:sp>
      <p:sp>
        <p:nvSpPr>
          <p:cNvPr id="4" name="Segnaposto piè di pagina 3">
            <a:extLst>
              <a:ext uri="{FF2B5EF4-FFF2-40B4-BE49-F238E27FC236}">
                <a16:creationId xmlns:a16="http://schemas.microsoft.com/office/drawing/2014/main" id="{125B33AD-25DA-465A-ABFE-8E4EE8BB7215}"/>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229945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8F4C01-47F3-476A-B942-A67B31CD6236}"/>
              </a:ext>
            </a:extLst>
          </p:cNvPr>
          <p:cNvSpPr>
            <a:spLocks noGrp="1"/>
          </p:cNvSpPr>
          <p:nvPr>
            <p:ph type="title"/>
          </p:nvPr>
        </p:nvSpPr>
        <p:spPr/>
        <p:txBody>
          <a:bodyPr/>
          <a:lstStyle/>
          <a:p>
            <a:r>
              <a:rPr lang="it-IT" dirty="0"/>
              <a:t>Forza, peso, pressione ed energia</a:t>
            </a:r>
          </a:p>
        </p:txBody>
      </p:sp>
      <p:sp>
        <p:nvSpPr>
          <p:cNvPr id="3" name="Segnaposto contenuto 2">
            <a:extLst>
              <a:ext uri="{FF2B5EF4-FFF2-40B4-BE49-F238E27FC236}">
                <a16:creationId xmlns:a16="http://schemas.microsoft.com/office/drawing/2014/main" id="{05FBA417-359A-467E-BEEF-F61403D3EA82}"/>
              </a:ext>
            </a:extLst>
          </p:cNvPr>
          <p:cNvSpPr>
            <a:spLocks noGrp="1"/>
          </p:cNvSpPr>
          <p:nvPr>
            <p:ph idx="1"/>
          </p:nvPr>
        </p:nvSpPr>
        <p:spPr/>
        <p:txBody>
          <a:bodyPr/>
          <a:lstStyle/>
          <a:p>
            <a:pPr marL="342900" indent="-342900">
              <a:spcAft>
                <a:spcPts val="2000"/>
              </a:spcAft>
              <a:buClrTx/>
              <a:buSzPct val="80000"/>
              <a:buFont typeface="Arial" panose="020B0604020202020204" pitchFamily="34" charset="0"/>
              <a:buChar char="•"/>
            </a:pPr>
            <a:r>
              <a:rPr lang="it-IT" b="1" dirty="0"/>
              <a:t>Energia cinetica</a:t>
            </a:r>
            <a:r>
              <a:rPr lang="it-IT" dirty="0"/>
              <a:t> (</a:t>
            </a:r>
            <a:r>
              <a:rPr lang="it-IT" b="1" i="1" dirty="0" err="1"/>
              <a:t>E</a:t>
            </a:r>
            <a:r>
              <a:rPr lang="it-IT" b="1" baseline="-25000" dirty="0" err="1"/>
              <a:t>c</a:t>
            </a:r>
            <a:r>
              <a:rPr lang="it-IT" dirty="0"/>
              <a:t>) → energia posseduta da un corpo in movimento.</a:t>
            </a:r>
            <a:br>
              <a:rPr lang="it-IT" dirty="0"/>
            </a:br>
            <a:br>
              <a:rPr lang="it-IT" dirty="0"/>
            </a:br>
            <a:r>
              <a:rPr lang="it-IT" dirty="0"/>
              <a:t>				(</a:t>
            </a:r>
            <a:r>
              <a:rPr lang="it-IT" i="1" dirty="0">
                <a:latin typeface="Cambria Math" panose="02040503050406030204" pitchFamily="18" charset="0"/>
                <a:ea typeface="Cambria Math" panose="02040503050406030204" pitchFamily="18" charset="0"/>
              </a:rPr>
              <a:t>v </a:t>
            </a:r>
            <a:r>
              <a:rPr lang="it-IT" dirty="0">
                <a:latin typeface="Cambria Math" panose="02040503050406030204" pitchFamily="18" charset="0"/>
                <a:ea typeface="Cambria Math" panose="02040503050406030204" pitchFamily="18" charset="0"/>
              </a:rPr>
              <a:t>= velocità,	</a:t>
            </a:r>
            <a:r>
              <a:rPr lang="it-IT" i="1" dirty="0">
                <a:latin typeface="Cambria Math" panose="02040503050406030204" pitchFamily="18" charset="0"/>
                <a:ea typeface="Cambria Math" panose="02040503050406030204" pitchFamily="18" charset="0"/>
              </a:rPr>
              <a:t>m </a:t>
            </a:r>
            <a:r>
              <a:rPr lang="it-IT" dirty="0">
                <a:latin typeface="Cambria Math" panose="02040503050406030204" pitchFamily="18" charset="0"/>
                <a:ea typeface="Cambria Math" panose="02040503050406030204" pitchFamily="18" charset="0"/>
              </a:rPr>
              <a:t>= massa)</a:t>
            </a:r>
          </a:p>
          <a:p>
            <a:pPr marL="342900" indent="-342900">
              <a:spcAft>
                <a:spcPts val="2000"/>
              </a:spcAft>
              <a:buClrTx/>
              <a:buSzPct val="80000"/>
              <a:buFont typeface="Arial" panose="020B0604020202020204" pitchFamily="34" charset="0"/>
              <a:buChar char="•"/>
            </a:pPr>
            <a:r>
              <a:rPr lang="it-IT" b="1" dirty="0"/>
              <a:t>Energia potenziale </a:t>
            </a:r>
            <a:r>
              <a:rPr lang="it-IT" dirty="0"/>
              <a:t>(</a:t>
            </a:r>
            <a:r>
              <a:rPr lang="it-IT" b="1" i="1" dirty="0" err="1"/>
              <a:t>E</a:t>
            </a:r>
            <a:r>
              <a:rPr lang="it-IT" b="1" baseline="-25000" dirty="0" err="1"/>
              <a:t>p</a:t>
            </a:r>
            <a:r>
              <a:rPr lang="it-IT" dirty="0"/>
              <a:t>) → energia che un corpo possiede in virtù della sua posizione o della sua composizione (</a:t>
            </a:r>
            <a:r>
              <a:rPr lang="it-IT" i="1" dirty="0"/>
              <a:t>energia potenziale chimica</a:t>
            </a:r>
            <a:r>
              <a:rPr lang="it-IT" dirty="0"/>
              <a:t>).</a:t>
            </a:r>
          </a:p>
        </p:txBody>
      </p:sp>
      <p:sp>
        <p:nvSpPr>
          <p:cNvPr id="4" name="Segnaposto piè di pagina 3">
            <a:extLst>
              <a:ext uri="{FF2B5EF4-FFF2-40B4-BE49-F238E27FC236}">
                <a16:creationId xmlns:a16="http://schemas.microsoft.com/office/drawing/2014/main" id="{A5F250AB-C1BC-487D-AFBD-E29B1510C87A}"/>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7" name="Immagine 6">
            <a:extLst>
              <a:ext uri="{FF2B5EF4-FFF2-40B4-BE49-F238E27FC236}">
                <a16:creationId xmlns:a16="http://schemas.microsoft.com/office/drawing/2014/main" id="{47675490-05D9-4528-AC8E-CC2D7D775CFA}"/>
              </a:ext>
            </a:extLst>
          </p:cNvPr>
          <p:cNvPicPr>
            <a:picLocks noChangeAspect="1"/>
          </p:cNvPicPr>
          <p:nvPr/>
        </p:nvPicPr>
        <p:blipFill>
          <a:blip r:embed="rId2"/>
          <a:stretch>
            <a:fillRect/>
          </a:stretch>
        </p:blipFill>
        <p:spPr>
          <a:xfrm>
            <a:off x="2378832" y="4517144"/>
            <a:ext cx="1689113" cy="1863353"/>
          </a:xfrm>
          <a:prstGeom prst="rect">
            <a:avLst/>
          </a:prstGeom>
        </p:spPr>
      </p:pic>
      <p:pic>
        <p:nvPicPr>
          <p:cNvPr id="8" name="Immagine 7">
            <a:extLst>
              <a:ext uri="{FF2B5EF4-FFF2-40B4-BE49-F238E27FC236}">
                <a16:creationId xmlns:a16="http://schemas.microsoft.com/office/drawing/2014/main" id="{2A2E5256-8446-485B-B8BB-D69B5E3AC023}"/>
              </a:ext>
            </a:extLst>
          </p:cNvPr>
          <p:cNvPicPr>
            <a:picLocks noChangeAspect="1"/>
          </p:cNvPicPr>
          <p:nvPr/>
        </p:nvPicPr>
        <p:blipFill>
          <a:blip r:embed="rId3"/>
          <a:stretch>
            <a:fillRect/>
          </a:stretch>
        </p:blipFill>
        <p:spPr>
          <a:xfrm>
            <a:off x="5076056" y="4517145"/>
            <a:ext cx="1678555" cy="1863353"/>
          </a:xfrm>
          <a:prstGeom prst="rect">
            <a:avLst/>
          </a:prstGeom>
        </p:spPr>
      </p:pic>
      <p:pic>
        <p:nvPicPr>
          <p:cNvPr id="5" name="Immagine 4">
            <a:extLst>
              <a:ext uri="{FF2B5EF4-FFF2-40B4-BE49-F238E27FC236}">
                <a16:creationId xmlns:a16="http://schemas.microsoft.com/office/drawing/2014/main" id="{67FA9D24-12BB-4895-8278-D9A1F66C0D8C}"/>
              </a:ext>
            </a:extLst>
          </p:cNvPr>
          <p:cNvPicPr>
            <a:picLocks noChangeAspect="1"/>
          </p:cNvPicPr>
          <p:nvPr/>
        </p:nvPicPr>
        <p:blipFill>
          <a:blip r:embed="rId4"/>
          <a:stretch>
            <a:fillRect/>
          </a:stretch>
        </p:blipFill>
        <p:spPr>
          <a:xfrm>
            <a:off x="1259632" y="2323822"/>
            <a:ext cx="2144693" cy="681334"/>
          </a:xfrm>
          <a:prstGeom prst="rect">
            <a:avLst/>
          </a:prstGeom>
        </p:spPr>
      </p:pic>
    </p:spTree>
    <p:extLst>
      <p:ext uri="{BB962C8B-B14F-4D97-AF65-F5344CB8AC3E}">
        <p14:creationId xmlns:p14="http://schemas.microsoft.com/office/powerpoint/2010/main" val="388359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4E07C-156A-46C0-8D13-E82D2A598D0A}"/>
              </a:ext>
            </a:extLst>
          </p:cNvPr>
          <p:cNvSpPr>
            <a:spLocks noGrp="1"/>
          </p:cNvSpPr>
          <p:nvPr>
            <p:ph type="title"/>
          </p:nvPr>
        </p:nvSpPr>
        <p:spPr/>
        <p:txBody>
          <a:bodyPr/>
          <a:lstStyle/>
          <a:p>
            <a:r>
              <a:rPr lang="it-IT" dirty="0"/>
              <a:t>Temperatura e calore</a:t>
            </a:r>
          </a:p>
        </p:txBody>
      </p:sp>
      <p:sp>
        <p:nvSpPr>
          <p:cNvPr id="3" name="Segnaposto contenuto 2">
            <a:extLst>
              <a:ext uri="{FF2B5EF4-FFF2-40B4-BE49-F238E27FC236}">
                <a16:creationId xmlns:a16="http://schemas.microsoft.com/office/drawing/2014/main" id="{39DF9D2A-6F20-4393-84C2-0019CA287F53}"/>
              </a:ext>
            </a:extLst>
          </p:cNvPr>
          <p:cNvSpPr>
            <a:spLocks noGrp="1"/>
          </p:cNvSpPr>
          <p:nvPr>
            <p:ph idx="1"/>
          </p:nvPr>
        </p:nvSpPr>
        <p:spPr/>
        <p:txBody>
          <a:bodyPr/>
          <a:lstStyle/>
          <a:p>
            <a:r>
              <a:rPr lang="it-IT" dirty="0"/>
              <a:t>La </a:t>
            </a:r>
            <a:r>
              <a:rPr lang="it-IT" b="1" dirty="0"/>
              <a:t>temperatura</a:t>
            </a:r>
            <a:r>
              <a:rPr lang="it-IT" dirty="0"/>
              <a:t> è la grandezza che esprime, in termini quantitativi, lo </a:t>
            </a:r>
            <a:r>
              <a:rPr lang="it-IT" i="1" dirty="0"/>
              <a:t>stato termico </a:t>
            </a:r>
            <a:r>
              <a:rPr lang="it-IT" dirty="0"/>
              <a:t>di un corpo, cioè la sua capacità di scambiare calore con un altro corpo oppure con l’ambiente.</a:t>
            </a:r>
          </a:p>
          <a:p>
            <a:r>
              <a:rPr lang="it-IT" dirty="0"/>
              <a:t>La sua unità di misura nel SI è il </a:t>
            </a:r>
            <a:r>
              <a:rPr lang="it-IT" b="1" dirty="0"/>
              <a:t>kelvin</a:t>
            </a:r>
            <a:r>
              <a:rPr lang="it-IT" i="1" dirty="0"/>
              <a:t> </a:t>
            </a:r>
            <a:r>
              <a:rPr lang="it-IT" dirty="0"/>
              <a:t>(</a:t>
            </a:r>
            <a:r>
              <a:rPr lang="it-IT" b="1" dirty="0"/>
              <a:t>K</a:t>
            </a:r>
            <a:r>
              <a:rPr lang="it-IT" dirty="0"/>
              <a:t>) e si misura con il </a:t>
            </a:r>
            <a:r>
              <a:rPr lang="it-IT" b="1" dirty="0"/>
              <a:t>termometro</a:t>
            </a:r>
            <a:r>
              <a:rPr lang="it-IT" dirty="0"/>
              <a:t>.</a:t>
            </a:r>
          </a:p>
          <a:p>
            <a:endParaRPr lang="it-IT" dirty="0"/>
          </a:p>
        </p:txBody>
      </p:sp>
      <p:sp>
        <p:nvSpPr>
          <p:cNvPr id="4" name="Segnaposto piè di pagina 3">
            <a:extLst>
              <a:ext uri="{FF2B5EF4-FFF2-40B4-BE49-F238E27FC236}">
                <a16:creationId xmlns:a16="http://schemas.microsoft.com/office/drawing/2014/main" id="{8D154F40-2321-419E-A0B0-C02F30711CCC}"/>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6" name="Immagine 5">
            <a:extLst>
              <a:ext uri="{FF2B5EF4-FFF2-40B4-BE49-F238E27FC236}">
                <a16:creationId xmlns:a16="http://schemas.microsoft.com/office/drawing/2014/main" id="{2BD95581-9AC6-43B4-A717-46836FE6A9A9}"/>
              </a:ext>
            </a:extLst>
          </p:cNvPr>
          <p:cNvPicPr>
            <a:picLocks noChangeAspect="1"/>
          </p:cNvPicPr>
          <p:nvPr/>
        </p:nvPicPr>
        <p:blipFill>
          <a:blip r:embed="rId2"/>
          <a:stretch>
            <a:fillRect/>
          </a:stretch>
        </p:blipFill>
        <p:spPr>
          <a:xfrm>
            <a:off x="1547664" y="4146322"/>
            <a:ext cx="2580168" cy="2094671"/>
          </a:xfrm>
          <a:prstGeom prst="rect">
            <a:avLst/>
          </a:prstGeom>
        </p:spPr>
      </p:pic>
      <p:pic>
        <p:nvPicPr>
          <p:cNvPr id="7" name="Immagine 6">
            <a:extLst>
              <a:ext uri="{FF2B5EF4-FFF2-40B4-BE49-F238E27FC236}">
                <a16:creationId xmlns:a16="http://schemas.microsoft.com/office/drawing/2014/main" id="{7B0DB4EA-844C-4BE2-B5D7-5601408AB9B6}"/>
              </a:ext>
            </a:extLst>
          </p:cNvPr>
          <p:cNvPicPr>
            <a:picLocks noChangeAspect="1"/>
          </p:cNvPicPr>
          <p:nvPr/>
        </p:nvPicPr>
        <p:blipFill>
          <a:blip r:embed="rId3"/>
          <a:stretch>
            <a:fillRect/>
          </a:stretch>
        </p:blipFill>
        <p:spPr>
          <a:xfrm>
            <a:off x="5016170" y="4146322"/>
            <a:ext cx="2621831" cy="2094672"/>
          </a:xfrm>
          <a:prstGeom prst="rect">
            <a:avLst/>
          </a:prstGeom>
        </p:spPr>
      </p:pic>
    </p:spTree>
    <p:extLst>
      <p:ext uri="{BB962C8B-B14F-4D97-AF65-F5344CB8AC3E}">
        <p14:creationId xmlns:p14="http://schemas.microsoft.com/office/powerpoint/2010/main" val="2161639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4E07C-156A-46C0-8D13-E82D2A598D0A}"/>
              </a:ext>
            </a:extLst>
          </p:cNvPr>
          <p:cNvSpPr>
            <a:spLocks noGrp="1"/>
          </p:cNvSpPr>
          <p:nvPr>
            <p:ph type="title"/>
          </p:nvPr>
        </p:nvSpPr>
        <p:spPr/>
        <p:txBody>
          <a:bodyPr/>
          <a:lstStyle/>
          <a:p>
            <a:r>
              <a:rPr lang="it-IT" dirty="0"/>
              <a:t>Temperatura e calore</a:t>
            </a:r>
          </a:p>
        </p:txBody>
      </p:sp>
      <p:sp>
        <p:nvSpPr>
          <p:cNvPr id="3" name="Segnaposto contenuto 2">
            <a:extLst>
              <a:ext uri="{FF2B5EF4-FFF2-40B4-BE49-F238E27FC236}">
                <a16:creationId xmlns:a16="http://schemas.microsoft.com/office/drawing/2014/main" id="{39DF9D2A-6F20-4393-84C2-0019CA287F53}"/>
              </a:ext>
            </a:extLst>
          </p:cNvPr>
          <p:cNvSpPr>
            <a:spLocks noGrp="1"/>
          </p:cNvSpPr>
          <p:nvPr>
            <p:ph idx="1"/>
          </p:nvPr>
        </p:nvSpPr>
        <p:spPr>
          <a:xfrm>
            <a:off x="2483768" y="1340767"/>
            <a:ext cx="6192688" cy="4968553"/>
          </a:xfrm>
        </p:spPr>
        <p:txBody>
          <a:bodyPr/>
          <a:lstStyle/>
          <a:p>
            <a:pPr marL="114300" lvl="0">
              <a:spcBef>
                <a:spcPts val="0"/>
              </a:spcBef>
              <a:buClrTx/>
              <a:buSzPct val="80000"/>
            </a:pPr>
            <a:r>
              <a:rPr lang="it-IT" dirty="0">
                <a:solidFill>
                  <a:schemeClr val="dk1"/>
                </a:solidFill>
              </a:rPr>
              <a:t>Le scale graduate più utilizzate in Italia:</a:t>
            </a:r>
          </a:p>
          <a:p>
            <a:pPr marL="457200" indent="-342900">
              <a:spcBef>
                <a:spcPts val="0"/>
              </a:spcBef>
              <a:buClrTx/>
              <a:buSzPct val="80000"/>
              <a:buFont typeface="Arial" panose="020B0604020202020204" pitchFamily="34" charset="0"/>
              <a:buChar char="•"/>
            </a:pPr>
            <a:r>
              <a:rPr lang="it-IT" b="1" dirty="0">
                <a:solidFill>
                  <a:schemeClr val="dk1"/>
                </a:solidFill>
              </a:rPr>
              <a:t>scala Celsius</a:t>
            </a:r>
            <a:r>
              <a:rPr lang="it-IT" dirty="0">
                <a:solidFill>
                  <a:schemeClr val="dk1"/>
                </a:solidFill>
              </a:rPr>
              <a:t> </a:t>
            </a:r>
            <a:r>
              <a:rPr lang="it-IT" dirty="0"/>
              <a:t>→ </a:t>
            </a:r>
            <a:r>
              <a:rPr lang="it-IT" dirty="0">
                <a:solidFill>
                  <a:schemeClr val="dk1"/>
                </a:solidFill>
              </a:rPr>
              <a:t>0 </a:t>
            </a:r>
            <a:r>
              <a:rPr lang="it-IT" dirty="0">
                <a:solidFill>
                  <a:schemeClr val="dk1"/>
                </a:solidFill>
                <a:latin typeface="Cambria Math" panose="02040503050406030204" pitchFamily="18" charset="0"/>
                <a:ea typeface="Cambria Math" panose="02040503050406030204" pitchFamily="18" charset="0"/>
              </a:rPr>
              <a:t>°</a:t>
            </a:r>
            <a:r>
              <a:rPr lang="it-IT" dirty="0">
                <a:solidFill>
                  <a:schemeClr val="dk1"/>
                </a:solidFill>
              </a:rPr>
              <a:t>C corrispondono alla temperatura di fusione del ghiaccio e 100 °C alla temperatura di ebollizione dell’acqua;</a:t>
            </a:r>
          </a:p>
          <a:p>
            <a:pPr marL="457200" lvl="0" indent="-342900">
              <a:spcBef>
                <a:spcPts val="0"/>
              </a:spcBef>
              <a:spcAft>
                <a:spcPts val="2000"/>
              </a:spcAft>
              <a:buClrTx/>
              <a:buSzPct val="80000"/>
              <a:buFont typeface="Arial" panose="020B0604020202020204" pitchFamily="34" charset="0"/>
              <a:buChar char="•"/>
            </a:pPr>
            <a:r>
              <a:rPr lang="it-IT" b="1" dirty="0">
                <a:solidFill>
                  <a:schemeClr val="dk1"/>
                </a:solidFill>
              </a:rPr>
              <a:t>scala Kelvin </a:t>
            </a:r>
            <a:r>
              <a:rPr lang="it-IT" dirty="0"/>
              <a:t>→ </a:t>
            </a:r>
            <a:r>
              <a:rPr lang="it-IT" dirty="0">
                <a:solidFill>
                  <a:schemeClr val="dk1"/>
                </a:solidFill>
              </a:rPr>
              <a:t>0 K corrispondono allo </a:t>
            </a:r>
            <a:r>
              <a:rPr lang="it-IT" i="1" dirty="0">
                <a:solidFill>
                  <a:schemeClr val="dk1"/>
                </a:solidFill>
              </a:rPr>
              <a:t>zero assoluto</a:t>
            </a:r>
            <a:r>
              <a:rPr lang="it-IT" dirty="0">
                <a:solidFill>
                  <a:schemeClr val="dk1"/>
                </a:solidFill>
              </a:rPr>
              <a:t>, temperatura al di sotto della quale è impossibile scendere, cioè a – 273,15 </a:t>
            </a:r>
            <a:r>
              <a:rPr lang="it-IT" dirty="0">
                <a:solidFill>
                  <a:schemeClr val="dk1"/>
                </a:solidFill>
                <a:latin typeface="Cambria Math" panose="02040503050406030204" pitchFamily="18" charset="0"/>
                <a:ea typeface="Cambria Math" panose="02040503050406030204" pitchFamily="18" charset="0"/>
              </a:rPr>
              <a:t>°</a:t>
            </a:r>
            <a:r>
              <a:rPr lang="it-IT" dirty="0">
                <a:solidFill>
                  <a:schemeClr val="dk1"/>
                </a:solidFill>
              </a:rPr>
              <a:t>C.</a:t>
            </a:r>
          </a:p>
          <a:p>
            <a:pPr algn="ctr"/>
            <a:r>
              <a:rPr lang="de-DE" i="1" dirty="0">
                <a:latin typeface="Cambria Math" panose="02040503050406030204" pitchFamily="18" charset="0"/>
                <a:ea typeface="Cambria Math" panose="02040503050406030204" pitchFamily="18" charset="0"/>
              </a:rPr>
              <a:t>T </a:t>
            </a:r>
            <a:r>
              <a:rPr lang="de-DE" dirty="0">
                <a:latin typeface="Cambria Math" panose="02040503050406030204" pitchFamily="18" charset="0"/>
                <a:ea typeface="Cambria Math" panose="02040503050406030204" pitchFamily="18" charset="0"/>
              </a:rPr>
              <a:t>(K) = </a:t>
            </a:r>
            <a:r>
              <a:rPr lang="de-DE" i="1" dirty="0">
                <a:latin typeface="Cambria Math" panose="02040503050406030204" pitchFamily="18" charset="0"/>
                <a:ea typeface="Cambria Math" panose="02040503050406030204" pitchFamily="18" charset="0"/>
              </a:rPr>
              <a:t>t </a:t>
            </a:r>
            <a:r>
              <a:rPr lang="de-DE" dirty="0">
                <a:latin typeface="Cambria Math" panose="02040503050406030204" pitchFamily="18" charset="0"/>
                <a:ea typeface="Cambria Math" panose="02040503050406030204" pitchFamily="18" charset="0"/>
              </a:rPr>
              <a:t>(°C) + 273,15</a:t>
            </a:r>
          </a:p>
          <a:p>
            <a:pPr algn="ctr"/>
            <a:r>
              <a:rPr lang="it-IT" i="1" dirty="0">
                <a:latin typeface="Cambria Math" panose="02040503050406030204" pitchFamily="18" charset="0"/>
                <a:ea typeface="Cambria Math" panose="02040503050406030204" pitchFamily="18" charset="0"/>
              </a:rPr>
              <a:t>t </a:t>
            </a:r>
            <a:r>
              <a:rPr lang="it-IT" dirty="0">
                <a:latin typeface="Cambria Math" panose="02040503050406030204" pitchFamily="18" charset="0"/>
                <a:ea typeface="Cambria Math" panose="02040503050406030204" pitchFamily="18" charset="0"/>
              </a:rPr>
              <a:t>(°C) = </a:t>
            </a:r>
            <a:r>
              <a:rPr lang="it-IT" i="1" dirty="0">
                <a:latin typeface="Cambria Math" panose="02040503050406030204" pitchFamily="18" charset="0"/>
                <a:ea typeface="Cambria Math" panose="02040503050406030204" pitchFamily="18" charset="0"/>
              </a:rPr>
              <a:t>T </a:t>
            </a:r>
            <a:r>
              <a:rPr lang="it-IT" dirty="0">
                <a:latin typeface="Cambria Math" panose="02040503050406030204" pitchFamily="18" charset="0"/>
                <a:ea typeface="Cambria Math" panose="02040503050406030204" pitchFamily="18" charset="0"/>
              </a:rPr>
              <a:t>(K) </a:t>
            </a:r>
            <a:r>
              <a:rPr lang="it-IT" altLang="it-IT" dirty="0"/>
              <a:t>–</a:t>
            </a:r>
            <a:r>
              <a:rPr lang="it-IT" dirty="0">
                <a:latin typeface="Cambria Math" panose="02040503050406030204" pitchFamily="18" charset="0"/>
                <a:ea typeface="Cambria Math" panose="02040503050406030204" pitchFamily="18" charset="0"/>
              </a:rPr>
              <a:t> 273,15</a:t>
            </a:r>
            <a:endParaRPr lang="it-IT" dirty="0"/>
          </a:p>
        </p:txBody>
      </p:sp>
      <p:sp>
        <p:nvSpPr>
          <p:cNvPr id="4" name="Segnaposto piè di pagina 3">
            <a:extLst>
              <a:ext uri="{FF2B5EF4-FFF2-40B4-BE49-F238E27FC236}">
                <a16:creationId xmlns:a16="http://schemas.microsoft.com/office/drawing/2014/main" id="{8D154F40-2321-419E-A0B0-C02F30711CCC}"/>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5" name="Immagine 4">
            <a:extLst>
              <a:ext uri="{FF2B5EF4-FFF2-40B4-BE49-F238E27FC236}">
                <a16:creationId xmlns:a16="http://schemas.microsoft.com/office/drawing/2014/main" id="{4D26B933-3E1C-411B-8C2B-F9971A493BC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79512" y="1318864"/>
            <a:ext cx="2458616" cy="5154146"/>
          </a:xfrm>
          <a:prstGeom prst="rect">
            <a:avLst/>
          </a:prstGeom>
        </p:spPr>
      </p:pic>
    </p:spTree>
    <p:extLst>
      <p:ext uri="{BB962C8B-B14F-4D97-AF65-F5344CB8AC3E}">
        <p14:creationId xmlns:p14="http://schemas.microsoft.com/office/powerpoint/2010/main" val="4275965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4E07C-156A-46C0-8D13-E82D2A598D0A}"/>
              </a:ext>
            </a:extLst>
          </p:cNvPr>
          <p:cNvSpPr>
            <a:spLocks noGrp="1"/>
          </p:cNvSpPr>
          <p:nvPr>
            <p:ph type="title"/>
          </p:nvPr>
        </p:nvSpPr>
        <p:spPr/>
        <p:txBody>
          <a:bodyPr/>
          <a:lstStyle/>
          <a:p>
            <a:r>
              <a:rPr lang="it-IT" dirty="0"/>
              <a:t>Temperatura e calore</a:t>
            </a:r>
          </a:p>
        </p:txBody>
      </p:sp>
      <p:sp>
        <p:nvSpPr>
          <p:cNvPr id="3" name="Segnaposto contenuto 2">
            <a:extLst>
              <a:ext uri="{FF2B5EF4-FFF2-40B4-BE49-F238E27FC236}">
                <a16:creationId xmlns:a16="http://schemas.microsoft.com/office/drawing/2014/main" id="{39DF9D2A-6F20-4393-84C2-0019CA287F53}"/>
              </a:ext>
            </a:extLst>
          </p:cNvPr>
          <p:cNvSpPr>
            <a:spLocks noGrp="1"/>
          </p:cNvSpPr>
          <p:nvPr>
            <p:ph idx="1"/>
          </p:nvPr>
        </p:nvSpPr>
        <p:spPr/>
        <p:txBody>
          <a:bodyPr/>
          <a:lstStyle/>
          <a:p>
            <a:r>
              <a:rPr lang="it-IT" dirty="0"/>
              <a:t>Il </a:t>
            </a:r>
            <a:r>
              <a:rPr lang="it-IT" b="1" dirty="0"/>
              <a:t>calore</a:t>
            </a:r>
            <a:r>
              <a:rPr lang="it-IT" dirty="0"/>
              <a:t> è energia che si trasferisce da un sistema a temperatura più elevata a un sistema a temperatura inferiore.</a:t>
            </a:r>
          </a:p>
          <a:p>
            <a:r>
              <a:rPr lang="it-IT" dirty="0"/>
              <a:t>La sua unità di misura nel SI è il </a:t>
            </a:r>
            <a:r>
              <a:rPr lang="it-IT" b="1" dirty="0"/>
              <a:t>joule</a:t>
            </a:r>
            <a:r>
              <a:rPr lang="it-IT" i="1" dirty="0"/>
              <a:t> </a:t>
            </a:r>
            <a:r>
              <a:rPr lang="it-IT" dirty="0"/>
              <a:t>(</a:t>
            </a:r>
            <a:r>
              <a:rPr lang="it-IT" b="1" dirty="0"/>
              <a:t>J</a:t>
            </a:r>
            <a:r>
              <a:rPr lang="it-IT" dirty="0"/>
              <a:t>) e si misura con il </a:t>
            </a:r>
            <a:r>
              <a:rPr lang="it-IT" b="1" dirty="0"/>
              <a:t>calorimetro</a:t>
            </a:r>
            <a:r>
              <a:rPr lang="it-IT" dirty="0"/>
              <a:t>.</a:t>
            </a:r>
          </a:p>
          <a:p>
            <a:r>
              <a:rPr lang="it-IT" dirty="0"/>
              <a:t>Possiamo parlare di calore solo quando avviene un trasferimento di </a:t>
            </a:r>
            <a:r>
              <a:rPr lang="it-IT" b="1" dirty="0"/>
              <a:t>energia termica </a:t>
            </a:r>
            <a:r>
              <a:rPr lang="it-IT" dirty="0"/>
              <a:t>da un corpo a un altro.</a:t>
            </a:r>
          </a:p>
        </p:txBody>
      </p:sp>
      <p:sp>
        <p:nvSpPr>
          <p:cNvPr id="4" name="Segnaposto piè di pagina 3">
            <a:extLst>
              <a:ext uri="{FF2B5EF4-FFF2-40B4-BE49-F238E27FC236}">
                <a16:creationId xmlns:a16="http://schemas.microsoft.com/office/drawing/2014/main" id="{8D154F40-2321-419E-A0B0-C02F30711CCC}"/>
              </a:ext>
            </a:extLst>
          </p:cNvPr>
          <p:cNvSpPr>
            <a:spLocks noGrp="1"/>
          </p:cNvSpPr>
          <p:nvPr>
            <p:ph type="ftr" sz="quarter" idx="10"/>
          </p:nvPr>
        </p:nvSpPr>
        <p:spPr/>
        <p:txBody>
          <a:bodyPr/>
          <a:lstStyle/>
          <a:p>
            <a:pPr>
              <a:defRPr/>
            </a:pPr>
            <a:r>
              <a:rPr lang="it-IT" altLang="it-IT" dirty="0"/>
              <a:t>Brady, </a:t>
            </a:r>
            <a:r>
              <a:rPr lang="it-IT" altLang="it-IT" dirty="0" err="1"/>
              <a:t>Jespersen</a:t>
            </a:r>
            <a:r>
              <a:rPr lang="it-IT" altLang="it-IT" dirty="0"/>
              <a:t>, </a:t>
            </a:r>
            <a:r>
              <a:rPr lang="it-IT" altLang="it-IT" dirty="0" err="1"/>
              <a:t>Hyslop</a:t>
            </a:r>
            <a:r>
              <a:rPr lang="it-IT" altLang="it-IT" dirty="0"/>
              <a:t>, </a:t>
            </a:r>
            <a:r>
              <a:rPr lang="it-IT" altLang="it-IT" dirty="0" err="1"/>
              <a:t>Pignocchino</a:t>
            </a:r>
            <a:r>
              <a:rPr lang="it-IT" altLang="it-IT" dirty="0"/>
              <a:t> </a:t>
            </a:r>
            <a:r>
              <a:rPr lang="it-IT" altLang="it-IT" i="1" dirty="0" err="1"/>
              <a:t>Chimica.blu</a:t>
            </a:r>
            <a:r>
              <a:rPr lang="it-IT" altLang="it-IT" i="1" dirty="0"/>
              <a:t> seconda edizione </a:t>
            </a:r>
            <a:r>
              <a:rPr lang="it-IT" altLang="it-IT" dirty="0"/>
              <a:t>© Zanichelli 2020</a:t>
            </a:r>
          </a:p>
        </p:txBody>
      </p:sp>
      <p:pic>
        <p:nvPicPr>
          <p:cNvPr id="8" name="Immagine 7">
            <a:extLst>
              <a:ext uri="{FF2B5EF4-FFF2-40B4-BE49-F238E27FC236}">
                <a16:creationId xmlns:a16="http://schemas.microsoft.com/office/drawing/2014/main" id="{212436E4-AC2E-4426-91DE-915CE98858A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874690" y="4585763"/>
            <a:ext cx="3394620" cy="1795565"/>
          </a:xfrm>
          <a:prstGeom prst="rect">
            <a:avLst/>
          </a:prstGeom>
        </p:spPr>
      </p:pic>
    </p:spTree>
    <p:extLst>
      <p:ext uri="{BB962C8B-B14F-4D97-AF65-F5344CB8AC3E}">
        <p14:creationId xmlns:p14="http://schemas.microsoft.com/office/powerpoint/2010/main" val="1927890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483FB5-F128-4A67-A8AB-49C51005D931}"/>
              </a:ext>
            </a:extLst>
          </p:cNvPr>
          <p:cNvSpPr>
            <a:spLocks noGrp="1"/>
          </p:cNvSpPr>
          <p:nvPr>
            <p:ph type="title"/>
          </p:nvPr>
        </p:nvSpPr>
        <p:spPr/>
        <p:txBody>
          <a:bodyPr/>
          <a:lstStyle/>
          <a:p>
            <a:r>
              <a:rPr lang="it-IT" dirty="0"/>
              <a:t>Temperatura e calore</a:t>
            </a:r>
          </a:p>
        </p:txBody>
      </p:sp>
      <p:sp>
        <p:nvSpPr>
          <p:cNvPr id="3" name="Segnaposto contenuto 2">
            <a:extLst>
              <a:ext uri="{FF2B5EF4-FFF2-40B4-BE49-F238E27FC236}">
                <a16:creationId xmlns:a16="http://schemas.microsoft.com/office/drawing/2014/main" id="{89554822-3B40-42F0-BD83-64BAE15CBD6F}"/>
              </a:ext>
            </a:extLst>
          </p:cNvPr>
          <p:cNvSpPr>
            <a:spLocks noGrp="1"/>
          </p:cNvSpPr>
          <p:nvPr>
            <p:ph idx="1"/>
          </p:nvPr>
        </p:nvSpPr>
        <p:spPr/>
        <p:txBody>
          <a:bodyPr/>
          <a:lstStyle/>
          <a:p>
            <a:r>
              <a:rPr lang="it-IT" dirty="0"/>
              <a:t>Il flusso di calore prosegue fino a quando si raggiunge l’</a:t>
            </a:r>
            <a:r>
              <a:rPr lang="it-IT" b="1" dirty="0"/>
              <a:t>equilibrio termico</a:t>
            </a:r>
            <a:r>
              <a:rPr lang="it-IT" dirty="0"/>
              <a:t>.</a:t>
            </a:r>
          </a:p>
          <a:p>
            <a:r>
              <a:rPr lang="it-IT" dirty="0"/>
              <a:t>La stessa quantità di calore può provocare effetti differenti sulla temperatura dei corpi, in relazione alla quantità di materia e al tipo di sostanza che contengono.</a:t>
            </a:r>
          </a:p>
        </p:txBody>
      </p:sp>
      <p:sp>
        <p:nvSpPr>
          <p:cNvPr id="4" name="Segnaposto piè di pagina 3">
            <a:extLst>
              <a:ext uri="{FF2B5EF4-FFF2-40B4-BE49-F238E27FC236}">
                <a16:creationId xmlns:a16="http://schemas.microsoft.com/office/drawing/2014/main" id="{69273433-2344-4273-A3FF-84A3A0512D27}"/>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5" name="Immagine 4">
            <a:extLst>
              <a:ext uri="{FF2B5EF4-FFF2-40B4-BE49-F238E27FC236}">
                <a16:creationId xmlns:a16="http://schemas.microsoft.com/office/drawing/2014/main" id="{667AC3A2-4E9B-411D-AD39-ED21CE83079E}"/>
              </a:ext>
            </a:extLst>
          </p:cNvPr>
          <p:cNvPicPr>
            <a:picLocks noChangeAspect="1"/>
          </p:cNvPicPr>
          <p:nvPr/>
        </p:nvPicPr>
        <p:blipFill rotWithShape="1">
          <a:blip r:embed="rId2">
            <a:extLst>
              <a:ext uri="{28A0092B-C50C-407E-A947-70E740481C1C}">
                <a14:useLocalDpi xmlns:a14="http://schemas.microsoft.com/office/drawing/2010/main"/>
              </a:ext>
            </a:extLst>
          </a:blip>
          <a:srcRect l="5113" t="6580" r="5000" b="24078"/>
          <a:stretch/>
        </p:blipFill>
        <p:spPr>
          <a:xfrm>
            <a:off x="1141276" y="3425602"/>
            <a:ext cx="6851104" cy="2971494"/>
          </a:xfrm>
          <a:prstGeom prst="rect">
            <a:avLst/>
          </a:prstGeom>
        </p:spPr>
      </p:pic>
    </p:spTree>
    <p:extLst>
      <p:ext uri="{BB962C8B-B14F-4D97-AF65-F5344CB8AC3E}">
        <p14:creationId xmlns:p14="http://schemas.microsoft.com/office/powerpoint/2010/main" val="3414727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CF8B7-4F4E-44EA-869F-CFB796D682D7}"/>
              </a:ext>
            </a:extLst>
          </p:cNvPr>
          <p:cNvSpPr>
            <a:spLocks noGrp="1"/>
          </p:cNvSpPr>
          <p:nvPr>
            <p:ph type="title"/>
          </p:nvPr>
        </p:nvSpPr>
        <p:spPr/>
        <p:txBody>
          <a:bodyPr/>
          <a:lstStyle/>
          <a:p>
            <a:r>
              <a:rPr lang="it-IT" dirty="0"/>
              <a:t>Temperatura e calore</a:t>
            </a:r>
          </a:p>
        </p:txBody>
      </p:sp>
      <p:sp>
        <p:nvSpPr>
          <p:cNvPr id="3" name="Segnaposto contenuto 2">
            <a:extLst>
              <a:ext uri="{FF2B5EF4-FFF2-40B4-BE49-F238E27FC236}">
                <a16:creationId xmlns:a16="http://schemas.microsoft.com/office/drawing/2014/main" id="{0C792150-2583-4317-B6EA-145FAE55843D}"/>
              </a:ext>
            </a:extLst>
          </p:cNvPr>
          <p:cNvSpPr>
            <a:spLocks noGrp="1"/>
          </p:cNvSpPr>
          <p:nvPr>
            <p:ph idx="1"/>
          </p:nvPr>
        </p:nvSpPr>
        <p:spPr>
          <a:xfrm>
            <a:off x="457200" y="1340768"/>
            <a:ext cx="8291264" cy="5136232"/>
          </a:xfrm>
        </p:spPr>
        <p:txBody>
          <a:bodyPr/>
          <a:lstStyle/>
          <a:p>
            <a:r>
              <a:rPr lang="it-IT" dirty="0"/>
              <a:t>Secondo la </a:t>
            </a:r>
            <a:r>
              <a:rPr lang="it-IT" i="1" dirty="0"/>
              <a:t>teoria particellare</a:t>
            </a:r>
            <a:r>
              <a:rPr lang="it-IT" dirty="0"/>
              <a:t>, ogni corpo è costituito da particelle in continuo movimento: </a:t>
            </a:r>
            <a:r>
              <a:rPr lang="it-IT" b="1" dirty="0"/>
              <a:t>energia cinetica</a:t>
            </a:r>
            <a:r>
              <a:rPr lang="it-IT" dirty="0"/>
              <a:t>.</a:t>
            </a:r>
          </a:p>
          <a:p>
            <a:r>
              <a:rPr lang="it-IT" dirty="0"/>
              <a:t>Fornendo calore le particelle si muovono più rapidamente.</a:t>
            </a:r>
          </a:p>
          <a:p>
            <a:r>
              <a:rPr lang="it-IT" dirty="0"/>
              <a:t>Il trasferimento di calore da un corpo all’altro, quindi, si può spiegare come trasferimento di energia cinetica dalle particelle del corpo più caldo a quelle del corpo più freddo.</a:t>
            </a:r>
          </a:p>
        </p:txBody>
      </p:sp>
      <p:sp>
        <p:nvSpPr>
          <p:cNvPr id="4" name="Segnaposto piè di pagina 3">
            <a:extLst>
              <a:ext uri="{FF2B5EF4-FFF2-40B4-BE49-F238E27FC236}">
                <a16:creationId xmlns:a16="http://schemas.microsoft.com/office/drawing/2014/main" id="{32BAD20D-E320-4CC2-94F5-5AFE79390DCD}"/>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418082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7381D8D-27DF-4DDD-A5C7-9EDB388AC2B0}"/>
              </a:ext>
            </a:extLst>
          </p:cNvPr>
          <p:cNvSpPr>
            <a:spLocks noGrp="1" noChangeArrowheads="1"/>
          </p:cNvSpPr>
          <p:nvPr>
            <p:ph type="ctrTitle"/>
          </p:nvPr>
        </p:nvSpPr>
        <p:spPr>
          <a:xfrm>
            <a:off x="457200" y="381000"/>
            <a:ext cx="8218488" cy="914400"/>
          </a:xfrm>
        </p:spPr>
        <p:txBody>
          <a:bodyPr/>
          <a:lstStyle/>
          <a:p>
            <a:r>
              <a:rPr lang="en-GB" altLang="it-IT"/>
              <a:t>Capitolo 2</a:t>
            </a:r>
          </a:p>
        </p:txBody>
      </p:sp>
      <p:sp>
        <p:nvSpPr>
          <p:cNvPr id="16387" name="Subtitle 2">
            <a:extLst>
              <a:ext uri="{FF2B5EF4-FFF2-40B4-BE49-F238E27FC236}">
                <a16:creationId xmlns:a16="http://schemas.microsoft.com/office/drawing/2014/main" id="{38F19106-A2C7-447D-8360-869C6C578447}"/>
              </a:ext>
            </a:extLst>
          </p:cNvPr>
          <p:cNvSpPr>
            <a:spLocks noGrp="1" noChangeArrowheads="1"/>
          </p:cNvSpPr>
          <p:nvPr>
            <p:ph type="subTitle" idx="1"/>
          </p:nvPr>
        </p:nvSpPr>
        <p:spPr>
          <a:xfrm>
            <a:off x="457200" y="2635250"/>
            <a:ext cx="8218488" cy="2057400"/>
          </a:xfrm>
        </p:spPr>
        <p:txBody>
          <a:bodyPr/>
          <a:lstStyle/>
          <a:p>
            <a:r>
              <a:rPr lang="it-IT" altLang="it-IT"/>
              <a:t>Le grandezze fisiche e le misure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330E18-31FF-4D77-B946-9F20E34AA20A}"/>
              </a:ext>
            </a:extLst>
          </p:cNvPr>
          <p:cNvSpPr>
            <a:spLocks noGrp="1"/>
          </p:cNvSpPr>
          <p:nvPr>
            <p:ph type="title"/>
          </p:nvPr>
        </p:nvSpPr>
        <p:spPr/>
        <p:txBody>
          <a:bodyPr/>
          <a:lstStyle/>
          <a:p>
            <a:r>
              <a:rPr lang="it-IT" dirty="0"/>
              <a:t>L’incertezza delle misure</a:t>
            </a:r>
          </a:p>
        </p:txBody>
      </p:sp>
      <p:sp>
        <p:nvSpPr>
          <p:cNvPr id="5" name="Segnaposto contenuto 4">
            <a:extLst>
              <a:ext uri="{FF2B5EF4-FFF2-40B4-BE49-F238E27FC236}">
                <a16:creationId xmlns:a16="http://schemas.microsoft.com/office/drawing/2014/main" id="{4EE9A139-FC32-468A-AD5A-9D8D5DA820A9}"/>
              </a:ext>
            </a:extLst>
          </p:cNvPr>
          <p:cNvSpPr>
            <a:spLocks noGrp="1"/>
          </p:cNvSpPr>
          <p:nvPr>
            <p:ph idx="1"/>
          </p:nvPr>
        </p:nvSpPr>
        <p:spPr>
          <a:xfrm>
            <a:off x="3419872" y="1340768"/>
            <a:ext cx="5256584" cy="4114800"/>
          </a:xfrm>
        </p:spPr>
        <p:txBody>
          <a:bodyPr/>
          <a:lstStyle/>
          <a:p>
            <a:r>
              <a:rPr lang="it-IT" dirty="0"/>
              <a:t>Una misura dipende dalle caratteristiche dello strumento:</a:t>
            </a:r>
          </a:p>
          <a:p>
            <a:pPr marL="342900" indent="-342900">
              <a:buClrTx/>
              <a:buSzPct val="80000"/>
              <a:buFont typeface="Arial" panose="020B0604020202020204" pitchFamily="34" charset="0"/>
              <a:buChar char="•"/>
            </a:pPr>
            <a:r>
              <a:rPr lang="it-IT" b="1" dirty="0"/>
              <a:t>portata</a:t>
            </a:r>
            <a:r>
              <a:rPr lang="it-IT" dirty="0"/>
              <a:t> → massimo intervallo di valori misurabile;</a:t>
            </a:r>
          </a:p>
          <a:p>
            <a:pPr marL="342900" indent="-342900">
              <a:buClrTx/>
              <a:buSzPct val="80000"/>
              <a:buFont typeface="Arial" panose="020B0604020202020204" pitchFamily="34" charset="0"/>
              <a:buChar char="•"/>
            </a:pPr>
            <a:r>
              <a:rPr lang="it-IT" b="1" dirty="0"/>
              <a:t>sensibilità</a:t>
            </a:r>
            <a:r>
              <a:rPr lang="it-IT" dirty="0"/>
              <a:t> → più piccola variazione della grandezza misurabile.</a:t>
            </a:r>
          </a:p>
        </p:txBody>
      </p:sp>
      <p:sp>
        <p:nvSpPr>
          <p:cNvPr id="4" name="Segnaposto piè di pagina 3">
            <a:extLst>
              <a:ext uri="{FF2B5EF4-FFF2-40B4-BE49-F238E27FC236}">
                <a16:creationId xmlns:a16="http://schemas.microsoft.com/office/drawing/2014/main" id="{84329DAD-650C-4779-8449-318BAC8A5013}"/>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6" name="Immagine 5">
            <a:extLst>
              <a:ext uri="{FF2B5EF4-FFF2-40B4-BE49-F238E27FC236}">
                <a16:creationId xmlns:a16="http://schemas.microsoft.com/office/drawing/2014/main" id="{DF71B656-C518-4740-B071-F182CD4809B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67544" y="1340768"/>
            <a:ext cx="2952328" cy="4790468"/>
          </a:xfrm>
          <a:prstGeom prst="rect">
            <a:avLst/>
          </a:prstGeom>
        </p:spPr>
      </p:pic>
    </p:spTree>
    <p:extLst>
      <p:ext uri="{BB962C8B-B14F-4D97-AF65-F5344CB8AC3E}">
        <p14:creationId xmlns:p14="http://schemas.microsoft.com/office/powerpoint/2010/main" val="4249373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330E18-31FF-4D77-B946-9F20E34AA20A}"/>
              </a:ext>
            </a:extLst>
          </p:cNvPr>
          <p:cNvSpPr>
            <a:spLocks noGrp="1"/>
          </p:cNvSpPr>
          <p:nvPr>
            <p:ph type="title"/>
          </p:nvPr>
        </p:nvSpPr>
        <p:spPr/>
        <p:txBody>
          <a:bodyPr/>
          <a:lstStyle/>
          <a:p>
            <a:r>
              <a:rPr lang="it-IT" dirty="0"/>
              <a:t>L’incertezza delle misure</a:t>
            </a:r>
          </a:p>
        </p:txBody>
      </p:sp>
      <p:sp>
        <p:nvSpPr>
          <p:cNvPr id="5" name="Segnaposto contenuto 4">
            <a:extLst>
              <a:ext uri="{FF2B5EF4-FFF2-40B4-BE49-F238E27FC236}">
                <a16:creationId xmlns:a16="http://schemas.microsoft.com/office/drawing/2014/main" id="{4EE9A139-FC32-468A-AD5A-9D8D5DA820A9}"/>
              </a:ext>
            </a:extLst>
          </p:cNvPr>
          <p:cNvSpPr>
            <a:spLocks noGrp="1"/>
          </p:cNvSpPr>
          <p:nvPr>
            <p:ph idx="1"/>
          </p:nvPr>
        </p:nvSpPr>
        <p:spPr>
          <a:xfrm>
            <a:off x="457200" y="1340768"/>
            <a:ext cx="8219256" cy="936104"/>
          </a:xfrm>
        </p:spPr>
        <p:txBody>
          <a:bodyPr/>
          <a:lstStyle/>
          <a:p>
            <a:r>
              <a:rPr lang="it-IT" dirty="0"/>
              <a:t>La differenza tra una misura e il valore «reale» della grandezza da misurare è detta </a:t>
            </a:r>
            <a:r>
              <a:rPr lang="it-IT" b="1" dirty="0"/>
              <a:t>errore</a:t>
            </a:r>
            <a:r>
              <a:rPr lang="it-IT" dirty="0"/>
              <a:t>.</a:t>
            </a:r>
          </a:p>
        </p:txBody>
      </p:sp>
      <p:sp>
        <p:nvSpPr>
          <p:cNvPr id="4" name="Segnaposto piè di pagina 3">
            <a:extLst>
              <a:ext uri="{FF2B5EF4-FFF2-40B4-BE49-F238E27FC236}">
                <a16:creationId xmlns:a16="http://schemas.microsoft.com/office/drawing/2014/main" id="{84329DAD-650C-4779-8449-318BAC8A5013}"/>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7" name="Immagine 6">
            <a:extLst>
              <a:ext uri="{FF2B5EF4-FFF2-40B4-BE49-F238E27FC236}">
                <a16:creationId xmlns:a16="http://schemas.microsoft.com/office/drawing/2014/main" id="{EB655A58-091F-4522-9930-6AECAFD9369A}"/>
              </a:ext>
            </a:extLst>
          </p:cNvPr>
          <p:cNvPicPr>
            <a:picLocks noChangeAspect="1"/>
          </p:cNvPicPr>
          <p:nvPr/>
        </p:nvPicPr>
        <p:blipFill>
          <a:blip r:embed="rId2"/>
          <a:stretch>
            <a:fillRect/>
          </a:stretch>
        </p:blipFill>
        <p:spPr>
          <a:xfrm>
            <a:off x="5574912" y="2996952"/>
            <a:ext cx="3111887" cy="3216929"/>
          </a:xfrm>
          <a:prstGeom prst="rect">
            <a:avLst/>
          </a:prstGeom>
        </p:spPr>
      </p:pic>
      <p:sp>
        <p:nvSpPr>
          <p:cNvPr id="8" name="Rettangolo 7">
            <a:extLst>
              <a:ext uri="{FF2B5EF4-FFF2-40B4-BE49-F238E27FC236}">
                <a16:creationId xmlns:a16="http://schemas.microsoft.com/office/drawing/2014/main" id="{A8C6E24F-DA96-4B5D-B7BC-DEEE2A111A97}"/>
              </a:ext>
            </a:extLst>
          </p:cNvPr>
          <p:cNvSpPr/>
          <p:nvPr/>
        </p:nvSpPr>
        <p:spPr>
          <a:xfrm>
            <a:off x="457200" y="2276872"/>
            <a:ext cx="5266928" cy="3431709"/>
          </a:xfrm>
          <a:prstGeom prst="rect">
            <a:avLst/>
          </a:prstGeom>
        </p:spPr>
        <p:txBody>
          <a:bodyPr wrap="square">
            <a:spAutoFit/>
          </a:bodyPr>
          <a:lstStyle/>
          <a:p>
            <a:pPr>
              <a:spcAft>
                <a:spcPts val="1500"/>
              </a:spcAft>
            </a:pPr>
            <a:r>
              <a:rPr lang="it-IT" dirty="0">
                <a:solidFill>
                  <a:schemeClr val="tx1"/>
                </a:solidFill>
                <a:latin typeface="+mn-lt"/>
              </a:rPr>
              <a:t>Gli errori che accompagnano una misura sono:</a:t>
            </a:r>
          </a:p>
          <a:p>
            <a:pPr marL="342900" indent="-342900">
              <a:spcAft>
                <a:spcPts val="1500"/>
              </a:spcAft>
              <a:buClrTx/>
              <a:buSzPct val="80000"/>
              <a:buFont typeface="Arial" panose="020B0604020202020204" pitchFamily="34" charset="0"/>
              <a:buChar char="•"/>
            </a:pPr>
            <a:r>
              <a:rPr lang="it-IT" b="1" dirty="0">
                <a:solidFill>
                  <a:schemeClr val="tx1"/>
                </a:solidFill>
                <a:latin typeface="+mn-lt"/>
              </a:rPr>
              <a:t>sistematici</a:t>
            </a:r>
            <a:r>
              <a:rPr lang="it-IT" dirty="0">
                <a:solidFill>
                  <a:schemeClr val="tx1"/>
                </a:solidFill>
                <a:latin typeface="+mn-lt"/>
              </a:rPr>
              <a:t> → legati all’imprecisione di uno strumento;</a:t>
            </a:r>
          </a:p>
          <a:p>
            <a:pPr marL="342900" indent="-342900">
              <a:spcAft>
                <a:spcPts val="1500"/>
              </a:spcAft>
              <a:buClrTx/>
              <a:buSzPct val="80000"/>
              <a:buFont typeface="Arial" panose="020B0604020202020204" pitchFamily="34" charset="0"/>
              <a:buChar char="•"/>
            </a:pPr>
            <a:r>
              <a:rPr lang="it-IT" b="1" dirty="0">
                <a:solidFill>
                  <a:schemeClr val="tx1"/>
                </a:solidFill>
                <a:latin typeface="+mn-lt"/>
              </a:rPr>
              <a:t>accidentali</a:t>
            </a:r>
            <a:r>
              <a:rPr lang="it-IT" dirty="0">
                <a:solidFill>
                  <a:schemeClr val="tx1"/>
                </a:solidFill>
                <a:latin typeface="+mn-lt"/>
              </a:rPr>
              <a:t> → dipendono da piccoli cambiamenti delle condizioni in cui si effettua la misura.</a:t>
            </a:r>
          </a:p>
        </p:txBody>
      </p:sp>
    </p:spTree>
    <p:extLst>
      <p:ext uri="{BB962C8B-B14F-4D97-AF65-F5344CB8AC3E}">
        <p14:creationId xmlns:p14="http://schemas.microsoft.com/office/powerpoint/2010/main" val="1917206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231A31-20B3-4D27-A0A8-BBFE84CD0D47}"/>
              </a:ext>
            </a:extLst>
          </p:cNvPr>
          <p:cNvSpPr>
            <a:spLocks noGrp="1"/>
          </p:cNvSpPr>
          <p:nvPr>
            <p:ph type="title"/>
          </p:nvPr>
        </p:nvSpPr>
        <p:spPr/>
        <p:txBody>
          <a:bodyPr/>
          <a:lstStyle/>
          <a:p>
            <a:r>
              <a:rPr lang="it-IT" dirty="0"/>
              <a:t>L’incertezza delle misure</a:t>
            </a:r>
          </a:p>
        </p:txBody>
      </p:sp>
      <p:sp>
        <p:nvSpPr>
          <p:cNvPr id="3" name="Segnaposto contenuto 2">
            <a:extLst>
              <a:ext uri="{FF2B5EF4-FFF2-40B4-BE49-F238E27FC236}">
                <a16:creationId xmlns:a16="http://schemas.microsoft.com/office/drawing/2014/main" id="{5E751F36-4AEA-465B-87E9-4C8D49E54E0A}"/>
              </a:ext>
            </a:extLst>
          </p:cNvPr>
          <p:cNvSpPr>
            <a:spLocks noGrp="1"/>
          </p:cNvSpPr>
          <p:nvPr>
            <p:ph idx="1"/>
          </p:nvPr>
        </p:nvSpPr>
        <p:spPr/>
        <p:txBody>
          <a:bodyPr/>
          <a:lstStyle/>
          <a:p>
            <a:pPr lvl="0">
              <a:spcBef>
                <a:spcPts val="2000"/>
              </a:spcBef>
              <a:spcAft>
                <a:spcPts val="2000"/>
              </a:spcAft>
            </a:pPr>
            <a:r>
              <a:rPr lang="it-IT" dirty="0"/>
              <a:t>Sono dette </a:t>
            </a:r>
            <a:r>
              <a:rPr lang="it-IT" b="1" dirty="0"/>
              <a:t>cifre significative</a:t>
            </a:r>
            <a:r>
              <a:rPr lang="it-IT" dirty="0"/>
              <a:t> le cifre ottenute da una misurazione, di cui l’ultima a destra non è nota con certezza.</a:t>
            </a:r>
          </a:p>
          <a:p>
            <a:endParaRPr lang="it-IT" dirty="0"/>
          </a:p>
        </p:txBody>
      </p:sp>
      <p:sp>
        <p:nvSpPr>
          <p:cNvPr id="4" name="Segnaposto piè di pagina 3">
            <a:extLst>
              <a:ext uri="{FF2B5EF4-FFF2-40B4-BE49-F238E27FC236}">
                <a16:creationId xmlns:a16="http://schemas.microsoft.com/office/drawing/2014/main" id="{9CDDB38F-827F-4E32-AA0E-1F0741EEA668}"/>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5" name="Immagine 4">
            <a:extLst>
              <a:ext uri="{FF2B5EF4-FFF2-40B4-BE49-F238E27FC236}">
                <a16:creationId xmlns:a16="http://schemas.microsoft.com/office/drawing/2014/main" id="{E08CDF78-84E5-4C34-99ED-B145FAF4724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84472" y="2852936"/>
            <a:ext cx="7964711" cy="1728192"/>
          </a:xfrm>
          <a:prstGeom prst="rect">
            <a:avLst/>
          </a:prstGeom>
        </p:spPr>
      </p:pic>
    </p:spTree>
    <p:extLst>
      <p:ext uri="{BB962C8B-B14F-4D97-AF65-F5344CB8AC3E}">
        <p14:creationId xmlns:p14="http://schemas.microsoft.com/office/powerpoint/2010/main" val="4243418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EEF83B-3F10-4A5D-B49E-77110CF66AE0}"/>
              </a:ext>
            </a:extLst>
          </p:cNvPr>
          <p:cNvSpPr>
            <a:spLocks noGrp="1"/>
          </p:cNvSpPr>
          <p:nvPr>
            <p:ph type="title"/>
          </p:nvPr>
        </p:nvSpPr>
        <p:spPr/>
        <p:txBody>
          <a:bodyPr/>
          <a:lstStyle/>
          <a:p>
            <a:r>
              <a:rPr lang="it-IT" dirty="0"/>
              <a:t>L’incertezza delle misure</a:t>
            </a:r>
          </a:p>
        </p:txBody>
      </p:sp>
      <p:sp>
        <p:nvSpPr>
          <p:cNvPr id="3" name="Segnaposto contenuto 2">
            <a:extLst>
              <a:ext uri="{FF2B5EF4-FFF2-40B4-BE49-F238E27FC236}">
                <a16:creationId xmlns:a16="http://schemas.microsoft.com/office/drawing/2014/main" id="{3FDF28ED-D472-40C2-BBA3-4306CB0484C3}"/>
              </a:ext>
            </a:extLst>
          </p:cNvPr>
          <p:cNvSpPr>
            <a:spLocks noGrp="1"/>
          </p:cNvSpPr>
          <p:nvPr>
            <p:ph idx="1"/>
          </p:nvPr>
        </p:nvSpPr>
        <p:spPr/>
        <p:txBody>
          <a:bodyPr/>
          <a:lstStyle/>
          <a:p>
            <a:r>
              <a:rPr lang="it-IT"/>
              <a:t>La maggior parte degli errori non è rilevabile se si effettua una sola misurazione.</a:t>
            </a:r>
          </a:p>
          <a:p>
            <a:r>
              <a:rPr lang="it-IT"/>
              <a:t>Quanto più numerose sono le misure, tanto più saremo certi che la loro </a:t>
            </a:r>
            <a:r>
              <a:rPr lang="it-IT" b="1"/>
              <a:t>media aritmetica</a:t>
            </a:r>
            <a:r>
              <a:rPr lang="it-IT"/>
              <a:t> sarà vicina al valore «reale» da misurare.</a:t>
            </a:r>
          </a:p>
          <a:p>
            <a:r>
              <a:rPr lang="it-IT"/>
              <a:t>La media aritmetica delle misure si ottiene sommando tutti i valori ottenuti e poi dividendo il totale per il numero di misure effettuate.</a:t>
            </a:r>
            <a:endParaRPr lang="it-IT" dirty="0"/>
          </a:p>
        </p:txBody>
      </p:sp>
      <p:sp>
        <p:nvSpPr>
          <p:cNvPr id="4" name="Segnaposto piè di pagina 3">
            <a:extLst>
              <a:ext uri="{FF2B5EF4-FFF2-40B4-BE49-F238E27FC236}">
                <a16:creationId xmlns:a16="http://schemas.microsoft.com/office/drawing/2014/main" id="{C92D03D4-C5E8-443C-BDDF-0A2067DDCFD5}"/>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2493158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EEF83B-3F10-4A5D-B49E-77110CF66AE0}"/>
              </a:ext>
            </a:extLst>
          </p:cNvPr>
          <p:cNvSpPr>
            <a:spLocks noGrp="1"/>
          </p:cNvSpPr>
          <p:nvPr>
            <p:ph type="title"/>
          </p:nvPr>
        </p:nvSpPr>
        <p:spPr/>
        <p:txBody>
          <a:bodyPr/>
          <a:lstStyle/>
          <a:p>
            <a:r>
              <a:rPr lang="it-IT" dirty="0"/>
              <a:t>L’incertezza delle misure</a:t>
            </a:r>
          </a:p>
        </p:txBody>
      </p:sp>
      <p:sp>
        <p:nvSpPr>
          <p:cNvPr id="3" name="Segnaposto contenuto 2">
            <a:extLst>
              <a:ext uri="{FF2B5EF4-FFF2-40B4-BE49-F238E27FC236}">
                <a16:creationId xmlns:a16="http://schemas.microsoft.com/office/drawing/2014/main" id="{3FDF28ED-D472-40C2-BBA3-4306CB0484C3}"/>
              </a:ext>
            </a:extLst>
          </p:cNvPr>
          <p:cNvSpPr>
            <a:spLocks noGrp="1"/>
          </p:cNvSpPr>
          <p:nvPr>
            <p:ph idx="1"/>
          </p:nvPr>
        </p:nvSpPr>
        <p:spPr/>
        <p:txBody>
          <a:bodyPr/>
          <a:lstStyle/>
          <a:p>
            <a:r>
              <a:rPr lang="it-IT" dirty="0"/>
              <a:t>Ogni singola misura può essere:</a:t>
            </a:r>
          </a:p>
          <a:p>
            <a:pPr marL="342900" indent="-342900">
              <a:buClr>
                <a:schemeClr val="tx1"/>
              </a:buClr>
              <a:buSzPct val="80000"/>
              <a:buFont typeface="Arial" panose="020B0604020202020204" pitchFamily="34" charset="0"/>
              <a:buChar char="•"/>
            </a:pPr>
            <a:r>
              <a:rPr lang="it-IT" b="1" dirty="0"/>
              <a:t>accurata</a:t>
            </a:r>
            <a:r>
              <a:rPr lang="it-IT" dirty="0"/>
              <a:t> → vicina al valore reale;</a:t>
            </a:r>
          </a:p>
          <a:p>
            <a:pPr marL="342900" indent="-342900">
              <a:buClr>
                <a:schemeClr val="tx1"/>
              </a:buClr>
              <a:buSzPct val="80000"/>
              <a:buFont typeface="Arial" panose="020B0604020202020204" pitchFamily="34" charset="0"/>
              <a:buChar char="•"/>
            </a:pPr>
            <a:r>
              <a:rPr lang="it-IT" b="1" dirty="0"/>
              <a:t>precisa</a:t>
            </a:r>
            <a:r>
              <a:rPr lang="it-IT" dirty="0"/>
              <a:t> → vicina alla media di una serie di misurazioni.</a:t>
            </a:r>
          </a:p>
          <a:p>
            <a:pPr>
              <a:buClr>
                <a:schemeClr val="tx1"/>
              </a:buClr>
              <a:buSzPct val="80000"/>
            </a:pPr>
            <a:endParaRPr lang="it-IT" dirty="0"/>
          </a:p>
          <a:p>
            <a:pPr>
              <a:buClr>
                <a:schemeClr val="tx1"/>
              </a:buClr>
              <a:buSzPct val="80000"/>
            </a:pPr>
            <a:endParaRPr lang="it-IT" dirty="0"/>
          </a:p>
          <a:p>
            <a:pPr>
              <a:buClr>
                <a:schemeClr val="tx1"/>
              </a:buClr>
              <a:buSzPct val="80000"/>
            </a:pPr>
            <a:endParaRPr lang="it-IT" dirty="0"/>
          </a:p>
          <a:p>
            <a:pPr>
              <a:buClr>
                <a:schemeClr val="tx1"/>
              </a:buClr>
              <a:buSzPct val="80000"/>
            </a:pPr>
            <a:endParaRPr lang="it-IT" dirty="0"/>
          </a:p>
          <a:p>
            <a:pPr>
              <a:buClr>
                <a:schemeClr val="tx1"/>
              </a:buClr>
              <a:buSzPct val="80000"/>
            </a:pPr>
            <a:br>
              <a:rPr lang="it-IT" dirty="0"/>
            </a:br>
            <a:r>
              <a:rPr lang="it-IT" dirty="0"/>
              <a:t>Perché una misura sia accurata, lo strumento deve essere </a:t>
            </a:r>
            <a:r>
              <a:rPr lang="it-IT" b="1" dirty="0"/>
              <a:t>calibrato</a:t>
            </a:r>
            <a:r>
              <a:rPr lang="it-IT" dirty="0"/>
              <a:t>, cioè regolato su un valore standard.</a:t>
            </a:r>
          </a:p>
          <a:p>
            <a:endParaRPr lang="it-IT" dirty="0"/>
          </a:p>
        </p:txBody>
      </p:sp>
      <p:sp>
        <p:nvSpPr>
          <p:cNvPr id="4" name="Segnaposto piè di pagina 3">
            <a:extLst>
              <a:ext uri="{FF2B5EF4-FFF2-40B4-BE49-F238E27FC236}">
                <a16:creationId xmlns:a16="http://schemas.microsoft.com/office/drawing/2014/main" id="{C92D03D4-C5E8-443C-BDDF-0A2067DDCFD5}"/>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5" name="Immagine 4">
            <a:extLst>
              <a:ext uri="{FF2B5EF4-FFF2-40B4-BE49-F238E27FC236}">
                <a16:creationId xmlns:a16="http://schemas.microsoft.com/office/drawing/2014/main" id="{07A435D0-8B2C-4BA0-BC65-3E611BBB0C8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74673" y="2996952"/>
            <a:ext cx="6794654" cy="2520280"/>
          </a:xfrm>
          <a:prstGeom prst="rect">
            <a:avLst/>
          </a:prstGeom>
        </p:spPr>
      </p:pic>
    </p:spTree>
    <p:extLst>
      <p:ext uri="{BB962C8B-B14F-4D97-AF65-F5344CB8AC3E}">
        <p14:creationId xmlns:p14="http://schemas.microsoft.com/office/powerpoint/2010/main" val="2044232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2861F9-3E5A-45F8-8B8E-B8AA8AFE298D}"/>
              </a:ext>
            </a:extLst>
          </p:cNvPr>
          <p:cNvSpPr>
            <a:spLocks noGrp="1"/>
          </p:cNvSpPr>
          <p:nvPr>
            <p:ph type="title"/>
          </p:nvPr>
        </p:nvSpPr>
        <p:spPr bwMode="auto">
          <a:prstGeom prst="rect">
            <a:avLst/>
          </a:prstGeom>
          <a:noFill/>
          <a:ln>
            <a:noFill/>
          </a:ln>
        </p:spPr>
        <p:txBody>
          <a:bodyPr wrap="square" anchor="ctr">
            <a:normAutofit/>
          </a:bodyPr>
          <a:lstStyle/>
          <a:p>
            <a:r>
              <a:rPr lang="it-IT" dirty="0"/>
              <a:t>Le cifre significative</a:t>
            </a:r>
          </a:p>
        </p:txBody>
      </p:sp>
      <p:sp>
        <p:nvSpPr>
          <p:cNvPr id="7" name="Segnaposto contenuto 6">
            <a:extLst>
              <a:ext uri="{FF2B5EF4-FFF2-40B4-BE49-F238E27FC236}">
                <a16:creationId xmlns:a16="http://schemas.microsoft.com/office/drawing/2014/main" id="{A75386EB-81F6-47D4-89F0-AD7D874D2E57}"/>
              </a:ext>
            </a:extLst>
          </p:cNvPr>
          <p:cNvSpPr>
            <a:spLocks noGrp="1"/>
          </p:cNvSpPr>
          <p:nvPr>
            <p:ph idx="1"/>
          </p:nvPr>
        </p:nvSpPr>
        <p:spPr>
          <a:xfrm>
            <a:off x="457200" y="1340768"/>
            <a:ext cx="8219256" cy="4752528"/>
          </a:xfrm>
        </p:spPr>
        <p:txBody>
          <a:bodyPr/>
          <a:lstStyle/>
          <a:p>
            <a:pPr marL="457200" lvl="0" indent="-457200">
              <a:buClrTx/>
              <a:buSzPct val="80000"/>
              <a:buFont typeface="+mj-lt"/>
              <a:buAutoNum type="arabicPeriod"/>
            </a:pPr>
            <a:r>
              <a:rPr lang="it-IT" dirty="0"/>
              <a:t>Tutti i numeri diversi da zero sono cifre significative.</a:t>
            </a:r>
            <a:endParaRPr lang="en-US" dirty="0"/>
          </a:p>
          <a:p>
            <a:pPr marL="457200" lvl="0" indent="-457200">
              <a:spcAft>
                <a:spcPts val="1000"/>
              </a:spcAft>
              <a:buClrTx/>
              <a:buSzPct val="80000"/>
              <a:buFont typeface="+mj-lt"/>
              <a:buAutoNum type="arabicPeriod"/>
            </a:pPr>
            <a:r>
              <a:rPr lang="it-IT" dirty="0"/>
              <a:t>Gli zeri a destra di un numero decimale, sono sempre significativi.</a:t>
            </a:r>
          </a:p>
          <a:p>
            <a:pPr lvl="0" algn="ctr">
              <a:buClrTx/>
              <a:buSzPct val="80000"/>
            </a:pPr>
            <a:r>
              <a:rPr lang="it-IT" dirty="0">
                <a:latin typeface="Cambria Math" panose="02040503050406030204" pitchFamily="18" charset="0"/>
                <a:ea typeface="Cambria Math" panose="02040503050406030204" pitchFamily="18" charset="0"/>
              </a:rPr>
              <a:t>4,500 m ha 4 cifre significative</a:t>
            </a:r>
            <a:endParaRPr lang="en-US" dirty="0">
              <a:latin typeface="Cambria Math" panose="02040503050406030204" pitchFamily="18" charset="0"/>
              <a:ea typeface="Cambria Math" panose="02040503050406030204" pitchFamily="18" charset="0"/>
            </a:endParaRPr>
          </a:p>
          <a:p>
            <a:pPr marL="457200" lvl="0" indent="-457200">
              <a:spcAft>
                <a:spcPts val="1000"/>
              </a:spcAft>
              <a:buClrTx/>
              <a:buSzPct val="80000"/>
              <a:buFont typeface="+mj-lt"/>
              <a:buAutoNum type="arabicPeriod" startAt="3"/>
            </a:pPr>
            <a:r>
              <a:rPr lang="it-IT" dirty="0"/>
              <a:t>Gli zeri a sinistra di un numero decimale non sono mai significativi.</a:t>
            </a:r>
          </a:p>
          <a:p>
            <a:pPr lvl="0" algn="ctr">
              <a:buClrTx/>
              <a:buSzPct val="80000"/>
            </a:pPr>
            <a:r>
              <a:rPr lang="it-IT" dirty="0">
                <a:latin typeface="Cambria Math" panose="02040503050406030204" pitchFamily="18" charset="0"/>
                <a:ea typeface="Cambria Math" panose="02040503050406030204" pitchFamily="18" charset="0"/>
              </a:rPr>
              <a:t>0,045 ha 2 cifre significative</a:t>
            </a:r>
            <a:endParaRPr lang="en-US" dirty="0">
              <a:latin typeface="Cambria Math" panose="02040503050406030204" pitchFamily="18" charset="0"/>
              <a:ea typeface="Cambria Math" panose="02040503050406030204" pitchFamily="18" charset="0"/>
            </a:endParaRPr>
          </a:p>
          <a:p>
            <a:pPr marL="457200" lvl="0" indent="-457200">
              <a:buClrTx/>
              <a:buSzPct val="80000"/>
              <a:buFont typeface="+mj-lt"/>
              <a:buAutoNum type="arabicPeriod" startAt="4"/>
            </a:pPr>
            <a:r>
              <a:rPr lang="it-IT" dirty="0"/>
              <a:t>Cambiando l’unità di misura le cifre significative non cambiano.</a:t>
            </a:r>
            <a:endParaRPr lang="en-US" dirty="0"/>
          </a:p>
          <a:p>
            <a:endParaRPr lang="it-IT" dirty="0"/>
          </a:p>
        </p:txBody>
      </p:sp>
      <p:sp>
        <p:nvSpPr>
          <p:cNvPr id="4" name="Segnaposto piè di pagina 3">
            <a:extLst>
              <a:ext uri="{FF2B5EF4-FFF2-40B4-BE49-F238E27FC236}">
                <a16:creationId xmlns:a16="http://schemas.microsoft.com/office/drawing/2014/main" id="{1A58C822-9993-45DE-8BEF-F5281F51440B}"/>
              </a:ext>
            </a:extLst>
          </p:cNvPr>
          <p:cNvSpPr>
            <a:spLocks noGrp="1"/>
          </p:cNvSpPr>
          <p:nvPr>
            <p:ph type="ftr" sz="quarter" idx="10"/>
          </p:nvPr>
        </p:nvSpPr>
        <p:spPr bwMode="auto">
          <a:prstGeom prst="rect">
            <a:avLst/>
          </a:prstGeom>
          <a:noFill/>
          <a:ln w="9525">
            <a:noFill/>
            <a:miter lim="800000"/>
            <a:headEnd/>
            <a:tailEnd/>
          </a:ln>
        </p:spPr>
        <p:txBody>
          <a:bodyPr wrap="square" anchor="t">
            <a:normAutofit/>
          </a:bodyPr>
          <a:lstStyle/>
          <a:p>
            <a:pPr>
              <a:spcAft>
                <a:spcPts val="600"/>
              </a:spcAft>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3898831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F9F737A-A3E3-4D12-8BD7-6D465F7149BC}"/>
              </a:ext>
            </a:extLst>
          </p:cNvPr>
          <p:cNvSpPr>
            <a:spLocks noGrp="1"/>
          </p:cNvSpPr>
          <p:nvPr>
            <p:ph idx="1"/>
          </p:nvPr>
        </p:nvSpPr>
        <p:spPr/>
        <p:txBody>
          <a:bodyPr/>
          <a:lstStyle/>
          <a:p>
            <a:r>
              <a:rPr lang="it-IT" dirty="0"/>
              <a:t>Calcoli con le cifre significative:</a:t>
            </a:r>
          </a:p>
          <a:p>
            <a:pPr marL="342900" indent="-342900">
              <a:buClr>
                <a:schemeClr val="tx1"/>
              </a:buClr>
              <a:buSzPct val="80000"/>
              <a:buFont typeface="Arial" panose="020B0604020202020204" pitchFamily="34" charset="0"/>
              <a:buChar char="•"/>
            </a:pPr>
            <a:r>
              <a:rPr lang="it-IT" dirty="0"/>
              <a:t>Per la </a:t>
            </a:r>
            <a:r>
              <a:rPr lang="it-IT" b="1" dirty="0"/>
              <a:t>moltiplicazione</a:t>
            </a:r>
            <a:r>
              <a:rPr lang="it-IT" dirty="0"/>
              <a:t> e la </a:t>
            </a:r>
            <a:r>
              <a:rPr lang="it-IT" b="1" dirty="0"/>
              <a:t>divisione</a:t>
            </a:r>
            <a:r>
              <a:rPr lang="it-IT" dirty="0"/>
              <a:t>, il </a:t>
            </a:r>
            <a:r>
              <a:rPr lang="it-IT" i="1" dirty="0"/>
              <a:t>numero di cifre significative</a:t>
            </a:r>
            <a:r>
              <a:rPr lang="it-IT" dirty="0"/>
              <a:t> del risultato non deve superare il numero di cifre significative del fattore con minor precisione.</a:t>
            </a:r>
          </a:p>
          <a:p>
            <a:pPr>
              <a:buClr>
                <a:schemeClr val="tx1"/>
              </a:buClr>
              <a:buSzPct val="80000"/>
            </a:pPr>
            <a:endParaRPr lang="it-IT" dirty="0"/>
          </a:p>
          <a:p>
            <a:pPr marL="342900" indent="-342900">
              <a:buClr>
                <a:schemeClr val="tx1"/>
              </a:buClr>
              <a:buSzPct val="80000"/>
              <a:buFont typeface="Arial" panose="020B0604020202020204" pitchFamily="34" charset="0"/>
              <a:buChar char="•"/>
            </a:pPr>
            <a:endParaRPr lang="it-IT" dirty="0"/>
          </a:p>
          <a:p>
            <a:pPr marL="342900" indent="-342900">
              <a:buClr>
                <a:schemeClr val="tx1"/>
              </a:buClr>
              <a:buSzPct val="80000"/>
              <a:buFont typeface="Arial" panose="020B0604020202020204" pitchFamily="34" charset="0"/>
              <a:buChar char="•"/>
            </a:pPr>
            <a:r>
              <a:rPr lang="it-IT" dirty="0"/>
              <a:t>Per l’</a:t>
            </a:r>
            <a:r>
              <a:rPr lang="it-IT" b="1" dirty="0"/>
              <a:t>addizione</a:t>
            </a:r>
            <a:r>
              <a:rPr lang="it-IT" dirty="0"/>
              <a:t> e la </a:t>
            </a:r>
            <a:r>
              <a:rPr lang="it-IT" b="1" dirty="0"/>
              <a:t>sottrazione</a:t>
            </a:r>
            <a:r>
              <a:rPr lang="it-IT" dirty="0"/>
              <a:t>, il risultato deve contenere lo stesso </a:t>
            </a:r>
            <a:r>
              <a:rPr lang="it-IT" i="1" dirty="0"/>
              <a:t>numero di decimali </a:t>
            </a:r>
            <a:r>
              <a:rPr lang="it-IT" dirty="0"/>
              <a:t>della misura che ne contiene il minor numero.</a:t>
            </a:r>
          </a:p>
        </p:txBody>
      </p:sp>
      <p:pic>
        <p:nvPicPr>
          <p:cNvPr id="6" name="Immagine 5">
            <a:extLst>
              <a:ext uri="{FF2B5EF4-FFF2-40B4-BE49-F238E27FC236}">
                <a16:creationId xmlns:a16="http://schemas.microsoft.com/office/drawing/2014/main" id="{467BAE30-E1EB-48A8-B52C-94EAD4EE237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400388" y="5465763"/>
            <a:ext cx="4332880" cy="1011237"/>
          </a:xfrm>
          <a:prstGeom prst="rect">
            <a:avLst/>
          </a:prstGeom>
        </p:spPr>
      </p:pic>
      <p:pic>
        <p:nvPicPr>
          <p:cNvPr id="5" name="Immagine 4">
            <a:extLst>
              <a:ext uri="{FF2B5EF4-FFF2-40B4-BE49-F238E27FC236}">
                <a16:creationId xmlns:a16="http://schemas.microsoft.com/office/drawing/2014/main" id="{C11231CF-3433-4601-84AD-5BFE90FB562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01070" y="3093809"/>
            <a:ext cx="5331516" cy="1191084"/>
          </a:xfrm>
          <a:prstGeom prst="rect">
            <a:avLst/>
          </a:prstGeom>
        </p:spPr>
      </p:pic>
      <p:sp>
        <p:nvSpPr>
          <p:cNvPr id="2" name="Titolo 1">
            <a:extLst>
              <a:ext uri="{FF2B5EF4-FFF2-40B4-BE49-F238E27FC236}">
                <a16:creationId xmlns:a16="http://schemas.microsoft.com/office/drawing/2014/main" id="{112861F9-3E5A-45F8-8B8E-B8AA8AFE298D}"/>
              </a:ext>
            </a:extLst>
          </p:cNvPr>
          <p:cNvSpPr>
            <a:spLocks noGrp="1"/>
          </p:cNvSpPr>
          <p:nvPr>
            <p:ph type="title"/>
          </p:nvPr>
        </p:nvSpPr>
        <p:spPr/>
        <p:txBody>
          <a:bodyPr/>
          <a:lstStyle/>
          <a:p>
            <a:r>
              <a:rPr lang="it-IT" dirty="0"/>
              <a:t>Le cifre significative</a:t>
            </a:r>
          </a:p>
        </p:txBody>
      </p:sp>
      <p:sp>
        <p:nvSpPr>
          <p:cNvPr id="4" name="Segnaposto piè di pagina 3">
            <a:extLst>
              <a:ext uri="{FF2B5EF4-FFF2-40B4-BE49-F238E27FC236}">
                <a16:creationId xmlns:a16="http://schemas.microsoft.com/office/drawing/2014/main" id="{1A58C822-9993-45DE-8BEF-F5281F51440B}"/>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4098737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8ADF9B-26A7-4D06-93E2-DB2DBB54DDD5}"/>
              </a:ext>
            </a:extLst>
          </p:cNvPr>
          <p:cNvSpPr>
            <a:spLocks noGrp="1"/>
          </p:cNvSpPr>
          <p:nvPr>
            <p:ph type="title"/>
          </p:nvPr>
        </p:nvSpPr>
        <p:spPr/>
        <p:txBody>
          <a:bodyPr/>
          <a:lstStyle/>
          <a:p>
            <a:r>
              <a:rPr lang="it-IT" dirty="0"/>
              <a:t>Le cifre significative</a:t>
            </a:r>
          </a:p>
        </p:txBody>
      </p:sp>
      <p:sp>
        <p:nvSpPr>
          <p:cNvPr id="3" name="Segnaposto contenuto 2">
            <a:extLst>
              <a:ext uri="{FF2B5EF4-FFF2-40B4-BE49-F238E27FC236}">
                <a16:creationId xmlns:a16="http://schemas.microsoft.com/office/drawing/2014/main" id="{39753006-6539-4F03-9E67-28787756F1A5}"/>
              </a:ext>
            </a:extLst>
          </p:cNvPr>
          <p:cNvSpPr>
            <a:spLocks noGrp="1"/>
          </p:cNvSpPr>
          <p:nvPr>
            <p:ph idx="1"/>
          </p:nvPr>
        </p:nvSpPr>
        <p:spPr/>
        <p:txBody>
          <a:bodyPr/>
          <a:lstStyle/>
          <a:p>
            <a:r>
              <a:rPr lang="it-IT" dirty="0"/>
              <a:t>Quando si arrotonda un numero:</a:t>
            </a:r>
          </a:p>
          <a:p>
            <a:pPr marL="342900" indent="-342900">
              <a:buClr>
                <a:schemeClr val="tx1"/>
              </a:buClr>
              <a:buSzPct val="80000"/>
              <a:buFont typeface="Arial" panose="020B0604020202020204" pitchFamily="34" charset="0"/>
              <a:buChar char="•"/>
            </a:pPr>
            <a:r>
              <a:rPr lang="it-IT" dirty="0"/>
              <a:t>se la prima cifra da eliminare di è minore di 5, la cifra precedente rimane uguale;</a:t>
            </a:r>
          </a:p>
          <a:p>
            <a:pPr marL="342900" indent="-342900">
              <a:buClr>
                <a:schemeClr val="tx1"/>
              </a:buClr>
              <a:buSzPct val="80000"/>
              <a:buFont typeface="Arial" panose="020B0604020202020204" pitchFamily="34" charset="0"/>
              <a:buChar char="•"/>
            </a:pPr>
            <a:r>
              <a:rPr lang="it-IT" dirty="0"/>
              <a:t>se la prima cifra da eliminare è maggiore di 5 oppure e 5 seguito da altre cifre diverse da zero, occorre aumentare di 1 la cifra precedente;</a:t>
            </a:r>
          </a:p>
          <a:p>
            <a:pPr marL="342900" indent="-342900">
              <a:buClr>
                <a:schemeClr val="tx1"/>
              </a:buClr>
              <a:buSzPct val="80000"/>
              <a:buFont typeface="Arial" panose="020B0604020202020204" pitchFamily="34" charset="0"/>
              <a:buChar char="•"/>
            </a:pPr>
            <a:r>
              <a:rPr lang="it-IT" dirty="0"/>
              <a:t>se la prima cifra da eliminare è 5 non seguito da altre cifre, aumentiamo di 1 l’ultima cifra significativa solo se questa è dispari.</a:t>
            </a:r>
          </a:p>
        </p:txBody>
      </p:sp>
      <p:sp>
        <p:nvSpPr>
          <p:cNvPr id="4" name="Segnaposto piè di pagina 3">
            <a:extLst>
              <a:ext uri="{FF2B5EF4-FFF2-40B4-BE49-F238E27FC236}">
                <a16:creationId xmlns:a16="http://schemas.microsoft.com/office/drawing/2014/main" id="{27C61890-9807-4353-BD5F-03B338192EB7}"/>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spTree>
    <p:extLst>
      <p:ext uri="{BB962C8B-B14F-4D97-AF65-F5344CB8AC3E}">
        <p14:creationId xmlns:p14="http://schemas.microsoft.com/office/powerpoint/2010/main" val="4294753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DBE26DC3-C469-40C2-B7E5-1A1B46BC0719}"/>
              </a:ext>
            </a:extLst>
          </p:cNvPr>
          <p:cNvSpPr>
            <a:spLocks noGrp="1"/>
          </p:cNvSpPr>
          <p:nvPr>
            <p:ph idx="1"/>
          </p:nvPr>
        </p:nvSpPr>
        <p:spPr/>
        <p:txBody>
          <a:bodyPr/>
          <a:lstStyle/>
          <a:p>
            <a:r>
              <a:rPr lang="it-IT" altLang="it-IT" b="1" dirty="0"/>
              <a:t>Sostenibilità</a:t>
            </a:r>
          </a:p>
          <a:p>
            <a:r>
              <a:rPr lang="it-IT" sz="2000" dirty="0"/>
              <a:t>In Italia, ogni giorno per ogni cittadino, vengono prelevati dalle sorgenti 428 L d’acqua a uso potabile.</a:t>
            </a:r>
          </a:p>
          <a:p>
            <a:r>
              <a:rPr lang="it-IT" sz="2000" dirty="0"/>
              <a:t>Di questi 428 L, il 47,9% viene disperso a causa delle inefficienze delle reti idriche (</a:t>
            </a:r>
            <a:r>
              <a:rPr lang="it-IT" sz="2000" i="1" dirty="0"/>
              <a:t>fonti</a:t>
            </a:r>
            <a:r>
              <a:rPr lang="it-IT" sz="2000" dirty="0"/>
              <a:t>: Report ISTAT, 2019).</a:t>
            </a:r>
          </a:p>
        </p:txBody>
      </p:sp>
      <p:sp>
        <p:nvSpPr>
          <p:cNvPr id="3" name="Segnaposto piè di pagina 2">
            <a:extLst>
              <a:ext uri="{FF2B5EF4-FFF2-40B4-BE49-F238E27FC236}">
                <a16:creationId xmlns:a16="http://schemas.microsoft.com/office/drawing/2014/main" id="{469E684E-F74A-4905-8A6B-9FAC3A0222AB}"/>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6" name="Immagine 5">
            <a:extLst>
              <a:ext uri="{FF2B5EF4-FFF2-40B4-BE49-F238E27FC236}">
                <a16:creationId xmlns:a16="http://schemas.microsoft.com/office/drawing/2014/main" id="{90F9FE20-3A59-40FD-96F3-1C291E62FE8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34226" y="3686511"/>
            <a:ext cx="6475548" cy="2766825"/>
          </a:xfrm>
          <a:prstGeom prst="rect">
            <a:avLst/>
          </a:prstGeom>
        </p:spPr>
      </p:pic>
      <p:pic>
        <p:nvPicPr>
          <p:cNvPr id="9" name="Immagine 8">
            <a:extLst>
              <a:ext uri="{FF2B5EF4-FFF2-40B4-BE49-F238E27FC236}">
                <a16:creationId xmlns:a16="http://schemas.microsoft.com/office/drawing/2014/main" id="{3D937E0B-C968-46B1-8176-12B29F6E5E1F}"/>
              </a:ext>
            </a:extLst>
          </p:cNvPr>
          <p:cNvPicPr>
            <a:picLocks noChangeAspect="1"/>
          </p:cNvPicPr>
          <p:nvPr/>
        </p:nvPicPr>
        <p:blipFill>
          <a:blip r:embed="rId4"/>
          <a:stretch>
            <a:fillRect/>
          </a:stretch>
        </p:blipFill>
        <p:spPr>
          <a:xfrm>
            <a:off x="1704206" y="187259"/>
            <a:ext cx="1217613" cy="1211433"/>
          </a:xfrm>
          <a:prstGeom prst="rect">
            <a:avLst/>
          </a:prstGeom>
        </p:spPr>
      </p:pic>
    </p:spTree>
    <p:extLst>
      <p:ext uri="{BB962C8B-B14F-4D97-AF65-F5344CB8AC3E}">
        <p14:creationId xmlns:p14="http://schemas.microsoft.com/office/powerpoint/2010/main" val="3839604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DBE26DC3-C469-40C2-B7E5-1A1B46BC0719}"/>
              </a:ext>
            </a:extLst>
          </p:cNvPr>
          <p:cNvSpPr>
            <a:spLocks noGrp="1"/>
          </p:cNvSpPr>
          <p:nvPr>
            <p:ph idx="1"/>
          </p:nvPr>
        </p:nvSpPr>
        <p:spPr>
          <a:xfrm>
            <a:off x="457200" y="1546448"/>
            <a:ext cx="8219256" cy="4978896"/>
          </a:xfrm>
        </p:spPr>
        <p:txBody>
          <a:bodyPr/>
          <a:lstStyle/>
          <a:p>
            <a:r>
              <a:rPr lang="en-US" altLang="it-IT" b="1" dirty="0">
                <a:solidFill>
                  <a:srgbClr val="000000"/>
                </a:solidFill>
              </a:rPr>
              <a:t>Chemistry in English</a:t>
            </a:r>
            <a:br>
              <a:rPr lang="en-US" altLang="it-IT" b="1" dirty="0">
                <a:solidFill>
                  <a:srgbClr val="000000"/>
                </a:solidFill>
              </a:rPr>
            </a:br>
            <a:r>
              <a:rPr lang="en-US" altLang="it-IT" sz="2000" b="1" dirty="0">
                <a:solidFill>
                  <a:srgbClr val="000000"/>
                </a:solidFill>
              </a:rPr>
              <a:t>Goal 6: Ensure access to water and sanitation for all</a:t>
            </a:r>
          </a:p>
          <a:p>
            <a:r>
              <a:rPr lang="en-US" sz="2000" dirty="0"/>
              <a:t>«Clean, accessible water for all is an essential part of the world we want to live in and there is sufficient fresh water on the planet to achieve this. However, due to bad economics or poor infrastructure, millions of people including children die every year from diseases associated with inadequate water supply, </a:t>
            </a:r>
            <a:r>
              <a:rPr lang="it-IT" sz="2000" dirty="0" err="1"/>
              <a:t>sanitation</a:t>
            </a:r>
            <a:r>
              <a:rPr lang="it-IT" sz="2000" dirty="0"/>
              <a:t> and </a:t>
            </a:r>
            <a:r>
              <a:rPr lang="it-IT" sz="2000" dirty="0" err="1"/>
              <a:t>hygiene</a:t>
            </a:r>
            <a:r>
              <a:rPr lang="it-IT" sz="2000" dirty="0"/>
              <a:t>. </a:t>
            </a:r>
            <a:r>
              <a:rPr lang="en-US" sz="2000" dirty="0"/>
              <a:t>[...] At the current time, more than 2 billion people are living with the risk of reduced access to freshwater resources and by 2050, at least one in four people is likely to live in a country affected by </a:t>
            </a:r>
            <a:r>
              <a:rPr lang="en-US" sz="2000" u="sng" dirty="0"/>
              <a:t>chronic</a:t>
            </a:r>
            <a:r>
              <a:rPr lang="en-US" sz="2000" dirty="0"/>
              <a:t> or recurring shortages of fresh water. Drought in specific afflicts some of the world’s poorest countries, </a:t>
            </a:r>
            <a:r>
              <a:rPr lang="en-US" sz="2000" u="sng" dirty="0"/>
              <a:t>worsening</a:t>
            </a:r>
            <a:r>
              <a:rPr lang="en-US" sz="2000" dirty="0"/>
              <a:t> hunger and malnutrition. Fortunately, there has been great progress in the past decade: over 90% of the world’s population now has access to improved sources of water. [...]»</a:t>
            </a:r>
            <a:br>
              <a:rPr lang="en-US" sz="2000" dirty="0"/>
            </a:br>
            <a:r>
              <a:rPr lang="it-IT" sz="2000" dirty="0"/>
              <a:t>(</a:t>
            </a:r>
            <a:r>
              <a:rPr lang="it-IT" sz="2000" i="1" dirty="0"/>
              <a:t>fonti</a:t>
            </a:r>
            <a:r>
              <a:rPr lang="it-IT" sz="2000" dirty="0"/>
              <a:t>: ONU)</a:t>
            </a:r>
          </a:p>
        </p:txBody>
      </p:sp>
      <p:sp>
        <p:nvSpPr>
          <p:cNvPr id="3" name="Segnaposto piè di pagina 2">
            <a:extLst>
              <a:ext uri="{FF2B5EF4-FFF2-40B4-BE49-F238E27FC236}">
                <a16:creationId xmlns:a16="http://schemas.microsoft.com/office/drawing/2014/main" id="{469E684E-F74A-4905-8A6B-9FAC3A0222AB}"/>
              </a:ext>
            </a:extLst>
          </p:cNvPr>
          <p:cNvSpPr>
            <a:spLocks noGrp="1"/>
          </p:cNvSpPr>
          <p:nvPr>
            <p:ph type="ftr" sz="quarter" idx="10"/>
          </p:nvPr>
        </p:nvSpPr>
        <p:spPr/>
        <p:txBody>
          <a:bodyPr/>
          <a:lstStyle/>
          <a:p>
            <a:pPr>
              <a:defRPr/>
            </a:pPr>
            <a:r>
              <a:rPr lang="it-IT" altLang="it-IT"/>
              <a:t>Brady, Jespersen, Hyslop, Pignocchino </a:t>
            </a:r>
            <a:r>
              <a:rPr lang="it-IT" altLang="it-IT" i="1"/>
              <a:t>Chimica.blu seconda edizione </a:t>
            </a:r>
            <a:r>
              <a:rPr lang="it-IT" altLang="it-IT"/>
              <a:t>© Zanichelli 2020</a:t>
            </a:r>
          </a:p>
        </p:txBody>
      </p:sp>
      <p:pic>
        <p:nvPicPr>
          <p:cNvPr id="6" name="Immagine 5">
            <a:extLst>
              <a:ext uri="{FF2B5EF4-FFF2-40B4-BE49-F238E27FC236}">
                <a16:creationId xmlns:a16="http://schemas.microsoft.com/office/drawing/2014/main" id="{F7CD7D43-5DE4-4BC7-BD0A-F47A9968765E}"/>
              </a:ext>
            </a:extLst>
          </p:cNvPr>
          <p:cNvPicPr>
            <a:picLocks noChangeAspect="1"/>
          </p:cNvPicPr>
          <p:nvPr/>
        </p:nvPicPr>
        <p:blipFill>
          <a:blip r:embed="rId3"/>
          <a:stretch>
            <a:fillRect/>
          </a:stretch>
        </p:blipFill>
        <p:spPr>
          <a:xfrm>
            <a:off x="1704206" y="187259"/>
            <a:ext cx="1217613" cy="1211433"/>
          </a:xfrm>
          <a:prstGeom prst="rect">
            <a:avLst/>
          </a:prstGeom>
        </p:spPr>
      </p:pic>
    </p:spTree>
    <p:extLst>
      <p:ext uri="{BB962C8B-B14F-4D97-AF65-F5344CB8AC3E}">
        <p14:creationId xmlns:p14="http://schemas.microsoft.com/office/powerpoint/2010/main" val="185306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434F8B9-666D-477E-825B-6AA6B2FC3763}"/>
              </a:ext>
            </a:extLst>
          </p:cNvPr>
          <p:cNvSpPr>
            <a:spLocks noGrp="1" noChangeArrowheads="1"/>
          </p:cNvSpPr>
          <p:nvPr>
            <p:ph type="title"/>
          </p:nvPr>
        </p:nvSpPr>
        <p:spPr>
          <a:xfrm>
            <a:off x="457200" y="381000"/>
            <a:ext cx="8218488" cy="914400"/>
          </a:xfrm>
        </p:spPr>
        <p:txBody>
          <a:bodyPr/>
          <a:lstStyle/>
          <a:p>
            <a:r>
              <a:rPr lang="en-GB" altLang="it-IT"/>
              <a:t>Sommario</a:t>
            </a:r>
          </a:p>
        </p:txBody>
      </p:sp>
      <p:sp>
        <p:nvSpPr>
          <p:cNvPr id="17411" name="Content Placeholder 2">
            <a:extLst>
              <a:ext uri="{FF2B5EF4-FFF2-40B4-BE49-F238E27FC236}">
                <a16:creationId xmlns:a16="http://schemas.microsoft.com/office/drawing/2014/main" id="{3DC9805B-A6CA-42EC-9C92-7B5522FE00AF}"/>
              </a:ext>
            </a:extLst>
          </p:cNvPr>
          <p:cNvSpPr>
            <a:spLocks noGrp="1" noChangeArrowheads="1"/>
          </p:cNvSpPr>
          <p:nvPr>
            <p:ph idx="1"/>
          </p:nvPr>
        </p:nvSpPr>
        <p:spPr>
          <a:xfrm>
            <a:off x="457200" y="1341438"/>
            <a:ext cx="8218488" cy="4114800"/>
          </a:xfrm>
        </p:spPr>
        <p:txBody>
          <a:bodyPr/>
          <a:lstStyle/>
          <a:p>
            <a:pPr>
              <a:buFontTx/>
              <a:buAutoNum type="arabicPeriod"/>
            </a:pPr>
            <a:r>
              <a:rPr lang="it-IT" altLang="it-IT"/>
              <a:t>I sistemi e le misure</a:t>
            </a:r>
          </a:p>
          <a:p>
            <a:pPr>
              <a:buFontTx/>
              <a:buAutoNum type="arabicPeriod"/>
            </a:pPr>
            <a:r>
              <a:rPr lang="it-IT" altLang="it-IT"/>
              <a:t>Massa, volume e densità</a:t>
            </a:r>
          </a:p>
          <a:p>
            <a:pPr>
              <a:buFontTx/>
              <a:buAutoNum type="arabicPeriod"/>
            </a:pPr>
            <a:r>
              <a:rPr lang="it-IT" altLang="it-IT"/>
              <a:t>Forza, peso, pressione ed energia</a:t>
            </a:r>
          </a:p>
          <a:p>
            <a:pPr>
              <a:buFontTx/>
              <a:buAutoNum type="arabicPeriod"/>
            </a:pPr>
            <a:r>
              <a:rPr lang="it-IT" altLang="it-IT"/>
              <a:t>Temperatura e calore</a:t>
            </a:r>
          </a:p>
          <a:p>
            <a:pPr>
              <a:buFontTx/>
              <a:buAutoNum type="arabicPeriod"/>
            </a:pPr>
            <a:r>
              <a:rPr lang="it-IT" altLang="it-IT"/>
              <a:t>L’incertezza delle misure</a:t>
            </a:r>
          </a:p>
          <a:p>
            <a:pPr>
              <a:buFontTx/>
              <a:buAutoNum type="arabicPeriod"/>
            </a:pPr>
            <a:r>
              <a:rPr lang="it-IT" altLang="it-IT"/>
              <a:t>Le cifre significative</a:t>
            </a:r>
          </a:p>
        </p:txBody>
      </p:sp>
      <p:sp>
        <p:nvSpPr>
          <p:cNvPr id="17412" name="Footer Placeholder 3">
            <a:extLst>
              <a:ext uri="{FF2B5EF4-FFF2-40B4-BE49-F238E27FC236}">
                <a16:creationId xmlns:a16="http://schemas.microsoft.com/office/drawing/2014/main" id="{706EAC2E-190F-44A1-998B-961C9D418FCB}"/>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A07FBF28-4A15-4899-B74B-7EFF2FB5EC67}"/>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18435" name="Segnaposto contenuto 4">
            <a:extLst>
              <a:ext uri="{FF2B5EF4-FFF2-40B4-BE49-F238E27FC236}">
                <a16:creationId xmlns:a16="http://schemas.microsoft.com/office/drawing/2014/main" id="{A70016F7-6EDC-4AE9-B259-75409A8D3E67}"/>
              </a:ext>
            </a:extLst>
          </p:cNvPr>
          <p:cNvSpPr>
            <a:spLocks noGrp="1" noChangeArrowheads="1"/>
          </p:cNvSpPr>
          <p:nvPr>
            <p:ph idx="1"/>
          </p:nvPr>
        </p:nvSpPr>
        <p:spPr>
          <a:xfrm>
            <a:off x="457200" y="1341438"/>
            <a:ext cx="8218488" cy="4114800"/>
          </a:xfrm>
        </p:spPr>
        <p:txBody>
          <a:bodyPr/>
          <a:lstStyle/>
          <a:p>
            <a:r>
              <a:rPr lang="it-IT" altLang="it-IT"/>
              <a:t>Per </a:t>
            </a:r>
            <a:r>
              <a:rPr lang="it-IT" altLang="it-IT" b="1"/>
              <a:t>sistema </a:t>
            </a:r>
            <a:r>
              <a:rPr lang="it-IT" altLang="it-IT"/>
              <a:t>si intende ogni porzione di spazio fisico, in cui possono essere presenti più corpi materiali, che è posta sotto osservazione dello scienziato.</a:t>
            </a:r>
          </a:p>
          <a:p>
            <a:r>
              <a:rPr lang="it-IT" altLang="it-IT"/>
              <a:t>Tutto quello che e al di fuori del sistema si definisce </a:t>
            </a:r>
            <a:r>
              <a:rPr lang="it-IT" altLang="it-IT" b="1"/>
              <a:t>ambiente</a:t>
            </a:r>
            <a:r>
              <a:rPr lang="it-IT" altLang="it-IT"/>
              <a:t>, mentre il sistema più l’ambiente costituiscono l’</a:t>
            </a:r>
            <a:r>
              <a:rPr lang="it-IT" altLang="it-IT" b="1"/>
              <a:t>Universo</a:t>
            </a:r>
            <a:r>
              <a:rPr lang="it-IT" altLang="it-IT"/>
              <a:t>.</a:t>
            </a:r>
          </a:p>
        </p:txBody>
      </p:sp>
      <p:sp>
        <p:nvSpPr>
          <p:cNvPr id="18436" name="Segnaposto piè di pagina 3">
            <a:extLst>
              <a:ext uri="{FF2B5EF4-FFF2-40B4-BE49-F238E27FC236}">
                <a16:creationId xmlns:a16="http://schemas.microsoft.com/office/drawing/2014/main" id="{873CF38C-F9D6-4BFF-8EC5-D9E6B51D221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pic>
        <p:nvPicPr>
          <p:cNvPr id="2" name="Immagine 1">
            <a:extLst>
              <a:ext uri="{FF2B5EF4-FFF2-40B4-BE49-F238E27FC236}">
                <a16:creationId xmlns:a16="http://schemas.microsoft.com/office/drawing/2014/main" id="{FF1FC52C-C436-40E5-9C42-7DC3DF2C6ECC}"/>
              </a:ext>
            </a:extLst>
          </p:cNvPr>
          <p:cNvPicPr>
            <a:picLocks noChangeAspect="1"/>
          </p:cNvPicPr>
          <p:nvPr/>
        </p:nvPicPr>
        <p:blipFill>
          <a:blip r:embed="rId2"/>
          <a:stretch>
            <a:fillRect/>
          </a:stretch>
        </p:blipFill>
        <p:spPr>
          <a:xfrm>
            <a:off x="1331640" y="4005064"/>
            <a:ext cx="2812326" cy="2259143"/>
          </a:xfrm>
          <a:prstGeom prst="rect">
            <a:avLst/>
          </a:prstGeom>
        </p:spPr>
      </p:pic>
      <p:pic>
        <p:nvPicPr>
          <p:cNvPr id="3" name="Immagine 2">
            <a:extLst>
              <a:ext uri="{FF2B5EF4-FFF2-40B4-BE49-F238E27FC236}">
                <a16:creationId xmlns:a16="http://schemas.microsoft.com/office/drawing/2014/main" id="{5D52FFD8-2C66-4BDB-A72C-0A1C84C3DC24}"/>
              </a:ext>
            </a:extLst>
          </p:cNvPr>
          <p:cNvPicPr>
            <a:picLocks noChangeAspect="1"/>
          </p:cNvPicPr>
          <p:nvPr/>
        </p:nvPicPr>
        <p:blipFill>
          <a:blip r:embed="rId3"/>
          <a:stretch>
            <a:fillRect/>
          </a:stretch>
        </p:blipFill>
        <p:spPr>
          <a:xfrm>
            <a:off x="5018406" y="4005063"/>
            <a:ext cx="2832511" cy="22591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07C48E35-7422-4BEB-8FB5-9DE0050B74B3}"/>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3" name="Segnaposto contenuto 2">
            <a:extLst>
              <a:ext uri="{FF2B5EF4-FFF2-40B4-BE49-F238E27FC236}">
                <a16:creationId xmlns:a16="http://schemas.microsoft.com/office/drawing/2014/main" id="{0743820A-6837-4492-8DD3-0C6695C6A369}"/>
              </a:ext>
            </a:extLst>
          </p:cNvPr>
          <p:cNvSpPr>
            <a:spLocks noGrp="1"/>
          </p:cNvSpPr>
          <p:nvPr>
            <p:ph idx="1"/>
          </p:nvPr>
        </p:nvSpPr>
        <p:spPr>
          <a:xfrm>
            <a:off x="457200" y="1341438"/>
            <a:ext cx="8218488" cy="4114800"/>
          </a:xfrm>
        </p:spPr>
        <p:txBody>
          <a:bodyPr/>
          <a:lstStyle/>
          <a:p>
            <a:pPr>
              <a:defRPr/>
            </a:pPr>
            <a:r>
              <a:rPr lang="it-IT" dirty="0"/>
              <a:t>Un sistema può essere:</a:t>
            </a:r>
          </a:p>
          <a:p>
            <a:pPr marL="342900" indent="-342900">
              <a:buClrTx/>
              <a:buSzPct val="80000"/>
              <a:buFont typeface="Arial" panose="020B0604020202020204" pitchFamily="34" charset="0"/>
              <a:buChar char="•"/>
              <a:defRPr/>
            </a:pPr>
            <a:r>
              <a:rPr lang="it-IT" b="1" dirty="0"/>
              <a:t>aperto</a:t>
            </a:r>
            <a:r>
              <a:rPr lang="it-IT" dirty="0"/>
              <a:t>, se scambia materia ed energia con l’ambiente;</a:t>
            </a:r>
          </a:p>
          <a:p>
            <a:pPr marL="342900" indent="-342900">
              <a:buClrTx/>
              <a:buSzPct val="80000"/>
              <a:buFont typeface="Arial" panose="020B0604020202020204" pitchFamily="34" charset="0"/>
              <a:buChar char="•"/>
              <a:defRPr/>
            </a:pPr>
            <a:r>
              <a:rPr lang="it-IT" b="1" dirty="0"/>
              <a:t>chiuso</a:t>
            </a:r>
            <a:r>
              <a:rPr lang="it-IT" dirty="0"/>
              <a:t>, se scambia solo energia con l’ambiente;</a:t>
            </a:r>
          </a:p>
          <a:p>
            <a:pPr marL="342900" indent="-342900">
              <a:buClrTx/>
              <a:buSzPct val="80000"/>
              <a:buFont typeface="Arial" panose="020B0604020202020204" pitchFamily="34" charset="0"/>
              <a:buChar char="•"/>
              <a:defRPr/>
            </a:pPr>
            <a:r>
              <a:rPr lang="it-IT" b="1" dirty="0"/>
              <a:t>isolato</a:t>
            </a:r>
            <a:r>
              <a:rPr lang="it-IT" dirty="0"/>
              <a:t>, se non scambia ne materia ne energia con l’ambiente.</a:t>
            </a:r>
          </a:p>
        </p:txBody>
      </p:sp>
      <p:sp>
        <p:nvSpPr>
          <p:cNvPr id="19460" name="Segnaposto piè di pagina 3">
            <a:extLst>
              <a:ext uri="{FF2B5EF4-FFF2-40B4-BE49-F238E27FC236}">
                <a16:creationId xmlns:a16="http://schemas.microsoft.com/office/drawing/2014/main" id="{B4F5E4D5-75D8-4C5A-951B-2F23550DD020}"/>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sp>
        <p:nvSpPr>
          <p:cNvPr id="19461" name="CasellaDiTesto 5">
            <a:extLst>
              <a:ext uri="{FF2B5EF4-FFF2-40B4-BE49-F238E27FC236}">
                <a16:creationId xmlns:a16="http://schemas.microsoft.com/office/drawing/2014/main" id="{9BE85D52-107D-4DCA-9877-886D4AD03CEF}"/>
              </a:ext>
            </a:extLst>
          </p:cNvPr>
          <p:cNvSpPr txBox="1">
            <a:spLocks noChangeArrowheads="1"/>
          </p:cNvSpPr>
          <p:nvPr/>
        </p:nvSpPr>
        <p:spPr bwMode="auto">
          <a:xfrm>
            <a:off x="1441450" y="6043613"/>
            <a:ext cx="6249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FF0000"/>
              </a:buClr>
            </a:pPr>
            <a:r>
              <a:rPr lang="it-IT" altLang="it-IT" sz="1800" dirty="0">
                <a:solidFill>
                  <a:srgbClr val="808080"/>
                </a:solidFill>
                <a:latin typeface="Arial" panose="020B0604020202020204" pitchFamily="34" charset="0"/>
              </a:rPr>
              <a:t>sistema aperto	</a:t>
            </a:r>
            <a:r>
              <a:rPr lang="it-IT" altLang="it-IT" sz="1800" dirty="0">
                <a:solidFill>
                  <a:srgbClr val="888888"/>
                </a:solidFill>
                <a:latin typeface="Arial" panose="020B0604020202020204" pitchFamily="34" charset="0"/>
              </a:rPr>
              <a:t>	sistema chiuso		sistema isolato</a:t>
            </a:r>
          </a:p>
        </p:txBody>
      </p:sp>
      <p:pic>
        <p:nvPicPr>
          <p:cNvPr id="2" name="Immagine 1">
            <a:extLst>
              <a:ext uri="{FF2B5EF4-FFF2-40B4-BE49-F238E27FC236}">
                <a16:creationId xmlns:a16="http://schemas.microsoft.com/office/drawing/2014/main" id="{B3A075F5-3976-4CC9-8685-C0F4F418A20C}"/>
              </a:ext>
            </a:extLst>
          </p:cNvPr>
          <p:cNvPicPr>
            <a:picLocks noChangeAspect="1"/>
          </p:cNvPicPr>
          <p:nvPr/>
        </p:nvPicPr>
        <p:blipFill>
          <a:blip r:embed="rId2"/>
          <a:stretch>
            <a:fillRect/>
          </a:stretch>
        </p:blipFill>
        <p:spPr>
          <a:xfrm>
            <a:off x="1477984" y="4013085"/>
            <a:ext cx="1643041" cy="2006600"/>
          </a:xfrm>
          <a:prstGeom prst="rect">
            <a:avLst/>
          </a:prstGeom>
        </p:spPr>
      </p:pic>
      <p:pic>
        <p:nvPicPr>
          <p:cNvPr id="4" name="Immagine 3">
            <a:extLst>
              <a:ext uri="{FF2B5EF4-FFF2-40B4-BE49-F238E27FC236}">
                <a16:creationId xmlns:a16="http://schemas.microsoft.com/office/drawing/2014/main" id="{42D2F540-174D-41F4-99A3-1A7253A98F03}"/>
              </a:ext>
            </a:extLst>
          </p:cNvPr>
          <p:cNvPicPr>
            <a:picLocks noChangeAspect="1"/>
          </p:cNvPicPr>
          <p:nvPr/>
        </p:nvPicPr>
        <p:blipFill>
          <a:blip r:embed="rId3"/>
          <a:stretch>
            <a:fillRect/>
          </a:stretch>
        </p:blipFill>
        <p:spPr>
          <a:xfrm>
            <a:off x="3744923" y="4013085"/>
            <a:ext cx="1643041" cy="2006600"/>
          </a:xfrm>
          <a:prstGeom prst="rect">
            <a:avLst/>
          </a:prstGeom>
        </p:spPr>
      </p:pic>
      <p:pic>
        <p:nvPicPr>
          <p:cNvPr id="5" name="Immagine 4">
            <a:extLst>
              <a:ext uri="{FF2B5EF4-FFF2-40B4-BE49-F238E27FC236}">
                <a16:creationId xmlns:a16="http://schemas.microsoft.com/office/drawing/2014/main" id="{F6F5C31F-B22C-4E1B-9D1B-14B944F7BE09}"/>
              </a:ext>
            </a:extLst>
          </p:cNvPr>
          <p:cNvPicPr>
            <a:picLocks noChangeAspect="1"/>
          </p:cNvPicPr>
          <p:nvPr/>
        </p:nvPicPr>
        <p:blipFill>
          <a:blip r:embed="rId4"/>
          <a:stretch>
            <a:fillRect/>
          </a:stretch>
        </p:blipFill>
        <p:spPr>
          <a:xfrm>
            <a:off x="6011862" y="4025049"/>
            <a:ext cx="1643041" cy="2006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44D6DA68-6658-4FFD-A5E1-FDE4253188FF}"/>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3" name="Segnaposto contenuto 2">
            <a:extLst>
              <a:ext uri="{FF2B5EF4-FFF2-40B4-BE49-F238E27FC236}">
                <a16:creationId xmlns:a16="http://schemas.microsoft.com/office/drawing/2014/main" id="{7E6EBBE6-F3CF-427B-832A-BC1AB42B35F3}"/>
              </a:ext>
            </a:extLst>
          </p:cNvPr>
          <p:cNvSpPr>
            <a:spLocks noGrp="1"/>
          </p:cNvSpPr>
          <p:nvPr>
            <p:ph idx="1"/>
          </p:nvPr>
        </p:nvSpPr>
        <p:spPr>
          <a:xfrm>
            <a:off x="457200" y="1341438"/>
            <a:ext cx="8218488" cy="4114800"/>
          </a:xfrm>
        </p:spPr>
        <p:txBody>
          <a:bodyPr/>
          <a:lstStyle/>
          <a:p>
            <a:pPr>
              <a:defRPr/>
            </a:pPr>
            <a:r>
              <a:rPr lang="it-IT" dirty="0"/>
              <a:t>Studiare un sistema significa descrivere le sue proprietà.</a:t>
            </a:r>
          </a:p>
          <a:p>
            <a:pPr>
              <a:defRPr/>
            </a:pPr>
            <a:r>
              <a:rPr lang="it-IT" dirty="0"/>
              <a:t>Le proprietà di un sistema possono essere:</a:t>
            </a:r>
          </a:p>
          <a:p>
            <a:pPr marL="342900" indent="-342900">
              <a:buClrTx/>
              <a:buSzPct val="80000"/>
              <a:buFont typeface="Arial" panose="020B0604020202020204" pitchFamily="34" charset="0"/>
              <a:buChar char="•"/>
              <a:defRPr/>
            </a:pPr>
            <a:r>
              <a:rPr lang="it-IT" b="1" dirty="0"/>
              <a:t>qualitative </a:t>
            </a:r>
            <a:r>
              <a:rPr lang="it-IT" dirty="0"/>
              <a:t>→ possono essere definite senza avvalersi di misure;</a:t>
            </a:r>
          </a:p>
          <a:p>
            <a:pPr marL="342900" indent="-342900">
              <a:buClrTx/>
              <a:buSzPct val="80000"/>
              <a:buFont typeface="Arial" panose="020B0604020202020204" pitchFamily="34" charset="0"/>
              <a:buChar char="•"/>
              <a:defRPr/>
            </a:pPr>
            <a:r>
              <a:rPr lang="it-IT" b="1" dirty="0"/>
              <a:t>quantitative </a:t>
            </a:r>
            <a:r>
              <a:rPr lang="it-IT" dirty="0"/>
              <a:t>→ richiedono delle misure.</a:t>
            </a:r>
          </a:p>
          <a:p>
            <a:pPr>
              <a:defRPr/>
            </a:pPr>
            <a:r>
              <a:rPr lang="it-IT" dirty="0"/>
              <a:t>Le proprietà misurabili si dicono </a:t>
            </a:r>
            <a:r>
              <a:rPr lang="it-IT" b="1" dirty="0"/>
              <a:t>grandezze</a:t>
            </a:r>
            <a:r>
              <a:rPr lang="it-IT" dirty="0"/>
              <a:t>.</a:t>
            </a:r>
          </a:p>
        </p:txBody>
      </p:sp>
      <p:sp>
        <p:nvSpPr>
          <p:cNvPr id="20484" name="Segnaposto piè di pagina 3">
            <a:extLst>
              <a:ext uri="{FF2B5EF4-FFF2-40B4-BE49-F238E27FC236}">
                <a16:creationId xmlns:a16="http://schemas.microsoft.com/office/drawing/2014/main" id="{BF3C6E9A-5CD2-427B-99DC-D4D57C5AFFF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68E383A4-82CB-4441-9550-E12544953F36}"/>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3" name="Segnaposto contenuto 2">
            <a:extLst>
              <a:ext uri="{FF2B5EF4-FFF2-40B4-BE49-F238E27FC236}">
                <a16:creationId xmlns:a16="http://schemas.microsoft.com/office/drawing/2014/main" id="{BD347107-C826-478D-AC05-0EF797BAF310}"/>
              </a:ext>
            </a:extLst>
          </p:cNvPr>
          <p:cNvSpPr>
            <a:spLocks noGrp="1"/>
          </p:cNvSpPr>
          <p:nvPr>
            <p:ph idx="1"/>
          </p:nvPr>
        </p:nvSpPr>
        <p:spPr>
          <a:xfrm>
            <a:off x="457200" y="1341438"/>
            <a:ext cx="8218488" cy="4114800"/>
          </a:xfrm>
        </p:spPr>
        <p:txBody>
          <a:bodyPr/>
          <a:lstStyle/>
          <a:p>
            <a:r>
              <a:rPr lang="it-IT" altLang="it-IT" b="1" dirty="0"/>
              <a:t>Misurare</a:t>
            </a:r>
            <a:r>
              <a:rPr lang="it-IT" altLang="it-IT" dirty="0"/>
              <a:t> significa confrontare il valore di una grandezza ottenuto sperimentalmente con un’</a:t>
            </a:r>
            <a:r>
              <a:rPr lang="it-IT" altLang="it-IT" b="1" dirty="0"/>
              <a:t>unità di misura</a:t>
            </a:r>
            <a:r>
              <a:rPr lang="it-IT" altLang="it-IT" dirty="0"/>
              <a:t>.</a:t>
            </a:r>
          </a:p>
          <a:p>
            <a:r>
              <a:rPr lang="it-IT" altLang="it-IT" dirty="0"/>
              <a:t>La misura richiede due fasi:</a:t>
            </a:r>
          </a:p>
          <a:p>
            <a:pPr marL="457200" indent="-457200">
              <a:buClrTx/>
              <a:buSzPct val="80000"/>
              <a:buFont typeface="+mj-lt"/>
              <a:buAutoNum type="arabicPeriod"/>
            </a:pPr>
            <a:r>
              <a:rPr lang="it-IT" altLang="it-IT" dirty="0"/>
              <a:t>scegliere un campione di riferimento riconosciuto come unità di misura;</a:t>
            </a:r>
          </a:p>
          <a:p>
            <a:pPr marL="457200" indent="-457200">
              <a:buClrTx/>
              <a:buSzPct val="80000"/>
              <a:buFont typeface="+mj-lt"/>
              <a:buAutoNum type="arabicPeriod"/>
            </a:pPr>
            <a:r>
              <a:rPr lang="it-IT" altLang="it-IT" dirty="0"/>
              <a:t>stabilire la procedura per effettuare la misura. Questa può basarsi sull’uso di strumenti (</a:t>
            </a:r>
            <a:r>
              <a:rPr lang="it-IT" altLang="it-IT" b="1" dirty="0"/>
              <a:t>misura diretta</a:t>
            </a:r>
            <a:r>
              <a:rPr lang="it-IT" altLang="it-IT" dirty="0"/>
              <a:t>) oppure su calcoli matematici che mettono in correlazione grandezze diverse (</a:t>
            </a:r>
            <a:r>
              <a:rPr lang="it-IT" altLang="it-IT" b="1" dirty="0"/>
              <a:t>misura indiretta</a:t>
            </a:r>
            <a:r>
              <a:rPr lang="it-IT" altLang="it-IT" dirty="0"/>
              <a:t>).</a:t>
            </a:r>
          </a:p>
        </p:txBody>
      </p:sp>
      <p:sp>
        <p:nvSpPr>
          <p:cNvPr id="21508" name="Segnaposto piè di pagina 3">
            <a:extLst>
              <a:ext uri="{FF2B5EF4-FFF2-40B4-BE49-F238E27FC236}">
                <a16:creationId xmlns:a16="http://schemas.microsoft.com/office/drawing/2014/main" id="{9804D063-8C1B-4DD7-9CEA-5C22632169F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A1D1EEAA-B01A-4BBD-A150-6E9104EA46FB}"/>
              </a:ext>
            </a:extLst>
          </p:cNvPr>
          <p:cNvSpPr>
            <a:spLocks noGrp="1" noChangeArrowheads="1"/>
          </p:cNvSpPr>
          <p:nvPr>
            <p:ph type="title"/>
          </p:nvPr>
        </p:nvSpPr>
        <p:spPr>
          <a:xfrm>
            <a:off x="457200" y="381000"/>
            <a:ext cx="8218488" cy="914400"/>
          </a:xfrm>
        </p:spPr>
        <p:txBody>
          <a:bodyPr/>
          <a:lstStyle/>
          <a:p>
            <a:r>
              <a:rPr lang="it-IT" altLang="it-IT"/>
              <a:t>I sistemi e le misure</a:t>
            </a:r>
          </a:p>
        </p:txBody>
      </p:sp>
      <p:sp>
        <p:nvSpPr>
          <p:cNvPr id="22531" name="Segnaposto contenuto 2">
            <a:extLst>
              <a:ext uri="{FF2B5EF4-FFF2-40B4-BE49-F238E27FC236}">
                <a16:creationId xmlns:a16="http://schemas.microsoft.com/office/drawing/2014/main" id="{53C041F0-CF9A-4AC0-BC58-F0450ABCF5E1}"/>
              </a:ext>
            </a:extLst>
          </p:cNvPr>
          <p:cNvSpPr>
            <a:spLocks noGrp="1" noChangeArrowheads="1"/>
          </p:cNvSpPr>
          <p:nvPr>
            <p:ph idx="1"/>
          </p:nvPr>
        </p:nvSpPr>
        <p:spPr>
          <a:xfrm>
            <a:off x="457200" y="1341438"/>
            <a:ext cx="8218488" cy="1830387"/>
          </a:xfrm>
        </p:spPr>
        <p:txBody>
          <a:bodyPr/>
          <a:lstStyle/>
          <a:p>
            <a:r>
              <a:rPr lang="it-IT" altLang="it-IT"/>
              <a:t>Per facilitare la comunicazione gli scienziati hanno adottato il </a:t>
            </a:r>
            <a:r>
              <a:rPr lang="it-IT" altLang="it-IT" b="1"/>
              <a:t>Sistema Internazionale </a:t>
            </a:r>
            <a:r>
              <a:rPr lang="it-IT" altLang="it-IT"/>
              <a:t>(</a:t>
            </a:r>
            <a:r>
              <a:rPr lang="it-IT" altLang="it-IT" b="1"/>
              <a:t>SI</a:t>
            </a:r>
            <a:r>
              <a:rPr lang="it-IT" altLang="it-IT"/>
              <a:t>) di unità di misura.</a:t>
            </a:r>
          </a:p>
          <a:p>
            <a:r>
              <a:rPr lang="it-IT" altLang="it-IT"/>
              <a:t>Il SI definisce le unità di misura standard di sette </a:t>
            </a:r>
            <a:r>
              <a:rPr lang="it-IT" altLang="it-IT" b="1"/>
              <a:t>grandezze fondamentali </a:t>
            </a:r>
            <a:r>
              <a:rPr lang="it-IT" altLang="it-IT"/>
              <a:t>indipendenti l’una dall’altra.</a:t>
            </a:r>
          </a:p>
        </p:txBody>
      </p:sp>
      <p:sp>
        <p:nvSpPr>
          <p:cNvPr id="22532" name="Segnaposto piè di pagina 3">
            <a:extLst>
              <a:ext uri="{FF2B5EF4-FFF2-40B4-BE49-F238E27FC236}">
                <a16:creationId xmlns:a16="http://schemas.microsoft.com/office/drawing/2014/main" id="{06008DA6-92A4-4ABF-931B-AD7A3497D232}"/>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Brady, Jespersen, Hyslop, Pignocchino </a:t>
            </a:r>
            <a:r>
              <a:rPr lang="it-IT" altLang="it-IT" i="1"/>
              <a:t>Chimica.blu seconda edizione </a:t>
            </a:r>
            <a:r>
              <a:rPr lang="it-IT" altLang="it-IT"/>
              <a:t>© Zanichelli 2020</a:t>
            </a:r>
          </a:p>
        </p:txBody>
      </p:sp>
      <p:pic>
        <p:nvPicPr>
          <p:cNvPr id="22533" name="Immagine 4">
            <a:extLst>
              <a:ext uri="{FF2B5EF4-FFF2-40B4-BE49-F238E27FC236}">
                <a16:creationId xmlns:a16="http://schemas.microsoft.com/office/drawing/2014/main" id="{218C1213-180D-47ED-B391-689ADB53A4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3190875"/>
            <a:ext cx="84232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4_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lstStyle>
        <a:defPPr algn="l">
          <a:buClr>
            <a:srgbClr val="FF0000"/>
          </a:buClr>
          <a:defRPr sz="7500" dirty="0">
            <a:solidFill>
              <a:srgbClr val="888888"/>
            </a:solidFill>
            <a:latin typeface="Arial" panose="020B0604020202020204" pitchFamily="34" charset="0"/>
          </a:defRPr>
        </a:defPPr>
      </a:lstStyle>
    </a:tx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 Zanichelli.ppt  -  Modalità compatibilità" id="{DC4D6554-FE9E-4066-A853-38AF42D40ABE}" vid="{EE820D8D-0148-412D-A3C6-D12A08A40329}"/>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32252</TotalTime>
  <Words>3063</Words>
  <Application>Microsoft Office PowerPoint</Application>
  <PresentationFormat>Presentazione su schermo (4:3)</PresentationFormat>
  <Paragraphs>226</Paragraphs>
  <Slides>39</Slides>
  <Notes>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39</vt:i4>
      </vt:variant>
    </vt:vector>
  </HeadingPairs>
  <TitlesOfParts>
    <vt:vector size="46" baseType="lpstr">
      <vt:lpstr>AlrightSans-Black</vt:lpstr>
      <vt:lpstr>Arial</vt:lpstr>
      <vt:lpstr>Calibri</vt:lpstr>
      <vt:lpstr>Cambria Math</vt:lpstr>
      <vt:lpstr>Times</vt:lpstr>
      <vt:lpstr>Times New Roman</vt:lpstr>
      <vt:lpstr>4_Presentazione vuota</vt:lpstr>
      <vt:lpstr>Presentazione standard di PowerPoint</vt:lpstr>
      <vt:lpstr>James E. Brady Neil D. Jespersen Alison Hyslop Maria Cristina Pignocchino</vt:lpstr>
      <vt:lpstr>Capitolo 2</vt:lpstr>
      <vt:lpstr>Sommario</vt:lpstr>
      <vt:lpstr>I sistemi e le misure</vt:lpstr>
      <vt:lpstr>I sistemi e le misure</vt:lpstr>
      <vt:lpstr>I sistemi e le misure</vt:lpstr>
      <vt:lpstr>I sistemi e le misure</vt:lpstr>
      <vt:lpstr>I sistemi e le misure</vt:lpstr>
      <vt:lpstr>I sistemi e le misure</vt:lpstr>
      <vt:lpstr>I sistemi e le misure</vt:lpstr>
      <vt:lpstr>I sistemi e le misure</vt:lpstr>
      <vt:lpstr>I sistemi e le misure</vt:lpstr>
      <vt:lpstr>Massa, volume e densità</vt:lpstr>
      <vt:lpstr>Massa, volume e densità</vt:lpstr>
      <vt:lpstr>Massa, volume e densità</vt:lpstr>
      <vt:lpstr>Massa, volume e densità</vt:lpstr>
      <vt:lpstr>LA CHIMICA CON METODO</vt:lpstr>
      <vt:lpstr>Forza, peso, pressione ed energia</vt:lpstr>
      <vt:lpstr>Forza, peso, pressione ed energia</vt:lpstr>
      <vt:lpstr>Forza, peso, pressione ed energia</vt:lpstr>
      <vt:lpstr>Forza, peso, pressione ed energia</vt:lpstr>
      <vt:lpstr>Forza, peso, pressione ed energia</vt:lpstr>
      <vt:lpstr>Forza, peso, pressione ed energia</vt:lpstr>
      <vt:lpstr>Temperatura e calore</vt:lpstr>
      <vt:lpstr>Temperatura e calore</vt:lpstr>
      <vt:lpstr>Temperatura e calore</vt:lpstr>
      <vt:lpstr>Temperatura e calore</vt:lpstr>
      <vt:lpstr>Temperatura e calore</vt:lpstr>
      <vt:lpstr>L’incertezza delle misure</vt:lpstr>
      <vt:lpstr>L’incertezza delle misure</vt:lpstr>
      <vt:lpstr>L’incertezza delle misure</vt:lpstr>
      <vt:lpstr>L’incertezza delle misure</vt:lpstr>
      <vt:lpstr>L’incertezza delle misure</vt:lpstr>
      <vt:lpstr>Le cifre significative</vt:lpstr>
      <vt:lpstr>Le cifre significative</vt:lpstr>
      <vt:lpstr>Le cifre significative</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Modolo Irene</dc:creator>
  <cp:lastModifiedBy>Modolo Irene</cp:lastModifiedBy>
  <cp:revision>629</cp:revision>
  <cp:lastPrinted>2009-04-22T19:24:48Z</cp:lastPrinted>
  <dcterms:created xsi:type="dcterms:W3CDTF">2011-11-23T15:48:27Z</dcterms:created>
  <dcterms:modified xsi:type="dcterms:W3CDTF">2020-08-06T23:21:44Z</dcterms:modified>
</cp:coreProperties>
</file>