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8" r:id="rId1"/>
  </p:sldMasterIdLst>
  <p:notesMasterIdLst>
    <p:notesMasterId r:id="rId41"/>
  </p:notesMasterIdLst>
  <p:handoutMasterIdLst>
    <p:handoutMasterId r:id="rId42"/>
  </p:handoutMasterIdLst>
  <p:sldIdLst>
    <p:sldId id="432" r:id="rId2"/>
    <p:sldId id="464" r:id="rId3"/>
    <p:sldId id="466" r:id="rId4"/>
    <p:sldId id="465" r:id="rId5"/>
    <p:sldId id="467" r:id="rId6"/>
    <p:sldId id="468" r:id="rId7"/>
    <p:sldId id="469" r:id="rId8"/>
    <p:sldId id="476" r:id="rId9"/>
    <p:sldId id="470" r:id="rId10"/>
    <p:sldId id="471" r:id="rId11"/>
    <p:sldId id="472" r:id="rId12"/>
    <p:sldId id="473" r:id="rId13"/>
    <p:sldId id="474" r:id="rId14"/>
    <p:sldId id="479" r:id="rId15"/>
    <p:sldId id="477" r:id="rId16"/>
    <p:sldId id="478" r:id="rId17"/>
    <p:sldId id="480" r:id="rId18"/>
    <p:sldId id="481" r:id="rId19"/>
    <p:sldId id="483" r:id="rId20"/>
    <p:sldId id="491" r:id="rId21"/>
    <p:sldId id="488" r:id="rId22"/>
    <p:sldId id="487" r:id="rId23"/>
    <p:sldId id="489" r:id="rId24"/>
    <p:sldId id="492" r:id="rId25"/>
    <p:sldId id="493" r:id="rId26"/>
    <p:sldId id="494" r:id="rId27"/>
    <p:sldId id="496" r:id="rId28"/>
    <p:sldId id="497" r:id="rId29"/>
    <p:sldId id="499" r:id="rId30"/>
    <p:sldId id="501" r:id="rId31"/>
    <p:sldId id="500" r:id="rId32"/>
    <p:sldId id="502" r:id="rId33"/>
    <p:sldId id="512" r:id="rId34"/>
    <p:sldId id="503" r:id="rId35"/>
    <p:sldId id="506" r:id="rId36"/>
    <p:sldId id="504" r:id="rId37"/>
    <p:sldId id="507" r:id="rId38"/>
    <p:sldId id="508" r:id="rId39"/>
    <p:sldId id="510" r:id="rId40"/>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8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70" autoAdjust="0"/>
  </p:normalViewPr>
  <p:slideViewPr>
    <p:cSldViewPr>
      <p:cViewPr varScale="1">
        <p:scale>
          <a:sx n="73" d="100"/>
          <a:sy n="73" d="100"/>
        </p:scale>
        <p:origin x="1236" y="6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5E246-9C30-43BA-8AAC-5A19A09D3B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A104F1E-E684-4955-8065-E76DAE931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17240E5-51A6-4EEA-AA74-416CA5DAF9AF}" type="datetimeFigureOut">
              <a:rPr lang="en-GB"/>
              <a:pPr>
                <a:defRPr/>
              </a:pPr>
              <a:t>07/08/2020</a:t>
            </a:fld>
            <a:endParaRPr lang="en-GB"/>
          </a:p>
        </p:txBody>
      </p:sp>
      <p:sp>
        <p:nvSpPr>
          <p:cNvPr id="4" name="Footer Placeholder 3">
            <a:extLst>
              <a:ext uri="{FF2B5EF4-FFF2-40B4-BE49-F238E27FC236}">
                <a16:creationId xmlns:a16="http://schemas.microsoft.com/office/drawing/2014/main" id="{14EBF010-89A6-4457-82D2-A48C5C39BF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AECBF10-17D9-479A-8F31-23E9FEB001C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5311AFA-A47E-426B-9DE4-EBB4B38AB576}"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A92DBBD8-76E3-44ED-89A3-32CEB3E335D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12291" name="Text Box 2">
            <a:extLst>
              <a:ext uri="{FF2B5EF4-FFF2-40B4-BE49-F238E27FC236}">
                <a16:creationId xmlns:a16="http://schemas.microsoft.com/office/drawing/2014/main" id="{0BE90A7B-BFCA-49E1-B069-50787D8D9F7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1" name="Rectangle 3">
            <a:extLst>
              <a:ext uri="{FF2B5EF4-FFF2-40B4-BE49-F238E27FC236}">
                <a16:creationId xmlns:a16="http://schemas.microsoft.com/office/drawing/2014/main" id="{113EB806-919A-4C50-AE6D-61A305AEED2D}"/>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pPr>
              <a:defRPr/>
            </a:pPr>
            <a:r>
              <a:rPr lang="it-IT"/>
              <a:t>13/11/11</a:t>
            </a:r>
          </a:p>
        </p:txBody>
      </p:sp>
      <p:sp>
        <p:nvSpPr>
          <p:cNvPr id="12293" name="Rectangle 4">
            <a:extLst>
              <a:ext uri="{FF2B5EF4-FFF2-40B4-BE49-F238E27FC236}">
                <a16:creationId xmlns:a16="http://schemas.microsoft.com/office/drawing/2014/main" id="{43390502-827A-49C2-BD9A-B356FE9F894D}"/>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A3EAB51-E1D4-4933-BB9C-0BF007A3C97F}"/>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12295" name="Text Box 6">
            <a:extLst>
              <a:ext uri="{FF2B5EF4-FFF2-40B4-BE49-F238E27FC236}">
                <a16:creationId xmlns:a16="http://schemas.microsoft.com/office/drawing/2014/main" id="{FAE8A6EF-29C6-4F74-BBD7-C3E4827D5470}"/>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5" name="Rectangle 7">
            <a:extLst>
              <a:ext uri="{FF2B5EF4-FFF2-40B4-BE49-F238E27FC236}">
                <a16:creationId xmlns:a16="http://schemas.microsoft.com/office/drawing/2014/main" id="{A6EFD4C9-8187-4CDB-A23B-15EBA2C26F21}"/>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07A09AEB-4C7F-4482-AAC0-AD0D36EC16D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E24322-9BFC-4547-90F4-7EFCED30DEB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E3F70E2-7B09-4E4E-B9BE-F444E83185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5364" name="Date Placeholder 3">
            <a:extLst>
              <a:ext uri="{FF2B5EF4-FFF2-40B4-BE49-F238E27FC236}">
                <a16:creationId xmlns:a16="http://schemas.microsoft.com/office/drawing/2014/main" id="{FB103BF6-9C55-48F5-AEE4-36E674B7011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r>
              <a:rPr lang="it-IT" altLang="it-IT" sz="1200">
                <a:solidFill>
                  <a:srgbClr val="000000"/>
                </a:solidFill>
              </a:rPr>
              <a:t>13/11/11</a:t>
            </a:r>
          </a:p>
        </p:txBody>
      </p:sp>
      <p:sp>
        <p:nvSpPr>
          <p:cNvPr id="15365" name="Slide Number Placeholder 4">
            <a:extLst>
              <a:ext uri="{FF2B5EF4-FFF2-40B4-BE49-F238E27FC236}">
                <a16:creationId xmlns:a16="http://schemas.microsoft.com/office/drawing/2014/main" id="{6D168264-E665-416F-B8C7-1E8513B9397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fld id="{A1A68321-29AB-493D-BA89-3F0E6FEFD883}" type="slidenum">
              <a:rPr lang="it-IT" altLang="it-IT" sz="1200" smtClean="0">
                <a:solidFill>
                  <a:srgbClr val="000000"/>
                </a:solidFill>
              </a:rPr>
              <a:pPr/>
              <a:t>2</a:t>
            </a:fld>
            <a:endParaRPr lang="it-IT" altLang="it-IT"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inizial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4D7FD9-9EBB-4176-87D4-6AF4B8162164}"/>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sz="1800"/>
          </a:p>
        </p:txBody>
      </p:sp>
      <p:sp>
        <p:nvSpPr>
          <p:cNvPr id="3" name="AutoShape 3">
            <a:extLst>
              <a:ext uri="{FF2B5EF4-FFF2-40B4-BE49-F238E27FC236}">
                <a16:creationId xmlns:a16="http://schemas.microsoft.com/office/drawing/2014/main" id="{19A5436A-85E1-41FC-88D6-4E0F1BD4D929}"/>
              </a:ext>
            </a:extLst>
          </p:cNvPr>
          <p:cNvSpPr>
            <a:spLocks noChangeArrowheads="1"/>
          </p:cNvSpPr>
          <p:nvPr userDrawn="1"/>
        </p:nvSpPr>
        <p:spPr bwMode="auto">
          <a:xfrm>
            <a:off x="76200" y="76200"/>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sz="1800">
                <a:latin typeface="Arial" charset="0"/>
                <a:ea typeface="ＭＳ Ｐゴシック" pitchFamily="28" charset="-128"/>
              </a:rPr>
              <a:t> </a:t>
            </a:r>
          </a:p>
        </p:txBody>
      </p:sp>
      <p:sp>
        <p:nvSpPr>
          <p:cNvPr id="4" name="Rectangle 206">
            <a:extLst>
              <a:ext uri="{FF2B5EF4-FFF2-40B4-BE49-F238E27FC236}">
                <a16:creationId xmlns:a16="http://schemas.microsoft.com/office/drawing/2014/main" id="{83E8F6AF-3ACF-4427-93A4-AF9BF128FBD7}"/>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pic>
        <p:nvPicPr>
          <p:cNvPr id="5" name="Picture 10">
            <a:extLst>
              <a:ext uri="{FF2B5EF4-FFF2-40B4-BE49-F238E27FC236}">
                <a16:creationId xmlns:a16="http://schemas.microsoft.com/office/drawing/2014/main" id="{C2FECAAA-A190-470E-BEFC-5EEBAB8F6DB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4600" y="2557463"/>
            <a:ext cx="6553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090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14400"/>
          </a:xfrm>
        </p:spPr>
        <p:txBody>
          <a:bodyPr/>
          <a:lstStyle/>
          <a:p>
            <a:r>
              <a:rPr lang="it-IT"/>
              <a:t>Fare clic per modificare stile</a:t>
            </a:r>
          </a:p>
        </p:txBody>
      </p:sp>
      <p:sp>
        <p:nvSpPr>
          <p:cNvPr id="3" name="Segnaposto tabella 2"/>
          <p:cNvSpPr>
            <a:spLocks noGrp="1"/>
          </p:cNvSpPr>
          <p:nvPr>
            <p:ph type="tbl" idx="1"/>
          </p:nvPr>
        </p:nvSpPr>
        <p:spPr>
          <a:xfrm>
            <a:off x="457200" y="1340768"/>
            <a:ext cx="8229600" cy="4114800"/>
          </a:xfrm>
        </p:spPr>
        <p:txBody>
          <a:bodyPr/>
          <a:lstStyle>
            <a:lvl1pPr>
              <a:spcAft>
                <a:spcPts val="1000"/>
              </a:spcAft>
              <a:defRPr/>
            </a:lvl1pPr>
          </a:lstStyle>
          <a:p>
            <a:pPr lvl="0"/>
            <a:endParaRPr lang="it-IT" noProof="0" dirty="0"/>
          </a:p>
        </p:txBody>
      </p:sp>
      <p:sp>
        <p:nvSpPr>
          <p:cNvPr id="4" name="Segnaposto piè di pagina 1">
            <a:extLst>
              <a:ext uri="{FF2B5EF4-FFF2-40B4-BE49-F238E27FC236}">
                <a16:creationId xmlns:a16="http://schemas.microsoft.com/office/drawing/2014/main" id="{01756B48-763D-4303-8E65-8FDD2B6C05A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112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olo libr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B43649-6C91-4498-9F64-BA04DD33D9DC}"/>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
        <p:nvSpPr>
          <p:cNvPr id="5" name="AutoShape 3">
            <a:extLst>
              <a:ext uri="{FF2B5EF4-FFF2-40B4-BE49-F238E27FC236}">
                <a16:creationId xmlns:a16="http://schemas.microsoft.com/office/drawing/2014/main" id="{B0806C3D-CB8E-4B38-9809-0CFD5F6CB8BE}"/>
              </a:ext>
            </a:extLst>
          </p:cNvPr>
          <p:cNvSpPr>
            <a:spLocks noChangeArrowheads="1"/>
          </p:cNvSpPr>
          <p:nvPr userDrawn="1"/>
        </p:nvSpPr>
        <p:spPr bwMode="auto">
          <a:xfrm>
            <a:off x="76200" y="71438"/>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a:latin typeface="Arial" charset="0"/>
                <a:ea typeface="ＭＳ Ｐゴシック" pitchFamily="28" charset="-128"/>
              </a:rPr>
              <a:t> </a:t>
            </a:r>
          </a:p>
        </p:txBody>
      </p:sp>
      <p:pic>
        <p:nvPicPr>
          <p:cNvPr id="6" name="Picture 202" descr="LOGO">
            <a:extLst>
              <a:ext uri="{FF2B5EF4-FFF2-40B4-BE49-F238E27FC236}">
                <a16:creationId xmlns:a16="http://schemas.microsoft.com/office/drawing/2014/main" id="{73C46BC5-C6AF-423C-881E-294A30EDF7F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6">
            <a:extLst>
              <a:ext uri="{FF2B5EF4-FFF2-40B4-BE49-F238E27FC236}">
                <a16:creationId xmlns:a16="http://schemas.microsoft.com/office/drawing/2014/main" id="{8D4F571D-B4CF-4666-B452-EF9329FFA6D6}"/>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899592" y="476672"/>
            <a:ext cx="7416824" cy="914400"/>
          </a:xfrm>
        </p:spPr>
        <p:txBody>
          <a:bodyPr anchor="t"/>
          <a:lstStyle>
            <a:lvl1pPr>
              <a:defRPr sz="3000">
                <a:solidFill>
                  <a:srgbClr val="808080"/>
                </a:solidFill>
              </a:defRPr>
            </a:lvl1pPr>
          </a:lstStyle>
          <a:p>
            <a:r>
              <a:rPr lang="en-US" altLang="it-IT" noProof="0" dirty="0"/>
              <a:t>Click to edit Master title style</a:t>
            </a:r>
            <a:endParaRPr lang="it-IT" dirty="0"/>
          </a:p>
        </p:txBody>
      </p:sp>
      <p:sp>
        <p:nvSpPr>
          <p:cNvPr id="7174" name="Rectangle 6"/>
          <p:cNvSpPr>
            <a:spLocks noGrp="1" noChangeArrowheads="1"/>
          </p:cNvSpPr>
          <p:nvPr>
            <p:ph type="subTitle" idx="1"/>
          </p:nvPr>
        </p:nvSpPr>
        <p:spPr>
          <a:xfrm>
            <a:off x="899592" y="2635250"/>
            <a:ext cx="7416824" cy="2057400"/>
          </a:xfrm>
        </p:spPr>
        <p:txBody>
          <a:bodyPr anchor="ctr"/>
          <a:lstStyle>
            <a:lvl1pPr marL="0" marR="0" indent="0" algn="l" defTabSz="914400" rtl="0" eaLnBrk="0" fontAlgn="base" latinLnBrk="0" hangingPunct="0">
              <a:lnSpc>
                <a:spcPct val="90000"/>
              </a:lnSpc>
              <a:spcBef>
                <a:spcPct val="0"/>
              </a:spcBef>
              <a:spcAft>
                <a:spcPct val="0"/>
              </a:spcAft>
              <a:buClr>
                <a:srgbClr val="FF0000"/>
              </a:buClr>
              <a:buSzTx/>
              <a:buFontTx/>
              <a:buNone/>
              <a:tabLst/>
              <a:defRPr sz="8000">
                <a:solidFill>
                  <a:srgbClr val="FF0000"/>
                </a:solidFill>
              </a:defRPr>
            </a:lvl1pPr>
          </a:lstStyle>
          <a:p>
            <a:pPr lvl="0"/>
            <a:r>
              <a:rPr lang="en-US" altLang="en-US" noProof="0" dirty="0"/>
              <a:t>Click to edit Master</a:t>
            </a:r>
          </a:p>
          <a:p>
            <a:pPr lvl="0"/>
            <a:r>
              <a:rPr lang="en-US" altLang="en-US" noProof="0" dirty="0"/>
              <a:t>subtitle style</a:t>
            </a:r>
            <a:endParaRPr lang="it-IT" altLang="it-IT" noProof="0" dirty="0"/>
          </a:p>
        </p:txBody>
      </p:sp>
    </p:spTree>
    <p:extLst>
      <p:ext uri="{BB962C8B-B14F-4D97-AF65-F5344CB8AC3E}">
        <p14:creationId xmlns:p14="http://schemas.microsoft.com/office/powerpoint/2010/main" val="25127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olo capitolo">
    <p:spTree>
      <p:nvGrpSpPr>
        <p:cNvPr id="1" name=""/>
        <p:cNvGrpSpPr/>
        <p:nvPr/>
      </p:nvGrpSpPr>
      <p:grpSpPr>
        <a:xfrm>
          <a:off x="0" y="0"/>
          <a:ext cx="0" cy="0"/>
          <a:chOff x="0" y="0"/>
          <a:chExt cx="0" cy="0"/>
        </a:xfrm>
      </p:grpSpPr>
      <p:pic>
        <p:nvPicPr>
          <p:cNvPr id="4" name="Picture 202" descr="LOGO">
            <a:extLst>
              <a:ext uri="{FF2B5EF4-FFF2-40B4-BE49-F238E27FC236}">
                <a16:creationId xmlns:a16="http://schemas.microsoft.com/office/drawing/2014/main" id="{91A4CB57-4F3A-443A-A27B-366EA6D2824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6">
            <a:extLst>
              <a:ext uri="{FF2B5EF4-FFF2-40B4-BE49-F238E27FC236}">
                <a16:creationId xmlns:a16="http://schemas.microsoft.com/office/drawing/2014/main" id="{AC27620F-4952-49B4-9CDF-2FAD6946C1F0}"/>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457200" y="381600"/>
            <a:ext cx="8219256" cy="914400"/>
          </a:xfrm>
        </p:spPr>
        <p:txBody>
          <a:bodyPr/>
          <a:lstStyle>
            <a:lvl1pPr>
              <a:defRPr sz="4000">
                <a:solidFill>
                  <a:schemeClr val="bg2"/>
                </a:solidFill>
              </a:defRPr>
            </a:lvl1pPr>
          </a:lstStyle>
          <a:p>
            <a:r>
              <a:rPr lang="it-IT" dirty="0"/>
              <a:t>Fare clic per modificare stile</a:t>
            </a:r>
          </a:p>
        </p:txBody>
      </p:sp>
      <p:sp>
        <p:nvSpPr>
          <p:cNvPr id="7174" name="Rectangle 6"/>
          <p:cNvSpPr>
            <a:spLocks noGrp="1" noChangeArrowheads="1"/>
          </p:cNvSpPr>
          <p:nvPr>
            <p:ph type="subTitle" idx="1"/>
          </p:nvPr>
        </p:nvSpPr>
        <p:spPr>
          <a:xfrm>
            <a:off x="457200" y="2635250"/>
            <a:ext cx="8219255" cy="2057400"/>
          </a:xfrm>
        </p:spPr>
        <p:txBody>
          <a:bodyPr anchor="ctr"/>
          <a:lstStyle>
            <a:lvl1pPr marL="0" indent="0">
              <a:lnSpc>
                <a:spcPct val="90000"/>
              </a:lnSpc>
              <a:buNone/>
              <a:defRPr sz="7000">
                <a:solidFill>
                  <a:schemeClr val="bg2"/>
                </a:solidFill>
              </a:defRPr>
            </a:lvl1pPr>
          </a:lstStyle>
          <a:p>
            <a:r>
              <a:rPr lang="it-IT" dirty="0"/>
              <a:t>Fare clic per modificare lo stile del sottotitolo dello schema</a:t>
            </a:r>
          </a:p>
        </p:txBody>
      </p:sp>
    </p:spTree>
    <p:extLst>
      <p:ext uri="{BB962C8B-B14F-4D97-AF65-F5344CB8AC3E}">
        <p14:creationId xmlns:p14="http://schemas.microsoft.com/office/powerpoint/2010/main" val="11147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p>
            <a:r>
              <a:rPr lang="it-IT" dirty="0"/>
              <a:t>Fare clic per modificare stile</a:t>
            </a:r>
          </a:p>
        </p:txBody>
      </p:sp>
      <p:sp>
        <p:nvSpPr>
          <p:cNvPr id="3" name="Segnaposto contenuto 2"/>
          <p:cNvSpPr>
            <a:spLocks noGrp="1"/>
          </p:cNvSpPr>
          <p:nvPr>
            <p:ph idx="1"/>
          </p:nvPr>
        </p:nvSpPr>
        <p:spPr>
          <a:xfrm>
            <a:off x="457200" y="134076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867231D9-8139-47B4-89E7-86B4DEC9D8BC}"/>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1723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2030">
    <p:spTree>
      <p:nvGrpSpPr>
        <p:cNvPr id="1" name=""/>
        <p:cNvGrpSpPr/>
        <p:nvPr/>
      </p:nvGrpSpPr>
      <p:grpSpPr>
        <a:xfrm>
          <a:off x="0" y="0"/>
          <a:ext cx="0" cy="0"/>
          <a:chOff x="0" y="0"/>
          <a:chExt cx="0" cy="0"/>
        </a:xfrm>
      </p:grpSpPr>
      <p:pic>
        <p:nvPicPr>
          <p:cNvPr id="4" name="Immagine 7" descr="Immagine che contiene segnale, disegnando&#10;&#10;Descrizione generata automaticamente">
            <a:extLst>
              <a:ext uri="{FF2B5EF4-FFF2-40B4-BE49-F238E27FC236}">
                <a16:creationId xmlns:a16="http://schemas.microsoft.com/office/drawing/2014/main" id="{78D727F1-7F09-448C-810D-6E2411BBA3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44500" y="127000"/>
            <a:ext cx="946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57200" y="154644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5" name="Segnaposto piè di pagina 1">
            <a:extLst>
              <a:ext uri="{FF2B5EF4-FFF2-40B4-BE49-F238E27FC236}">
                <a16:creationId xmlns:a16="http://schemas.microsoft.com/office/drawing/2014/main" id="{0E81E12B-BAB5-4662-9D23-EE269036461F}"/>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58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ri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lvl1pPr>
              <a:defRPr/>
            </a:lvl1pPr>
          </a:lstStyle>
          <a:p>
            <a:endParaRPr lang="it-IT" dirty="0"/>
          </a:p>
        </p:txBody>
      </p:sp>
      <p:sp>
        <p:nvSpPr>
          <p:cNvPr id="3" name="Segnaposto contenuto 2"/>
          <p:cNvSpPr>
            <a:spLocks noGrp="1"/>
          </p:cNvSpPr>
          <p:nvPr>
            <p:ph idx="1"/>
          </p:nvPr>
        </p:nvSpPr>
        <p:spPr>
          <a:xfrm>
            <a:off x="457200" y="1340768"/>
            <a:ext cx="8219256" cy="4114800"/>
          </a:xfrm>
        </p:spPr>
        <p:txBody>
          <a:bodyPr/>
          <a:lstStyle>
            <a:lvl1pPr marL="457200" indent="-457200">
              <a:spcAft>
                <a:spcPts val="1500"/>
              </a:spcAft>
              <a:buSzPct val="80000"/>
              <a:buFont typeface="+mj-lt"/>
              <a:buAutoNum type="arabicPeriod"/>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0297B8DB-296B-4DA5-81B1-0CBB8EBA18DB}"/>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64864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40768"/>
            <a:ext cx="4027803"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58996" y="1340768"/>
            <a:ext cx="4027804"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1">
            <a:extLst>
              <a:ext uri="{FF2B5EF4-FFF2-40B4-BE49-F238E27FC236}">
                <a16:creationId xmlns:a16="http://schemas.microsoft.com/office/drawing/2014/main" id="{54765346-64E8-46ED-82FD-B74D288979F8}"/>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245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piè di pagina 1">
            <a:extLst>
              <a:ext uri="{FF2B5EF4-FFF2-40B4-BE49-F238E27FC236}">
                <a16:creationId xmlns:a16="http://schemas.microsoft.com/office/drawing/2014/main" id="{BF7FD464-AA25-4E41-ABAA-48D892DE4006}"/>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99112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C7A04D3-6012-478F-82A3-ADD9EA58FE9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356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A1586-6383-40F6-92EB-ECAA881D31FF}"/>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800"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993664AA-D8C9-45A7-BE32-D8AA7D011133}"/>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7816850" y="6623050"/>
            <a:ext cx="1339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7F8D817-6C3F-41FD-9381-A5E86A1A33C8}"/>
              </a:ext>
            </a:extLst>
          </p:cNvPr>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 name="Rectangle 5">
            <a:extLst>
              <a:ext uri="{FF2B5EF4-FFF2-40B4-BE49-F238E27FC236}">
                <a16:creationId xmlns:a16="http://schemas.microsoft.com/office/drawing/2014/main" id="{DC83DDDD-6E43-4634-8F25-1196B8D3305E}"/>
              </a:ext>
            </a:extLst>
          </p:cNvPr>
          <p:cNvSpPr>
            <a:spLocks noGrp="1" noChangeArrowheads="1"/>
          </p:cNvSpPr>
          <p:nvPr>
            <p:ph type="ftr" sz="quarter" idx="3"/>
          </p:nvPr>
        </p:nvSpPr>
        <p:spPr bwMode="auto">
          <a:xfrm>
            <a:off x="76200" y="6626225"/>
            <a:ext cx="4424363" cy="24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1"/>
                </a:solidFill>
                <a:latin typeface="Arial" panose="020B0604020202020204" pitchFamily="34" charset="0"/>
              </a:defRPr>
            </a:lvl1pPr>
          </a:lstStyle>
          <a:p>
            <a:pPr>
              <a:defRPr/>
            </a:pPr>
            <a:r>
              <a:rPr lang="it-IT" altLang="it-IT"/>
              <a:t>Brady, Jespersen, Hyslop, Pignocchino </a:t>
            </a:r>
            <a:r>
              <a:rPr lang="it-IT" altLang="it-IT" i="1"/>
              <a:t>Chimica.blu seconda edizione </a:t>
            </a:r>
            <a:r>
              <a:rPr lang="it-IT" altLang="it-IT"/>
              <a:t>© Zanichelli 2020</a:t>
            </a:r>
          </a:p>
        </p:txBody>
      </p:sp>
      <p:sp>
        <p:nvSpPr>
          <p:cNvPr id="1030" name="Rectangle 209">
            <a:extLst>
              <a:ext uri="{FF2B5EF4-FFF2-40B4-BE49-F238E27FC236}">
                <a16:creationId xmlns:a16="http://schemas.microsoft.com/office/drawing/2014/main" id="{1F3ED997-7008-4F55-AE00-5B2B601BC293}"/>
              </a:ext>
            </a:extLst>
          </p:cNvPr>
          <p:cNvSpPr>
            <a:spLocks noGrp="1" noChangeArrowheads="1"/>
          </p:cNvSpPr>
          <p:nvPr userDrawn="1"/>
        </p:nvSpPr>
        <p:spPr bwMode="auto">
          <a:xfrm>
            <a:off x="3733800" y="6626225"/>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1B3BB54C-B0EF-474E-81FE-E0109535F7CC}" type="slidenum">
              <a:rPr lang="it-IT" altLang="it-IT" sz="800">
                <a:solidFill>
                  <a:schemeClr val="tx1"/>
                </a:solidFill>
                <a:latin typeface="Arial" panose="020B0604020202020204" pitchFamily="34" charset="0"/>
              </a:rPr>
              <a:pPr algn="ctr"/>
              <a:t>‹N›</a:t>
            </a:fld>
            <a:endParaRPr lang="it-IT" altLang="it-IT" sz="1400">
              <a:solidFill>
                <a:schemeClr val="tx1"/>
              </a:solidFill>
              <a:latin typeface="Arial" panose="020B0604020202020204" pitchFamily="34" charset="0"/>
            </a:endParaRPr>
          </a:p>
        </p:txBody>
      </p:sp>
      <p:sp>
        <p:nvSpPr>
          <p:cNvPr id="1031" name="Rectangle 213">
            <a:extLst>
              <a:ext uri="{FF2B5EF4-FFF2-40B4-BE49-F238E27FC236}">
                <a16:creationId xmlns:a16="http://schemas.microsoft.com/office/drawing/2014/main" id="{FD247F9F-453B-48E8-A8D2-883AD25F1F38}"/>
              </a:ext>
            </a:extLst>
          </p:cNvPr>
          <p:cNvSpPr>
            <a:spLocks noGrp="1" noChangeArrowheads="1"/>
          </p:cNvSpPr>
          <p:nvPr>
            <p:ph type="body" idx="1"/>
          </p:nvPr>
        </p:nvSpPr>
        <p:spPr bwMode="auto">
          <a:xfrm>
            <a:off x="457200" y="13414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Lst>
  <p:hf sldNum="0" hdr="0" dt="0"/>
  <p:txStyles>
    <p:titleStyle>
      <a:lvl1pPr algn="l" rtl="0" eaLnBrk="0" fontAlgn="base" hangingPunct="0">
        <a:lnSpc>
          <a:spcPct val="90000"/>
        </a:lnSpc>
        <a:spcBef>
          <a:spcPct val="0"/>
        </a:spcBef>
        <a:spcAft>
          <a:spcPct val="0"/>
        </a:spcAft>
        <a:defRPr sz="4000">
          <a:solidFill>
            <a:srgbClr val="FF0000"/>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6pPr>
      <a:lvl7pPr marL="9144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9pPr>
    </p:titleStyle>
    <p:bodyStyle>
      <a:lvl1pPr marL="342900" indent="-342900" algn="l" rtl="0" eaLnBrk="0" fontAlgn="base" hangingPunct="0">
        <a:spcBef>
          <a:spcPct val="0"/>
        </a:spcBef>
        <a:spcAft>
          <a:spcPts val="1500"/>
        </a:spcAft>
        <a:buClr>
          <a:srgbClr val="FF0000"/>
        </a:buClr>
        <a:buChar char="•"/>
        <a:defRPr sz="2400">
          <a:solidFill>
            <a:schemeClr val="tx1"/>
          </a:solidFill>
          <a:latin typeface="+mn-lt"/>
          <a:ea typeface="MS PGothic" panose="020B0600070205080204" pitchFamily="34" charset="-128"/>
          <a:cs typeface="MS PGothic" panose="020B0600070205080204" pitchFamily="34" charset="-128"/>
        </a:defRPr>
      </a:lvl1pPr>
      <a:lvl2pPr marL="292100" indent="571500" algn="l" rtl="0" eaLnBrk="0" fontAlgn="base" hangingPunct="0">
        <a:lnSpc>
          <a:spcPct val="140000"/>
        </a:lnSpc>
        <a:spcBef>
          <a:spcPct val="0"/>
        </a:spcBef>
        <a:spcAft>
          <a:spcPts val="1500"/>
        </a:spcAft>
        <a:buClr>
          <a:srgbClr val="FF0000"/>
        </a:buClr>
        <a:buFont typeface="Times" panose="02020603050405020304" pitchFamily="18" charset="0"/>
        <a:buChar char="•"/>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1586C-96E7-44D4-B3E4-FA0FC46A1D91}"/>
              </a:ext>
            </a:extLst>
          </p:cNvPr>
          <p:cNvSpPr>
            <a:spLocks noGrp="1"/>
          </p:cNvSpPr>
          <p:nvPr>
            <p:ph type="title"/>
          </p:nvPr>
        </p:nvSpPr>
        <p:spPr/>
        <p:txBody>
          <a:bodyPr/>
          <a:lstStyle/>
          <a:p>
            <a:r>
              <a:rPr lang="it-IT" dirty="0"/>
              <a:t>Miscugli omogenei ed eterogenei</a:t>
            </a:r>
          </a:p>
        </p:txBody>
      </p:sp>
      <p:sp>
        <p:nvSpPr>
          <p:cNvPr id="3" name="Segnaposto contenuto 2">
            <a:extLst>
              <a:ext uri="{FF2B5EF4-FFF2-40B4-BE49-F238E27FC236}">
                <a16:creationId xmlns:a16="http://schemas.microsoft.com/office/drawing/2014/main" id="{0AD0DBB8-C8D1-4A8F-B8F4-8BBB0CB116BC}"/>
              </a:ext>
            </a:extLst>
          </p:cNvPr>
          <p:cNvSpPr>
            <a:spLocks noGrp="1"/>
          </p:cNvSpPr>
          <p:nvPr>
            <p:ph idx="1"/>
          </p:nvPr>
        </p:nvSpPr>
        <p:spPr>
          <a:xfrm>
            <a:off x="457200" y="1340768"/>
            <a:ext cx="8219256" cy="4968552"/>
          </a:xfrm>
        </p:spPr>
        <p:txBody>
          <a:bodyPr/>
          <a:lstStyle/>
          <a:p>
            <a:r>
              <a:rPr lang="it-IT" dirty="0"/>
              <a:t>Alcuni miscugli eterogenei possono sembrare soluzioni, anche se l’effetto e solo temporaneo.</a:t>
            </a:r>
          </a:p>
          <a:p>
            <a:pPr marL="342900" indent="-342900">
              <a:buClrTx/>
              <a:buSzPct val="80000"/>
              <a:buFont typeface="Arial" panose="020B0604020202020204" pitchFamily="34" charset="0"/>
              <a:buChar char="•"/>
            </a:pPr>
            <a:r>
              <a:rPr lang="it-IT" b="1" dirty="0"/>
              <a:t>Sospensioni</a:t>
            </a:r>
            <a:r>
              <a:rPr lang="it-IT" dirty="0"/>
              <a:t> → particelle solide di dimensioni superiori a 10</a:t>
            </a:r>
            <a:r>
              <a:rPr lang="it-IT" baseline="30000" dirty="0"/>
              <a:t>-6</a:t>
            </a:r>
            <a:r>
              <a:rPr lang="it-IT" dirty="0"/>
              <a:t> m che si trovano in un liquido.</a:t>
            </a:r>
            <a:endParaRPr lang="it-IT" b="1" dirty="0"/>
          </a:p>
          <a:p>
            <a:pPr marL="342900" indent="-342900">
              <a:spcAft>
                <a:spcPts val="1000"/>
              </a:spcAft>
              <a:buClrTx/>
              <a:buSzPct val="80000"/>
              <a:buFont typeface="Arial" panose="020B0604020202020204" pitchFamily="34" charset="0"/>
              <a:buChar char="•"/>
            </a:pPr>
            <a:r>
              <a:rPr lang="it-IT" b="1" dirty="0"/>
              <a:t>Colloidi</a:t>
            </a:r>
            <a:r>
              <a:rPr lang="it-IT" dirty="0"/>
              <a:t> → particelle (</a:t>
            </a:r>
            <a:r>
              <a:rPr lang="it-IT" i="1" dirty="0"/>
              <a:t>fase dispersa</a:t>
            </a:r>
            <a:r>
              <a:rPr lang="it-IT" dirty="0"/>
              <a:t>) di dimensioni comprese tra 10</a:t>
            </a:r>
            <a:r>
              <a:rPr lang="it-IT" baseline="30000" dirty="0"/>
              <a:t>-9</a:t>
            </a:r>
            <a:r>
              <a:rPr lang="it-IT" dirty="0"/>
              <a:t> e 10</a:t>
            </a:r>
            <a:r>
              <a:rPr lang="it-IT" baseline="30000" dirty="0"/>
              <a:t>-6</a:t>
            </a:r>
            <a:r>
              <a:rPr lang="it-IT" dirty="0"/>
              <a:t> m che si trovano in un mezzo detto </a:t>
            </a:r>
            <a:r>
              <a:rPr lang="it-IT" i="1" dirty="0"/>
              <a:t>fase disperdente</a:t>
            </a:r>
            <a:r>
              <a:rPr lang="it-IT" dirty="0"/>
              <a:t>.</a:t>
            </a:r>
            <a:br>
              <a:rPr lang="it-IT" dirty="0"/>
            </a:br>
            <a:r>
              <a:rPr lang="it-IT" dirty="0"/>
              <a:t>Sono colloidi:</a:t>
            </a:r>
          </a:p>
          <a:p>
            <a:pPr marL="1397000" lvl="2" indent="-342900">
              <a:spcAft>
                <a:spcPts val="1000"/>
              </a:spcAft>
              <a:buClrTx/>
              <a:buSzPct val="80000"/>
              <a:buFont typeface="Wingdings" panose="05000000000000000000" pitchFamily="2" charset="2"/>
              <a:buChar char="§"/>
            </a:pPr>
            <a:r>
              <a:rPr lang="it-IT" sz="2400" dirty="0"/>
              <a:t>schiuma (liquido + aria)</a:t>
            </a:r>
          </a:p>
          <a:p>
            <a:pPr marL="1397000" lvl="2" indent="-342900">
              <a:spcAft>
                <a:spcPts val="1000"/>
              </a:spcAft>
              <a:buClrTx/>
              <a:buSzPct val="80000"/>
              <a:buFont typeface="Wingdings" panose="05000000000000000000" pitchFamily="2" charset="2"/>
              <a:buChar char="§"/>
            </a:pPr>
            <a:r>
              <a:rPr lang="it-IT" sz="2400" dirty="0"/>
              <a:t>fumo (solido + gas)</a:t>
            </a:r>
          </a:p>
          <a:p>
            <a:pPr marL="1397000" lvl="2" indent="-342900">
              <a:spcAft>
                <a:spcPts val="1000"/>
              </a:spcAft>
              <a:buClrTx/>
              <a:buSzPct val="80000"/>
              <a:buFont typeface="Wingdings" panose="05000000000000000000" pitchFamily="2" charset="2"/>
              <a:buChar char="§"/>
            </a:pPr>
            <a:r>
              <a:rPr lang="it-IT" sz="2400" dirty="0"/>
              <a:t>emulsioni (due liquidi immiscibili).</a:t>
            </a:r>
          </a:p>
        </p:txBody>
      </p:sp>
      <p:sp>
        <p:nvSpPr>
          <p:cNvPr id="4" name="Segnaposto piè di pagina 3">
            <a:extLst>
              <a:ext uri="{FF2B5EF4-FFF2-40B4-BE49-F238E27FC236}">
                <a16:creationId xmlns:a16="http://schemas.microsoft.com/office/drawing/2014/main" id="{D227443B-C923-423D-8F73-A74EC7E4F79A}"/>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8917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F119BC-EC97-400E-9698-11373133301A}"/>
              </a:ext>
            </a:extLst>
          </p:cNvPr>
          <p:cNvSpPr>
            <a:spLocks noGrp="1"/>
          </p:cNvSpPr>
          <p:nvPr>
            <p:ph type="title"/>
          </p:nvPr>
        </p:nvSpPr>
        <p:spPr/>
        <p:txBody>
          <a:bodyPr/>
          <a:lstStyle/>
          <a:p>
            <a:r>
              <a:rPr lang="it-IT" dirty="0"/>
              <a:t>Miscugli omogenei ed eterogenei</a:t>
            </a:r>
          </a:p>
        </p:txBody>
      </p:sp>
      <p:sp>
        <p:nvSpPr>
          <p:cNvPr id="9" name="Segnaposto contenuto 8">
            <a:extLst>
              <a:ext uri="{FF2B5EF4-FFF2-40B4-BE49-F238E27FC236}">
                <a16:creationId xmlns:a16="http://schemas.microsoft.com/office/drawing/2014/main" id="{4B57E035-9C23-49AD-AA4F-330AD67CA0B9}"/>
              </a:ext>
            </a:extLst>
          </p:cNvPr>
          <p:cNvSpPr>
            <a:spLocks noGrp="1"/>
          </p:cNvSpPr>
          <p:nvPr>
            <p:ph idx="1"/>
          </p:nvPr>
        </p:nvSpPr>
        <p:spPr/>
        <p:txBody>
          <a:bodyPr/>
          <a:lstStyle/>
          <a:p>
            <a:r>
              <a:rPr lang="it-IT" dirty="0"/>
              <a:t>La distinzione tra soluzione, sospensione e colloide è data dalla dimensione delle particelle presenti in minor quantità.</a:t>
            </a:r>
          </a:p>
        </p:txBody>
      </p:sp>
      <p:sp>
        <p:nvSpPr>
          <p:cNvPr id="4" name="Segnaposto piè di pagina 3">
            <a:extLst>
              <a:ext uri="{FF2B5EF4-FFF2-40B4-BE49-F238E27FC236}">
                <a16:creationId xmlns:a16="http://schemas.microsoft.com/office/drawing/2014/main" id="{B3AAF767-3115-4AD4-BA8F-722C485F075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8" name="Immagine 7">
            <a:extLst>
              <a:ext uri="{FF2B5EF4-FFF2-40B4-BE49-F238E27FC236}">
                <a16:creationId xmlns:a16="http://schemas.microsoft.com/office/drawing/2014/main" id="{EB64D061-A8B3-4054-B3B3-111DCDBF3335}"/>
              </a:ext>
            </a:extLst>
          </p:cNvPr>
          <p:cNvPicPr>
            <a:picLocks noChangeAspect="1"/>
          </p:cNvPicPr>
          <p:nvPr/>
        </p:nvPicPr>
        <p:blipFill rotWithShape="1">
          <a:blip r:embed="rId2">
            <a:extLst>
              <a:ext uri="{28A0092B-C50C-407E-A947-70E740481C1C}">
                <a14:useLocalDpi xmlns:a14="http://schemas.microsoft.com/office/drawing/2010/main"/>
              </a:ext>
            </a:extLst>
          </a:blip>
          <a:srcRect l="7475" t="2377" r="8264" b="19961"/>
          <a:stretch/>
        </p:blipFill>
        <p:spPr>
          <a:xfrm>
            <a:off x="596467" y="2266528"/>
            <a:ext cx="7940721" cy="4114800"/>
          </a:xfrm>
          <a:prstGeom prst="rect">
            <a:avLst/>
          </a:prstGeom>
        </p:spPr>
      </p:pic>
    </p:spTree>
    <p:extLst>
      <p:ext uri="{BB962C8B-B14F-4D97-AF65-F5344CB8AC3E}">
        <p14:creationId xmlns:p14="http://schemas.microsoft.com/office/powerpoint/2010/main" val="131493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4C8AD6-342C-45FF-9CBF-E63EEE9BE32F}"/>
              </a:ext>
            </a:extLst>
          </p:cNvPr>
          <p:cNvSpPr>
            <a:spLocks noGrp="1"/>
          </p:cNvSpPr>
          <p:nvPr>
            <p:ph type="title"/>
          </p:nvPr>
        </p:nvSpPr>
        <p:spPr/>
        <p:txBody>
          <a:bodyPr/>
          <a:lstStyle/>
          <a:p>
            <a:r>
              <a:rPr lang="it-IT" dirty="0"/>
              <a:t>Miscugli omogenei ed eterogenei</a:t>
            </a:r>
          </a:p>
        </p:txBody>
      </p:sp>
      <p:sp>
        <p:nvSpPr>
          <p:cNvPr id="3" name="Segnaposto contenuto 2">
            <a:extLst>
              <a:ext uri="{FF2B5EF4-FFF2-40B4-BE49-F238E27FC236}">
                <a16:creationId xmlns:a16="http://schemas.microsoft.com/office/drawing/2014/main" id="{7B8CBDCF-9374-4FE4-93BB-2B9C52702021}"/>
              </a:ext>
            </a:extLst>
          </p:cNvPr>
          <p:cNvSpPr>
            <a:spLocks noGrp="1"/>
          </p:cNvSpPr>
          <p:nvPr>
            <p:ph idx="1"/>
          </p:nvPr>
        </p:nvSpPr>
        <p:spPr/>
        <p:txBody>
          <a:bodyPr/>
          <a:lstStyle/>
          <a:p>
            <a:r>
              <a:rPr lang="it-IT" dirty="0"/>
              <a:t>Si possono distinguere miscugli, soluzioni e sostanze pure sfruttando le loro caratteristiche:</a:t>
            </a:r>
          </a:p>
          <a:p>
            <a:pPr marL="342900" indent="-342900">
              <a:buClrTx/>
              <a:buSzPct val="80000"/>
              <a:buFont typeface="Arial" panose="020B0604020202020204" pitchFamily="34" charset="0"/>
              <a:buChar char="•"/>
            </a:pPr>
            <a:r>
              <a:rPr lang="it-IT" dirty="0"/>
              <a:t>miscugli e soluzioni </a:t>
            </a:r>
            <a:r>
              <a:rPr lang="it-IT" b="1" dirty="0"/>
              <a:t>non hanno proprietà costanti </a:t>
            </a:r>
            <a:r>
              <a:rPr lang="it-IT" dirty="0"/>
              <a:t>perché i componenti si possono mescolare in proporzioni diverse;</a:t>
            </a:r>
          </a:p>
          <a:p>
            <a:pPr marL="342900" indent="-342900">
              <a:buClrTx/>
              <a:buSzPct val="80000"/>
              <a:buFont typeface="Arial" panose="020B0604020202020204" pitchFamily="34" charset="0"/>
              <a:buChar char="•"/>
            </a:pPr>
            <a:r>
              <a:rPr lang="it-IT" dirty="0"/>
              <a:t>in miscugli e soluzioni </a:t>
            </a:r>
            <a:r>
              <a:rPr lang="it-IT" b="1" dirty="0"/>
              <a:t>i componenti si possono separare con opportuni procedimenti fisici</a:t>
            </a:r>
            <a:r>
              <a:rPr lang="it-IT" dirty="0"/>
              <a:t>. </a:t>
            </a:r>
          </a:p>
        </p:txBody>
      </p:sp>
      <p:sp>
        <p:nvSpPr>
          <p:cNvPr id="4" name="Segnaposto piè di pagina 3">
            <a:extLst>
              <a:ext uri="{FF2B5EF4-FFF2-40B4-BE49-F238E27FC236}">
                <a16:creationId xmlns:a16="http://schemas.microsoft.com/office/drawing/2014/main" id="{5F2AD89E-66BE-44BC-8972-276D86EB550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1292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6A909-EB00-4A69-A692-FC7966F57A26}"/>
              </a:ext>
            </a:extLst>
          </p:cNvPr>
          <p:cNvSpPr>
            <a:spLocks noGrp="1"/>
          </p:cNvSpPr>
          <p:nvPr>
            <p:ph type="title"/>
          </p:nvPr>
        </p:nvSpPr>
        <p:spPr>
          <a:xfrm>
            <a:off x="457200" y="381000"/>
            <a:ext cx="8291264" cy="914400"/>
          </a:xfrm>
        </p:spPr>
        <p:txBody>
          <a:bodyPr/>
          <a:lstStyle/>
          <a:p>
            <a:r>
              <a:rPr lang="it-IT" dirty="0"/>
              <a:t>I metodi di separazione dei miscugli</a:t>
            </a:r>
          </a:p>
        </p:txBody>
      </p:sp>
      <p:sp>
        <p:nvSpPr>
          <p:cNvPr id="3" name="Segnaposto contenuto 2">
            <a:extLst>
              <a:ext uri="{FF2B5EF4-FFF2-40B4-BE49-F238E27FC236}">
                <a16:creationId xmlns:a16="http://schemas.microsoft.com/office/drawing/2014/main" id="{8B49113A-E9F1-4028-9B79-D28CF6CFCCB9}"/>
              </a:ext>
            </a:extLst>
          </p:cNvPr>
          <p:cNvSpPr>
            <a:spLocks noGrp="1"/>
          </p:cNvSpPr>
          <p:nvPr>
            <p:ph idx="1"/>
          </p:nvPr>
        </p:nvSpPr>
        <p:spPr/>
        <p:txBody>
          <a:bodyPr/>
          <a:lstStyle/>
          <a:p>
            <a:r>
              <a:rPr lang="it-IT" dirty="0"/>
              <a:t>La </a:t>
            </a:r>
            <a:r>
              <a:rPr lang="it-IT" b="1" dirty="0"/>
              <a:t>decantazione</a:t>
            </a:r>
            <a:r>
              <a:rPr lang="it-IT" dirty="0"/>
              <a:t> si usa per separare un solido da un liquido sfruttando la forza di gravità.</a:t>
            </a:r>
          </a:p>
          <a:p>
            <a:r>
              <a:rPr lang="it-IT" dirty="0"/>
              <a:t>Si introduce il miscuglio in un recipiente e si attende che sul fondo si depositi la fase dispersa.</a:t>
            </a:r>
          </a:p>
          <a:p>
            <a:endParaRPr lang="it-IT" dirty="0"/>
          </a:p>
          <a:p>
            <a:endParaRPr lang="it-IT" dirty="0"/>
          </a:p>
          <a:p>
            <a:endParaRPr lang="it-IT" dirty="0"/>
          </a:p>
          <a:p>
            <a:endParaRPr lang="it-IT" dirty="0"/>
          </a:p>
          <a:p>
            <a:r>
              <a:rPr lang="it-IT" dirty="0"/>
              <a:t>Esempio di utilizzo: trattamenti di potabilizzazione delle acque.</a:t>
            </a:r>
          </a:p>
        </p:txBody>
      </p:sp>
      <p:sp>
        <p:nvSpPr>
          <p:cNvPr id="4" name="Segnaposto piè di pagina 3">
            <a:extLst>
              <a:ext uri="{FF2B5EF4-FFF2-40B4-BE49-F238E27FC236}">
                <a16:creationId xmlns:a16="http://schemas.microsoft.com/office/drawing/2014/main" id="{28DD4F3D-7A14-450D-AA9E-7057B492565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07B80DB4-963B-4368-8C17-F2D838780F96}"/>
              </a:ext>
            </a:extLst>
          </p:cNvPr>
          <p:cNvPicPr>
            <a:picLocks noChangeAspect="1"/>
          </p:cNvPicPr>
          <p:nvPr/>
        </p:nvPicPr>
        <p:blipFill>
          <a:blip r:embed="rId2"/>
          <a:stretch>
            <a:fillRect/>
          </a:stretch>
        </p:blipFill>
        <p:spPr>
          <a:xfrm>
            <a:off x="2028800" y="3212976"/>
            <a:ext cx="5076056" cy="2055925"/>
          </a:xfrm>
          <a:prstGeom prst="rect">
            <a:avLst/>
          </a:prstGeom>
        </p:spPr>
      </p:pic>
    </p:spTree>
    <p:extLst>
      <p:ext uri="{BB962C8B-B14F-4D97-AF65-F5344CB8AC3E}">
        <p14:creationId xmlns:p14="http://schemas.microsoft.com/office/powerpoint/2010/main" val="367025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6A909-EB00-4A69-A692-FC7966F57A26}"/>
              </a:ext>
            </a:extLst>
          </p:cNvPr>
          <p:cNvSpPr>
            <a:spLocks noGrp="1"/>
          </p:cNvSpPr>
          <p:nvPr>
            <p:ph type="title"/>
          </p:nvPr>
        </p:nvSpPr>
        <p:spPr>
          <a:xfrm>
            <a:off x="457200" y="381000"/>
            <a:ext cx="8363272" cy="914400"/>
          </a:xfrm>
        </p:spPr>
        <p:txBody>
          <a:bodyPr/>
          <a:lstStyle/>
          <a:p>
            <a:r>
              <a:rPr lang="it-IT" dirty="0"/>
              <a:t>I metodi di separazione dei miscugli</a:t>
            </a:r>
          </a:p>
        </p:txBody>
      </p:sp>
      <p:sp>
        <p:nvSpPr>
          <p:cNvPr id="3" name="Segnaposto contenuto 2">
            <a:extLst>
              <a:ext uri="{FF2B5EF4-FFF2-40B4-BE49-F238E27FC236}">
                <a16:creationId xmlns:a16="http://schemas.microsoft.com/office/drawing/2014/main" id="{8B49113A-E9F1-4028-9B79-D28CF6CFCCB9}"/>
              </a:ext>
            </a:extLst>
          </p:cNvPr>
          <p:cNvSpPr>
            <a:spLocks noGrp="1"/>
          </p:cNvSpPr>
          <p:nvPr>
            <p:ph idx="1"/>
          </p:nvPr>
        </p:nvSpPr>
        <p:spPr/>
        <p:txBody>
          <a:bodyPr/>
          <a:lstStyle/>
          <a:p>
            <a:r>
              <a:rPr lang="it-IT" dirty="0"/>
              <a:t>La </a:t>
            </a:r>
            <a:r>
              <a:rPr lang="it-IT" b="1" dirty="0"/>
              <a:t>centrifugazione</a:t>
            </a:r>
            <a:r>
              <a:rPr lang="it-IT" dirty="0"/>
              <a:t> si usa per separare due liquidi oppure un solido e un liquido.</a:t>
            </a:r>
          </a:p>
          <a:p>
            <a:r>
              <a:rPr lang="it-IT" dirty="0"/>
              <a:t>La miscela, contenuta in una provetta, viene inserita in una </a:t>
            </a:r>
            <a:r>
              <a:rPr lang="it-IT" i="1" dirty="0"/>
              <a:t>centrifuga</a:t>
            </a:r>
            <a:r>
              <a:rPr lang="it-IT" dirty="0"/>
              <a:t> e fatta ruotare molto velocemente per favorire la precipitazione.</a:t>
            </a:r>
          </a:p>
        </p:txBody>
      </p:sp>
      <p:sp>
        <p:nvSpPr>
          <p:cNvPr id="4" name="Segnaposto piè di pagina 3">
            <a:extLst>
              <a:ext uri="{FF2B5EF4-FFF2-40B4-BE49-F238E27FC236}">
                <a16:creationId xmlns:a16="http://schemas.microsoft.com/office/drawing/2014/main" id="{28DD4F3D-7A14-450D-AA9E-7057B492565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6" name="Rettangolo 5">
            <a:extLst>
              <a:ext uri="{FF2B5EF4-FFF2-40B4-BE49-F238E27FC236}">
                <a16:creationId xmlns:a16="http://schemas.microsoft.com/office/drawing/2014/main" id="{BF2DC791-33BD-4CFE-83E9-562F88A9AD3C}"/>
              </a:ext>
            </a:extLst>
          </p:cNvPr>
          <p:cNvSpPr/>
          <p:nvPr/>
        </p:nvSpPr>
        <p:spPr>
          <a:xfrm>
            <a:off x="3995936" y="4377072"/>
            <a:ext cx="4608512" cy="830997"/>
          </a:xfrm>
          <a:prstGeom prst="rect">
            <a:avLst/>
          </a:prstGeom>
        </p:spPr>
        <p:txBody>
          <a:bodyPr wrap="square">
            <a:spAutoFit/>
          </a:bodyPr>
          <a:lstStyle/>
          <a:p>
            <a:r>
              <a:rPr lang="it-IT" dirty="0">
                <a:solidFill>
                  <a:schemeClr val="tx1"/>
                </a:solidFill>
                <a:latin typeface="+mn-lt"/>
              </a:rPr>
              <a:t>Esempio di utilizzo: separazione del sangue nei suoi componenti.</a:t>
            </a:r>
          </a:p>
        </p:txBody>
      </p:sp>
      <p:pic>
        <p:nvPicPr>
          <p:cNvPr id="7" name="Immagine 6">
            <a:extLst>
              <a:ext uri="{FF2B5EF4-FFF2-40B4-BE49-F238E27FC236}">
                <a16:creationId xmlns:a16="http://schemas.microsoft.com/office/drawing/2014/main" id="{8917E6F7-F815-4BDA-8190-3F6B2599F965}"/>
              </a:ext>
            </a:extLst>
          </p:cNvPr>
          <p:cNvPicPr>
            <a:picLocks noChangeAspect="1"/>
          </p:cNvPicPr>
          <p:nvPr/>
        </p:nvPicPr>
        <p:blipFill>
          <a:blip r:embed="rId2"/>
          <a:stretch>
            <a:fillRect/>
          </a:stretch>
        </p:blipFill>
        <p:spPr>
          <a:xfrm>
            <a:off x="1027990" y="3573016"/>
            <a:ext cx="2607906" cy="2717211"/>
          </a:xfrm>
          <a:prstGeom prst="rect">
            <a:avLst/>
          </a:prstGeom>
        </p:spPr>
      </p:pic>
    </p:spTree>
    <p:extLst>
      <p:ext uri="{BB962C8B-B14F-4D97-AF65-F5344CB8AC3E}">
        <p14:creationId xmlns:p14="http://schemas.microsoft.com/office/powerpoint/2010/main" val="426274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6A909-EB00-4A69-A692-FC7966F57A26}"/>
              </a:ext>
            </a:extLst>
          </p:cNvPr>
          <p:cNvSpPr>
            <a:spLocks noGrp="1"/>
          </p:cNvSpPr>
          <p:nvPr>
            <p:ph type="title"/>
          </p:nvPr>
        </p:nvSpPr>
        <p:spPr>
          <a:xfrm>
            <a:off x="457200" y="381000"/>
            <a:ext cx="8363272" cy="914400"/>
          </a:xfrm>
        </p:spPr>
        <p:txBody>
          <a:bodyPr/>
          <a:lstStyle/>
          <a:p>
            <a:r>
              <a:rPr lang="it-IT" dirty="0"/>
              <a:t>I metodi di separazione dei miscugli</a:t>
            </a:r>
          </a:p>
        </p:txBody>
      </p:sp>
      <p:sp>
        <p:nvSpPr>
          <p:cNvPr id="3" name="Segnaposto contenuto 2">
            <a:extLst>
              <a:ext uri="{FF2B5EF4-FFF2-40B4-BE49-F238E27FC236}">
                <a16:creationId xmlns:a16="http://schemas.microsoft.com/office/drawing/2014/main" id="{8B49113A-E9F1-4028-9B79-D28CF6CFCCB9}"/>
              </a:ext>
            </a:extLst>
          </p:cNvPr>
          <p:cNvSpPr>
            <a:spLocks noGrp="1"/>
          </p:cNvSpPr>
          <p:nvPr>
            <p:ph idx="1"/>
          </p:nvPr>
        </p:nvSpPr>
        <p:spPr/>
        <p:txBody>
          <a:bodyPr/>
          <a:lstStyle/>
          <a:p>
            <a:r>
              <a:rPr lang="it-IT" dirty="0"/>
              <a:t>La </a:t>
            </a:r>
            <a:r>
              <a:rPr lang="it-IT" b="1" dirty="0"/>
              <a:t>filtrazione </a:t>
            </a:r>
            <a:r>
              <a:rPr lang="it-IT" dirty="0"/>
              <a:t>si usa per separare un solido da un liquido o miscugli gassosi.</a:t>
            </a:r>
          </a:p>
          <a:p>
            <a:r>
              <a:rPr lang="it-IT" dirty="0"/>
              <a:t>La miscela viene fatta passare attraverso un filtro con pori che trattiene la frazione solida. La scelta del filtro dipende dalla dimensione delle particelle che si vogliono trattenere.</a:t>
            </a:r>
          </a:p>
        </p:txBody>
      </p:sp>
      <p:sp>
        <p:nvSpPr>
          <p:cNvPr id="4" name="Segnaposto piè di pagina 3">
            <a:extLst>
              <a:ext uri="{FF2B5EF4-FFF2-40B4-BE49-F238E27FC236}">
                <a16:creationId xmlns:a16="http://schemas.microsoft.com/office/drawing/2014/main" id="{28DD4F3D-7A14-450D-AA9E-7057B492565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7" name="Rettangolo 6">
            <a:extLst>
              <a:ext uri="{FF2B5EF4-FFF2-40B4-BE49-F238E27FC236}">
                <a16:creationId xmlns:a16="http://schemas.microsoft.com/office/drawing/2014/main" id="{B4CAA392-B651-43A7-AD7A-B2D5CEF58B58}"/>
              </a:ext>
            </a:extLst>
          </p:cNvPr>
          <p:cNvSpPr/>
          <p:nvPr/>
        </p:nvSpPr>
        <p:spPr>
          <a:xfrm>
            <a:off x="3779912" y="4579747"/>
            <a:ext cx="4608512" cy="830997"/>
          </a:xfrm>
          <a:prstGeom prst="rect">
            <a:avLst/>
          </a:prstGeom>
        </p:spPr>
        <p:txBody>
          <a:bodyPr wrap="square">
            <a:spAutoFit/>
          </a:bodyPr>
          <a:lstStyle/>
          <a:p>
            <a:r>
              <a:rPr lang="it-IT" dirty="0">
                <a:solidFill>
                  <a:schemeClr val="tx1"/>
                </a:solidFill>
                <a:latin typeface="+mn-lt"/>
              </a:rPr>
              <a:t>Esempio di utilizzo: eliminazione di fumi o gas dall’aria.</a:t>
            </a:r>
          </a:p>
        </p:txBody>
      </p:sp>
      <p:pic>
        <p:nvPicPr>
          <p:cNvPr id="6" name="Immagine 5">
            <a:extLst>
              <a:ext uri="{FF2B5EF4-FFF2-40B4-BE49-F238E27FC236}">
                <a16:creationId xmlns:a16="http://schemas.microsoft.com/office/drawing/2014/main" id="{4CEB3A44-9AAA-4DD6-98A1-282F24530F52}"/>
              </a:ext>
            </a:extLst>
          </p:cNvPr>
          <p:cNvPicPr>
            <a:picLocks noChangeAspect="1"/>
          </p:cNvPicPr>
          <p:nvPr/>
        </p:nvPicPr>
        <p:blipFill>
          <a:blip r:embed="rId2"/>
          <a:stretch>
            <a:fillRect/>
          </a:stretch>
        </p:blipFill>
        <p:spPr>
          <a:xfrm>
            <a:off x="1033264" y="3636548"/>
            <a:ext cx="2386608" cy="2717396"/>
          </a:xfrm>
          <a:prstGeom prst="rect">
            <a:avLst/>
          </a:prstGeom>
        </p:spPr>
      </p:pic>
    </p:spTree>
    <p:extLst>
      <p:ext uri="{BB962C8B-B14F-4D97-AF65-F5344CB8AC3E}">
        <p14:creationId xmlns:p14="http://schemas.microsoft.com/office/powerpoint/2010/main" val="427819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6A909-EB00-4A69-A692-FC7966F57A26}"/>
              </a:ext>
            </a:extLst>
          </p:cNvPr>
          <p:cNvSpPr>
            <a:spLocks noGrp="1"/>
          </p:cNvSpPr>
          <p:nvPr>
            <p:ph type="title"/>
          </p:nvPr>
        </p:nvSpPr>
        <p:spPr>
          <a:xfrm>
            <a:off x="457200" y="381000"/>
            <a:ext cx="8363272" cy="914400"/>
          </a:xfrm>
        </p:spPr>
        <p:txBody>
          <a:bodyPr/>
          <a:lstStyle/>
          <a:p>
            <a:r>
              <a:rPr lang="it-IT" dirty="0"/>
              <a:t>I metodi di separazione dei miscugli</a:t>
            </a:r>
          </a:p>
        </p:txBody>
      </p:sp>
      <p:sp>
        <p:nvSpPr>
          <p:cNvPr id="3" name="Segnaposto contenuto 2">
            <a:extLst>
              <a:ext uri="{FF2B5EF4-FFF2-40B4-BE49-F238E27FC236}">
                <a16:creationId xmlns:a16="http://schemas.microsoft.com/office/drawing/2014/main" id="{8B49113A-E9F1-4028-9B79-D28CF6CFCCB9}"/>
              </a:ext>
            </a:extLst>
          </p:cNvPr>
          <p:cNvSpPr>
            <a:spLocks noGrp="1"/>
          </p:cNvSpPr>
          <p:nvPr>
            <p:ph idx="1"/>
          </p:nvPr>
        </p:nvSpPr>
        <p:spPr/>
        <p:txBody>
          <a:bodyPr/>
          <a:lstStyle/>
          <a:p>
            <a:r>
              <a:rPr lang="it-IT" dirty="0"/>
              <a:t>La </a:t>
            </a:r>
            <a:r>
              <a:rPr lang="it-IT" b="1" dirty="0"/>
              <a:t>distillazione </a:t>
            </a:r>
            <a:r>
              <a:rPr lang="it-IT" dirty="0"/>
              <a:t>si basa sulle diverse temperature di ebollizione dei componenti di un miscuglio.</a:t>
            </a:r>
          </a:p>
          <a:p>
            <a:r>
              <a:rPr lang="it-IT" dirty="0"/>
              <a:t>La miscela viene riscaldata fino alla temperatura alla quale il componente più volatile passa allo stato di vapore. Questo viene fatto condensare in un recipiente di raccolta.</a:t>
            </a:r>
          </a:p>
        </p:txBody>
      </p:sp>
      <p:sp>
        <p:nvSpPr>
          <p:cNvPr id="4" name="Segnaposto piè di pagina 3">
            <a:extLst>
              <a:ext uri="{FF2B5EF4-FFF2-40B4-BE49-F238E27FC236}">
                <a16:creationId xmlns:a16="http://schemas.microsoft.com/office/drawing/2014/main" id="{28DD4F3D-7A14-450D-AA9E-7057B492565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6" name="Rettangolo 5">
            <a:extLst>
              <a:ext uri="{FF2B5EF4-FFF2-40B4-BE49-F238E27FC236}">
                <a16:creationId xmlns:a16="http://schemas.microsoft.com/office/drawing/2014/main" id="{BE378E85-A36D-45F3-963B-98EB4C90C597}"/>
              </a:ext>
            </a:extLst>
          </p:cNvPr>
          <p:cNvSpPr/>
          <p:nvPr/>
        </p:nvSpPr>
        <p:spPr>
          <a:xfrm>
            <a:off x="4932040" y="3933056"/>
            <a:ext cx="3888432" cy="1938992"/>
          </a:xfrm>
          <a:prstGeom prst="rect">
            <a:avLst/>
          </a:prstGeom>
        </p:spPr>
        <p:txBody>
          <a:bodyPr wrap="square">
            <a:spAutoFit/>
          </a:bodyPr>
          <a:lstStyle/>
          <a:p>
            <a:r>
              <a:rPr lang="it-IT" dirty="0">
                <a:solidFill>
                  <a:schemeClr val="tx1"/>
                </a:solidFill>
                <a:latin typeface="+mn-lt"/>
              </a:rPr>
              <a:t>Esempio di utilizzo: distillazione frazionata di gasolio, kerosene e le benzine dal petrolio grezzo.</a:t>
            </a:r>
          </a:p>
        </p:txBody>
      </p:sp>
      <p:pic>
        <p:nvPicPr>
          <p:cNvPr id="7" name="Immagine 6">
            <a:extLst>
              <a:ext uri="{FF2B5EF4-FFF2-40B4-BE49-F238E27FC236}">
                <a16:creationId xmlns:a16="http://schemas.microsoft.com/office/drawing/2014/main" id="{06FE5D4D-28A1-484C-B9ED-606A45FA6D68}"/>
              </a:ext>
            </a:extLst>
          </p:cNvPr>
          <p:cNvPicPr>
            <a:picLocks noChangeAspect="1"/>
          </p:cNvPicPr>
          <p:nvPr/>
        </p:nvPicPr>
        <p:blipFill>
          <a:blip r:embed="rId2"/>
          <a:stretch>
            <a:fillRect/>
          </a:stretch>
        </p:blipFill>
        <p:spPr>
          <a:xfrm>
            <a:off x="975199" y="3717032"/>
            <a:ext cx="3596801" cy="2388104"/>
          </a:xfrm>
          <a:prstGeom prst="rect">
            <a:avLst/>
          </a:prstGeom>
        </p:spPr>
      </p:pic>
    </p:spTree>
    <p:extLst>
      <p:ext uri="{BB962C8B-B14F-4D97-AF65-F5344CB8AC3E}">
        <p14:creationId xmlns:p14="http://schemas.microsoft.com/office/powerpoint/2010/main" val="405044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31902-32B1-4FDA-8E90-8384B8C57C9C}"/>
              </a:ext>
            </a:extLst>
          </p:cNvPr>
          <p:cNvSpPr>
            <a:spLocks noGrp="1"/>
          </p:cNvSpPr>
          <p:nvPr>
            <p:ph type="title"/>
          </p:nvPr>
        </p:nvSpPr>
        <p:spPr>
          <a:xfrm>
            <a:off x="457200" y="381000"/>
            <a:ext cx="8291264" cy="914400"/>
          </a:xfrm>
        </p:spPr>
        <p:txBody>
          <a:bodyPr/>
          <a:lstStyle/>
          <a:p>
            <a:r>
              <a:rPr lang="it-IT" dirty="0"/>
              <a:t>I metodi di separazione dei miscugli</a:t>
            </a:r>
          </a:p>
        </p:txBody>
      </p:sp>
      <p:sp>
        <p:nvSpPr>
          <p:cNvPr id="3" name="Segnaposto contenuto 2">
            <a:extLst>
              <a:ext uri="{FF2B5EF4-FFF2-40B4-BE49-F238E27FC236}">
                <a16:creationId xmlns:a16="http://schemas.microsoft.com/office/drawing/2014/main" id="{E983C1E8-A089-4152-BEFC-8657D73B2D1A}"/>
              </a:ext>
            </a:extLst>
          </p:cNvPr>
          <p:cNvSpPr>
            <a:spLocks noGrp="1"/>
          </p:cNvSpPr>
          <p:nvPr>
            <p:ph idx="1"/>
          </p:nvPr>
        </p:nvSpPr>
        <p:spPr/>
        <p:txBody>
          <a:bodyPr/>
          <a:lstStyle/>
          <a:p>
            <a:r>
              <a:rPr lang="it-IT" dirty="0"/>
              <a:t>La </a:t>
            </a:r>
            <a:r>
              <a:rPr lang="it-IT" b="1" dirty="0"/>
              <a:t>cromatografia</a:t>
            </a:r>
            <a:r>
              <a:rPr lang="it-IT" dirty="0"/>
              <a:t> sfrutta la tendenza delle sostanze a sciogliersi o interagire con diverse specie chimiche.</a:t>
            </a:r>
          </a:p>
        </p:txBody>
      </p:sp>
      <p:sp>
        <p:nvSpPr>
          <p:cNvPr id="4" name="Segnaposto piè di pagina 3">
            <a:extLst>
              <a:ext uri="{FF2B5EF4-FFF2-40B4-BE49-F238E27FC236}">
                <a16:creationId xmlns:a16="http://schemas.microsoft.com/office/drawing/2014/main" id="{456AA71D-48F8-45DE-AED0-5F9CD21603F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6" name="Rettangolo 5">
            <a:extLst>
              <a:ext uri="{FF2B5EF4-FFF2-40B4-BE49-F238E27FC236}">
                <a16:creationId xmlns:a16="http://schemas.microsoft.com/office/drawing/2014/main" id="{AC954399-46EF-4D48-862F-823935105AE0}"/>
              </a:ext>
            </a:extLst>
          </p:cNvPr>
          <p:cNvSpPr/>
          <p:nvPr/>
        </p:nvSpPr>
        <p:spPr>
          <a:xfrm>
            <a:off x="3635896" y="2492896"/>
            <a:ext cx="5040560" cy="3416320"/>
          </a:xfrm>
          <a:prstGeom prst="rect">
            <a:avLst/>
          </a:prstGeom>
        </p:spPr>
        <p:txBody>
          <a:bodyPr wrap="square">
            <a:spAutoFit/>
          </a:bodyPr>
          <a:lstStyle/>
          <a:p>
            <a:r>
              <a:rPr lang="it-IT" dirty="0">
                <a:solidFill>
                  <a:schemeClr val="tx1"/>
                </a:solidFill>
                <a:latin typeface="+mn-lt"/>
              </a:rPr>
              <a:t>Si ha una soluzione (</a:t>
            </a:r>
            <a:r>
              <a:rPr lang="it-IT" i="1" dirty="0">
                <a:solidFill>
                  <a:schemeClr val="tx1"/>
                </a:solidFill>
                <a:latin typeface="+mn-lt"/>
              </a:rPr>
              <a:t>fase liquida</a:t>
            </a:r>
            <a:r>
              <a:rPr lang="it-IT" dirty="0">
                <a:solidFill>
                  <a:schemeClr val="tx1"/>
                </a:solidFill>
                <a:latin typeface="+mn-lt"/>
              </a:rPr>
              <a:t>), e della carta da filtro (</a:t>
            </a:r>
            <a:r>
              <a:rPr lang="it-IT" i="1" dirty="0">
                <a:solidFill>
                  <a:schemeClr val="tx1"/>
                </a:solidFill>
                <a:latin typeface="+mn-lt"/>
              </a:rPr>
              <a:t>fase stazionaria</a:t>
            </a:r>
            <a:r>
              <a:rPr lang="it-IT" dirty="0">
                <a:solidFill>
                  <a:schemeClr val="tx1"/>
                </a:solidFill>
                <a:latin typeface="+mn-lt"/>
              </a:rPr>
              <a:t>) a contatto con un solvente (</a:t>
            </a:r>
            <a:r>
              <a:rPr lang="it-IT" i="1" dirty="0">
                <a:solidFill>
                  <a:schemeClr val="tx1"/>
                </a:solidFill>
                <a:latin typeface="+mn-lt"/>
              </a:rPr>
              <a:t>fase mobile</a:t>
            </a:r>
            <a:r>
              <a:rPr lang="it-IT" dirty="0">
                <a:solidFill>
                  <a:schemeClr val="tx1"/>
                </a:solidFill>
                <a:latin typeface="+mn-lt"/>
              </a:rPr>
              <a:t>). Si depone una goccia di soluzione vicino al bordo, e questa risalirà la carta portando con sé le sostanze depositate, con velocità diversa in base alla loro affinità col solvente.</a:t>
            </a:r>
          </a:p>
        </p:txBody>
      </p:sp>
      <p:pic>
        <p:nvPicPr>
          <p:cNvPr id="5" name="Immagine 4">
            <a:extLst>
              <a:ext uri="{FF2B5EF4-FFF2-40B4-BE49-F238E27FC236}">
                <a16:creationId xmlns:a16="http://schemas.microsoft.com/office/drawing/2014/main" id="{3B17EB72-C79E-435B-AA84-9FFD51B13B2F}"/>
              </a:ext>
            </a:extLst>
          </p:cNvPr>
          <p:cNvPicPr>
            <a:picLocks noChangeAspect="1"/>
          </p:cNvPicPr>
          <p:nvPr/>
        </p:nvPicPr>
        <p:blipFill>
          <a:blip r:embed="rId2"/>
          <a:stretch>
            <a:fillRect/>
          </a:stretch>
        </p:blipFill>
        <p:spPr>
          <a:xfrm>
            <a:off x="782885" y="2213993"/>
            <a:ext cx="2781003" cy="3826904"/>
          </a:xfrm>
          <a:prstGeom prst="rect">
            <a:avLst/>
          </a:prstGeom>
        </p:spPr>
      </p:pic>
    </p:spTree>
    <p:extLst>
      <p:ext uri="{BB962C8B-B14F-4D97-AF65-F5344CB8AC3E}">
        <p14:creationId xmlns:p14="http://schemas.microsoft.com/office/powerpoint/2010/main" val="178230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31902-32B1-4FDA-8E90-8384B8C57C9C}"/>
              </a:ext>
            </a:extLst>
          </p:cNvPr>
          <p:cNvSpPr>
            <a:spLocks noGrp="1"/>
          </p:cNvSpPr>
          <p:nvPr>
            <p:ph type="title"/>
          </p:nvPr>
        </p:nvSpPr>
        <p:spPr>
          <a:xfrm>
            <a:off x="457200" y="381000"/>
            <a:ext cx="8291264" cy="914400"/>
          </a:xfrm>
        </p:spPr>
        <p:txBody>
          <a:bodyPr/>
          <a:lstStyle/>
          <a:p>
            <a:r>
              <a:rPr lang="it-IT" dirty="0"/>
              <a:t>I metodi di separazione dei miscugli</a:t>
            </a:r>
          </a:p>
        </p:txBody>
      </p:sp>
      <p:sp>
        <p:nvSpPr>
          <p:cNvPr id="3" name="Segnaposto contenuto 2">
            <a:extLst>
              <a:ext uri="{FF2B5EF4-FFF2-40B4-BE49-F238E27FC236}">
                <a16:creationId xmlns:a16="http://schemas.microsoft.com/office/drawing/2014/main" id="{E983C1E8-A089-4152-BEFC-8657D73B2D1A}"/>
              </a:ext>
            </a:extLst>
          </p:cNvPr>
          <p:cNvSpPr>
            <a:spLocks noGrp="1"/>
          </p:cNvSpPr>
          <p:nvPr>
            <p:ph idx="1"/>
          </p:nvPr>
        </p:nvSpPr>
        <p:spPr/>
        <p:txBody>
          <a:bodyPr/>
          <a:lstStyle/>
          <a:p>
            <a:r>
              <a:rPr lang="it-IT" dirty="0"/>
              <a:t>L’</a:t>
            </a:r>
            <a:r>
              <a:rPr lang="it-IT" b="1" dirty="0"/>
              <a:t>estrazione</a:t>
            </a:r>
            <a:r>
              <a:rPr lang="it-IT" dirty="0"/>
              <a:t> si basa sulla maggiore o minore solubilità di un componente di un miscuglio in un certo solvente.</a:t>
            </a:r>
          </a:p>
        </p:txBody>
      </p:sp>
      <p:sp>
        <p:nvSpPr>
          <p:cNvPr id="4" name="Segnaposto piè di pagina 3">
            <a:extLst>
              <a:ext uri="{FF2B5EF4-FFF2-40B4-BE49-F238E27FC236}">
                <a16:creationId xmlns:a16="http://schemas.microsoft.com/office/drawing/2014/main" id="{456AA71D-48F8-45DE-AED0-5F9CD21603F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6" name="Rettangolo 5">
            <a:extLst>
              <a:ext uri="{FF2B5EF4-FFF2-40B4-BE49-F238E27FC236}">
                <a16:creationId xmlns:a16="http://schemas.microsoft.com/office/drawing/2014/main" id="{49D63725-74AE-4BA2-B9BF-83F1E3891CEF}"/>
              </a:ext>
            </a:extLst>
          </p:cNvPr>
          <p:cNvSpPr/>
          <p:nvPr/>
        </p:nvSpPr>
        <p:spPr>
          <a:xfrm>
            <a:off x="4355976" y="2764969"/>
            <a:ext cx="4320480" cy="2677656"/>
          </a:xfrm>
          <a:prstGeom prst="rect">
            <a:avLst/>
          </a:prstGeom>
        </p:spPr>
        <p:txBody>
          <a:bodyPr wrap="square">
            <a:spAutoFit/>
          </a:bodyPr>
          <a:lstStyle/>
          <a:p>
            <a:endParaRPr lang="it-IT" dirty="0">
              <a:solidFill>
                <a:schemeClr val="tx1"/>
              </a:solidFill>
              <a:latin typeface="+mn-lt"/>
            </a:endParaRPr>
          </a:p>
          <a:p>
            <a:r>
              <a:rPr lang="it-IT" dirty="0">
                <a:solidFill>
                  <a:schemeClr val="tx1"/>
                </a:solidFill>
                <a:latin typeface="+mn-lt"/>
              </a:rPr>
              <a:t>Usando due solventi immiscibili, in grado di sciogliere rispettivamente solo uno dei due componenti, il miscuglio si «ripartisce» formando due fasi distinte.</a:t>
            </a:r>
          </a:p>
        </p:txBody>
      </p:sp>
      <p:pic>
        <p:nvPicPr>
          <p:cNvPr id="7" name="Immagine 6">
            <a:extLst>
              <a:ext uri="{FF2B5EF4-FFF2-40B4-BE49-F238E27FC236}">
                <a16:creationId xmlns:a16="http://schemas.microsoft.com/office/drawing/2014/main" id="{821A8712-4D86-4682-869A-C3E43D2EAE27}"/>
              </a:ext>
            </a:extLst>
          </p:cNvPr>
          <p:cNvPicPr>
            <a:picLocks noChangeAspect="1"/>
          </p:cNvPicPr>
          <p:nvPr/>
        </p:nvPicPr>
        <p:blipFill>
          <a:blip r:embed="rId2"/>
          <a:stretch>
            <a:fillRect/>
          </a:stretch>
        </p:blipFill>
        <p:spPr>
          <a:xfrm>
            <a:off x="1000160" y="2348880"/>
            <a:ext cx="2995776" cy="3773852"/>
          </a:xfrm>
          <a:prstGeom prst="rect">
            <a:avLst/>
          </a:prstGeom>
        </p:spPr>
      </p:pic>
    </p:spTree>
    <p:extLst>
      <p:ext uri="{BB962C8B-B14F-4D97-AF65-F5344CB8AC3E}">
        <p14:creationId xmlns:p14="http://schemas.microsoft.com/office/powerpoint/2010/main" val="349119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8DAA88-FBBA-45D1-99D1-DE04E549A891}"/>
              </a:ext>
            </a:extLst>
          </p:cNvPr>
          <p:cNvSpPr>
            <a:spLocks noGrp="1"/>
          </p:cNvSpPr>
          <p:nvPr>
            <p:ph type="title"/>
          </p:nvPr>
        </p:nvSpPr>
        <p:spPr/>
        <p:txBody>
          <a:bodyPr/>
          <a:lstStyle/>
          <a:p>
            <a:r>
              <a:rPr lang="it-IT" altLang="it-IT" dirty="0"/>
              <a:t>Le proprietà fisiche delle sostanze</a:t>
            </a:r>
            <a:endParaRPr lang="it-IT" dirty="0"/>
          </a:p>
        </p:txBody>
      </p:sp>
      <p:sp>
        <p:nvSpPr>
          <p:cNvPr id="3" name="Segnaposto contenuto 2">
            <a:extLst>
              <a:ext uri="{FF2B5EF4-FFF2-40B4-BE49-F238E27FC236}">
                <a16:creationId xmlns:a16="http://schemas.microsoft.com/office/drawing/2014/main" id="{6DE00C2C-21AB-4885-AAD2-EF968F48ABA4}"/>
              </a:ext>
            </a:extLst>
          </p:cNvPr>
          <p:cNvSpPr>
            <a:spLocks noGrp="1"/>
          </p:cNvSpPr>
          <p:nvPr>
            <p:ph idx="1"/>
          </p:nvPr>
        </p:nvSpPr>
        <p:spPr>
          <a:xfrm>
            <a:off x="457200" y="1340768"/>
            <a:ext cx="8219256" cy="4752528"/>
          </a:xfrm>
        </p:spPr>
        <p:txBody>
          <a:bodyPr/>
          <a:lstStyle/>
          <a:p>
            <a:r>
              <a:rPr lang="it-IT" dirty="0"/>
              <a:t>Alcune proprietà fisiche specifiche di ogni sostanza pura, che non dipendono dalla massa del campione, sono:</a:t>
            </a:r>
          </a:p>
          <a:p>
            <a:pPr marL="342900" indent="-342900">
              <a:buClrTx/>
              <a:buSzPct val="80000"/>
              <a:buFont typeface="Arial" panose="020B0604020202020204" pitchFamily="34" charset="0"/>
              <a:buChar char="•"/>
            </a:pPr>
            <a:r>
              <a:rPr lang="it-IT" b="1" dirty="0"/>
              <a:t>temperatura di ebollizione </a:t>
            </a:r>
            <a:r>
              <a:rPr lang="it-IT" dirty="0"/>
              <a:t>(</a:t>
            </a:r>
            <a:r>
              <a:rPr lang="it-IT" i="1" dirty="0" err="1"/>
              <a:t>t</a:t>
            </a:r>
            <a:r>
              <a:rPr lang="it-IT" i="1" baseline="-25000" dirty="0" err="1"/>
              <a:t>eb</a:t>
            </a:r>
            <a:r>
              <a:rPr lang="it-IT" dirty="0"/>
              <a:t>);</a:t>
            </a:r>
          </a:p>
          <a:p>
            <a:pPr marL="342900" indent="-342900">
              <a:buClrTx/>
              <a:buSzPct val="80000"/>
              <a:buFont typeface="Arial" panose="020B0604020202020204" pitchFamily="34" charset="0"/>
              <a:buChar char="•"/>
            </a:pPr>
            <a:r>
              <a:rPr lang="it-IT" b="1" dirty="0"/>
              <a:t>temperatura di fusione </a:t>
            </a:r>
            <a:r>
              <a:rPr lang="it-IT" dirty="0"/>
              <a:t>(</a:t>
            </a:r>
            <a:r>
              <a:rPr lang="it-IT" i="1" dirty="0" err="1"/>
              <a:t>t</a:t>
            </a:r>
            <a:r>
              <a:rPr lang="it-IT" i="1" baseline="-25000" dirty="0" err="1"/>
              <a:t>f</a:t>
            </a:r>
            <a:r>
              <a:rPr lang="it-IT" dirty="0"/>
              <a:t>);</a:t>
            </a:r>
          </a:p>
          <a:p>
            <a:pPr marL="342900" indent="-342900">
              <a:buClrTx/>
              <a:buSzPct val="80000"/>
              <a:buFont typeface="Arial" panose="020B0604020202020204" pitchFamily="34" charset="0"/>
              <a:buChar char="•"/>
            </a:pPr>
            <a:r>
              <a:rPr lang="it-IT" b="1" dirty="0"/>
              <a:t>densità</a:t>
            </a:r>
            <a:r>
              <a:rPr lang="it-IT" dirty="0"/>
              <a:t>.</a:t>
            </a:r>
          </a:p>
          <a:p>
            <a:r>
              <a:rPr lang="it-IT" dirty="0"/>
              <a:t>Le </a:t>
            </a:r>
            <a:r>
              <a:rPr lang="it-IT" i="1" dirty="0"/>
              <a:t>temperature fisse </a:t>
            </a:r>
            <a:r>
              <a:rPr lang="it-IT" dirty="0"/>
              <a:t>variano al variare della pressione: se la pressione esterna si abbassa, la </a:t>
            </a:r>
            <a:r>
              <a:rPr lang="it-IT" i="1" dirty="0" err="1"/>
              <a:t>t</a:t>
            </a:r>
            <a:r>
              <a:rPr lang="it-IT" i="1" baseline="-25000" dirty="0" err="1"/>
              <a:t>eb</a:t>
            </a:r>
            <a:r>
              <a:rPr lang="it-IT" dirty="0"/>
              <a:t> è inferiore.</a:t>
            </a:r>
          </a:p>
          <a:p>
            <a:r>
              <a:rPr lang="it-IT" dirty="0"/>
              <a:t>La </a:t>
            </a:r>
            <a:r>
              <a:rPr lang="it-IT" i="1" dirty="0"/>
              <a:t>densità</a:t>
            </a:r>
            <a:r>
              <a:rPr lang="it-IT" dirty="0"/>
              <a:t> varia al variare della temperatura, della pressione e dello stato fisico.</a:t>
            </a:r>
          </a:p>
        </p:txBody>
      </p:sp>
      <p:sp>
        <p:nvSpPr>
          <p:cNvPr id="4" name="Segnaposto piè di pagina 3">
            <a:extLst>
              <a:ext uri="{FF2B5EF4-FFF2-40B4-BE49-F238E27FC236}">
                <a16:creationId xmlns:a16="http://schemas.microsoft.com/office/drawing/2014/main" id="{CA666588-F6BD-4E00-B31A-CD3E94BAAE76}"/>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15531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7DEDD1A8-F772-48FF-91A5-6606F996E591}"/>
              </a:ext>
            </a:extLst>
          </p:cNvPr>
          <p:cNvSpPr>
            <a:spLocks noGrp="1" noChangeArrowheads="1"/>
          </p:cNvSpPr>
          <p:nvPr>
            <p:ph type="ctrTitle"/>
          </p:nvPr>
        </p:nvSpPr>
        <p:spPr>
          <a:xfrm>
            <a:off x="900113" y="476250"/>
            <a:ext cx="7416800" cy="914400"/>
          </a:xfrm>
        </p:spPr>
        <p:txBody>
          <a:bodyPr/>
          <a:lstStyle/>
          <a:p>
            <a:r>
              <a:rPr lang="it-IT" altLang="it-IT"/>
              <a:t>James E. Brady</a:t>
            </a:r>
            <a:br>
              <a:rPr lang="it-IT" altLang="it-IT"/>
            </a:br>
            <a:r>
              <a:rPr lang="it-IT" altLang="it-IT"/>
              <a:t>Neil D. Jespersen</a:t>
            </a:r>
            <a:br>
              <a:rPr lang="it-IT" altLang="it-IT"/>
            </a:br>
            <a:r>
              <a:rPr lang="it-IT" altLang="it-IT"/>
              <a:t>Alison Hyslop</a:t>
            </a:r>
            <a:br>
              <a:rPr lang="it-IT" altLang="it-IT"/>
            </a:br>
            <a:r>
              <a:rPr lang="it-IT" altLang="it-IT"/>
              <a:t>Maria Cristina Pignocchino</a:t>
            </a:r>
          </a:p>
        </p:txBody>
      </p:sp>
      <p:sp>
        <p:nvSpPr>
          <p:cNvPr id="14339" name="Sottotitolo 2">
            <a:extLst>
              <a:ext uri="{FF2B5EF4-FFF2-40B4-BE49-F238E27FC236}">
                <a16:creationId xmlns:a16="http://schemas.microsoft.com/office/drawing/2014/main" id="{9C33259D-D29D-4A7E-845F-836B2ED33953}"/>
              </a:ext>
            </a:extLst>
          </p:cNvPr>
          <p:cNvSpPr>
            <a:spLocks noGrp="1" noChangeArrowheads="1"/>
          </p:cNvSpPr>
          <p:nvPr>
            <p:ph type="subTitle" idx="1"/>
          </p:nvPr>
        </p:nvSpPr>
        <p:spPr>
          <a:xfrm>
            <a:off x="900113" y="2635250"/>
            <a:ext cx="7416800" cy="2057400"/>
          </a:xfrm>
        </p:spPr>
        <p:txBody>
          <a:bodyPr/>
          <a:lstStyle/>
          <a:p>
            <a:r>
              <a:rPr lang="en-GB" altLang="en-US"/>
              <a:t>Chimica.blu </a:t>
            </a:r>
            <a:r>
              <a:rPr lang="en-GB" altLang="en-US" sz="5400"/>
              <a:t>seconda edizione</a:t>
            </a:r>
            <a:endParaRPr lang="it-IT" altLang="it-IT"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FF8AEE-9EFD-4692-8AA2-2ECEAD878038}"/>
              </a:ext>
            </a:extLst>
          </p:cNvPr>
          <p:cNvSpPr>
            <a:spLocks noGrp="1"/>
          </p:cNvSpPr>
          <p:nvPr>
            <p:ph type="title"/>
          </p:nvPr>
        </p:nvSpPr>
        <p:spPr/>
        <p:txBody>
          <a:bodyPr/>
          <a:lstStyle/>
          <a:p>
            <a:r>
              <a:rPr lang="it-IT" dirty="0"/>
              <a:t>Le curve di riscaldamento</a:t>
            </a:r>
            <a:br>
              <a:rPr lang="it-IT" dirty="0"/>
            </a:br>
            <a:r>
              <a:rPr lang="it-IT" dirty="0"/>
              <a:t>e il modello particellare</a:t>
            </a:r>
          </a:p>
        </p:txBody>
      </p:sp>
      <p:sp>
        <p:nvSpPr>
          <p:cNvPr id="3" name="Segnaposto contenuto 2">
            <a:extLst>
              <a:ext uri="{FF2B5EF4-FFF2-40B4-BE49-F238E27FC236}">
                <a16:creationId xmlns:a16="http://schemas.microsoft.com/office/drawing/2014/main" id="{A06014C9-86A8-4AEE-A143-AC56584936E2}"/>
              </a:ext>
            </a:extLst>
          </p:cNvPr>
          <p:cNvSpPr>
            <a:spLocks noGrp="1"/>
          </p:cNvSpPr>
          <p:nvPr>
            <p:ph idx="1"/>
          </p:nvPr>
        </p:nvSpPr>
        <p:spPr>
          <a:xfrm>
            <a:off x="457200" y="1546448"/>
            <a:ext cx="8219256" cy="4762872"/>
          </a:xfrm>
        </p:spPr>
        <p:txBody>
          <a:bodyPr/>
          <a:lstStyle/>
          <a:p>
            <a:r>
              <a:rPr lang="it-IT" dirty="0"/>
              <a:t>La </a:t>
            </a:r>
            <a:r>
              <a:rPr lang="it-IT" b="1" dirty="0"/>
              <a:t>curva di riscaldamento </a:t>
            </a:r>
            <a:r>
              <a:rPr lang="it-IT" dirty="0"/>
              <a:t>è un grafico che si ottiene riportando i valori della temperatura in funzione del calore fornito o del tempo impiegato a riscaldare.</a:t>
            </a:r>
          </a:p>
          <a:p>
            <a:r>
              <a:rPr lang="it-IT" dirty="0"/>
              <a:t>Durante i cambiamenti di stato, la temperatura del sistema rimane stazionaria anche se si continua a somministrare calore (</a:t>
            </a:r>
            <a:r>
              <a:rPr lang="it-IT" b="1" dirty="0"/>
              <a:t>sosta termica</a:t>
            </a:r>
            <a:r>
              <a:rPr lang="it-IT" dirty="0"/>
              <a:t>).</a:t>
            </a:r>
          </a:p>
          <a:p>
            <a:pPr marL="342900" indent="-342900">
              <a:buClrTx/>
              <a:buSzPct val="80000"/>
              <a:buFont typeface="Arial" panose="020B0604020202020204" pitchFamily="34" charset="0"/>
              <a:buChar char="•"/>
            </a:pPr>
            <a:r>
              <a:rPr lang="it-IT" dirty="0"/>
              <a:t>Il </a:t>
            </a:r>
            <a:r>
              <a:rPr lang="it-IT" b="1" dirty="0"/>
              <a:t>calore latente di fusione</a:t>
            </a:r>
            <a:r>
              <a:rPr lang="it-IT" dirty="0"/>
              <a:t> di una sostanza è il calore fornito per fondere un kg di tale sostanza.</a:t>
            </a:r>
          </a:p>
          <a:p>
            <a:pPr marL="342900" indent="-342900">
              <a:buClrTx/>
              <a:buSzPct val="80000"/>
              <a:buFont typeface="Arial" panose="020B0604020202020204" pitchFamily="34" charset="0"/>
              <a:buChar char="•"/>
            </a:pPr>
            <a:r>
              <a:rPr lang="it-IT" dirty="0"/>
              <a:t>Il </a:t>
            </a:r>
            <a:r>
              <a:rPr lang="it-IT" b="1" dirty="0"/>
              <a:t>calore latente di vaporizzazione</a:t>
            </a:r>
            <a:r>
              <a:rPr lang="it-IT" dirty="0"/>
              <a:t> di una sostanza è il calore fornito per far evaporare un kg di tale sostanza.</a:t>
            </a:r>
          </a:p>
        </p:txBody>
      </p:sp>
      <p:sp>
        <p:nvSpPr>
          <p:cNvPr id="4" name="Segnaposto piè di pagina 3">
            <a:extLst>
              <a:ext uri="{FF2B5EF4-FFF2-40B4-BE49-F238E27FC236}">
                <a16:creationId xmlns:a16="http://schemas.microsoft.com/office/drawing/2014/main" id="{10F7FC2E-B912-4770-AC9C-75EABEF06CA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257532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FF8AEE-9EFD-4692-8AA2-2ECEAD878038}"/>
              </a:ext>
            </a:extLst>
          </p:cNvPr>
          <p:cNvSpPr>
            <a:spLocks noGrp="1"/>
          </p:cNvSpPr>
          <p:nvPr>
            <p:ph type="title"/>
          </p:nvPr>
        </p:nvSpPr>
        <p:spPr/>
        <p:txBody>
          <a:bodyPr/>
          <a:lstStyle/>
          <a:p>
            <a:r>
              <a:rPr lang="it-IT" dirty="0"/>
              <a:t>Le curve di riscaldamento</a:t>
            </a:r>
            <a:br>
              <a:rPr lang="it-IT" dirty="0"/>
            </a:br>
            <a:r>
              <a:rPr lang="it-IT" dirty="0"/>
              <a:t>e il modello particellare</a:t>
            </a:r>
          </a:p>
        </p:txBody>
      </p:sp>
      <p:sp>
        <p:nvSpPr>
          <p:cNvPr id="4" name="Segnaposto piè di pagina 3">
            <a:extLst>
              <a:ext uri="{FF2B5EF4-FFF2-40B4-BE49-F238E27FC236}">
                <a16:creationId xmlns:a16="http://schemas.microsoft.com/office/drawing/2014/main" id="{10F7FC2E-B912-4770-AC9C-75EABEF06CA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E5F3A4EF-3D28-44BF-B344-8ABA9E4927A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331640" y="1614046"/>
            <a:ext cx="5832648" cy="4058880"/>
          </a:xfrm>
          <a:prstGeom prst="rect">
            <a:avLst/>
          </a:prstGeom>
        </p:spPr>
      </p:pic>
      <p:sp>
        <p:nvSpPr>
          <p:cNvPr id="6" name="Rettangolo 5">
            <a:extLst>
              <a:ext uri="{FF2B5EF4-FFF2-40B4-BE49-F238E27FC236}">
                <a16:creationId xmlns:a16="http://schemas.microsoft.com/office/drawing/2014/main" id="{4CC49215-22F1-40E9-AE52-B9384F84FECD}"/>
              </a:ext>
            </a:extLst>
          </p:cNvPr>
          <p:cNvSpPr/>
          <p:nvPr/>
        </p:nvSpPr>
        <p:spPr>
          <a:xfrm>
            <a:off x="1946709" y="5661248"/>
            <a:ext cx="5240238" cy="646331"/>
          </a:xfrm>
          <a:prstGeom prst="rect">
            <a:avLst/>
          </a:prstGeom>
        </p:spPr>
        <p:txBody>
          <a:bodyPr wrap="square">
            <a:spAutoFit/>
          </a:bodyPr>
          <a:lstStyle/>
          <a:p>
            <a:r>
              <a:rPr lang="it-IT" sz="1800" dirty="0">
                <a:solidFill>
                  <a:srgbClr val="808080"/>
                </a:solidFill>
                <a:latin typeface="+mn-lt"/>
              </a:rPr>
              <a:t>La curva di riscaldamento dell’acqua distillata (in blu) e di una soluzione di acqua e sale (in rosso).</a:t>
            </a:r>
          </a:p>
        </p:txBody>
      </p:sp>
    </p:spTree>
    <p:extLst>
      <p:ext uri="{BB962C8B-B14F-4D97-AF65-F5344CB8AC3E}">
        <p14:creationId xmlns:p14="http://schemas.microsoft.com/office/powerpoint/2010/main" val="163912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0AA361F-FBF9-4AB0-9B32-3A7081C8903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769247" y="4355997"/>
            <a:ext cx="5605506" cy="2121003"/>
          </a:xfrm>
          <a:prstGeom prst="rect">
            <a:avLst/>
          </a:prstGeom>
        </p:spPr>
      </p:pic>
      <p:sp>
        <p:nvSpPr>
          <p:cNvPr id="2" name="Titolo 1">
            <a:extLst>
              <a:ext uri="{FF2B5EF4-FFF2-40B4-BE49-F238E27FC236}">
                <a16:creationId xmlns:a16="http://schemas.microsoft.com/office/drawing/2014/main" id="{78FF8AEE-9EFD-4692-8AA2-2ECEAD878038}"/>
              </a:ext>
            </a:extLst>
          </p:cNvPr>
          <p:cNvSpPr>
            <a:spLocks noGrp="1"/>
          </p:cNvSpPr>
          <p:nvPr>
            <p:ph type="title"/>
          </p:nvPr>
        </p:nvSpPr>
        <p:spPr/>
        <p:txBody>
          <a:bodyPr/>
          <a:lstStyle/>
          <a:p>
            <a:r>
              <a:rPr lang="it-IT" dirty="0"/>
              <a:t>Le curve di riscaldamento</a:t>
            </a:r>
            <a:br>
              <a:rPr lang="it-IT" dirty="0"/>
            </a:br>
            <a:r>
              <a:rPr lang="it-IT" dirty="0"/>
              <a:t>e il modello particellare</a:t>
            </a:r>
          </a:p>
        </p:txBody>
      </p:sp>
      <p:sp>
        <p:nvSpPr>
          <p:cNvPr id="3" name="Segnaposto contenuto 2">
            <a:extLst>
              <a:ext uri="{FF2B5EF4-FFF2-40B4-BE49-F238E27FC236}">
                <a16:creationId xmlns:a16="http://schemas.microsoft.com/office/drawing/2014/main" id="{A06014C9-86A8-4AEE-A143-AC56584936E2}"/>
              </a:ext>
            </a:extLst>
          </p:cNvPr>
          <p:cNvSpPr>
            <a:spLocks noGrp="1"/>
          </p:cNvSpPr>
          <p:nvPr>
            <p:ph idx="1"/>
          </p:nvPr>
        </p:nvSpPr>
        <p:spPr>
          <a:xfrm>
            <a:off x="457200" y="1546448"/>
            <a:ext cx="8219256" cy="2890664"/>
          </a:xfrm>
        </p:spPr>
        <p:txBody>
          <a:bodyPr/>
          <a:lstStyle/>
          <a:p>
            <a:r>
              <a:rPr lang="it-IT" dirty="0"/>
              <a:t>A </a:t>
            </a:r>
            <a:r>
              <a:rPr lang="it-IT" i="1" dirty="0"/>
              <a:t>livello particellare</a:t>
            </a:r>
            <a:r>
              <a:rPr lang="it-IT" dirty="0"/>
              <a:t>, durante i passaggi di stato il calore fornito viene usato dal sistema per rompere le interazioni tra le particelle.</a:t>
            </a:r>
          </a:p>
          <a:p>
            <a:r>
              <a:rPr lang="it-IT" dirty="0"/>
              <a:t>L’energia cinetica delle particelle aumenta fino a vincere le forze di attrazione, permettendo loro di scorrere le une sulle altre (fusione) e poi di diventare indipendenti (vaporizzazione).</a:t>
            </a:r>
          </a:p>
        </p:txBody>
      </p:sp>
      <p:sp>
        <p:nvSpPr>
          <p:cNvPr id="4" name="Segnaposto piè di pagina 3">
            <a:extLst>
              <a:ext uri="{FF2B5EF4-FFF2-40B4-BE49-F238E27FC236}">
                <a16:creationId xmlns:a16="http://schemas.microsoft.com/office/drawing/2014/main" id="{10F7FC2E-B912-4770-AC9C-75EABEF06CA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27330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FF8AEE-9EFD-4692-8AA2-2ECEAD878038}"/>
              </a:ext>
            </a:extLst>
          </p:cNvPr>
          <p:cNvSpPr>
            <a:spLocks noGrp="1"/>
          </p:cNvSpPr>
          <p:nvPr>
            <p:ph type="title"/>
          </p:nvPr>
        </p:nvSpPr>
        <p:spPr/>
        <p:txBody>
          <a:bodyPr/>
          <a:lstStyle/>
          <a:p>
            <a:r>
              <a:rPr lang="it-IT" dirty="0"/>
              <a:t>Le curve di riscaldamento</a:t>
            </a:r>
            <a:br>
              <a:rPr lang="it-IT" dirty="0"/>
            </a:br>
            <a:r>
              <a:rPr lang="it-IT" dirty="0"/>
              <a:t>e il modello particellare</a:t>
            </a:r>
          </a:p>
        </p:txBody>
      </p:sp>
      <p:sp>
        <p:nvSpPr>
          <p:cNvPr id="3" name="Segnaposto contenuto 2">
            <a:extLst>
              <a:ext uri="{FF2B5EF4-FFF2-40B4-BE49-F238E27FC236}">
                <a16:creationId xmlns:a16="http://schemas.microsoft.com/office/drawing/2014/main" id="{A06014C9-86A8-4AEE-A143-AC56584936E2}"/>
              </a:ext>
            </a:extLst>
          </p:cNvPr>
          <p:cNvSpPr>
            <a:spLocks noGrp="1"/>
          </p:cNvSpPr>
          <p:nvPr>
            <p:ph idx="1"/>
          </p:nvPr>
        </p:nvSpPr>
        <p:spPr>
          <a:xfrm>
            <a:off x="457200" y="1546448"/>
            <a:ext cx="8219256" cy="4546848"/>
          </a:xfrm>
        </p:spPr>
        <p:txBody>
          <a:bodyPr/>
          <a:lstStyle/>
          <a:p>
            <a:r>
              <a:rPr lang="it-IT" dirty="0"/>
              <a:t>Le curve di riscaldamento delle </a:t>
            </a:r>
            <a:r>
              <a:rPr lang="it-IT" i="1" dirty="0"/>
              <a:t>sostanze</a:t>
            </a:r>
            <a:r>
              <a:rPr lang="it-IT" dirty="0"/>
              <a:t> pure hanno un andamento diverso da quello delle curve di riscaldamento delle </a:t>
            </a:r>
            <a:r>
              <a:rPr lang="it-IT" i="1" dirty="0"/>
              <a:t>soluzioni</a:t>
            </a:r>
            <a:r>
              <a:rPr lang="it-IT" dirty="0"/>
              <a:t>:</a:t>
            </a:r>
          </a:p>
          <a:p>
            <a:pPr marL="342900" indent="-342900">
              <a:buClrTx/>
              <a:buSzPct val="80000"/>
              <a:buFont typeface="Arial" panose="020B0604020202020204" pitchFamily="34" charset="0"/>
              <a:buChar char="•"/>
            </a:pPr>
            <a:r>
              <a:rPr lang="it-IT" dirty="0"/>
              <a:t>sostanze pure → un solo tipo di particelle → interazioni uniformi;</a:t>
            </a:r>
          </a:p>
          <a:p>
            <a:pPr marL="342900" indent="-342900">
              <a:buClrTx/>
              <a:buSzPct val="80000"/>
              <a:buFont typeface="Arial" panose="020B0604020202020204" pitchFamily="34" charset="0"/>
              <a:buChar char="•"/>
            </a:pPr>
            <a:r>
              <a:rPr lang="it-IT" dirty="0"/>
              <a:t>soluzioni → particelle diverse → interazioni</a:t>
            </a:r>
            <a:br>
              <a:rPr lang="it-IT" dirty="0"/>
            </a:br>
            <a:r>
              <a:rPr lang="it-IT" i="1" dirty="0"/>
              <a:t>solvente-solvente</a:t>
            </a:r>
            <a:r>
              <a:rPr lang="it-IT" dirty="0"/>
              <a:t> e </a:t>
            </a:r>
            <a:r>
              <a:rPr lang="it-IT" i="1" dirty="0"/>
              <a:t>solvente-soluto</a:t>
            </a:r>
            <a:r>
              <a:rPr lang="it-IT" dirty="0"/>
              <a:t>, di forza diversa.</a:t>
            </a:r>
          </a:p>
          <a:p>
            <a:pPr>
              <a:buClrTx/>
              <a:buSzPct val="80000"/>
            </a:pPr>
            <a:r>
              <a:rPr lang="it-IT" dirty="0"/>
              <a:t>Più soluto è presente nella soluzione, più la curva di riscaldamento tenderà a discostarsi da quella della sostanza pura.</a:t>
            </a:r>
          </a:p>
        </p:txBody>
      </p:sp>
      <p:sp>
        <p:nvSpPr>
          <p:cNvPr id="4" name="Segnaposto piè di pagina 3">
            <a:extLst>
              <a:ext uri="{FF2B5EF4-FFF2-40B4-BE49-F238E27FC236}">
                <a16:creationId xmlns:a16="http://schemas.microsoft.com/office/drawing/2014/main" id="{10F7FC2E-B912-4770-AC9C-75EABEF06CA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546274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97533-BBDA-4773-8451-9769765DAF8E}"/>
              </a:ext>
            </a:extLst>
          </p:cNvPr>
          <p:cNvSpPr>
            <a:spLocks noGrp="1"/>
          </p:cNvSpPr>
          <p:nvPr>
            <p:ph type="title"/>
          </p:nvPr>
        </p:nvSpPr>
        <p:spPr/>
        <p:txBody>
          <a:bodyPr/>
          <a:lstStyle/>
          <a:p>
            <a:r>
              <a:rPr lang="it-IT" dirty="0"/>
              <a:t>Le reazioni chimiche</a:t>
            </a:r>
          </a:p>
        </p:txBody>
      </p:sp>
      <p:sp>
        <p:nvSpPr>
          <p:cNvPr id="3" name="Segnaposto contenuto 2">
            <a:extLst>
              <a:ext uri="{FF2B5EF4-FFF2-40B4-BE49-F238E27FC236}">
                <a16:creationId xmlns:a16="http://schemas.microsoft.com/office/drawing/2014/main" id="{4FA7F9A1-6213-49E3-AFBC-9BF5298065F9}"/>
              </a:ext>
            </a:extLst>
          </p:cNvPr>
          <p:cNvSpPr>
            <a:spLocks noGrp="1"/>
          </p:cNvSpPr>
          <p:nvPr>
            <p:ph idx="1"/>
          </p:nvPr>
        </p:nvSpPr>
        <p:spPr/>
        <p:txBody>
          <a:bodyPr/>
          <a:lstStyle/>
          <a:p>
            <a:r>
              <a:rPr lang="it-IT" dirty="0"/>
              <a:t>Una </a:t>
            </a:r>
            <a:r>
              <a:rPr lang="it-IT" b="1" dirty="0"/>
              <a:t>reazione chimica </a:t>
            </a:r>
            <a:r>
              <a:rPr lang="it-IT" dirty="0"/>
              <a:t>è un processo in cui le sostanze presenti inizialmente (</a:t>
            </a:r>
            <a:r>
              <a:rPr lang="it-IT" b="1" dirty="0"/>
              <a:t>reagenti</a:t>
            </a:r>
            <a:r>
              <a:rPr lang="it-IT" dirty="0"/>
              <a:t>) si trasformano in sostanze diverse (</a:t>
            </a:r>
            <a:r>
              <a:rPr lang="it-IT" b="1" dirty="0"/>
              <a:t>prodotti</a:t>
            </a:r>
            <a:r>
              <a:rPr lang="it-IT" dirty="0"/>
              <a:t>).</a:t>
            </a:r>
          </a:p>
          <a:p>
            <a:r>
              <a:rPr lang="it-IT" dirty="0"/>
              <a:t>Ogni reazione si rappresenta graficamente attraverso una </a:t>
            </a:r>
            <a:r>
              <a:rPr lang="it-IT" b="1" dirty="0"/>
              <a:t>equazione chimica </a:t>
            </a:r>
            <a:r>
              <a:rPr lang="it-IT" dirty="0"/>
              <a:t>dove la freccia indica la direzione in cui procede la trasformazione.</a:t>
            </a:r>
          </a:p>
        </p:txBody>
      </p:sp>
      <p:sp>
        <p:nvSpPr>
          <p:cNvPr id="4" name="Segnaposto piè di pagina 3">
            <a:extLst>
              <a:ext uri="{FF2B5EF4-FFF2-40B4-BE49-F238E27FC236}">
                <a16:creationId xmlns:a16="http://schemas.microsoft.com/office/drawing/2014/main" id="{63200F80-B067-48C5-B917-40B928EC6F1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554FED0C-6816-4284-A658-5ED233E275B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47544" y="4149080"/>
            <a:ext cx="8228912" cy="1224136"/>
          </a:xfrm>
          <a:prstGeom prst="rect">
            <a:avLst/>
          </a:prstGeom>
        </p:spPr>
      </p:pic>
    </p:spTree>
    <p:extLst>
      <p:ext uri="{BB962C8B-B14F-4D97-AF65-F5344CB8AC3E}">
        <p14:creationId xmlns:p14="http://schemas.microsoft.com/office/powerpoint/2010/main" val="2595848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97533-BBDA-4773-8451-9769765DAF8E}"/>
              </a:ext>
            </a:extLst>
          </p:cNvPr>
          <p:cNvSpPr>
            <a:spLocks noGrp="1"/>
          </p:cNvSpPr>
          <p:nvPr>
            <p:ph type="title"/>
          </p:nvPr>
        </p:nvSpPr>
        <p:spPr/>
        <p:txBody>
          <a:bodyPr/>
          <a:lstStyle/>
          <a:p>
            <a:r>
              <a:rPr lang="it-IT" dirty="0"/>
              <a:t>Le reazioni chimiche</a:t>
            </a:r>
          </a:p>
        </p:txBody>
      </p:sp>
      <p:sp>
        <p:nvSpPr>
          <p:cNvPr id="3" name="Segnaposto contenuto 2">
            <a:extLst>
              <a:ext uri="{FF2B5EF4-FFF2-40B4-BE49-F238E27FC236}">
                <a16:creationId xmlns:a16="http://schemas.microsoft.com/office/drawing/2014/main" id="{4FA7F9A1-6213-49E3-AFBC-9BF5298065F9}"/>
              </a:ext>
            </a:extLst>
          </p:cNvPr>
          <p:cNvSpPr>
            <a:spLocks noGrp="1"/>
          </p:cNvSpPr>
          <p:nvPr>
            <p:ph idx="1"/>
          </p:nvPr>
        </p:nvSpPr>
        <p:spPr/>
        <p:txBody>
          <a:bodyPr/>
          <a:lstStyle/>
          <a:p>
            <a:pPr>
              <a:spcAft>
                <a:spcPts val="1000"/>
              </a:spcAft>
            </a:pPr>
            <a:r>
              <a:rPr lang="it-IT" dirty="0"/>
              <a:t>In alcuni casi le reazioni chimiche sono accompagnate da fenomeni osservabili a occhio nudo come:</a:t>
            </a:r>
          </a:p>
          <a:p>
            <a:pPr marL="342900" indent="-342900">
              <a:spcAft>
                <a:spcPts val="1000"/>
              </a:spcAft>
              <a:buClrTx/>
              <a:buSzPct val="80000"/>
              <a:buFont typeface="Arial" panose="020B0604020202020204" pitchFamily="34" charset="0"/>
              <a:buChar char="•"/>
            </a:pPr>
            <a:r>
              <a:rPr lang="it-IT" dirty="0"/>
              <a:t>scomparsa o formazione di un solido;</a:t>
            </a:r>
          </a:p>
          <a:p>
            <a:pPr marL="342900" indent="-342900">
              <a:spcAft>
                <a:spcPts val="1000"/>
              </a:spcAft>
              <a:buClrTx/>
              <a:buSzPct val="80000"/>
              <a:buFont typeface="Arial" panose="020B0604020202020204" pitchFamily="34" charset="0"/>
              <a:buChar char="•"/>
            </a:pPr>
            <a:r>
              <a:rPr lang="it-IT" dirty="0"/>
              <a:t>cambiamento di colore e/o dell’aspetto fisico;</a:t>
            </a:r>
          </a:p>
          <a:p>
            <a:pPr marL="342900" indent="-342900">
              <a:spcAft>
                <a:spcPts val="1000"/>
              </a:spcAft>
              <a:buClrTx/>
              <a:buSzPct val="80000"/>
              <a:buFont typeface="Arial" panose="020B0604020202020204" pitchFamily="34" charset="0"/>
              <a:buChar char="•"/>
            </a:pPr>
            <a:r>
              <a:rPr lang="it-IT" dirty="0"/>
              <a:t>formazione di gas;</a:t>
            </a:r>
          </a:p>
          <a:p>
            <a:pPr marL="342900" indent="-342900">
              <a:spcAft>
                <a:spcPts val="1000"/>
              </a:spcAft>
              <a:buClrTx/>
              <a:buSzPct val="80000"/>
              <a:buFont typeface="Arial" panose="020B0604020202020204" pitchFamily="34" charset="0"/>
              <a:buChar char="•"/>
            </a:pPr>
            <a:r>
              <a:rPr lang="it-IT" dirty="0"/>
              <a:t>sviluppo di calore;</a:t>
            </a:r>
          </a:p>
          <a:p>
            <a:pPr marL="342900" indent="-342900">
              <a:buClrTx/>
              <a:buSzPct val="80000"/>
              <a:buFont typeface="Arial" panose="020B0604020202020204" pitchFamily="34" charset="0"/>
              <a:buChar char="•"/>
            </a:pPr>
            <a:r>
              <a:rPr lang="it-IT" dirty="0"/>
              <a:t>emissione di luce.</a:t>
            </a:r>
          </a:p>
          <a:p>
            <a:pPr>
              <a:buClrTx/>
              <a:buSzPct val="80000"/>
            </a:pPr>
            <a:r>
              <a:rPr lang="it-IT" dirty="0"/>
              <a:t>In altri casi, invece, per conoscere se si tratta di una trasformazione fisica o chimica si deve ricorrere all’</a:t>
            </a:r>
            <a:r>
              <a:rPr lang="it-IT" i="1" dirty="0"/>
              <a:t>analisi chimica </a:t>
            </a:r>
            <a:r>
              <a:rPr lang="it-IT" dirty="0"/>
              <a:t>di reagenti e prodotti.</a:t>
            </a:r>
          </a:p>
        </p:txBody>
      </p:sp>
      <p:sp>
        <p:nvSpPr>
          <p:cNvPr id="4" name="Segnaposto piè di pagina 3">
            <a:extLst>
              <a:ext uri="{FF2B5EF4-FFF2-40B4-BE49-F238E27FC236}">
                <a16:creationId xmlns:a16="http://schemas.microsoft.com/office/drawing/2014/main" id="{63200F80-B067-48C5-B917-40B928EC6F1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90381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4FB672-EC88-4021-BE0B-75DAD0BEFB07}"/>
              </a:ext>
            </a:extLst>
          </p:cNvPr>
          <p:cNvSpPr>
            <a:spLocks noGrp="1"/>
          </p:cNvSpPr>
          <p:nvPr>
            <p:ph type="title"/>
          </p:nvPr>
        </p:nvSpPr>
        <p:spPr/>
        <p:txBody>
          <a:bodyPr/>
          <a:lstStyle/>
          <a:p>
            <a:r>
              <a:rPr lang="it-IT" dirty="0"/>
              <a:t>La legge di conservazione</a:t>
            </a:r>
            <a:br>
              <a:rPr lang="it-IT" dirty="0"/>
            </a:br>
            <a:r>
              <a:rPr lang="it-IT" dirty="0"/>
              <a:t>della massa</a:t>
            </a:r>
          </a:p>
        </p:txBody>
      </p:sp>
      <p:sp>
        <p:nvSpPr>
          <p:cNvPr id="3" name="Segnaposto contenuto 2">
            <a:extLst>
              <a:ext uri="{FF2B5EF4-FFF2-40B4-BE49-F238E27FC236}">
                <a16:creationId xmlns:a16="http://schemas.microsoft.com/office/drawing/2014/main" id="{27B265AE-EAD2-4D3E-A355-BAA979914AB1}"/>
              </a:ext>
            </a:extLst>
          </p:cNvPr>
          <p:cNvSpPr>
            <a:spLocks noGrp="1"/>
          </p:cNvSpPr>
          <p:nvPr>
            <p:ph idx="1"/>
          </p:nvPr>
        </p:nvSpPr>
        <p:spPr>
          <a:xfrm>
            <a:off x="457200" y="1546448"/>
            <a:ext cx="8219256" cy="4114800"/>
          </a:xfrm>
        </p:spPr>
        <p:txBody>
          <a:bodyPr/>
          <a:lstStyle/>
          <a:p>
            <a:r>
              <a:rPr lang="it-IT" b="1" dirty="0"/>
              <a:t>Legge di conservazione della massa </a:t>
            </a:r>
            <a:r>
              <a:rPr lang="it-IT" dirty="0"/>
              <a:t>(Lavoisier, 1789): in una reazione chimica la somma delle masse dei reagenti è uguale alla somma delle masse dei prodotti.</a:t>
            </a:r>
          </a:p>
        </p:txBody>
      </p:sp>
      <p:sp>
        <p:nvSpPr>
          <p:cNvPr id="4" name="Segnaposto piè di pagina 3">
            <a:extLst>
              <a:ext uri="{FF2B5EF4-FFF2-40B4-BE49-F238E27FC236}">
                <a16:creationId xmlns:a16="http://schemas.microsoft.com/office/drawing/2014/main" id="{52B4AE6A-41B0-4D30-B84E-7C2EBBDDB3F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533E3461-2D34-42F9-B7C0-4F51D3CD0E9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045009" y="2855370"/>
            <a:ext cx="7053981" cy="3624064"/>
          </a:xfrm>
          <a:prstGeom prst="rect">
            <a:avLst/>
          </a:prstGeom>
        </p:spPr>
      </p:pic>
    </p:spTree>
    <p:extLst>
      <p:ext uri="{BB962C8B-B14F-4D97-AF65-F5344CB8AC3E}">
        <p14:creationId xmlns:p14="http://schemas.microsoft.com/office/powerpoint/2010/main" val="2642722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C24E2-A220-49F5-B4B7-663EBB3DD452}"/>
              </a:ext>
            </a:extLst>
          </p:cNvPr>
          <p:cNvSpPr>
            <a:spLocks noGrp="1"/>
          </p:cNvSpPr>
          <p:nvPr>
            <p:ph type="title"/>
          </p:nvPr>
        </p:nvSpPr>
        <p:spPr/>
        <p:txBody>
          <a:bodyPr/>
          <a:lstStyle/>
          <a:p>
            <a:r>
              <a:rPr lang="it-IT" dirty="0"/>
              <a:t>Reazioni esoergoniche</a:t>
            </a:r>
            <a:br>
              <a:rPr lang="it-IT" dirty="0"/>
            </a:br>
            <a:r>
              <a:rPr lang="it-IT" dirty="0"/>
              <a:t>ed endoergoniche</a:t>
            </a:r>
          </a:p>
        </p:txBody>
      </p:sp>
      <p:sp>
        <p:nvSpPr>
          <p:cNvPr id="5" name="Segnaposto contenuto 4">
            <a:extLst>
              <a:ext uri="{FF2B5EF4-FFF2-40B4-BE49-F238E27FC236}">
                <a16:creationId xmlns:a16="http://schemas.microsoft.com/office/drawing/2014/main" id="{3C4BD9AC-7884-4F7B-A934-6AEF2C95E3E4}"/>
              </a:ext>
            </a:extLst>
          </p:cNvPr>
          <p:cNvSpPr>
            <a:spLocks noGrp="1"/>
          </p:cNvSpPr>
          <p:nvPr>
            <p:ph idx="1"/>
          </p:nvPr>
        </p:nvSpPr>
        <p:spPr>
          <a:xfrm>
            <a:off x="457200" y="1546448"/>
            <a:ext cx="8219256" cy="4114800"/>
          </a:xfrm>
        </p:spPr>
        <p:txBody>
          <a:bodyPr/>
          <a:lstStyle/>
          <a:p>
            <a:r>
              <a:rPr lang="it-IT" dirty="0"/>
              <a:t>Da questo punto di vista possiamo distinguere due tipi di reazioni:</a:t>
            </a:r>
          </a:p>
          <a:p>
            <a:pPr marL="342900" indent="-342900">
              <a:buClrTx/>
              <a:buSzPct val="80000"/>
              <a:buFont typeface="Arial" panose="020B0604020202020204" pitchFamily="34" charset="0"/>
              <a:buChar char="•"/>
            </a:pPr>
            <a:r>
              <a:rPr lang="it-IT" b="1" dirty="0"/>
              <a:t>reazioni esoergoniche</a:t>
            </a:r>
            <a:r>
              <a:rPr lang="it-IT" dirty="0"/>
              <a:t> → liberano energia nell’ambiente;</a:t>
            </a:r>
          </a:p>
          <a:p>
            <a:pPr marL="342900" indent="-342900">
              <a:buClrTx/>
              <a:buSzPct val="80000"/>
              <a:buFont typeface="Arial" panose="020B0604020202020204" pitchFamily="34" charset="0"/>
              <a:buChar char="•"/>
            </a:pPr>
            <a:r>
              <a:rPr lang="it-IT" b="1" dirty="0"/>
              <a:t>reazioni endoergoniche</a:t>
            </a:r>
            <a:r>
              <a:rPr lang="it-IT" dirty="0"/>
              <a:t> → assorbono energia dall’ambiente.</a:t>
            </a:r>
          </a:p>
          <a:p>
            <a:pPr>
              <a:buClrTx/>
              <a:buSzPct val="80000"/>
            </a:pPr>
            <a:r>
              <a:rPr lang="it-IT" dirty="0"/>
              <a:t>Le reazioni esoergoniche che richiedono ossigeno e sviluppano luce e calore sono denominate </a:t>
            </a:r>
            <a:r>
              <a:rPr lang="it-IT" b="1" dirty="0"/>
              <a:t>combustioni</a:t>
            </a:r>
            <a:r>
              <a:rPr lang="it-IT" dirty="0"/>
              <a:t>.</a:t>
            </a:r>
          </a:p>
        </p:txBody>
      </p:sp>
      <p:sp>
        <p:nvSpPr>
          <p:cNvPr id="4" name="Segnaposto piè di pagina 3">
            <a:extLst>
              <a:ext uri="{FF2B5EF4-FFF2-40B4-BE49-F238E27FC236}">
                <a16:creationId xmlns:a16="http://schemas.microsoft.com/office/drawing/2014/main" id="{D893AF76-C752-4DA3-9BBB-C0D738C2F9A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464475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C24E2-A220-49F5-B4B7-663EBB3DD452}"/>
              </a:ext>
            </a:extLst>
          </p:cNvPr>
          <p:cNvSpPr>
            <a:spLocks noGrp="1"/>
          </p:cNvSpPr>
          <p:nvPr>
            <p:ph type="title"/>
          </p:nvPr>
        </p:nvSpPr>
        <p:spPr/>
        <p:txBody>
          <a:bodyPr/>
          <a:lstStyle/>
          <a:p>
            <a:r>
              <a:rPr lang="it-IT" dirty="0"/>
              <a:t>Reazioni esoergoniche</a:t>
            </a:r>
            <a:br>
              <a:rPr lang="it-IT" dirty="0"/>
            </a:br>
            <a:r>
              <a:rPr lang="it-IT" dirty="0"/>
              <a:t>ed endoergoniche</a:t>
            </a:r>
          </a:p>
        </p:txBody>
      </p:sp>
      <p:sp>
        <p:nvSpPr>
          <p:cNvPr id="5" name="Segnaposto contenuto 4">
            <a:extLst>
              <a:ext uri="{FF2B5EF4-FFF2-40B4-BE49-F238E27FC236}">
                <a16:creationId xmlns:a16="http://schemas.microsoft.com/office/drawing/2014/main" id="{3C4BD9AC-7884-4F7B-A934-6AEF2C95E3E4}"/>
              </a:ext>
            </a:extLst>
          </p:cNvPr>
          <p:cNvSpPr>
            <a:spLocks noGrp="1"/>
          </p:cNvSpPr>
          <p:nvPr>
            <p:ph idx="1"/>
          </p:nvPr>
        </p:nvSpPr>
        <p:spPr>
          <a:xfrm>
            <a:off x="457200" y="1546448"/>
            <a:ext cx="8219256" cy="4690864"/>
          </a:xfrm>
        </p:spPr>
        <p:txBody>
          <a:bodyPr/>
          <a:lstStyle/>
          <a:p>
            <a:pPr>
              <a:spcAft>
                <a:spcPts val="2000"/>
              </a:spcAft>
            </a:pPr>
            <a:r>
              <a:rPr lang="it-IT" dirty="0"/>
              <a:t>Le cellule animali e vegetali assumono energia attraverso la </a:t>
            </a:r>
            <a:r>
              <a:rPr lang="it-IT" b="1" dirty="0"/>
              <a:t>respirazione cellulare </a:t>
            </a:r>
            <a:r>
              <a:rPr lang="it-IT" dirty="0">
                <a:sym typeface="Wingdings" panose="05000000000000000000" pitchFamily="2" charset="2"/>
              </a:rPr>
              <a:t>(esoergonica):</a:t>
            </a:r>
            <a:endParaRPr lang="it-IT" dirty="0"/>
          </a:p>
          <a:p>
            <a:pPr algn="ctr">
              <a:spcAft>
                <a:spcPts val="1000"/>
              </a:spcAft>
            </a:pPr>
            <a:r>
              <a:rPr lang="it-IT" dirty="0">
                <a:solidFill>
                  <a:srgbClr val="0070C0"/>
                </a:solidFill>
                <a:latin typeface="Cambria Math" panose="02040503050406030204" pitchFamily="18" charset="0"/>
                <a:ea typeface="Cambria Math" panose="02040503050406030204" pitchFamily="18" charset="0"/>
              </a:rPr>
              <a:t>glucosio </a:t>
            </a:r>
            <a:r>
              <a:rPr lang="it-IT" dirty="0">
                <a:latin typeface="Cambria Math" panose="02040503050406030204" pitchFamily="18" charset="0"/>
                <a:ea typeface="Cambria Math" panose="02040503050406030204" pitchFamily="18" charset="0"/>
              </a:rPr>
              <a:t>+</a:t>
            </a:r>
            <a:r>
              <a:rPr lang="it-IT" dirty="0">
                <a:solidFill>
                  <a:srgbClr val="0070C0"/>
                </a:solidFill>
                <a:latin typeface="Cambria Math" panose="02040503050406030204" pitchFamily="18" charset="0"/>
                <a:ea typeface="Cambria Math" panose="02040503050406030204" pitchFamily="18" charset="0"/>
              </a:rPr>
              <a:t> ossigeno</a:t>
            </a:r>
            <a:r>
              <a:rPr lang="it-IT" dirty="0">
                <a:latin typeface="Cambria Math" panose="02040503050406030204" pitchFamily="18" charset="0"/>
                <a:ea typeface="Cambria Math" panose="02040503050406030204" pitchFamily="18" charset="0"/>
              </a:rPr>
              <a:t>  ⟶  </a:t>
            </a:r>
            <a:r>
              <a:rPr lang="it-IT" dirty="0">
                <a:solidFill>
                  <a:srgbClr val="FF0000"/>
                </a:solidFill>
                <a:latin typeface="Cambria Math" panose="02040503050406030204" pitchFamily="18" charset="0"/>
                <a:ea typeface="Cambria Math" panose="02040503050406030204" pitchFamily="18" charset="0"/>
              </a:rPr>
              <a:t>diossido di carbonio </a:t>
            </a:r>
            <a:r>
              <a:rPr lang="it-IT" dirty="0">
                <a:latin typeface="Cambria Math" panose="02040503050406030204" pitchFamily="18" charset="0"/>
                <a:ea typeface="Cambria Math" panose="02040503050406030204" pitchFamily="18" charset="0"/>
              </a:rPr>
              <a:t>+ </a:t>
            </a:r>
            <a:r>
              <a:rPr lang="it-IT" dirty="0">
                <a:solidFill>
                  <a:srgbClr val="FF0000"/>
                </a:solidFill>
                <a:latin typeface="Cambria Math" panose="02040503050406030204" pitchFamily="18" charset="0"/>
                <a:ea typeface="Cambria Math" panose="02040503050406030204" pitchFamily="18" charset="0"/>
              </a:rPr>
              <a:t>acqua</a:t>
            </a:r>
            <a:r>
              <a:rPr lang="it-IT" dirty="0">
                <a:latin typeface="Cambria Math" panose="02040503050406030204" pitchFamily="18" charset="0"/>
                <a:ea typeface="Cambria Math" panose="02040503050406030204" pitchFamily="18" charset="0"/>
              </a:rPr>
              <a:t> + </a:t>
            </a:r>
            <a:r>
              <a:rPr lang="it-IT" dirty="0">
                <a:solidFill>
                  <a:srgbClr val="00B050"/>
                </a:solidFill>
                <a:latin typeface="Cambria Math" panose="02040503050406030204" pitchFamily="18" charset="0"/>
                <a:ea typeface="Cambria Math" panose="02040503050406030204" pitchFamily="18" charset="0"/>
              </a:rPr>
              <a:t>Q</a:t>
            </a:r>
          </a:p>
          <a:p>
            <a:pPr algn="ctr">
              <a:spcAft>
                <a:spcPts val="3000"/>
              </a:spcAft>
            </a:pPr>
            <a:r>
              <a:rPr lang="it-IT" dirty="0">
                <a:solidFill>
                  <a:srgbClr val="00B050"/>
                </a:solidFill>
                <a:latin typeface="Cambria Math" panose="02040503050406030204" pitchFamily="18" charset="0"/>
                <a:ea typeface="Cambria Math" panose="02040503050406030204" pitchFamily="18" charset="0"/>
              </a:rPr>
              <a:t>Q</a:t>
            </a:r>
            <a:r>
              <a:rPr lang="it-IT" dirty="0">
                <a:latin typeface="Cambria Math" panose="02040503050406030204" pitchFamily="18" charset="0"/>
                <a:ea typeface="Cambria Math" panose="02040503050406030204" pitchFamily="18" charset="0"/>
              </a:rPr>
              <a:t> = </a:t>
            </a:r>
            <a:r>
              <a:rPr lang="it-IT" dirty="0">
                <a:solidFill>
                  <a:srgbClr val="00B050"/>
                </a:solidFill>
                <a:latin typeface="Cambria Math" panose="02040503050406030204" pitchFamily="18" charset="0"/>
                <a:ea typeface="Cambria Math" panose="02040503050406030204" pitchFamily="18" charset="0"/>
              </a:rPr>
              <a:t>energia liberata</a:t>
            </a:r>
          </a:p>
          <a:p>
            <a:pPr algn="ctr">
              <a:spcAft>
                <a:spcPts val="2000"/>
              </a:spcAft>
            </a:pPr>
            <a:r>
              <a:rPr lang="it-IT" dirty="0"/>
              <a:t>Gli animali ricavano il glucosio dal cibo, mentre le piante lo ottengono dalla </a:t>
            </a:r>
            <a:r>
              <a:rPr lang="it-IT" b="1" dirty="0"/>
              <a:t>fotosintesi clorofilliana</a:t>
            </a:r>
            <a:r>
              <a:rPr lang="it-IT" b="1" dirty="0">
                <a:sym typeface="Wingdings" panose="05000000000000000000" pitchFamily="2" charset="2"/>
              </a:rPr>
              <a:t> </a:t>
            </a:r>
            <a:r>
              <a:rPr lang="it-IT" dirty="0">
                <a:sym typeface="Wingdings" panose="05000000000000000000" pitchFamily="2" charset="2"/>
              </a:rPr>
              <a:t>(endoergonica):</a:t>
            </a:r>
            <a:endParaRPr lang="it-IT" dirty="0"/>
          </a:p>
          <a:p>
            <a:pPr algn="ctr">
              <a:spcAft>
                <a:spcPts val="1000"/>
              </a:spcAft>
            </a:pPr>
            <a:r>
              <a:rPr lang="it-IT" dirty="0">
                <a:solidFill>
                  <a:srgbClr val="0070C0"/>
                </a:solidFill>
                <a:latin typeface="Cambria Math" panose="02040503050406030204" pitchFamily="18" charset="0"/>
                <a:ea typeface="Cambria Math" panose="02040503050406030204" pitchFamily="18" charset="0"/>
              </a:rPr>
              <a:t>diossido di carbonio </a:t>
            </a:r>
            <a:r>
              <a:rPr lang="it-IT" dirty="0">
                <a:latin typeface="Cambria Math" panose="02040503050406030204" pitchFamily="18" charset="0"/>
                <a:ea typeface="Cambria Math" panose="02040503050406030204" pitchFamily="18" charset="0"/>
              </a:rPr>
              <a:t>+ </a:t>
            </a:r>
            <a:r>
              <a:rPr lang="it-IT" dirty="0">
                <a:solidFill>
                  <a:srgbClr val="0070C0"/>
                </a:solidFill>
                <a:latin typeface="Cambria Math" panose="02040503050406030204" pitchFamily="18" charset="0"/>
                <a:ea typeface="Cambria Math" panose="02040503050406030204" pitchFamily="18" charset="0"/>
              </a:rPr>
              <a:t>acqua </a:t>
            </a:r>
            <a:r>
              <a:rPr lang="it-IT" dirty="0">
                <a:latin typeface="Cambria Math" panose="02040503050406030204" pitchFamily="18" charset="0"/>
                <a:ea typeface="Cambria Math" panose="02040503050406030204" pitchFamily="18" charset="0"/>
              </a:rPr>
              <a:t>+ </a:t>
            </a:r>
            <a:r>
              <a:rPr lang="it-IT" dirty="0">
                <a:solidFill>
                  <a:srgbClr val="00B050"/>
                </a:solidFill>
                <a:latin typeface="Cambria Math" panose="02040503050406030204" pitchFamily="18" charset="0"/>
                <a:ea typeface="Cambria Math" panose="02040503050406030204" pitchFamily="18" charset="0"/>
              </a:rPr>
              <a:t>Q</a:t>
            </a:r>
            <a:r>
              <a:rPr lang="it-IT" dirty="0">
                <a:latin typeface="Cambria Math" panose="02040503050406030204" pitchFamily="18" charset="0"/>
                <a:ea typeface="Cambria Math" panose="02040503050406030204" pitchFamily="18" charset="0"/>
              </a:rPr>
              <a:t>  ⟶  </a:t>
            </a:r>
            <a:r>
              <a:rPr lang="it-IT" dirty="0">
                <a:solidFill>
                  <a:srgbClr val="FF0000"/>
                </a:solidFill>
                <a:latin typeface="Cambria Math" panose="02040503050406030204" pitchFamily="18" charset="0"/>
                <a:ea typeface="Cambria Math" panose="02040503050406030204" pitchFamily="18" charset="0"/>
              </a:rPr>
              <a:t>glucosio </a:t>
            </a:r>
            <a:r>
              <a:rPr lang="it-IT" dirty="0">
                <a:latin typeface="Cambria Math" panose="02040503050406030204" pitchFamily="18" charset="0"/>
                <a:ea typeface="Cambria Math" panose="02040503050406030204" pitchFamily="18" charset="0"/>
              </a:rPr>
              <a:t>+</a:t>
            </a:r>
            <a:r>
              <a:rPr lang="it-IT" dirty="0">
                <a:solidFill>
                  <a:srgbClr val="FF0000"/>
                </a:solidFill>
                <a:latin typeface="Cambria Math" panose="02040503050406030204" pitchFamily="18" charset="0"/>
                <a:ea typeface="Cambria Math" panose="02040503050406030204" pitchFamily="18" charset="0"/>
              </a:rPr>
              <a:t> ossigeno</a:t>
            </a:r>
          </a:p>
          <a:p>
            <a:pPr algn="ctr"/>
            <a:r>
              <a:rPr lang="it-IT" dirty="0">
                <a:solidFill>
                  <a:srgbClr val="00B050"/>
                </a:solidFill>
                <a:latin typeface="Cambria Math" panose="02040503050406030204" pitchFamily="18" charset="0"/>
                <a:ea typeface="Cambria Math" panose="02040503050406030204" pitchFamily="18" charset="0"/>
              </a:rPr>
              <a:t>Q</a:t>
            </a:r>
            <a:r>
              <a:rPr lang="it-IT" dirty="0">
                <a:latin typeface="Cambria Math" panose="02040503050406030204" pitchFamily="18" charset="0"/>
                <a:ea typeface="Cambria Math" panose="02040503050406030204" pitchFamily="18" charset="0"/>
              </a:rPr>
              <a:t> = </a:t>
            </a:r>
            <a:r>
              <a:rPr lang="it-IT" dirty="0">
                <a:solidFill>
                  <a:srgbClr val="00B050"/>
                </a:solidFill>
                <a:latin typeface="Cambria Math" panose="02040503050406030204" pitchFamily="18" charset="0"/>
                <a:ea typeface="Cambria Math" panose="02040503050406030204" pitchFamily="18" charset="0"/>
              </a:rPr>
              <a:t>energia assorbita (luce solare)</a:t>
            </a:r>
          </a:p>
        </p:txBody>
      </p:sp>
      <p:sp>
        <p:nvSpPr>
          <p:cNvPr id="4" name="Segnaposto piè di pagina 3">
            <a:extLst>
              <a:ext uri="{FF2B5EF4-FFF2-40B4-BE49-F238E27FC236}">
                <a16:creationId xmlns:a16="http://schemas.microsoft.com/office/drawing/2014/main" id="{D893AF76-C752-4DA3-9BBB-C0D738C2F9A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84675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C24E2-A220-49F5-B4B7-663EBB3DD452}"/>
              </a:ext>
            </a:extLst>
          </p:cNvPr>
          <p:cNvSpPr>
            <a:spLocks noGrp="1"/>
          </p:cNvSpPr>
          <p:nvPr>
            <p:ph type="title"/>
          </p:nvPr>
        </p:nvSpPr>
        <p:spPr/>
        <p:txBody>
          <a:bodyPr/>
          <a:lstStyle/>
          <a:p>
            <a:r>
              <a:rPr lang="it-IT" dirty="0"/>
              <a:t>Reazioni esoergoniche</a:t>
            </a:r>
            <a:br>
              <a:rPr lang="it-IT" dirty="0"/>
            </a:br>
            <a:r>
              <a:rPr lang="it-IT" dirty="0"/>
              <a:t>ed endoergoniche</a:t>
            </a:r>
          </a:p>
        </p:txBody>
      </p:sp>
      <p:sp>
        <p:nvSpPr>
          <p:cNvPr id="5" name="Segnaposto contenuto 4">
            <a:extLst>
              <a:ext uri="{FF2B5EF4-FFF2-40B4-BE49-F238E27FC236}">
                <a16:creationId xmlns:a16="http://schemas.microsoft.com/office/drawing/2014/main" id="{3C4BD9AC-7884-4F7B-A934-6AEF2C95E3E4}"/>
              </a:ext>
            </a:extLst>
          </p:cNvPr>
          <p:cNvSpPr>
            <a:spLocks noGrp="1"/>
          </p:cNvSpPr>
          <p:nvPr>
            <p:ph idx="1"/>
          </p:nvPr>
        </p:nvSpPr>
        <p:spPr>
          <a:xfrm>
            <a:off x="457200" y="1546448"/>
            <a:ext cx="8219256" cy="4690864"/>
          </a:xfrm>
        </p:spPr>
        <p:txBody>
          <a:bodyPr/>
          <a:lstStyle/>
          <a:p>
            <a:r>
              <a:rPr lang="it-IT" b="1" dirty="0"/>
              <a:t>Primo principio della termodinamica</a:t>
            </a:r>
            <a:r>
              <a:rPr lang="it-IT" dirty="0"/>
              <a:t> (o </a:t>
            </a:r>
            <a:r>
              <a:rPr lang="it-IT" i="1" dirty="0"/>
              <a:t>principio di conservazione dell’energia</a:t>
            </a:r>
            <a:r>
              <a:rPr lang="it-IT" dirty="0"/>
              <a:t>): l’energia non può essere né creata né distrutta, ma si può trasformare passando da una forma all’altra.</a:t>
            </a:r>
          </a:p>
          <a:p>
            <a:r>
              <a:rPr lang="it-IT" dirty="0"/>
              <a:t>Durante una reazione l’energia può essere liberata o assorbita sotto forma di </a:t>
            </a:r>
            <a:r>
              <a:rPr lang="it-IT" b="1" dirty="0"/>
              <a:t>calore</a:t>
            </a:r>
            <a:r>
              <a:rPr lang="it-IT" dirty="0"/>
              <a:t> o di </a:t>
            </a:r>
            <a:r>
              <a:rPr lang="it-IT" b="1" dirty="0"/>
              <a:t>luce</a:t>
            </a:r>
            <a:r>
              <a:rPr lang="it-IT" dirty="0"/>
              <a:t>.</a:t>
            </a:r>
          </a:p>
          <a:p>
            <a:r>
              <a:rPr lang="it-IT" dirty="0"/>
              <a:t>Nelle reazioni esoergoniche i prodotti contengono meno </a:t>
            </a:r>
            <a:r>
              <a:rPr lang="it-IT" i="1" dirty="0"/>
              <a:t>energia potenziale chimica </a:t>
            </a:r>
            <a:r>
              <a:rPr lang="it-IT" dirty="0"/>
              <a:t>dei reagenti.</a:t>
            </a:r>
          </a:p>
          <a:p>
            <a:r>
              <a:rPr lang="it-IT" dirty="0"/>
              <a:t>Nelle reazioni endoergoniche i prodotti contengono più </a:t>
            </a:r>
            <a:r>
              <a:rPr lang="it-IT" i="1" dirty="0"/>
              <a:t>energia potenziale chimica </a:t>
            </a:r>
            <a:r>
              <a:rPr lang="it-IT" dirty="0"/>
              <a:t>dei reagenti.</a:t>
            </a:r>
          </a:p>
        </p:txBody>
      </p:sp>
      <p:sp>
        <p:nvSpPr>
          <p:cNvPr id="4" name="Segnaposto piè di pagina 3">
            <a:extLst>
              <a:ext uri="{FF2B5EF4-FFF2-40B4-BE49-F238E27FC236}">
                <a16:creationId xmlns:a16="http://schemas.microsoft.com/office/drawing/2014/main" id="{D893AF76-C752-4DA3-9BBB-C0D738C2F9A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26580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9E123C3-48A8-4302-A937-40882C8AB3E9}"/>
              </a:ext>
            </a:extLst>
          </p:cNvPr>
          <p:cNvSpPr>
            <a:spLocks noGrp="1" noChangeArrowheads="1"/>
          </p:cNvSpPr>
          <p:nvPr>
            <p:ph type="ctrTitle"/>
          </p:nvPr>
        </p:nvSpPr>
        <p:spPr>
          <a:xfrm>
            <a:off x="457200" y="381000"/>
            <a:ext cx="8218488" cy="914400"/>
          </a:xfrm>
        </p:spPr>
        <p:txBody>
          <a:bodyPr/>
          <a:lstStyle/>
          <a:p>
            <a:r>
              <a:rPr lang="it-IT" altLang="it-IT"/>
              <a:t>Capitolo</a:t>
            </a:r>
            <a:r>
              <a:rPr lang="en-GB" altLang="it-IT"/>
              <a:t> </a:t>
            </a:r>
            <a:r>
              <a:rPr lang="en-GB" altLang="it-IT" dirty="0"/>
              <a:t>3</a:t>
            </a:r>
          </a:p>
        </p:txBody>
      </p:sp>
      <p:sp>
        <p:nvSpPr>
          <p:cNvPr id="16387" name="Sottotitolo 1">
            <a:extLst>
              <a:ext uri="{FF2B5EF4-FFF2-40B4-BE49-F238E27FC236}">
                <a16:creationId xmlns:a16="http://schemas.microsoft.com/office/drawing/2014/main" id="{02A3706E-E798-4E33-9813-354D3CF2D330}"/>
              </a:ext>
            </a:extLst>
          </p:cNvPr>
          <p:cNvSpPr>
            <a:spLocks noGrp="1" noChangeArrowheads="1"/>
          </p:cNvSpPr>
          <p:nvPr>
            <p:ph type="subTitle" idx="1"/>
          </p:nvPr>
        </p:nvSpPr>
        <p:spPr>
          <a:xfrm>
            <a:off x="457200" y="2635250"/>
            <a:ext cx="8218488" cy="2057400"/>
          </a:xfrm>
        </p:spPr>
        <p:txBody>
          <a:bodyPr/>
          <a:lstStyle/>
          <a:p>
            <a:r>
              <a:rPr lang="it-IT" dirty="0"/>
              <a:t>Le sostanze</a:t>
            </a:r>
          </a:p>
          <a:p>
            <a:r>
              <a:rPr lang="it-IT" dirty="0"/>
              <a:t>e le loro trasformazioni</a:t>
            </a:r>
            <a:endParaRPr lang="it-IT" alt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C24E2-A220-49F5-B4B7-663EBB3DD452}"/>
              </a:ext>
            </a:extLst>
          </p:cNvPr>
          <p:cNvSpPr>
            <a:spLocks noGrp="1"/>
          </p:cNvSpPr>
          <p:nvPr>
            <p:ph type="title"/>
          </p:nvPr>
        </p:nvSpPr>
        <p:spPr/>
        <p:txBody>
          <a:bodyPr/>
          <a:lstStyle/>
          <a:p>
            <a:r>
              <a:rPr lang="it-IT" dirty="0"/>
              <a:t>Gli elementi e i composti</a:t>
            </a:r>
          </a:p>
        </p:txBody>
      </p:sp>
      <p:sp>
        <p:nvSpPr>
          <p:cNvPr id="3" name="Segnaposto contenuto 2">
            <a:extLst>
              <a:ext uri="{FF2B5EF4-FFF2-40B4-BE49-F238E27FC236}">
                <a16:creationId xmlns:a16="http://schemas.microsoft.com/office/drawing/2014/main" id="{628C170D-F65C-4D3C-AE58-8C05AE327DCC}"/>
              </a:ext>
            </a:extLst>
          </p:cNvPr>
          <p:cNvSpPr>
            <a:spLocks noGrp="1"/>
          </p:cNvSpPr>
          <p:nvPr>
            <p:ph idx="1"/>
          </p:nvPr>
        </p:nvSpPr>
        <p:spPr>
          <a:xfrm>
            <a:off x="457200" y="1340768"/>
            <a:ext cx="8219256" cy="4968552"/>
          </a:xfrm>
        </p:spPr>
        <p:txBody>
          <a:bodyPr/>
          <a:lstStyle/>
          <a:p>
            <a:r>
              <a:rPr lang="it-IT" dirty="0"/>
              <a:t>Esistono due tipi di sostanze pure:</a:t>
            </a:r>
          </a:p>
          <a:p>
            <a:pPr marL="342900" indent="-342900">
              <a:buClrTx/>
              <a:buSzPct val="80000"/>
              <a:buFont typeface="Arial" panose="020B0604020202020204" pitchFamily="34" charset="0"/>
              <a:buChar char="•"/>
            </a:pPr>
            <a:r>
              <a:rPr lang="it-IT" b="1" dirty="0"/>
              <a:t>composti </a:t>
            </a:r>
            <a:r>
              <a:rPr lang="it-IT" dirty="0"/>
              <a:t>→ attraverso una reazione chimica, possono essere suddivisi in sostanze più semplici;</a:t>
            </a:r>
          </a:p>
          <a:p>
            <a:pPr marL="342900" indent="-342900">
              <a:buClrTx/>
              <a:buSzPct val="80000"/>
              <a:buFont typeface="Arial" panose="020B0604020202020204" pitchFamily="34" charset="0"/>
              <a:buChar char="•"/>
            </a:pPr>
            <a:r>
              <a:rPr lang="it-IT" b="1" dirty="0"/>
              <a:t>elementi</a:t>
            </a:r>
            <a:r>
              <a:rPr lang="it-IT" dirty="0"/>
              <a:t> → non possono essere decomposti in altre sostanze.</a:t>
            </a:r>
          </a:p>
          <a:p>
            <a:pPr>
              <a:buClrTx/>
              <a:buSzPct val="80000"/>
            </a:pPr>
            <a:r>
              <a:rPr lang="it-IT" dirty="0"/>
              <a:t>Il comportamento chimico e fisico degli elementi quando esistono come sostanze è diverso rispetto a quando sono combinati nei composti.</a:t>
            </a:r>
          </a:p>
        </p:txBody>
      </p:sp>
      <p:sp>
        <p:nvSpPr>
          <p:cNvPr id="4" name="Segnaposto piè di pagina 3">
            <a:extLst>
              <a:ext uri="{FF2B5EF4-FFF2-40B4-BE49-F238E27FC236}">
                <a16:creationId xmlns:a16="http://schemas.microsoft.com/office/drawing/2014/main" id="{D893AF76-C752-4DA3-9BBB-C0D738C2F9A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66725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C24E2-A220-49F5-B4B7-663EBB3DD452}"/>
              </a:ext>
            </a:extLst>
          </p:cNvPr>
          <p:cNvSpPr>
            <a:spLocks noGrp="1"/>
          </p:cNvSpPr>
          <p:nvPr>
            <p:ph type="title"/>
          </p:nvPr>
        </p:nvSpPr>
        <p:spPr/>
        <p:txBody>
          <a:bodyPr/>
          <a:lstStyle/>
          <a:p>
            <a:r>
              <a:rPr lang="it-IT" dirty="0"/>
              <a:t>Gli elementi e i composti</a:t>
            </a:r>
          </a:p>
        </p:txBody>
      </p:sp>
      <p:sp>
        <p:nvSpPr>
          <p:cNvPr id="3" name="Segnaposto contenuto 2">
            <a:extLst>
              <a:ext uri="{FF2B5EF4-FFF2-40B4-BE49-F238E27FC236}">
                <a16:creationId xmlns:a16="http://schemas.microsoft.com/office/drawing/2014/main" id="{628C170D-F65C-4D3C-AE58-8C05AE327DCC}"/>
              </a:ext>
            </a:extLst>
          </p:cNvPr>
          <p:cNvSpPr>
            <a:spLocks noGrp="1"/>
          </p:cNvSpPr>
          <p:nvPr>
            <p:ph idx="1"/>
          </p:nvPr>
        </p:nvSpPr>
        <p:spPr/>
        <p:txBody>
          <a:bodyPr/>
          <a:lstStyle/>
          <a:p>
            <a:r>
              <a:rPr lang="it-IT" dirty="0"/>
              <a:t>Nei composti gli elementi sono uniti così saldamente che non si possono separare con un procedimento fisico.</a:t>
            </a:r>
          </a:p>
          <a:p>
            <a:r>
              <a:rPr lang="it-IT" b="1" dirty="0"/>
              <a:t>Reazioni di decomposizione </a:t>
            </a:r>
            <a:r>
              <a:rPr lang="it-IT" dirty="0"/>
              <a:t>→ permettono di ricavare da un composto gli elementi che lo costituiscono.</a:t>
            </a:r>
          </a:p>
          <a:p>
            <a:r>
              <a:rPr lang="it-IT" b="1" dirty="0"/>
              <a:t>Reazioni di sintesi</a:t>
            </a:r>
            <a:r>
              <a:rPr lang="it-IT" dirty="0"/>
              <a:t> → consentono di produrre composti a partire dagli elementi.</a:t>
            </a:r>
          </a:p>
        </p:txBody>
      </p:sp>
      <p:sp>
        <p:nvSpPr>
          <p:cNvPr id="4" name="Segnaposto piè di pagina 3">
            <a:extLst>
              <a:ext uri="{FF2B5EF4-FFF2-40B4-BE49-F238E27FC236}">
                <a16:creationId xmlns:a16="http://schemas.microsoft.com/office/drawing/2014/main" id="{D893AF76-C752-4DA3-9BBB-C0D738C2F9A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678237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92DBCC-41F1-4B93-A147-8365C3BB45C7}"/>
              </a:ext>
            </a:extLst>
          </p:cNvPr>
          <p:cNvSpPr>
            <a:spLocks noGrp="1"/>
          </p:cNvSpPr>
          <p:nvPr>
            <p:ph type="title"/>
          </p:nvPr>
        </p:nvSpPr>
        <p:spPr/>
        <p:txBody>
          <a:bodyPr/>
          <a:lstStyle/>
          <a:p>
            <a:r>
              <a:rPr lang="it-IT" dirty="0"/>
              <a:t>La legge di Proust</a:t>
            </a:r>
          </a:p>
        </p:txBody>
      </p:sp>
      <p:sp>
        <p:nvSpPr>
          <p:cNvPr id="3" name="Segnaposto contenuto 2">
            <a:extLst>
              <a:ext uri="{FF2B5EF4-FFF2-40B4-BE49-F238E27FC236}">
                <a16:creationId xmlns:a16="http://schemas.microsoft.com/office/drawing/2014/main" id="{FA01BAA5-9AC1-4FAF-ABB2-18801321926F}"/>
              </a:ext>
            </a:extLst>
          </p:cNvPr>
          <p:cNvSpPr>
            <a:spLocks noGrp="1"/>
          </p:cNvSpPr>
          <p:nvPr>
            <p:ph idx="1"/>
          </p:nvPr>
        </p:nvSpPr>
        <p:spPr>
          <a:xfrm>
            <a:off x="457200" y="1340768"/>
            <a:ext cx="8219256" cy="4752528"/>
          </a:xfrm>
        </p:spPr>
        <p:txBody>
          <a:bodyPr/>
          <a:lstStyle/>
          <a:p>
            <a:r>
              <a:rPr lang="it-IT" b="1" dirty="0"/>
              <a:t>Legge delle proporzioni definite e costanti </a:t>
            </a:r>
            <a:r>
              <a:rPr lang="it-IT" dirty="0"/>
              <a:t>(Proust, 1798): in ogni composto gli elementi sono presenti in un rapporto di massa definito e costante.</a:t>
            </a:r>
          </a:p>
          <a:p>
            <a:r>
              <a:rPr lang="it-IT" dirty="0"/>
              <a:t>Questa legge consente di distinguere i composti dai miscugli, che hanno una composizione variabile.</a:t>
            </a:r>
          </a:p>
          <a:p>
            <a:r>
              <a:rPr lang="it-IT" dirty="0"/>
              <a:t>Le percentuali in massa degli elementi che si combinano non dipendono dalle quantità di reagenti utilizzate: se un elemento è in eccesso, la quantità eccedente non reagisce. </a:t>
            </a:r>
          </a:p>
          <a:p>
            <a:endParaRPr lang="it-IT" dirty="0"/>
          </a:p>
        </p:txBody>
      </p:sp>
      <p:sp>
        <p:nvSpPr>
          <p:cNvPr id="4" name="Segnaposto piè di pagina 3">
            <a:extLst>
              <a:ext uri="{FF2B5EF4-FFF2-40B4-BE49-F238E27FC236}">
                <a16:creationId xmlns:a16="http://schemas.microsoft.com/office/drawing/2014/main" id="{D787D830-DED9-4D1B-B423-7A24178A9EC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2AE05401-2E2A-4165-8A25-FE6B50EF5C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31362" y="4869160"/>
            <a:ext cx="4681276" cy="14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813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680520"/>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 la massa di un reagente consumato in una reazione chimica?</a:t>
            </a:r>
            <a:br>
              <a:rPr lang="it-IT" sz="2000" b="1" dirty="0"/>
            </a:br>
            <a:r>
              <a:rPr lang="it-IT" sz="2000" dirty="0"/>
              <a:t>La combustione di 3 g di magnesio produce 5 g di ossido di magnesio. Scrivi l’equazione della reazione e calcola la massa dell’ossigeno consumato.</a:t>
            </a:r>
          </a:p>
          <a:p>
            <a:pPr marL="342900" lvl="0" indent="-342900">
              <a:spcAft>
                <a:spcPts val="0"/>
              </a:spcAft>
              <a:buClr>
                <a:schemeClr val="accent1">
                  <a:lumMod val="75000"/>
                </a:schemeClr>
              </a:buClr>
              <a:buSzPct val="60000"/>
              <a:buFont typeface="Arial" panose="020B0604020202020204" pitchFamily="34" charset="0"/>
              <a:buChar char="►"/>
            </a:pPr>
            <a:r>
              <a:rPr lang="it-IT" sz="2000" b="1" dirty="0"/>
              <a:t>Come si calcolano i grammi del prodotto di una reazione di decomposizione?</a:t>
            </a:r>
            <a:br>
              <a:rPr lang="it-IT" sz="2000" b="1" dirty="0"/>
            </a:br>
            <a:r>
              <a:rPr lang="it-IT" altLang="it-IT" sz="2000" dirty="0">
                <a:solidFill>
                  <a:srgbClr val="000000"/>
                </a:solidFill>
              </a:rPr>
              <a:t>Dalla reazione di decomposizione di 100 g di cloruro di sodio si ottengono 60,7 g di cloro e 39,3 g di sodio.</a:t>
            </a:r>
          </a:p>
          <a:p>
            <a:pPr marL="749300" lvl="1" indent="-457200">
              <a:lnSpc>
                <a:spcPct val="100000"/>
              </a:lnSpc>
              <a:spcAft>
                <a:spcPts val="0"/>
              </a:spcAft>
              <a:buClr>
                <a:schemeClr val="accent1">
                  <a:lumMod val="75000"/>
                </a:schemeClr>
              </a:buClr>
              <a:buSzPct val="80000"/>
              <a:buFont typeface="+mj-lt"/>
              <a:buAutoNum type="alphaLcParenR"/>
            </a:pPr>
            <a:r>
              <a:rPr lang="it-IT" altLang="it-IT" sz="2000" dirty="0">
                <a:solidFill>
                  <a:srgbClr val="000000"/>
                </a:solidFill>
              </a:rPr>
              <a:t>Scrivi l’equazione della reazione di decomposizione.</a:t>
            </a:r>
          </a:p>
          <a:p>
            <a:pPr marL="749300" lvl="1" indent="-457200">
              <a:lnSpc>
                <a:spcPct val="100000"/>
              </a:lnSpc>
              <a:spcAft>
                <a:spcPts val="0"/>
              </a:spcAft>
              <a:buClr>
                <a:schemeClr val="accent1">
                  <a:lumMod val="75000"/>
                </a:schemeClr>
              </a:buClr>
              <a:buSzPct val="80000"/>
              <a:buFont typeface="+mj-lt"/>
              <a:buAutoNum type="alphaLcParenR"/>
            </a:pPr>
            <a:r>
              <a:rPr lang="it-IT" altLang="it-IT" sz="2000" dirty="0">
                <a:solidFill>
                  <a:srgbClr val="000000"/>
                </a:solidFill>
              </a:rPr>
              <a:t>Quanti grammi di cloro si ottengono decomponendo 25,0 g di cloruro di sodio?</a:t>
            </a:r>
          </a:p>
          <a:p>
            <a:pPr marL="749300" lvl="1" indent="-457200">
              <a:lnSpc>
                <a:spcPct val="100000"/>
              </a:lnSpc>
              <a:spcAft>
                <a:spcPts val="1000"/>
              </a:spcAft>
              <a:buClr>
                <a:schemeClr val="accent1">
                  <a:lumMod val="75000"/>
                </a:schemeClr>
              </a:buClr>
              <a:buSzPct val="80000"/>
              <a:buFont typeface="+mj-lt"/>
              <a:buAutoNum type="alphaLcParenR"/>
            </a:pPr>
            <a:r>
              <a:rPr lang="it-IT" altLang="it-IT" sz="2000" dirty="0">
                <a:solidFill>
                  <a:srgbClr val="000000"/>
                </a:solidFill>
              </a:rPr>
              <a:t>Quanti grammi di cloro si possono combinare con 1,00 g di sodio in questo composto?</a:t>
            </a:r>
            <a:endParaRPr lang="it-IT" dirty="0"/>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660094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07338-4BAC-4D1A-B4F0-024091C919E9}"/>
              </a:ext>
            </a:extLst>
          </p:cNvPr>
          <p:cNvSpPr>
            <a:spLocks noGrp="1"/>
          </p:cNvSpPr>
          <p:nvPr>
            <p:ph type="title"/>
          </p:nvPr>
        </p:nvSpPr>
        <p:spPr/>
        <p:txBody>
          <a:bodyPr/>
          <a:lstStyle/>
          <a:p>
            <a:r>
              <a:rPr lang="it-IT" dirty="0"/>
              <a:t>Caratteristiche e simboli</a:t>
            </a:r>
            <a:br>
              <a:rPr lang="it-IT" dirty="0"/>
            </a:br>
            <a:r>
              <a:rPr lang="it-IT" dirty="0"/>
              <a:t>degli elementi</a:t>
            </a:r>
          </a:p>
        </p:txBody>
      </p:sp>
      <p:sp>
        <p:nvSpPr>
          <p:cNvPr id="5" name="Segnaposto contenuto 4">
            <a:extLst>
              <a:ext uri="{FF2B5EF4-FFF2-40B4-BE49-F238E27FC236}">
                <a16:creationId xmlns:a16="http://schemas.microsoft.com/office/drawing/2014/main" id="{68F03FB2-B8E8-4C0B-9417-756E073B2280}"/>
              </a:ext>
            </a:extLst>
          </p:cNvPr>
          <p:cNvSpPr>
            <a:spLocks noGrp="1"/>
          </p:cNvSpPr>
          <p:nvPr>
            <p:ph idx="1"/>
          </p:nvPr>
        </p:nvSpPr>
        <p:spPr>
          <a:xfrm>
            <a:off x="457200" y="1546448"/>
            <a:ext cx="8219256" cy="4114800"/>
          </a:xfrm>
        </p:spPr>
        <p:txBody>
          <a:bodyPr/>
          <a:lstStyle/>
          <a:p>
            <a:r>
              <a:rPr lang="it-IT" dirty="0"/>
              <a:t>Ogni elemento e identificato da un </a:t>
            </a:r>
            <a:r>
              <a:rPr lang="it-IT" b="1" dirty="0"/>
              <a:t>nome</a:t>
            </a:r>
            <a:r>
              <a:rPr lang="it-IT" dirty="0"/>
              <a:t>, un </a:t>
            </a:r>
            <a:r>
              <a:rPr lang="it-IT" b="1" dirty="0"/>
              <a:t>simbolo</a:t>
            </a:r>
            <a:r>
              <a:rPr lang="it-IT" dirty="0"/>
              <a:t> e un </a:t>
            </a:r>
            <a:r>
              <a:rPr lang="it-IT" b="1" dirty="0"/>
              <a:t>numero atomico</a:t>
            </a:r>
            <a:r>
              <a:rPr lang="it-IT" dirty="0"/>
              <a:t>.</a:t>
            </a:r>
          </a:p>
          <a:p>
            <a:r>
              <a:rPr lang="it-IT" dirty="0"/>
              <a:t>Gli elementi sono ordinati nella </a:t>
            </a:r>
            <a:r>
              <a:rPr lang="it-IT" b="1" dirty="0"/>
              <a:t>tavola periodica</a:t>
            </a:r>
            <a:r>
              <a:rPr lang="it-IT" dirty="0"/>
              <a:t>.</a:t>
            </a:r>
          </a:p>
          <a:p>
            <a:pPr marL="342900" indent="-342900">
              <a:buClrTx/>
              <a:buSzPct val="80000"/>
              <a:buFont typeface="Arial" panose="020B0604020202020204" pitchFamily="34" charset="0"/>
              <a:buChar char="•"/>
            </a:pPr>
            <a:r>
              <a:rPr lang="it-IT" dirty="0"/>
              <a:t>Le righe orizzontali della tavola periodica si dicono </a:t>
            </a:r>
            <a:r>
              <a:rPr lang="it-IT" b="1" dirty="0"/>
              <a:t>periodi</a:t>
            </a:r>
            <a:r>
              <a:rPr lang="it-IT" dirty="0"/>
              <a:t>.</a:t>
            </a:r>
          </a:p>
          <a:p>
            <a:pPr marL="342900" indent="-342900">
              <a:buClrTx/>
              <a:buSzPct val="80000"/>
              <a:buFont typeface="Arial" panose="020B0604020202020204" pitchFamily="34" charset="0"/>
              <a:buChar char="•"/>
            </a:pPr>
            <a:r>
              <a:rPr lang="it-IT" dirty="0"/>
              <a:t>Le colonne si dicono </a:t>
            </a:r>
            <a:r>
              <a:rPr lang="it-IT" b="1" dirty="0"/>
              <a:t>gruppi </a:t>
            </a:r>
            <a:r>
              <a:rPr lang="it-IT" dirty="0"/>
              <a:t>e raccolgono elementi con proprietà chimiche simili.</a:t>
            </a:r>
          </a:p>
        </p:txBody>
      </p:sp>
      <p:sp>
        <p:nvSpPr>
          <p:cNvPr id="4" name="Segnaposto piè di pagina 3">
            <a:extLst>
              <a:ext uri="{FF2B5EF4-FFF2-40B4-BE49-F238E27FC236}">
                <a16:creationId xmlns:a16="http://schemas.microsoft.com/office/drawing/2014/main" id="{ECC14C8B-9D66-4E4E-8294-E59A4C56A2C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10191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07338-4BAC-4D1A-B4F0-024091C919E9}"/>
              </a:ext>
            </a:extLst>
          </p:cNvPr>
          <p:cNvSpPr>
            <a:spLocks noGrp="1"/>
          </p:cNvSpPr>
          <p:nvPr>
            <p:ph type="title"/>
          </p:nvPr>
        </p:nvSpPr>
        <p:spPr/>
        <p:txBody>
          <a:bodyPr/>
          <a:lstStyle/>
          <a:p>
            <a:r>
              <a:rPr lang="it-IT" dirty="0"/>
              <a:t>Caratteristiche e simboli</a:t>
            </a:r>
            <a:br>
              <a:rPr lang="it-IT" dirty="0"/>
            </a:br>
            <a:r>
              <a:rPr lang="it-IT" dirty="0"/>
              <a:t>degli elementi</a:t>
            </a:r>
          </a:p>
        </p:txBody>
      </p:sp>
      <p:sp>
        <p:nvSpPr>
          <p:cNvPr id="4" name="Segnaposto piè di pagina 3">
            <a:extLst>
              <a:ext uri="{FF2B5EF4-FFF2-40B4-BE49-F238E27FC236}">
                <a16:creationId xmlns:a16="http://schemas.microsoft.com/office/drawing/2014/main" id="{ECC14C8B-9D66-4E4E-8294-E59A4C56A2C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31F1AB87-B779-4A7F-B9EF-0E44BF40524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168" y="1556792"/>
            <a:ext cx="7519664" cy="4808263"/>
          </a:xfrm>
          <a:prstGeom prst="rect">
            <a:avLst/>
          </a:prstGeom>
        </p:spPr>
      </p:pic>
    </p:spTree>
    <p:extLst>
      <p:ext uri="{BB962C8B-B14F-4D97-AF65-F5344CB8AC3E}">
        <p14:creationId xmlns:p14="http://schemas.microsoft.com/office/powerpoint/2010/main" val="1635511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07338-4BAC-4D1A-B4F0-024091C919E9}"/>
              </a:ext>
            </a:extLst>
          </p:cNvPr>
          <p:cNvSpPr>
            <a:spLocks noGrp="1"/>
          </p:cNvSpPr>
          <p:nvPr>
            <p:ph type="title"/>
          </p:nvPr>
        </p:nvSpPr>
        <p:spPr/>
        <p:txBody>
          <a:bodyPr/>
          <a:lstStyle/>
          <a:p>
            <a:r>
              <a:rPr lang="it-IT" dirty="0"/>
              <a:t>Caratteristiche e simboli</a:t>
            </a:r>
            <a:br>
              <a:rPr lang="it-IT" dirty="0"/>
            </a:br>
            <a:r>
              <a:rPr lang="it-IT" dirty="0"/>
              <a:t>degli elementi</a:t>
            </a:r>
          </a:p>
        </p:txBody>
      </p:sp>
      <p:sp>
        <p:nvSpPr>
          <p:cNvPr id="5" name="Segnaposto contenuto 4">
            <a:extLst>
              <a:ext uri="{FF2B5EF4-FFF2-40B4-BE49-F238E27FC236}">
                <a16:creationId xmlns:a16="http://schemas.microsoft.com/office/drawing/2014/main" id="{68F03FB2-B8E8-4C0B-9417-756E073B2280}"/>
              </a:ext>
            </a:extLst>
          </p:cNvPr>
          <p:cNvSpPr>
            <a:spLocks noGrp="1"/>
          </p:cNvSpPr>
          <p:nvPr>
            <p:ph idx="1"/>
          </p:nvPr>
        </p:nvSpPr>
        <p:spPr>
          <a:xfrm>
            <a:off x="457200" y="1546448"/>
            <a:ext cx="8219256" cy="4402832"/>
          </a:xfrm>
        </p:spPr>
        <p:txBody>
          <a:bodyPr/>
          <a:lstStyle/>
          <a:p>
            <a:r>
              <a:rPr lang="it-IT" dirty="0"/>
              <a:t>Alcuni gruppi hanno nomi comuni:</a:t>
            </a:r>
          </a:p>
          <a:p>
            <a:pPr marL="342900" indent="-342900">
              <a:buClrTx/>
              <a:buSzPct val="80000"/>
              <a:buFont typeface="Arial" panose="020B0604020202020204" pitchFamily="34" charset="0"/>
              <a:buChar char="•"/>
            </a:pPr>
            <a:r>
              <a:rPr lang="it-IT" dirty="0"/>
              <a:t>gruppo I → </a:t>
            </a:r>
            <a:r>
              <a:rPr lang="it-IT" b="1" dirty="0"/>
              <a:t>metalli alcalini</a:t>
            </a:r>
            <a:r>
              <a:rPr lang="it-IT" dirty="0"/>
              <a:t>, formano con l’ossigeno composti alcalini solubili in acqua;</a:t>
            </a:r>
          </a:p>
          <a:p>
            <a:pPr marL="342900" indent="-342900">
              <a:buClrTx/>
              <a:buSzPct val="80000"/>
              <a:buFont typeface="Arial" panose="020B0604020202020204" pitchFamily="34" charset="0"/>
              <a:buChar char="•"/>
            </a:pPr>
            <a:r>
              <a:rPr lang="it-IT" dirty="0"/>
              <a:t>gruppo II → </a:t>
            </a:r>
            <a:r>
              <a:rPr lang="it-IT" b="1" dirty="0"/>
              <a:t>metalli alcalino-terrosi</a:t>
            </a:r>
            <a:r>
              <a:rPr lang="it-IT" dirty="0"/>
              <a:t>, formano con l’ossigeno composti alcalini non sempre solubili in acqua;</a:t>
            </a:r>
          </a:p>
          <a:p>
            <a:pPr marL="342900" indent="-342900">
              <a:buClrTx/>
              <a:buSzPct val="80000"/>
              <a:buFont typeface="Arial" panose="020B0604020202020204" pitchFamily="34" charset="0"/>
              <a:buChar char="•"/>
            </a:pPr>
            <a:r>
              <a:rPr lang="it-IT" dirty="0"/>
              <a:t>gruppo VII → </a:t>
            </a:r>
            <a:r>
              <a:rPr lang="it-IT" b="1" dirty="0"/>
              <a:t>alogeni</a:t>
            </a:r>
            <a:r>
              <a:rPr lang="it-IT" dirty="0"/>
              <a:t>, reagiscono facilmente con i metalli dando composti solidi chiamati </a:t>
            </a:r>
            <a:r>
              <a:rPr lang="it-IT" b="1" dirty="0"/>
              <a:t>sali</a:t>
            </a:r>
            <a:r>
              <a:rPr lang="it-IT" dirty="0"/>
              <a:t>;</a:t>
            </a:r>
          </a:p>
          <a:p>
            <a:pPr marL="342900" indent="-342900">
              <a:buClrTx/>
              <a:buSzPct val="80000"/>
              <a:buFont typeface="Arial" panose="020B0604020202020204" pitchFamily="34" charset="0"/>
              <a:buChar char="•"/>
            </a:pPr>
            <a:r>
              <a:rPr lang="it-IT" dirty="0"/>
              <a:t>gruppo VIII → </a:t>
            </a:r>
            <a:r>
              <a:rPr lang="it-IT" b="1" dirty="0"/>
              <a:t>gas nobili</a:t>
            </a:r>
            <a:r>
              <a:rPr lang="it-IT" dirty="0"/>
              <a:t>, gas poco reattivi;</a:t>
            </a:r>
          </a:p>
        </p:txBody>
      </p:sp>
      <p:sp>
        <p:nvSpPr>
          <p:cNvPr id="4" name="Segnaposto piè di pagina 3">
            <a:extLst>
              <a:ext uri="{FF2B5EF4-FFF2-40B4-BE49-F238E27FC236}">
                <a16:creationId xmlns:a16="http://schemas.microsoft.com/office/drawing/2014/main" id="{ECC14C8B-9D66-4E4E-8294-E59A4C56A2C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508561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07338-4BAC-4D1A-B4F0-024091C919E9}"/>
              </a:ext>
            </a:extLst>
          </p:cNvPr>
          <p:cNvSpPr>
            <a:spLocks noGrp="1"/>
          </p:cNvSpPr>
          <p:nvPr>
            <p:ph type="title"/>
          </p:nvPr>
        </p:nvSpPr>
        <p:spPr/>
        <p:txBody>
          <a:bodyPr/>
          <a:lstStyle/>
          <a:p>
            <a:r>
              <a:rPr lang="it-IT" dirty="0"/>
              <a:t>Caratteristiche e simboli</a:t>
            </a:r>
            <a:br>
              <a:rPr lang="it-IT" dirty="0"/>
            </a:br>
            <a:r>
              <a:rPr lang="it-IT" dirty="0"/>
              <a:t>degli elementi</a:t>
            </a:r>
          </a:p>
        </p:txBody>
      </p:sp>
      <p:sp>
        <p:nvSpPr>
          <p:cNvPr id="5" name="Segnaposto contenuto 4">
            <a:extLst>
              <a:ext uri="{FF2B5EF4-FFF2-40B4-BE49-F238E27FC236}">
                <a16:creationId xmlns:a16="http://schemas.microsoft.com/office/drawing/2014/main" id="{68F03FB2-B8E8-4C0B-9417-756E073B2280}"/>
              </a:ext>
            </a:extLst>
          </p:cNvPr>
          <p:cNvSpPr>
            <a:spLocks noGrp="1"/>
          </p:cNvSpPr>
          <p:nvPr>
            <p:ph idx="1"/>
          </p:nvPr>
        </p:nvSpPr>
        <p:spPr>
          <a:xfrm>
            <a:off x="457200" y="1546447"/>
            <a:ext cx="8219256" cy="5079777"/>
          </a:xfrm>
        </p:spPr>
        <p:txBody>
          <a:bodyPr/>
          <a:lstStyle/>
          <a:p>
            <a:pPr>
              <a:spcAft>
                <a:spcPts val="1000"/>
              </a:spcAft>
              <a:defRPr/>
            </a:pPr>
            <a:r>
              <a:rPr lang="it-IT" altLang="it-IT" dirty="0"/>
              <a:t>Gli elementi si possono suddividere in tre categorie:</a:t>
            </a:r>
          </a:p>
          <a:p>
            <a:pPr marL="342900" indent="-342900">
              <a:spcAft>
                <a:spcPts val="1000"/>
              </a:spcAft>
              <a:buClrTx/>
              <a:buSzPct val="80000"/>
              <a:buFont typeface="Arial" panose="020B0604020202020204" pitchFamily="34" charset="0"/>
              <a:buChar char="•"/>
              <a:defRPr/>
            </a:pPr>
            <a:r>
              <a:rPr lang="it-IT" b="1" dirty="0"/>
              <a:t>Metalli</a:t>
            </a:r>
            <a:r>
              <a:rPr lang="it-IT" dirty="0"/>
              <a:t> → solidi a temperatura ambiente, lucenti, buoni conduttori di elettricità e calore, duttili e malleabili. Pochi si trovano in natura allo stato puro: formano composti con non metalli, raramente con altri metalli.</a:t>
            </a:r>
          </a:p>
          <a:p>
            <a:pPr marL="342900" indent="-342900">
              <a:spcAft>
                <a:spcPts val="1000"/>
              </a:spcAft>
              <a:buClrTx/>
              <a:buSzPct val="80000"/>
              <a:buFont typeface="Arial" panose="020B0604020202020204" pitchFamily="34" charset="0"/>
              <a:buChar char="•"/>
              <a:defRPr/>
            </a:pPr>
            <a:r>
              <a:rPr lang="it-IT" b="1" dirty="0"/>
              <a:t>Non metalli</a:t>
            </a:r>
            <a:r>
              <a:rPr lang="it-IT" dirty="0"/>
              <a:t> → proprietà variabili: a temperatura ambiente alcuni sono solidi, altri liquidi, altri aeriformi, opachi, pessimi conduttori di calore ed elettricità. Molti si trovano in natura allo stato puro, tutti possono però formare composti sia con metalli sia con altri non metalli.</a:t>
            </a:r>
          </a:p>
          <a:p>
            <a:pPr marL="342900" indent="-342900">
              <a:spcAft>
                <a:spcPts val="1000"/>
              </a:spcAft>
              <a:buClrTx/>
              <a:buSzPct val="80000"/>
              <a:buFont typeface="Arial" panose="020B0604020202020204" pitchFamily="34" charset="0"/>
              <a:buChar char="•"/>
              <a:defRPr/>
            </a:pPr>
            <a:r>
              <a:rPr lang="it-IT" b="1" dirty="0"/>
              <a:t>Semimetalli</a:t>
            </a:r>
            <a:r>
              <a:rPr lang="it-IT" dirty="0"/>
              <a:t> → proprietà intermedie tra quelle dei metalli e quelle dei non metalli.</a:t>
            </a:r>
            <a:endParaRPr lang="it-IT" altLang="it-IT" dirty="0"/>
          </a:p>
          <a:p>
            <a:endParaRPr lang="it-IT" dirty="0"/>
          </a:p>
        </p:txBody>
      </p:sp>
      <p:sp>
        <p:nvSpPr>
          <p:cNvPr id="4" name="Segnaposto piè di pagina 3">
            <a:extLst>
              <a:ext uri="{FF2B5EF4-FFF2-40B4-BE49-F238E27FC236}">
                <a16:creationId xmlns:a16="http://schemas.microsoft.com/office/drawing/2014/main" id="{ECC14C8B-9D66-4E4E-8294-E59A4C56A2C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425976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CBAFEE7E-7283-412F-B36F-4697D3639D79}"/>
              </a:ext>
            </a:extLst>
          </p:cNvPr>
          <p:cNvSpPr>
            <a:spLocks noGrp="1"/>
          </p:cNvSpPr>
          <p:nvPr>
            <p:ph idx="1"/>
          </p:nvPr>
        </p:nvSpPr>
        <p:spPr>
          <a:xfrm>
            <a:off x="457200" y="1546448"/>
            <a:ext cx="8219256" cy="1882552"/>
          </a:xfrm>
        </p:spPr>
        <p:txBody>
          <a:bodyPr/>
          <a:lstStyle/>
          <a:p>
            <a:r>
              <a:rPr lang="en-US" altLang="it-IT" b="1" dirty="0">
                <a:solidFill>
                  <a:srgbClr val="000000"/>
                </a:solidFill>
              </a:rPr>
              <a:t>La </a:t>
            </a:r>
            <a:r>
              <a:rPr lang="en-US" altLang="it-IT" b="1" dirty="0" err="1">
                <a:solidFill>
                  <a:srgbClr val="000000"/>
                </a:solidFill>
              </a:rPr>
              <a:t>chimica</a:t>
            </a:r>
            <a:r>
              <a:rPr lang="en-US" altLang="it-IT" b="1" dirty="0">
                <a:solidFill>
                  <a:srgbClr val="000000"/>
                </a:solidFill>
              </a:rPr>
              <a:t> in Agenda</a:t>
            </a:r>
            <a:endParaRPr lang="en-US" altLang="it-IT" sz="2000" b="1" dirty="0">
              <a:solidFill>
                <a:srgbClr val="000000"/>
              </a:solidFill>
            </a:endParaRPr>
          </a:p>
          <a:p>
            <a:r>
              <a:rPr lang="en-US" sz="2000" dirty="0"/>
              <a:t>Il </a:t>
            </a:r>
            <a:r>
              <a:rPr lang="it-IT" sz="2000" dirty="0"/>
              <a:t>grafico mostra come è cambiato il livello medio del mare e i contributi che lo hanno provocato dal 1993 al 2018 (fonti: </a:t>
            </a:r>
            <a:r>
              <a:rPr lang="it-IT" sz="2000" i="1" dirty="0"/>
              <a:t>State of the </a:t>
            </a:r>
            <a:r>
              <a:rPr lang="it-IT" sz="2000" i="1" dirty="0" err="1"/>
              <a:t>Climate</a:t>
            </a:r>
            <a:r>
              <a:rPr lang="it-IT" sz="2000" i="1" dirty="0"/>
              <a:t> in 2018, </a:t>
            </a:r>
            <a:r>
              <a:rPr lang="it-IT" sz="2000" i="1" dirty="0" err="1"/>
              <a:t>Bulletin</a:t>
            </a:r>
            <a:r>
              <a:rPr lang="it-IT" sz="2000" i="1" dirty="0"/>
              <a:t> of the American </a:t>
            </a:r>
            <a:r>
              <a:rPr lang="it-IT" sz="2000" i="1" dirty="0" err="1"/>
              <a:t>Meteorological</a:t>
            </a:r>
            <a:r>
              <a:rPr lang="it-IT" sz="2000" i="1" dirty="0"/>
              <a:t> Society, NOAA</a:t>
            </a:r>
            <a:r>
              <a:rPr lang="it-IT" sz="2000" dirty="0"/>
              <a:t>).</a:t>
            </a:r>
          </a:p>
        </p:txBody>
      </p:sp>
      <p:sp>
        <p:nvSpPr>
          <p:cNvPr id="3" name="Segnaposto piè di pagina 2">
            <a:extLst>
              <a:ext uri="{FF2B5EF4-FFF2-40B4-BE49-F238E27FC236}">
                <a16:creationId xmlns:a16="http://schemas.microsoft.com/office/drawing/2014/main" id="{DC05BDFD-F01F-46A6-B080-A84CD4E4B9E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31F47501-FC58-41CF-A068-9D13A495C1E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769568" y="3392286"/>
            <a:ext cx="4618856" cy="2955265"/>
          </a:xfrm>
          <a:prstGeom prst="rect">
            <a:avLst/>
          </a:prstGeom>
        </p:spPr>
      </p:pic>
      <p:sp>
        <p:nvSpPr>
          <p:cNvPr id="6" name="Rettangolo 5">
            <a:extLst>
              <a:ext uri="{FF2B5EF4-FFF2-40B4-BE49-F238E27FC236}">
                <a16:creationId xmlns:a16="http://schemas.microsoft.com/office/drawing/2014/main" id="{F69E92E4-1AE4-4CC9-BFE8-864D6ACA544E}"/>
              </a:ext>
            </a:extLst>
          </p:cNvPr>
          <p:cNvSpPr/>
          <p:nvPr/>
        </p:nvSpPr>
        <p:spPr>
          <a:xfrm>
            <a:off x="457200" y="3623960"/>
            <a:ext cx="3178696" cy="1708160"/>
          </a:xfrm>
          <a:prstGeom prst="rect">
            <a:avLst/>
          </a:prstGeom>
        </p:spPr>
        <p:txBody>
          <a:bodyPr wrap="square">
            <a:spAutoFit/>
          </a:bodyPr>
          <a:lstStyle/>
          <a:p>
            <a:pPr>
              <a:spcAft>
                <a:spcPts val="1500"/>
              </a:spcAft>
            </a:pPr>
            <a:r>
              <a:rPr lang="it-IT" sz="2000" dirty="0">
                <a:solidFill>
                  <a:srgbClr val="00B050"/>
                </a:solidFill>
                <a:latin typeface="+mn-lt"/>
              </a:rPr>
              <a:t>Livello del mare</a:t>
            </a:r>
          </a:p>
          <a:p>
            <a:pPr>
              <a:spcAft>
                <a:spcPts val="1500"/>
              </a:spcAft>
            </a:pPr>
            <a:r>
              <a:rPr lang="it-IT" sz="2000" dirty="0">
                <a:solidFill>
                  <a:srgbClr val="0070C0"/>
                </a:solidFill>
                <a:latin typeface="+mn-lt"/>
              </a:rPr>
              <a:t>Fusione dei ghiacciai</a:t>
            </a:r>
          </a:p>
          <a:p>
            <a:pPr>
              <a:spcAft>
                <a:spcPts val="1500"/>
              </a:spcAft>
            </a:pPr>
            <a:r>
              <a:rPr lang="it-IT" sz="2000" dirty="0">
                <a:solidFill>
                  <a:srgbClr val="FF0000"/>
                </a:solidFill>
                <a:latin typeface="+mn-lt"/>
              </a:rPr>
              <a:t>Espansione termica degli oceani</a:t>
            </a:r>
          </a:p>
        </p:txBody>
      </p:sp>
      <p:pic>
        <p:nvPicPr>
          <p:cNvPr id="7" name="Immagine 6">
            <a:extLst>
              <a:ext uri="{FF2B5EF4-FFF2-40B4-BE49-F238E27FC236}">
                <a16:creationId xmlns:a16="http://schemas.microsoft.com/office/drawing/2014/main" id="{E677C7BC-8DE9-4976-91E0-D8FF09130DD8}"/>
              </a:ext>
            </a:extLst>
          </p:cNvPr>
          <p:cNvPicPr>
            <a:picLocks noChangeAspect="1"/>
          </p:cNvPicPr>
          <p:nvPr/>
        </p:nvPicPr>
        <p:blipFill>
          <a:blip r:embed="rId3"/>
          <a:stretch>
            <a:fillRect/>
          </a:stretch>
        </p:blipFill>
        <p:spPr>
          <a:xfrm>
            <a:off x="1698203" y="187259"/>
            <a:ext cx="1217613" cy="1211434"/>
          </a:xfrm>
          <a:prstGeom prst="rect">
            <a:avLst/>
          </a:prstGeom>
        </p:spPr>
      </p:pic>
    </p:spTree>
    <p:extLst>
      <p:ext uri="{BB962C8B-B14F-4D97-AF65-F5344CB8AC3E}">
        <p14:creationId xmlns:p14="http://schemas.microsoft.com/office/powerpoint/2010/main" val="2611546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CBAFEE7E-7283-412F-B36F-4697D3639D79}"/>
              </a:ext>
            </a:extLst>
          </p:cNvPr>
          <p:cNvSpPr>
            <a:spLocks noGrp="1"/>
          </p:cNvSpPr>
          <p:nvPr>
            <p:ph idx="1"/>
          </p:nvPr>
        </p:nvSpPr>
        <p:spPr/>
        <p:txBody>
          <a:bodyPr/>
          <a:lstStyle/>
          <a:p>
            <a:r>
              <a:rPr lang="en-US" altLang="it-IT" b="1" dirty="0">
                <a:solidFill>
                  <a:srgbClr val="000000"/>
                </a:solidFill>
              </a:rPr>
              <a:t>Chemistry in English</a:t>
            </a:r>
            <a:br>
              <a:rPr lang="en-US" altLang="it-IT" b="1" dirty="0">
                <a:solidFill>
                  <a:srgbClr val="000000"/>
                </a:solidFill>
              </a:rPr>
            </a:br>
            <a:r>
              <a:rPr lang="en-US" altLang="it-IT" sz="2000" b="1" dirty="0">
                <a:solidFill>
                  <a:srgbClr val="000000"/>
                </a:solidFill>
              </a:rPr>
              <a:t>Rising sea levels pose threat to homes of 300 m people</a:t>
            </a:r>
          </a:p>
          <a:p>
            <a:r>
              <a:rPr lang="en-US" sz="2000" dirty="0"/>
              <a:t>«Land that is currently home to 300 million people will flood at least once a year by 2050 unless carbon emissions are cut significantly and coastal </a:t>
            </a:r>
            <a:r>
              <a:rPr lang="en-US" sz="2000" dirty="0" err="1"/>
              <a:t>defences</a:t>
            </a:r>
            <a:r>
              <a:rPr lang="en-US" sz="2000" dirty="0"/>
              <a:t> strengthened. [...] The biggest change in estimates was in Asia, which is home to the majority of the world’s population. [...] The </a:t>
            </a:r>
            <a:r>
              <a:rPr lang="en-US" sz="2000" u="sng" dirty="0"/>
              <a:t>threat</a:t>
            </a:r>
            <a:r>
              <a:rPr lang="en-US" sz="2000" dirty="0"/>
              <a:t> is already being felt in Indonesia, where 23 million people are at risk and the government recently announced plans to move the capital city from Jakarta, which is subsiding and increasingly vulnerable to flooding. [...] Benjamin Strauss, Climate Central’s chief scientist and </a:t>
            </a:r>
            <a:r>
              <a:rPr lang="en-US" sz="2000" u="sng" dirty="0"/>
              <a:t>CEO</a:t>
            </a:r>
            <a:r>
              <a:rPr lang="en-US" sz="2000" dirty="0"/>
              <a:t>, said more countries may need to follow Indonesia’s lead unless sea </a:t>
            </a:r>
            <a:r>
              <a:rPr lang="en-US" sz="2000" dirty="0" err="1"/>
              <a:t>defences</a:t>
            </a:r>
            <a:r>
              <a:rPr lang="en-US" sz="2000" dirty="0"/>
              <a:t> were strengthened or carbon emissions were cut.»</a:t>
            </a:r>
          </a:p>
          <a:p>
            <a:pPr algn="r"/>
            <a:r>
              <a:rPr lang="en-US" sz="2000" dirty="0"/>
              <a:t>(</a:t>
            </a:r>
            <a:r>
              <a:rPr lang="en-US" sz="2000" i="1" dirty="0"/>
              <a:t>Adapted by: The Guardian, 2019</a:t>
            </a:r>
            <a:r>
              <a:rPr lang="en-US" sz="2000" dirty="0"/>
              <a:t>)</a:t>
            </a:r>
            <a:endParaRPr lang="it-IT" sz="2000" dirty="0"/>
          </a:p>
        </p:txBody>
      </p:sp>
      <p:sp>
        <p:nvSpPr>
          <p:cNvPr id="3" name="Segnaposto piè di pagina 2">
            <a:extLst>
              <a:ext uri="{FF2B5EF4-FFF2-40B4-BE49-F238E27FC236}">
                <a16:creationId xmlns:a16="http://schemas.microsoft.com/office/drawing/2014/main" id="{DC05BDFD-F01F-46A6-B080-A84CD4E4B9E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635C3E96-9860-4DB4-9792-62251AFBCC7B}"/>
              </a:ext>
            </a:extLst>
          </p:cNvPr>
          <p:cNvPicPr>
            <a:picLocks noChangeAspect="1"/>
          </p:cNvPicPr>
          <p:nvPr/>
        </p:nvPicPr>
        <p:blipFill>
          <a:blip r:embed="rId2"/>
          <a:stretch>
            <a:fillRect/>
          </a:stretch>
        </p:blipFill>
        <p:spPr>
          <a:xfrm>
            <a:off x="1698203" y="187259"/>
            <a:ext cx="1217613" cy="1211434"/>
          </a:xfrm>
          <a:prstGeom prst="rect">
            <a:avLst/>
          </a:prstGeom>
        </p:spPr>
      </p:pic>
    </p:spTree>
    <p:extLst>
      <p:ext uri="{BB962C8B-B14F-4D97-AF65-F5344CB8AC3E}">
        <p14:creationId xmlns:p14="http://schemas.microsoft.com/office/powerpoint/2010/main" val="27658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E279E10-FEEC-4357-90F5-6B3E2739A87A}"/>
              </a:ext>
            </a:extLst>
          </p:cNvPr>
          <p:cNvSpPr>
            <a:spLocks noGrp="1" noChangeArrowheads="1"/>
          </p:cNvSpPr>
          <p:nvPr>
            <p:ph type="title"/>
          </p:nvPr>
        </p:nvSpPr>
        <p:spPr>
          <a:xfrm>
            <a:off x="457200" y="381000"/>
            <a:ext cx="8218488" cy="914400"/>
          </a:xfrm>
        </p:spPr>
        <p:txBody>
          <a:bodyPr/>
          <a:lstStyle/>
          <a:p>
            <a:r>
              <a:rPr lang="en-GB" altLang="it-IT"/>
              <a:t>Sommario</a:t>
            </a:r>
          </a:p>
        </p:txBody>
      </p:sp>
      <p:sp>
        <p:nvSpPr>
          <p:cNvPr id="17411" name="Segnaposto contenuto 1">
            <a:extLst>
              <a:ext uri="{FF2B5EF4-FFF2-40B4-BE49-F238E27FC236}">
                <a16:creationId xmlns:a16="http://schemas.microsoft.com/office/drawing/2014/main" id="{008EA8AF-A5AA-4D8E-8326-A5AF501D34EA}"/>
              </a:ext>
            </a:extLst>
          </p:cNvPr>
          <p:cNvSpPr>
            <a:spLocks noGrp="1" noChangeArrowheads="1"/>
          </p:cNvSpPr>
          <p:nvPr>
            <p:ph idx="1"/>
          </p:nvPr>
        </p:nvSpPr>
        <p:spPr>
          <a:xfrm>
            <a:off x="457200" y="1341438"/>
            <a:ext cx="8218488" cy="4114800"/>
          </a:xfrm>
        </p:spPr>
        <p:txBody>
          <a:bodyPr/>
          <a:lstStyle/>
          <a:p>
            <a:pPr>
              <a:buFontTx/>
              <a:buAutoNum type="arabicPeriod"/>
            </a:pPr>
            <a:r>
              <a:rPr lang="it-IT" altLang="it-IT" dirty="0"/>
              <a:t>Le sostanze pure</a:t>
            </a:r>
          </a:p>
          <a:p>
            <a:pPr>
              <a:buFontTx/>
              <a:buAutoNum type="arabicPeriod"/>
            </a:pPr>
            <a:r>
              <a:rPr lang="it-IT" altLang="it-IT" dirty="0"/>
              <a:t>Miscugli omogenei ed eterogenei</a:t>
            </a:r>
          </a:p>
          <a:p>
            <a:pPr>
              <a:buFontTx/>
              <a:buAutoNum type="arabicPeriod"/>
            </a:pPr>
            <a:r>
              <a:rPr lang="it-IT" altLang="it-IT" dirty="0"/>
              <a:t>I metodi di separazione dei miscugli</a:t>
            </a:r>
          </a:p>
          <a:p>
            <a:pPr>
              <a:buFontTx/>
              <a:buAutoNum type="arabicPeriod"/>
            </a:pPr>
            <a:r>
              <a:rPr lang="it-IT" altLang="it-IT" dirty="0"/>
              <a:t>Le proprietà fisiche delle sostanze</a:t>
            </a:r>
          </a:p>
          <a:p>
            <a:pPr>
              <a:buFontTx/>
              <a:buAutoNum type="arabicPeriod"/>
            </a:pPr>
            <a:r>
              <a:rPr lang="it-IT" altLang="it-IT" dirty="0"/>
              <a:t>Le curve di riscaldamento e il modello particellare</a:t>
            </a:r>
          </a:p>
          <a:p>
            <a:pPr>
              <a:buFontTx/>
              <a:buAutoNum type="arabicPeriod"/>
            </a:pPr>
            <a:r>
              <a:rPr lang="it-IT" altLang="it-IT" dirty="0"/>
              <a:t>Le reazioni chimiche</a:t>
            </a:r>
          </a:p>
          <a:p>
            <a:pPr>
              <a:buFontTx/>
              <a:buAutoNum type="arabicPeriod"/>
            </a:pPr>
            <a:endParaRPr lang="it-IT" altLang="it-IT" dirty="0"/>
          </a:p>
        </p:txBody>
      </p:sp>
      <p:sp>
        <p:nvSpPr>
          <p:cNvPr id="17412" name="Footer Placeholder 3">
            <a:extLst>
              <a:ext uri="{FF2B5EF4-FFF2-40B4-BE49-F238E27FC236}">
                <a16:creationId xmlns:a16="http://schemas.microsoft.com/office/drawing/2014/main" id="{5E360B9E-1507-4058-BC28-6AFDB0A370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C79E30-A31F-4F02-962A-60C46D967288}"/>
              </a:ext>
            </a:extLst>
          </p:cNvPr>
          <p:cNvSpPr>
            <a:spLocks noGrp="1"/>
          </p:cNvSpPr>
          <p:nvPr>
            <p:ph type="title"/>
          </p:nvPr>
        </p:nvSpPr>
        <p:spPr/>
        <p:txBody>
          <a:bodyPr/>
          <a:lstStyle/>
          <a:p>
            <a:r>
              <a:rPr lang="it-IT" dirty="0"/>
              <a:t>Sommario</a:t>
            </a:r>
          </a:p>
        </p:txBody>
      </p:sp>
      <p:sp>
        <p:nvSpPr>
          <p:cNvPr id="3" name="Segnaposto contenuto 2">
            <a:extLst>
              <a:ext uri="{FF2B5EF4-FFF2-40B4-BE49-F238E27FC236}">
                <a16:creationId xmlns:a16="http://schemas.microsoft.com/office/drawing/2014/main" id="{49C0EFD1-E892-45B2-94EC-275296C6A8B6}"/>
              </a:ext>
            </a:extLst>
          </p:cNvPr>
          <p:cNvSpPr>
            <a:spLocks noGrp="1"/>
          </p:cNvSpPr>
          <p:nvPr>
            <p:ph idx="1"/>
          </p:nvPr>
        </p:nvSpPr>
        <p:spPr/>
        <p:txBody>
          <a:bodyPr/>
          <a:lstStyle/>
          <a:p>
            <a:pPr>
              <a:buFont typeface="+mj-lt"/>
              <a:buAutoNum type="arabicPeriod" startAt="7"/>
            </a:pPr>
            <a:r>
              <a:rPr lang="it-IT" altLang="it-IT" dirty="0"/>
              <a:t>La legge di conservazione della massa</a:t>
            </a:r>
          </a:p>
          <a:p>
            <a:pPr>
              <a:buFont typeface="+mj-lt"/>
              <a:buAutoNum type="arabicPeriod" startAt="7"/>
            </a:pPr>
            <a:r>
              <a:rPr lang="it-IT" altLang="it-IT" dirty="0"/>
              <a:t>Reazioni esoergoniche ed endoergoniche</a:t>
            </a:r>
            <a:endParaRPr lang="it-IT" dirty="0"/>
          </a:p>
          <a:p>
            <a:pPr>
              <a:buFont typeface="+mj-lt"/>
              <a:buAutoNum type="arabicPeriod" startAt="7"/>
            </a:pPr>
            <a:r>
              <a:rPr lang="it-IT" dirty="0"/>
              <a:t>Gli elementi e i composti</a:t>
            </a:r>
          </a:p>
          <a:p>
            <a:pPr>
              <a:buFont typeface="+mj-lt"/>
              <a:buAutoNum type="arabicPeriod" startAt="7"/>
            </a:pPr>
            <a:r>
              <a:rPr lang="it-IT" dirty="0"/>
              <a:t>La legge di Proust</a:t>
            </a:r>
          </a:p>
          <a:p>
            <a:pPr>
              <a:buFont typeface="+mj-lt"/>
              <a:buAutoNum type="arabicPeriod" startAt="7"/>
            </a:pPr>
            <a:r>
              <a:rPr lang="it-IT" dirty="0"/>
              <a:t>Caratteristiche e simboli degli elementi</a:t>
            </a:r>
          </a:p>
        </p:txBody>
      </p:sp>
      <p:sp>
        <p:nvSpPr>
          <p:cNvPr id="4" name="Segnaposto piè di pagina 3">
            <a:extLst>
              <a:ext uri="{FF2B5EF4-FFF2-40B4-BE49-F238E27FC236}">
                <a16:creationId xmlns:a16="http://schemas.microsoft.com/office/drawing/2014/main" id="{F234D39E-6260-4B3F-8FA9-3DCD723E438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68494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99D90A6-34FA-43A1-86A2-BE7F0106D964}"/>
              </a:ext>
            </a:extLst>
          </p:cNvPr>
          <p:cNvSpPr>
            <a:spLocks noGrp="1"/>
          </p:cNvSpPr>
          <p:nvPr>
            <p:ph type="title"/>
          </p:nvPr>
        </p:nvSpPr>
        <p:spPr/>
        <p:txBody>
          <a:bodyPr/>
          <a:lstStyle/>
          <a:p>
            <a:r>
              <a:rPr lang="it-IT" dirty="0"/>
              <a:t>Le sostanze pure</a:t>
            </a:r>
          </a:p>
        </p:txBody>
      </p:sp>
      <p:sp>
        <p:nvSpPr>
          <p:cNvPr id="6" name="Segnaposto contenuto 5">
            <a:extLst>
              <a:ext uri="{FF2B5EF4-FFF2-40B4-BE49-F238E27FC236}">
                <a16:creationId xmlns:a16="http://schemas.microsoft.com/office/drawing/2014/main" id="{0D222EC7-348C-4524-B2AE-35F4D86B3744}"/>
              </a:ext>
            </a:extLst>
          </p:cNvPr>
          <p:cNvSpPr>
            <a:spLocks noGrp="1"/>
          </p:cNvSpPr>
          <p:nvPr>
            <p:ph idx="1"/>
          </p:nvPr>
        </p:nvSpPr>
        <p:spPr/>
        <p:txBody>
          <a:bodyPr/>
          <a:lstStyle/>
          <a:p>
            <a:r>
              <a:rPr lang="it-IT" dirty="0"/>
              <a:t>Una </a:t>
            </a:r>
            <a:r>
              <a:rPr lang="it-IT" b="1" dirty="0"/>
              <a:t>sostanza pura</a:t>
            </a:r>
            <a:r>
              <a:rPr lang="it-IT" dirty="0"/>
              <a:t> è costituita da un solo tipo di componente; questa composizione uniforme le conferisce proprietà fisiche e chimiche definite, costanti e caratteristiche.</a:t>
            </a:r>
          </a:p>
        </p:txBody>
      </p:sp>
      <p:sp>
        <p:nvSpPr>
          <p:cNvPr id="4" name="Segnaposto piè di pagina 3">
            <a:extLst>
              <a:ext uri="{FF2B5EF4-FFF2-40B4-BE49-F238E27FC236}">
                <a16:creationId xmlns:a16="http://schemas.microsoft.com/office/drawing/2014/main" id="{1363D54A-C45C-4699-9D91-4221935FD77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7" name="Rettangolo 6">
            <a:extLst>
              <a:ext uri="{FF2B5EF4-FFF2-40B4-BE49-F238E27FC236}">
                <a16:creationId xmlns:a16="http://schemas.microsoft.com/office/drawing/2014/main" id="{C4438D60-ED04-40B0-9A3F-88D3F658EA51}"/>
              </a:ext>
            </a:extLst>
          </p:cNvPr>
          <p:cNvSpPr/>
          <p:nvPr/>
        </p:nvSpPr>
        <p:spPr>
          <a:xfrm>
            <a:off x="1502364" y="5830668"/>
            <a:ext cx="2291172" cy="646331"/>
          </a:xfrm>
          <a:prstGeom prst="rect">
            <a:avLst/>
          </a:prstGeom>
        </p:spPr>
        <p:txBody>
          <a:bodyPr wrap="square">
            <a:spAutoFit/>
          </a:bodyPr>
          <a:lstStyle/>
          <a:p>
            <a:r>
              <a:rPr lang="it-IT" sz="1800" dirty="0">
                <a:solidFill>
                  <a:srgbClr val="808080"/>
                </a:solidFill>
                <a:latin typeface="+mn-lt"/>
              </a:rPr>
              <a:t>L’</a:t>
            </a:r>
            <a:r>
              <a:rPr lang="it-IT" sz="1800" i="1" dirty="0">
                <a:solidFill>
                  <a:srgbClr val="808080"/>
                </a:solidFill>
                <a:latin typeface="+mn-lt"/>
              </a:rPr>
              <a:t>acqua distillata è</a:t>
            </a:r>
            <a:r>
              <a:rPr lang="it-IT" sz="1800" dirty="0">
                <a:solidFill>
                  <a:srgbClr val="808080"/>
                </a:solidFill>
                <a:latin typeface="+mn-lt"/>
              </a:rPr>
              <a:t> una sostanza pura.</a:t>
            </a:r>
          </a:p>
        </p:txBody>
      </p:sp>
      <p:sp>
        <p:nvSpPr>
          <p:cNvPr id="8" name="Rettangolo 7">
            <a:extLst>
              <a:ext uri="{FF2B5EF4-FFF2-40B4-BE49-F238E27FC236}">
                <a16:creationId xmlns:a16="http://schemas.microsoft.com/office/drawing/2014/main" id="{D546E5C9-89C3-40A7-8560-49EB134151C1}"/>
              </a:ext>
            </a:extLst>
          </p:cNvPr>
          <p:cNvSpPr/>
          <p:nvPr/>
        </p:nvSpPr>
        <p:spPr>
          <a:xfrm>
            <a:off x="5276490" y="5830668"/>
            <a:ext cx="2664296" cy="646331"/>
          </a:xfrm>
          <a:prstGeom prst="rect">
            <a:avLst/>
          </a:prstGeom>
        </p:spPr>
        <p:txBody>
          <a:bodyPr wrap="square">
            <a:spAutoFit/>
          </a:bodyPr>
          <a:lstStyle/>
          <a:p>
            <a:r>
              <a:rPr lang="it-IT" sz="1800" dirty="0">
                <a:solidFill>
                  <a:srgbClr val="808080"/>
                </a:solidFill>
                <a:latin typeface="+mn-lt"/>
              </a:rPr>
              <a:t>L’</a:t>
            </a:r>
            <a:r>
              <a:rPr lang="it-IT" sz="1800" i="1" dirty="0">
                <a:solidFill>
                  <a:srgbClr val="808080"/>
                </a:solidFill>
                <a:latin typeface="+mn-lt"/>
              </a:rPr>
              <a:t>acqua potabile</a:t>
            </a:r>
            <a:r>
              <a:rPr lang="it-IT" sz="1800" dirty="0">
                <a:solidFill>
                  <a:srgbClr val="808080"/>
                </a:solidFill>
                <a:latin typeface="+mn-lt"/>
              </a:rPr>
              <a:t> non è una sostanza pura.</a:t>
            </a:r>
          </a:p>
        </p:txBody>
      </p:sp>
      <p:pic>
        <p:nvPicPr>
          <p:cNvPr id="9" name="Immagine 8">
            <a:extLst>
              <a:ext uri="{FF2B5EF4-FFF2-40B4-BE49-F238E27FC236}">
                <a16:creationId xmlns:a16="http://schemas.microsoft.com/office/drawing/2014/main" id="{ED0C7BF7-B7CE-490D-8150-588F58A8385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547664" y="3162510"/>
            <a:ext cx="2422955" cy="2615087"/>
          </a:xfrm>
          <a:prstGeom prst="rect">
            <a:avLst/>
          </a:prstGeom>
        </p:spPr>
      </p:pic>
      <p:pic>
        <p:nvPicPr>
          <p:cNvPr id="10" name="Immagine 9">
            <a:extLst>
              <a:ext uri="{FF2B5EF4-FFF2-40B4-BE49-F238E27FC236}">
                <a16:creationId xmlns:a16="http://schemas.microsoft.com/office/drawing/2014/main" id="{4601A0D3-8092-455A-8105-A61F4519445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341805" y="3162510"/>
            <a:ext cx="2258101" cy="2612633"/>
          </a:xfrm>
          <a:prstGeom prst="rect">
            <a:avLst/>
          </a:prstGeom>
        </p:spPr>
      </p:pic>
    </p:spTree>
    <p:extLst>
      <p:ext uri="{BB962C8B-B14F-4D97-AF65-F5344CB8AC3E}">
        <p14:creationId xmlns:p14="http://schemas.microsoft.com/office/powerpoint/2010/main" val="305642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99D90A6-34FA-43A1-86A2-BE7F0106D964}"/>
              </a:ext>
            </a:extLst>
          </p:cNvPr>
          <p:cNvSpPr>
            <a:spLocks noGrp="1"/>
          </p:cNvSpPr>
          <p:nvPr>
            <p:ph type="title"/>
          </p:nvPr>
        </p:nvSpPr>
        <p:spPr/>
        <p:txBody>
          <a:bodyPr/>
          <a:lstStyle/>
          <a:p>
            <a:r>
              <a:rPr lang="it-IT" dirty="0"/>
              <a:t>Le sostanze pure</a:t>
            </a:r>
          </a:p>
        </p:txBody>
      </p:sp>
      <p:sp>
        <p:nvSpPr>
          <p:cNvPr id="6" name="Segnaposto contenuto 5">
            <a:extLst>
              <a:ext uri="{FF2B5EF4-FFF2-40B4-BE49-F238E27FC236}">
                <a16:creationId xmlns:a16="http://schemas.microsoft.com/office/drawing/2014/main" id="{0D222EC7-348C-4524-B2AE-35F4D86B3744}"/>
              </a:ext>
            </a:extLst>
          </p:cNvPr>
          <p:cNvSpPr>
            <a:spLocks noGrp="1"/>
          </p:cNvSpPr>
          <p:nvPr>
            <p:ph idx="1"/>
          </p:nvPr>
        </p:nvSpPr>
        <p:spPr>
          <a:xfrm>
            <a:off x="457200" y="1340768"/>
            <a:ext cx="8219256" cy="4536504"/>
          </a:xfrm>
        </p:spPr>
        <p:txBody>
          <a:bodyPr/>
          <a:lstStyle/>
          <a:p>
            <a:r>
              <a:rPr lang="it-IT" dirty="0"/>
              <a:t>Le sostanze pure si distinguono per due caratteristiche fondamentali:</a:t>
            </a:r>
          </a:p>
          <a:p>
            <a:pPr marL="457200" indent="-457200">
              <a:buClrTx/>
              <a:buSzPct val="80000"/>
              <a:buFont typeface="+mj-lt"/>
              <a:buAutoNum type="arabicPeriod"/>
            </a:pPr>
            <a:r>
              <a:rPr lang="it-IT" dirty="0"/>
              <a:t>hanno </a:t>
            </a:r>
            <a:r>
              <a:rPr lang="it-IT" b="1" dirty="0"/>
              <a:t>identità chimica e fisica </a:t>
            </a:r>
            <a:r>
              <a:rPr lang="it-IT" dirty="0"/>
              <a:t>ben definita (per esempio temperatura di ebollizione, temperatura di fusione, proprietà caratteristiche);</a:t>
            </a:r>
          </a:p>
          <a:p>
            <a:pPr marL="457200" indent="-457200">
              <a:buClrTx/>
              <a:buSzPct val="80000"/>
              <a:buFont typeface="+mj-lt"/>
              <a:buAutoNum type="arabicPeriod"/>
            </a:pPr>
            <a:r>
              <a:rPr lang="it-IT" dirty="0"/>
              <a:t>non </a:t>
            </a:r>
            <a:r>
              <a:rPr lang="it-IT" b="1" dirty="0"/>
              <a:t>esistono due sostanze con identiche proprietà </a:t>
            </a:r>
            <a:r>
              <a:rPr lang="it-IT" dirty="0"/>
              <a:t>fisiche e chimiche. </a:t>
            </a:r>
          </a:p>
        </p:txBody>
      </p:sp>
      <p:sp>
        <p:nvSpPr>
          <p:cNvPr id="4" name="Segnaposto piè di pagina 3">
            <a:extLst>
              <a:ext uri="{FF2B5EF4-FFF2-40B4-BE49-F238E27FC236}">
                <a16:creationId xmlns:a16="http://schemas.microsoft.com/office/drawing/2014/main" id="{1363D54A-C45C-4699-9D91-4221935FD77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54550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C40DF-4E8B-415A-B815-FF29CA7D7D31}"/>
              </a:ext>
            </a:extLst>
          </p:cNvPr>
          <p:cNvSpPr>
            <a:spLocks noGrp="1"/>
          </p:cNvSpPr>
          <p:nvPr>
            <p:ph type="title"/>
          </p:nvPr>
        </p:nvSpPr>
        <p:spPr/>
        <p:txBody>
          <a:bodyPr/>
          <a:lstStyle/>
          <a:p>
            <a:r>
              <a:rPr lang="it-IT" dirty="0"/>
              <a:t>Le sostanze pure</a:t>
            </a:r>
          </a:p>
        </p:txBody>
      </p:sp>
      <p:sp>
        <p:nvSpPr>
          <p:cNvPr id="3" name="Segnaposto contenuto 2">
            <a:extLst>
              <a:ext uri="{FF2B5EF4-FFF2-40B4-BE49-F238E27FC236}">
                <a16:creationId xmlns:a16="http://schemas.microsoft.com/office/drawing/2014/main" id="{035A40BF-86CF-4D71-9653-B9E5003AF096}"/>
              </a:ext>
            </a:extLst>
          </p:cNvPr>
          <p:cNvSpPr>
            <a:spLocks noGrp="1"/>
          </p:cNvSpPr>
          <p:nvPr>
            <p:ph idx="1"/>
          </p:nvPr>
        </p:nvSpPr>
        <p:spPr/>
        <p:txBody>
          <a:bodyPr/>
          <a:lstStyle/>
          <a:p>
            <a:pPr lvl="0">
              <a:spcBef>
                <a:spcPts val="1000"/>
              </a:spcBef>
              <a:spcAft>
                <a:spcPts val="0"/>
              </a:spcAft>
            </a:pPr>
            <a:r>
              <a:rPr lang="it-IT" dirty="0"/>
              <a:t>Un sistema formato da una sostanza pura può essere </a:t>
            </a:r>
            <a:r>
              <a:rPr lang="it-IT" b="1" dirty="0"/>
              <a:t>eterogeneo</a:t>
            </a:r>
            <a:r>
              <a:rPr lang="it-IT" dirty="0"/>
              <a:t> nel caso in cui presenti contemporaneamente due stati di aggregazione distinti, quindi due fasi.</a:t>
            </a:r>
          </a:p>
          <a:p>
            <a:pPr lvl="0">
              <a:spcBef>
                <a:spcPts val="2000"/>
              </a:spcBef>
              <a:spcAft>
                <a:spcPts val="0"/>
              </a:spcAft>
            </a:pPr>
            <a:r>
              <a:rPr lang="it-IT" dirty="0"/>
              <a:t>Per esempio, l’acqua distillata a 0 </a:t>
            </a:r>
            <a:r>
              <a:rPr lang="it-IT" dirty="0">
                <a:latin typeface="Cambria Math" panose="02040503050406030204" pitchFamily="18" charset="0"/>
                <a:ea typeface="Cambria Math" panose="02040503050406030204" pitchFamily="18" charset="0"/>
              </a:rPr>
              <a:t>°</a:t>
            </a:r>
            <a:r>
              <a:rPr lang="it-IT" dirty="0"/>
              <a:t>C si trova in parte allo stato solido (ghiaccio) e in parte allo stato liquido: si ottiene così un sistema </a:t>
            </a:r>
            <a:r>
              <a:rPr lang="it-IT" i="1" dirty="0"/>
              <a:t>fisicamente eterogeneo</a:t>
            </a:r>
            <a:r>
              <a:rPr lang="it-IT" dirty="0"/>
              <a:t>.</a:t>
            </a:r>
          </a:p>
        </p:txBody>
      </p:sp>
      <p:sp>
        <p:nvSpPr>
          <p:cNvPr id="4" name="Segnaposto piè di pagina 3">
            <a:extLst>
              <a:ext uri="{FF2B5EF4-FFF2-40B4-BE49-F238E27FC236}">
                <a16:creationId xmlns:a16="http://schemas.microsoft.com/office/drawing/2014/main" id="{5EC45AEE-EF67-45D8-941B-DF7FD811B60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29423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1586C-96E7-44D4-B3E4-FA0FC46A1D91}"/>
              </a:ext>
            </a:extLst>
          </p:cNvPr>
          <p:cNvSpPr>
            <a:spLocks noGrp="1"/>
          </p:cNvSpPr>
          <p:nvPr>
            <p:ph type="title"/>
          </p:nvPr>
        </p:nvSpPr>
        <p:spPr/>
        <p:txBody>
          <a:bodyPr/>
          <a:lstStyle/>
          <a:p>
            <a:r>
              <a:rPr lang="it-IT" dirty="0"/>
              <a:t>Miscugli omogenei ed eterogenei</a:t>
            </a:r>
          </a:p>
        </p:txBody>
      </p:sp>
      <p:sp>
        <p:nvSpPr>
          <p:cNvPr id="3" name="Segnaposto contenuto 2">
            <a:extLst>
              <a:ext uri="{FF2B5EF4-FFF2-40B4-BE49-F238E27FC236}">
                <a16:creationId xmlns:a16="http://schemas.microsoft.com/office/drawing/2014/main" id="{0AD0DBB8-C8D1-4A8F-B8F4-8BBB0CB116BC}"/>
              </a:ext>
            </a:extLst>
          </p:cNvPr>
          <p:cNvSpPr>
            <a:spLocks noGrp="1"/>
          </p:cNvSpPr>
          <p:nvPr>
            <p:ph idx="1"/>
          </p:nvPr>
        </p:nvSpPr>
        <p:spPr>
          <a:xfrm>
            <a:off x="457200" y="1340768"/>
            <a:ext cx="8219256" cy="5040560"/>
          </a:xfrm>
        </p:spPr>
        <p:txBody>
          <a:bodyPr/>
          <a:lstStyle/>
          <a:p>
            <a:r>
              <a:rPr lang="it-IT" dirty="0"/>
              <a:t>I </a:t>
            </a:r>
            <a:r>
              <a:rPr lang="it-IT" b="1" dirty="0"/>
              <a:t>miscugli</a:t>
            </a:r>
            <a:r>
              <a:rPr lang="it-IT" dirty="0"/>
              <a:t> sono sistemi formati da due o più sostanze mescolate tra loro.</a:t>
            </a:r>
          </a:p>
          <a:p>
            <a:pPr marL="342900" indent="-342900">
              <a:buClrTx/>
              <a:buSzPct val="80000"/>
              <a:buFont typeface="Arial" panose="020B0604020202020204" pitchFamily="34" charset="0"/>
              <a:buChar char="•"/>
            </a:pPr>
            <a:r>
              <a:rPr lang="it-IT" b="1" dirty="0"/>
              <a:t>Miscugli eterogenei</a:t>
            </a:r>
            <a:r>
              <a:rPr lang="it-IT" dirty="0"/>
              <a:t> → costituiti da due o più componenti che formano fasi distinte, riconoscibili a occhio nudo o con un microscopio;</a:t>
            </a:r>
          </a:p>
          <a:p>
            <a:pPr marL="342900" indent="-342900">
              <a:buClrTx/>
              <a:buSzPct val="80000"/>
              <a:buFont typeface="Arial" panose="020B0604020202020204" pitchFamily="34" charset="0"/>
              <a:buChar char="•"/>
            </a:pPr>
            <a:r>
              <a:rPr lang="it-IT" b="1" dirty="0"/>
              <a:t>Miscugli omogenei</a:t>
            </a:r>
            <a:r>
              <a:rPr lang="it-IT" dirty="0"/>
              <a:t> (</a:t>
            </a:r>
            <a:r>
              <a:rPr lang="it-IT" b="1" dirty="0"/>
              <a:t>soluzioni</a:t>
            </a:r>
            <a:r>
              <a:rPr lang="it-IT" dirty="0"/>
              <a:t>) → le sostanze si mescolano perfettamente tra loro, tanto da non essere più distinguibili; tutte le zone del miscuglio hanno le stesse proprietà fisiche e chimiche.</a:t>
            </a:r>
          </a:p>
          <a:p>
            <a:r>
              <a:rPr lang="it-IT" dirty="0"/>
              <a:t>Nelle soluzioni si distinguono il </a:t>
            </a:r>
            <a:r>
              <a:rPr lang="it-IT" b="1" dirty="0"/>
              <a:t>solvente</a:t>
            </a:r>
            <a:r>
              <a:rPr lang="it-IT" dirty="0"/>
              <a:t> (specie in quantità maggiore) e il </a:t>
            </a:r>
            <a:r>
              <a:rPr lang="it-IT" b="1" dirty="0"/>
              <a:t>soluto</a:t>
            </a:r>
            <a:r>
              <a:rPr lang="it-IT" dirty="0"/>
              <a:t> (specie meno abbondante).</a:t>
            </a:r>
          </a:p>
        </p:txBody>
      </p:sp>
      <p:sp>
        <p:nvSpPr>
          <p:cNvPr id="4" name="Segnaposto piè di pagina 3">
            <a:extLst>
              <a:ext uri="{FF2B5EF4-FFF2-40B4-BE49-F238E27FC236}">
                <a16:creationId xmlns:a16="http://schemas.microsoft.com/office/drawing/2014/main" id="{D227443B-C923-423D-8F73-A74EC7E4F79A}"/>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567972033"/>
      </p:ext>
    </p:extLst>
  </p:cSld>
  <p:clrMapOvr>
    <a:masterClrMapping/>
  </p:clrMapOvr>
</p:sld>
</file>

<file path=ppt/theme/theme1.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buClr>
            <a:srgbClr val="FF0000"/>
          </a:buClr>
          <a:defRPr sz="7500" dirty="0">
            <a:solidFill>
              <a:srgbClr val="888888"/>
            </a:solidFill>
            <a:latin typeface="Arial" panose="020B0604020202020204" pitchFamily="34" charset="0"/>
          </a:defRPr>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 Zanichelli.ppt  -  Modalità compatibilità" id="{DC4D6554-FE9E-4066-A853-38AF42D40ABE}" vid="{EE820D8D-0148-412D-A3C6-D12A08A4032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34452</TotalTime>
  <Words>2852</Words>
  <Application>Microsoft Office PowerPoint</Application>
  <PresentationFormat>Presentazione su schermo (4:3)</PresentationFormat>
  <Paragraphs>208</Paragraphs>
  <Slides>39</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39</vt:i4>
      </vt:variant>
    </vt:vector>
  </HeadingPairs>
  <TitlesOfParts>
    <vt:vector size="47" baseType="lpstr">
      <vt:lpstr>AlrightSans-Black</vt:lpstr>
      <vt:lpstr>Arial</vt:lpstr>
      <vt:lpstr>Calibri</vt:lpstr>
      <vt:lpstr>Cambria Math</vt:lpstr>
      <vt:lpstr>Times</vt:lpstr>
      <vt:lpstr>Times New Roman</vt:lpstr>
      <vt:lpstr>Wingdings</vt:lpstr>
      <vt:lpstr>4_Presentazione vuota</vt:lpstr>
      <vt:lpstr>Presentazione standard di PowerPoint</vt:lpstr>
      <vt:lpstr>James E. Brady Neil D. Jespersen Alison Hyslop Maria Cristina Pignocchino</vt:lpstr>
      <vt:lpstr>Capitolo 3</vt:lpstr>
      <vt:lpstr>Sommario</vt:lpstr>
      <vt:lpstr>Sommario</vt:lpstr>
      <vt:lpstr>Le sostanze pure</vt:lpstr>
      <vt:lpstr>Le sostanze pure</vt:lpstr>
      <vt:lpstr>Le sostanze pure</vt:lpstr>
      <vt:lpstr>Miscugli omogenei ed eterogenei</vt:lpstr>
      <vt:lpstr>Miscugli omogenei ed eterogenei</vt:lpstr>
      <vt:lpstr>Miscugli omogenei ed eterogenei</vt:lpstr>
      <vt:lpstr>Miscugli omogenei ed eterogenei</vt:lpstr>
      <vt:lpstr>I metodi di separazione dei miscugli</vt:lpstr>
      <vt:lpstr>I metodi di separazione dei miscugli</vt:lpstr>
      <vt:lpstr>I metodi di separazione dei miscugli</vt:lpstr>
      <vt:lpstr>I metodi di separazione dei miscugli</vt:lpstr>
      <vt:lpstr>I metodi di separazione dei miscugli</vt:lpstr>
      <vt:lpstr>I metodi di separazione dei miscugli</vt:lpstr>
      <vt:lpstr>Le proprietà fisiche delle sostanze</vt:lpstr>
      <vt:lpstr>Le curve di riscaldamento e il modello particellare</vt:lpstr>
      <vt:lpstr>Le curve di riscaldamento e il modello particellare</vt:lpstr>
      <vt:lpstr>Le curve di riscaldamento e il modello particellare</vt:lpstr>
      <vt:lpstr>Le curve di riscaldamento e il modello particellare</vt:lpstr>
      <vt:lpstr>Le reazioni chimiche</vt:lpstr>
      <vt:lpstr>Le reazioni chimiche</vt:lpstr>
      <vt:lpstr>La legge di conservazione della massa</vt:lpstr>
      <vt:lpstr>Reazioni esoergoniche ed endoergoniche</vt:lpstr>
      <vt:lpstr>Reazioni esoergoniche ed endoergoniche</vt:lpstr>
      <vt:lpstr>Reazioni esoergoniche ed endoergoniche</vt:lpstr>
      <vt:lpstr>Gli elementi e i composti</vt:lpstr>
      <vt:lpstr>Gli elementi e i composti</vt:lpstr>
      <vt:lpstr>La legge di Proust</vt:lpstr>
      <vt:lpstr>LA CHIMICA CON METODO</vt:lpstr>
      <vt:lpstr>Caratteristiche e simboli degli elementi</vt:lpstr>
      <vt:lpstr>Caratteristiche e simboli degli elementi</vt:lpstr>
      <vt:lpstr>Caratteristiche e simboli degli elementi</vt:lpstr>
      <vt:lpstr>Caratteristiche e simboli degli elementi</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Modolo Irene</dc:creator>
  <cp:lastModifiedBy>Modolo Irene</cp:lastModifiedBy>
  <cp:revision>618</cp:revision>
  <cp:lastPrinted>2009-04-22T19:24:48Z</cp:lastPrinted>
  <dcterms:created xsi:type="dcterms:W3CDTF">2011-11-23T15:48:27Z</dcterms:created>
  <dcterms:modified xsi:type="dcterms:W3CDTF">2020-08-06T23:23:20Z</dcterms:modified>
</cp:coreProperties>
</file>