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29"/>
  </p:notesMasterIdLst>
  <p:handoutMasterIdLst>
    <p:handoutMasterId r:id="rId30"/>
  </p:handoutMasterIdLst>
  <p:sldIdLst>
    <p:sldId id="432" r:id="rId2"/>
    <p:sldId id="464" r:id="rId3"/>
    <p:sldId id="466" r:id="rId4"/>
    <p:sldId id="465" r:id="rId5"/>
    <p:sldId id="467" r:id="rId6"/>
    <p:sldId id="475" r:id="rId7"/>
    <p:sldId id="469" r:id="rId8"/>
    <p:sldId id="468" r:id="rId9"/>
    <p:sldId id="472" r:id="rId10"/>
    <p:sldId id="476" r:id="rId11"/>
    <p:sldId id="477" r:id="rId12"/>
    <p:sldId id="473" r:id="rId13"/>
    <p:sldId id="478" r:id="rId14"/>
    <p:sldId id="483" r:id="rId15"/>
    <p:sldId id="474" r:id="rId16"/>
    <p:sldId id="484" r:id="rId17"/>
    <p:sldId id="485" r:id="rId18"/>
    <p:sldId id="486" r:id="rId19"/>
    <p:sldId id="479" r:id="rId20"/>
    <p:sldId id="487" r:id="rId21"/>
    <p:sldId id="480" r:id="rId22"/>
    <p:sldId id="488" r:id="rId23"/>
    <p:sldId id="481" r:id="rId24"/>
    <p:sldId id="482" r:id="rId25"/>
    <p:sldId id="512" r:id="rId26"/>
    <p:sldId id="490" r:id="rId27"/>
    <p:sldId id="491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7D306-A68E-403F-AE35-191FED04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moderna teoria atomica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D2A7EE-3F75-49ED-A77B-9C7F351E4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L’</a:t>
            </a:r>
            <a:r>
              <a:rPr lang="it-IT" b="1" dirty="0"/>
              <a:t>atomo</a:t>
            </a:r>
            <a:r>
              <a:rPr lang="it-IT" dirty="0"/>
              <a:t> è la più piccola parte di un elemento che ne conserva le caratteristiche chimiche.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Una </a:t>
            </a:r>
            <a:r>
              <a:rPr lang="it-IT" b="1" dirty="0"/>
              <a:t>molecola</a:t>
            </a:r>
            <a:r>
              <a:rPr lang="it-IT" dirty="0"/>
              <a:t> è un aggregato di atomi uguali o diversi uniti da intense forze attrattive che chiamiamo </a:t>
            </a:r>
            <a:r>
              <a:rPr lang="it-IT" b="1" dirty="0"/>
              <a:t>legami chimici</a:t>
            </a:r>
            <a:r>
              <a:rPr lang="it-IT" dirty="0"/>
              <a:t>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Atomi o molecole dotati di carica elettrica sono detti </a:t>
            </a:r>
            <a:r>
              <a:rPr lang="it-IT" b="1" dirty="0"/>
              <a:t>ioni</a:t>
            </a:r>
            <a:r>
              <a:rPr lang="it-IT" dirty="0"/>
              <a:t>.</a:t>
            </a:r>
          </a:p>
          <a:p>
            <a:br>
              <a:rPr lang="it-IT" dirty="0"/>
            </a:br>
            <a:r>
              <a:rPr lang="it-IT" dirty="0"/>
              <a:t>Le molecole hanno proprietà diverse da quelle degli atomi che le costituiscono.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17F3BB-6A0D-4991-B335-D27A0D9624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78378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1474E-CCD7-42BE-BD01-D560DC26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moderna teoria atomica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F4AA4B-49A4-4528-AB25-058EE8EE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molecola ha una composizione definita, cioè contiene un preciso numero di atomi di ciascuno degli elementi che la compongono.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F193C2-C3EE-46F2-B12F-0DF3A6B46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609176-23F2-466A-B4C3-9184CAB39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13" y="2996952"/>
            <a:ext cx="8184787" cy="28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FFD7B-9FD7-42AD-8A1F-D023375D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natura degli atomi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2AB431-7C3E-4DFA-92EF-CCA20744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088232"/>
          </a:xfrm>
        </p:spPr>
        <p:txBody>
          <a:bodyPr/>
          <a:lstStyle/>
          <a:p>
            <a:r>
              <a:rPr lang="it-IT" dirty="0"/>
              <a:t>Alcuni materiali se strofinati acquisiscono </a:t>
            </a:r>
            <a:r>
              <a:rPr lang="it-IT" b="1" dirty="0"/>
              <a:t>carica elettrica</a:t>
            </a:r>
            <a:r>
              <a:rPr lang="it-IT" dirty="0"/>
              <a:t>.</a:t>
            </a:r>
          </a:p>
          <a:p>
            <a:r>
              <a:rPr lang="it-IT" dirty="0"/>
              <a:t>Esistono due tipi di carica elettrica: la carica </a:t>
            </a:r>
            <a:r>
              <a:rPr lang="it-IT" b="1" dirty="0"/>
              <a:t>positiva </a:t>
            </a:r>
            <a:r>
              <a:rPr lang="it-IT" dirty="0"/>
              <a:t>(+) e la carica </a:t>
            </a:r>
            <a:r>
              <a:rPr lang="it-IT" b="1" dirty="0"/>
              <a:t>negativa </a:t>
            </a:r>
            <a:r>
              <a:rPr lang="it-IT" dirty="0"/>
              <a:t>(–).</a:t>
            </a:r>
          </a:p>
          <a:p>
            <a:r>
              <a:rPr lang="it-IT" dirty="0"/>
              <a:t>Le forze tra cariche elettriche dello stesso tipo (positive o negative) sono </a:t>
            </a:r>
            <a:r>
              <a:rPr lang="it-IT" b="1" dirty="0"/>
              <a:t>repulsive</a:t>
            </a:r>
            <a:r>
              <a:rPr lang="it-IT" dirty="0"/>
              <a:t>; le forze tra cariche elettriche di tipo contrario sono </a:t>
            </a:r>
            <a:r>
              <a:rPr lang="it-IT" b="1" dirty="0"/>
              <a:t>attrattive.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AC7FD1-CFF9-4952-A68B-3EE025B146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62AA06-1A0A-4E5B-BE84-11C56A639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144" y="4166045"/>
            <a:ext cx="4865712" cy="22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0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FFD7B-9FD7-42AD-8A1F-D023375D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natura degli atomi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2AB431-7C3E-4DFA-92EF-CCA20744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corpi possono avere diverse quantità di carica.</a:t>
            </a:r>
          </a:p>
          <a:p>
            <a:r>
              <a:rPr lang="it-IT" dirty="0"/>
              <a:t>Nel SI l’unità di misura della quantità di carica elettrica è il </a:t>
            </a:r>
            <a:r>
              <a:rPr lang="it-IT" b="1" dirty="0"/>
              <a:t>coulomb</a:t>
            </a:r>
            <a:r>
              <a:rPr lang="it-IT" dirty="0"/>
              <a:t> (</a:t>
            </a:r>
            <a:r>
              <a:rPr lang="it-IT" b="1" dirty="0"/>
              <a:t>C</a:t>
            </a:r>
            <a:r>
              <a:rPr lang="it-IT" dirty="0"/>
              <a:t>) e il suo valore è sempre preceduto dal segno + o – che indica il tipo di carica.</a:t>
            </a:r>
          </a:p>
          <a:p>
            <a:r>
              <a:rPr lang="it-IT" dirty="0"/>
              <a:t>Le cariche elettriche si sommano algebricamente.</a:t>
            </a:r>
          </a:p>
          <a:p>
            <a:r>
              <a:rPr lang="it-IT" dirty="0"/>
              <a:t>Un corpo è </a:t>
            </a:r>
            <a:r>
              <a:rPr lang="it-IT" b="1" dirty="0"/>
              <a:t>neutro</a:t>
            </a:r>
            <a:r>
              <a:rPr lang="it-IT" dirty="0"/>
              <a:t> se non ha carica oppure se la quantità di carica positiva è uguale alla quantità di carica negativa.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AC7FD1-CFF9-4952-A68B-3EE025B146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7857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FFD7B-9FD7-42AD-8A1F-D023375D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natura degli atomi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2AB431-7C3E-4DFA-92EF-CCA20744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36232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legge di Coulomb </a:t>
            </a:r>
            <a:r>
              <a:rPr lang="it-IT" dirty="0"/>
              <a:t>afferma che tra due corpi di carica </a:t>
            </a:r>
            <a:r>
              <a:rPr lang="it-IT" i="1" dirty="0"/>
              <a:t>Q</a:t>
            </a:r>
            <a:r>
              <a:rPr lang="it-IT" baseline="-25000" dirty="0"/>
              <a:t>1</a:t>
            </a:r>
            <a:r>
              <a:rPr lang="it-IT" dirty="0"/>
              <a:t> e </a:t>
            </a:r>
            <a:r>
              <a:rPr lang="it-IT" i="1" dirty="0"/>
              <a:t>Q</a:t>
            </a:r>
            <a:r>
              <a:rPr lang="it-IT" baseline="-25000" dirty="0"/>
              <a:t>2</a:t>
            </a:r>
            <a:r>
              <a:rPr lang="it-IT" dirty="0"/>
              <a:t> agisce una forza elettrica che diventa due volte più intensa se una delle cariche raddoppia, mentre si riduce a un quarto di quella iniziale se la distanza raddoppia.</a:t>
            </a:r>
          </a:p>
          <a:p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Aft>
                <a:spcPts val="200"/>
              </a:spcAft>
            </a:pPr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Aft>
                <a:spcPts val="200"/>
              </a:spcAft>
            </a:pPr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Aft>
                <a:spcPts val="200"/>
              </a:spcAft>
            </a:pP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k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costante (nel vuoto = 8,99 · 10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N · m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/C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</a:p>
          <a:p>
            <a:pPr>
              <a:spcAft>
                <a:spcPts val="200"/>
              </a:spcAft>
            </a:pP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= quantità di carica (in coulomb) del corpo 1;</a:t>
            </a:r>
          </a:p>
          <a:p>
            <a:pPr>
              <a:spcAft>
                <a:spcPts val="200"/>
              </a:spcAft>
            </a:pP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= quantità di carica (in coulomb) del corpo 2;</a:t>
            </a:r>
          </a:p>
          <a:p>
            <a:pPr>
              <a:spcAft>
                <a:spcPts val="200"/>
              </a:spcAft>
            </a:pP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d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distanza (in metri) tra le due cariche.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AC7FD1-CFF9-4952-A68B-3EE025B146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9C1B82-9EBC-4953-AD59-0124A9B7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42" y="3140968"/>
            <a:ext cx="2232062" cy="8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AC79F-7BA8-48AF-BCCE-3D24B3C9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particelle subatomiche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738B09-026E-4880-A30F-286FF13C1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368152"/>
          </a:xfrm>
        </p:spPr>
        <p:txBody>
          <a:bodyPr/>
          <a:lstStyle/>
          <a:p>
            <a:r>
              <a:rPr lang="it-IT" dirty="0"/>
              <a:t>Le particelle subatomiche sono identiche in tutti gli atomi.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F6B19B-52FE-4CAC-87F6-187DBA05A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2A40A8-2B91-4015-8D84-C9C6E719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0" y="2404936"/>
            <a:ext cx="8316416" cy="20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AC79F-7BA8-48AF-BCCE-3D24B3C9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particelle subatomiche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738B09-026E-4880-A30F-286FF13C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it-IT" b="1" dirty="0"/>
              <a:t>elettrone</a:t>
            </a:r>
            <a:r>
              <a:rPr lang="it-IT" dirty="0"/>
              <a:t> (</a:t>
            </a:r>
            <a:r>
              <a:rPr lang="it-IT" b="1" dirty="0"/>
              <a:t>e</a:t>
            </a:r>
            <a:r>
              <a:rPr lang="it-IT" b="1" baseline="30000" dirty="0"/>
              <a:t>–</a:t>
            </a:r>
            <a:r>
              <a:rPr lang="it-IT" dirty="0"/>
              <a:t>) è una particella con carica elettrica negativa a cui viene assegnato il valore convenzionale –1.</a:t>
            </a:r>
          </a:p>
          <a:p>
            <a:r>
              <a:rPr lang="it-IT" dirty="0"/>
              <a:t>La scoperta dell’elettrone è attribuita a Joseph John Thomson, che utilizzò un </a:t>
            </a:r>
            <a:r>
              <a:rPr lang="it-IT" b="1" dirty="0"/>
              <a:t>tubo catodico</a:t>
            </a:r>
            <a:r>
              <a:rPr lang="it-IT" dirty="0"/>
              <a:t>, un tubo di vetro chiuso con due elettrodi collegati a un generatore elettrico.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F6B19B-52FE-4CAC-87F6-187DBA05A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88FA99-4909-42B3-A97C-942721A0C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192" y="3645024"/>
            <a:ext cx="366561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2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AC79F-7BA8-48AF-BCCE-3D24B3C9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particelle subatomiche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738B09-026E-4880-A30F-286FF13C1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304256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protone</a:t>
            </a:r>
            <a:r>
              <a:rPr lang="it-IT" dirty="0"/>
              <a:t> (</a:t>
            </a:r>
            <a:r>
              <a:rPr lang="it-IT" b="1" dirty="0"/>
              <a:t>p</a:t>
            </a:r>
            <a:r>
              <a:rPr lang="it-IT" dirty="0"/>
              <a:t>) è una particella con carica elettrica positiva uguale e contraria alla carica di un elettrone (+1).</a:t>
            </a:r>
          </a:p>
          <a:p>
            <a:r>
              <a:rPr lang="it-IT" dirty="0"/>
              <a:t>La sua massa è 1836 volte superiore alla massa di un elettrone.</a:t>
            </a:r>
          </a:p>
          <a:p>
            <a:r>
              <a:rPr lang="it-IT" dirty="0"/>
              <a:t>La scoperta del protone è attribuita a </a:t>
            </a:r>
            <a:r>
              <a:rPr lang="it-IT" dirty="0" err="1"/>
              <a:t>Eugen</a:t>
            </a:r>
            <a:r>
              <a:rPr lang="it-IT" dirty="0"/>
              <a:t> Goldstein, che utilizzò un </a:t>
            </a:r>
            <a:r>
              <a:rPr lang="it-IT" b="1" dirty="0"/>
              <a:t>tubo catodico</a:t>
            </a:r>
            <a:r>
              <a:rPr lang="it-IT" dirty="0"/>
              <a:t> con il catodo forato.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F6B19B-52FE-4CAC-87F6-187DBA05A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C0C0D4-11F3-4DAF-BB3A-F74DD1766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174" y="4175206"/>
            <a:ext cx="4325652" cy="20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AC79F-7BA8-48AF-BCCE-3D24B3C9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particelle subatomiche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738B09-026E-4880-A30F-286FF13C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neutrone </a:t>
            </a:r>
            <a:r>
              <a:rPr lang="it-IT" dirty="0"/>
              <a:t>(</a:t>
            </a:r>
            <a:r>
              <a:rPr lang="it-IT" b="1" dirty="0"/>
              <a:t>n</a:t>
            </a:r>
            <a:r>
              <a:rPr lang="it-IT" dirty="0"/>
              <a:t>) è una particella priva di carica elettrica.</a:t>
            </a:r>
          </a:p>
          <a:p>
            <a:r>
              <a:rPr lang="it-IT" dirty="0"/>
              <a:t>La sua massa è quasi identica a quella di un protone.</a:t>
            </a:r>
          </a:p>
          <a:p>
            <a:r>
              <a:rPr lang="it-IT" dirty="0"/>
              <a:t>La scoperta del neutrone è di quasi 40 anni successiva a quella di elettroni e protoni ed è attribuita a James </a:t>
            </a:r>
            <a:r>
              <a:rPr lang="it-IT" dirty="0" err="1"/>
              <a:t>Chadwick</a:t>
            </a:r>
            <a:r>
              <a:rPr lang="it-IT" dirty="0"/>
              <a:t>.</a:t>
            </a:r>
          </a:p>
          <a:p>
            <a:r>
              <a:rPr lang="it-IT" dirty="0"/>
              <a:t>L’elettrone non si può scindere in componenti più piccoli, mentre protoni e neutroni sono costituiti da particelle elementari dette </a:t>
            </a:r>
            <a:r>
              <a:rPr lang="it-IT" i="1" dirty="0"/>
              <a:t>quark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F6B19B-52FE-4CAC-87F6-187DBA05A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767227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5FCCE-0AE1-405B-9FB9-37013B4E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numero atomico</a:t>
            </a:r>
            <a:br>
              <a:rPr lang="it-IT" altLang="it-IT" dirty="0"/>
            </a:br>
            <a:r>
              <a:rPr lang="it-IT" altLang="it-IT" dirty="0"/>
              <a:t>e il numero di massa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85BAEA-7838-4DA2-A374-69E7522D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2170584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numero atomico </a:t>
            </a:r>
            <a:r>
              <a:rPr lang="it-IT" dirty="0"/>
              <a:t>(</a:t>
            </a:r>
            <a:r>
              <a:rPr lang="it-IT" b="1" dirty="0"/>
              <a:t>Z</a:t>
            </a:r>
            <a:r>
              <a:rPr lang="it-IT" dirty="0"/>
              <a:t>) è il numero di protoni presenti in un atomo: tutti gli atomi di uno stesso elemento hanno lo stesso numero atomico.</a:t>
            </a:r>
          </a:p>
          <a:p>
            <a:r>
              <a:rPr lang="it-IT" dirty="0"/>
              <a:t>Il numero atomico corrisponde anche al numero di elettroni.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9FC6FC-F277-41E7-A55C-30EA08104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EEE4BE-AD39-4E9D-8674-621078308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077072"/>
            <a:ext cx="799288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5FCCE-0AE1-405B-9FB9-37013B4E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numero atomico</a:t>
            </a:r>
            <a:br>
              <a:rPr lang="it-IT" altLang="it-IT" dirty="0"/>
            </a:br>
            <a:r>
              <a:rPr lang="it-IT" altLang="it-IT" dirty="0"/>
              <a:t>e il numero di massa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85BAEA-7838-4DA2-A374-69E7522D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numero di massa </a:t>
            </a:r>
            <a:r>
              <a:rPr lang="it-IT" dirty="0"/>
              <a:t>(</a:t>
            </a:r>
            <a:r>
              <a:rPr lang="it-IT" b="1" dirty="0"/>
              <a:t>A</a:t>
            </a:r>
            <a:r>
              <a:rPr lang="it-IT" dirty="0"/>
              <a:t>) è la somma del numero di protoni e neutroni presenti in un atomo.</a:t>
            </a:r>
          </a:p>
          <a:p>
            <a:r>
              <a:rPr lang="it-IT" dirty="0"/>
              <a:t>Il numero di neutroni spesso è diverso da quello dei protoni ed elettroni.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9FC6FC-F277-41E7-A55C-30EA08104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C6D2DA-DCAE-4E9F-927E-BCD1A0089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84" y="3645024"/>
            <a:ext cx="7992888" cy="1224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FA184C7-6F70-4EBC-AACF-A1D42A822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399" y="5380866"/>
            <a:ext cx="5547202" cy="4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6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A578B-4C13-4E97-8D17-66DC259F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nucleo dell’atomo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ABBD8A-11D1-437F-A87A-6C29A0F94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Protoni e neutroni sono contenuti nel </a:t>
            </a:r>
            <a:r>
              <a:rPr lang="it-IT" b="1" dirty="0"/>
              <a:t>nucleo</a:t>
            </a:r>
            <a:r>
              <a:rPr lang="it-IT" dirty="0"/>
              <a:t>, un corpo centrale minuscolo e denso intorno al quale si muovono gli elettroni.</a:t>
            </a:r>
          </a:p>
          <a:p>
            <a:r>
              <a:rPr lang="it-IT" dirty="0"/>
              <a:t>L’atomo è una struttura quasi interamente vuota: se un atomo avesse un diametro di circa 1 km, quello del nucleo sarebbe di soli 10 cm.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D2FDC9-D2C5-4BEA-A9D4-664DBF415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81E4D4-D5A3-46AB-8AA9-69FBA253C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116" y="3824257"/>
            <a:ext cx="5369768" cy="262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7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13FAB4-2C25-4D3C-A248-D2F3B549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nucleo dell’atomo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73036A-E0F2-4F49-AF58-5149C79D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protoni e i neutroni del nucleo sono tenuti insieme dalla </a:t>
            </a:r>
            <a:r>
              <a:rPr lang="it-IT" b="1" dirty="0"/>
              <a:t>forza nucleare</a:t>
            </a:r>
            <a:r>
              <a:rPr lang="it-IT" dirty="0"/>
              <a:t>.</a:t>
            </a:r>
          </a:p>
          <a:p>
            <a:r>
              <a:rPr lang="it-IT" dirty="0"/>
              <a:t>La sua intensità aumenta al crescere del numero di protoni e neutroni. I neutroni permettono alla forza nucleare di sovrastare la repulsione elettrica tra i protoni.</a:t>
            </a:r>
          </a:p>
          <a:p>
            <a:r>
              <a:rPr lang="it-IT" dirty="0"/>
              <a:t>Il nucleo non si modifica nel corso delle reazioni chimiche.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99CDE6-E833-4103-AD85-FF38405B3D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2437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20C36-E6C4-4F3B-B835-22634A1A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874"/>
            <a:ext cx="8219256" cy="914400"/>
          </a:xfrm>
        </p:spPr>
        <p:txBody>
          <a:bodyPr/>
          <a:lstStyle/>
          <a:p>
            <a:r>
              <a:rPr lang="it-IT" altLang="it-IT" dirty="0"/>
              <a:t>Gli isotopi degli elementi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F6251E-5FC1-40CB-B50F-D2BF81ED6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isotopi</a:t>
            </a:r>
            <a:r>
              <a:rPr lang="it-IT" dirty="0"/>
              <a:t> sono atomi con uguale numero di protoni (stesso numero atomico) e diverso numero di neutroni (diverso numero di massa).</a:t>
            </a:r>
          </a:p>
          <a:p>
            <a:r>
              <a:rPr lang="it-IT" dirty="0"/>
              <a:t>Gli isotopi di un elemento hanno identiche proprietà chimiche ma differiscono per la massa e, quindi, per le proprietà che da essa dipendono.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2A018C-4150-4C91-A903-4E02F8269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DADF87-5428-43CD-A7D5-D7E0242A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476" y="4094854"/>
            <a:ext cx="63367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5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F4525F-ED32-46C5-97C4-DDA86CE7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Gli ioni: cationi e anioni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2BE4D3-259A-40D7-956E-DE9D2B38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536504"/>
          </a:xfrm>
        </p:spPr>
        <p:txBody>
          <a:bodyPr/>
          <a:lstStyle/>
          <a:p>
            <a:r>
              <a:rPr lang="it-IT" dirty="0"/>
              <a:t>Uno </a:t>
            </a:r>
            <a:r>
              <a:rPr lang="it-IT" b="1" dirty="0"/>
              <a:t>ione </a:t>
            </a:r>
            <a:r>
              <a:rPr lang="it-IT" dirty="0"/>
              <a:t>è un atomo o un gruppo di atomi (</a:t>
            </a:r>
            <a:r>
              <a:rPr lang="it-IT" b="1" dirty="0"/>
              <a:t>ione poliatomico</a:t>
            </a:r>
            <a:r>
              <a:rPr lang="it-IT" dirty="0"/>
              <a:t>) dotato di una o più cariche elettriche.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Cationi → </a:t>
            </a:r>
            <a:r>
              <a:rPr lang="it-IT" dirty="0"/>
              <a:t>ioni con carica positiva, si formano quando gli atomi perdono uno o più elettroni.</a:t>
            </a:r>
            <a:br>
              <a:rPr lang="it-IT" dirty="0"/>
            </a:br>
            <a:endParaRPr lang="it-IT" dirty="0"/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Anioni</a:t>
            </a:r>
            <a:r>
              <a:rPr lang="it-IT" dirty="0"/>
              <a:t> → ioni con carica negativa, si formano quando gli atomi acquistano elettroni.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F03620-F1D1-4B66-A307-CD8033C6A1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AEACDD-0596-4778-97A4-AE6BA933C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492" y="3239815"/>
            <a:ext cx="6048672" cy="6212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6F24C92-9293-4710-91A1-6219CE65E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472" y="5184031"/>
            <a:ext cx="6408712" cy="6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32403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il numero di protoni, di elettroni e di neutroni dal numero di massa?</a:t>
            </a:r>
            <a:br>
              <a:rPr lang="it-IT" sz="2000" b="1" dirty="0"/>
            </a:br>
            <a:r>
              <a:rPr lang="it-IT" sz="2000" dirty="0"/>
              <a:t>Quanti protoni, elettroni e neutroni contiene un atomo di platino con numero di massa 190?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identifica un elemento a partire dal numero di protoni, elettroni e neutroni?</a:t>
            </a:r>
            <a:br>
              <a:rPr lang="it-IT" sz="2000" b="1" dirty="0"/>
            </a:br>
            <a:r>
              <a:rPr lang="it-IT" sz="2000" dirty="0"/>
              <a:t>Uno ione contiene 26 p, 24 e</a:t>
            </a:r>
            <a:r>
              <a:rPr lang="it-IT" sz="2000" baseline="30000" dirty="0"/>
              <a:t>–</a:t>
            </a:r>
            <a:r>
              <a:rPr lang="it-IT" sz="2000" dirty="0"/>
              <a:t>, 30 n. Scrivi il simbolo e calcola numero atomico e numero di massa.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60094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C85539E-D358-4E6F-ABC7-FC29A092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it-IT" b="1" dirty="0">
                <a:solidFill>
                  <a:srgbClr val="000000"/>
                </a:solidFill>
              </a:rPr>
              <a:t>La </a:t>
            </a:r>
            <a:r>
              <a:rPr lang="it-IT" altLang="it-IT" b="1" dirty="0">
                <a:solidFill>
                  <a:srgbClr val="000000"/>
                </a:solidFill>
              </a:rPr>
              <a:t>chimica</a:t>
            </a:r>
            <a:r>
              <a:rPr lang="en-US" altLang="it-IT" b="1" dirty="0">
                <a:solidFill>
                  <a:srgbClr val="000000"/>
                </a:solidFill>
              </a:rPr>
              <a:t> in Agenda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La vitamina A o retinolo (formula bruta C</a:t>
            </a:r>
            <a:r>
              <a:rPr lang="it-IT" sz="2000" baseline="-25000" dirty="0">
                <a:solidFill>
                  <a:srgbClr val="000000"/>
                </a:solidFill>
              </a:rPr>
              <a:t>20</a:t>
            </a:r>
            <a:r>
              <a:rPr lang="it-IT" sz="2000" dirty="0">
                <a:solidFill>
                  <a:srgbClr val="000000"/>
                </a:solidFill>
              </a:rPr>
              <a:t>H</a:t>
            </a:r>
            <a:r>
              <a:rPr lang="it-IT" sz="2000" baseline="-25000" dirty="0">
                <a:solidFill>
                  <a:srgbClr val="000000"/>
                </a:solidFill>
              </a:rPr>
              <a:t>30</a:t>
            </a:r>
            <a:r>
              <a:rPr lang="it-IT" sz="2000" dirty="0">
                <a:solidFill>
                  <a:srgbClr val="000000"/>
                </a:solidFill>
              </a:rPr>
              <a:t>O) è un micronutriente indispensabile alla vita, ma è tossica se assunta in dosaggi troppo elevati. Per questo è importante quantificare le scorte di retinolo nell’organismo con il metodo della diluizione isotopica.</a:t>
            </a:r>
          </a:p>
          <a:p>
            <a:pPr lvl="0">
              <a:spcAft>
                <a:spcPts val="1000"/>
              </a:spcAft>
              <a:buClrTx/>
              <a:buSzPct val="80000"/>
            </a:pPr>
            <a:r>
              <a:rPr lang="it-IT" sz="2000" dirty="0">
                <a:solidFill>
                  <a:srgbClr val="000000"/>
                </a:solidFill>
              </a:rPr>
              <a:t>Si preleva un campione di sangue del paziente, quindi si inietta una quantità nota di vitamina A marcata con un isotopo stabile (</a:t>
            </a:r>
            <a:r>
              <a:rPr lang="it-IT" sz="2000" baseline="30000" dirty="0">
                <a:solidFill>
                  <a:srgbClr val="000000"/>
                </a:solidFill>
              </a:rPr>
              <a:t>13</a:t>
            </a:r>
            <a:r>
              <a:rPr lang="it-IT" sz="2000" dirty="0">
                <a:solidFill>
                  <a:srgbClr val="000000"/>
                </a:solidFill>
              </a:rPr>
              <a:t>C). Alcuni giorni dopo si effettua un secondo prelievo di sangue con cui si misura la proporzione tra il retinolo endogeno e quello iniettato.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0F3A76-D886-404D-BD76-B3EFD331F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0DF6C2-FC7E-4959-9E4F-30361EE7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55" y="4856030"/>
            <a:ext cx="4593146" cy="16693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C32E19B-4E19-4EAF-A64E-8AD5C32D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050" y="188273"/>
            <a:ext cx="1217613" cy="12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0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C85539E-D358-4E6F-ABC7-FC29A092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7"/>
            <a:ext cx="8219256" cy="5079777"/>
          </a:xfrm>
        </p:spPr>
        <p:txBody>
          <a:bodyPr/>
          <a:lstStyle/>
          <a:p>
            <a:pPr lvl="0"/>
            <a:r>
              <a:rPr lang="en-US" altLang="it-IT" b="1" dirty="0">
                <a:solidFill>
                  <a:srgbClr val="000000"/>
                </a:solidFill>
              </a:rPr>
              <a:t>Chemistry in English</a:t>
            </a:r>
            <a:br>
              <a:rPr lang="en-US" altLang="it-IT" b="1" dirty="0">
                <a:solidFill>
                  <a:srgbClr val="000000"/>
                </a:solidFill>
              </a:rPr>
            </a:br>
            <a:r>
              <a:rPr lang="en-US" altLang="it-IT" sz="2000" b="1" dirty="0">
                <a:solidFill>
                  <a:srgbClr val="000000"/>
                </a:solidFill>
              </a:rPr>
              <a:t>Vitamin A deficiency</a:t>
            </a:r>
          </a:p>
          <a:p>
            <a:pPr lv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</a:rPr>
              <a:t>«</a:t>
            </a:r>
            <a:r>
              <a:rPr lang="en-US" sz="2000" u="sng" dirty="0">
                <a:solidFill>
                  <a:srgbClr val="000000"/>
                </a:solidFill>
              </a:rPr>
              <a:t>Vitamin A deficiency</a:t>
            </a:r>
            <a:r>
              <a:rPr lang="en-US" sz="2000" dirty="0">
                <a:solidFill>
                  <a:srgbClr val="000000"/>
                </a:solidFill>
              </a:rPr>
              <a:t>, VAD, is a public health problem in more than half of all countries. [...]</a:t>
            </a:r>
          </a:p>
          <a:p>
            <a:pPr marL="342900" lvl="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For children, lack of vitamin A causes severe visual impairment and blindness, and significantly increases the risk of severe illness from common childhood infections as </a:t>
            </a:r>
            <a:r>
              <a:rPr lang="en-US" sz="2000" dirty="0" err="1">
                <a:solidFill>
                  <a:srgbClr val="000000"/>
                </a:solidFill>
              </a:rPr>
              <a:t>diarrhoeal</a:t>
            </a:r>
            <a:r>
              <a:rPr lang="en-US" sz="2000" dirty="0">
                <a:solidFill>
                  <a:srgbClr val="000000"/>
                </a:solidFill>
              </a:rPr>
              <a:t> disease and measles.</a:t>
            </a:r>
          </a:p>
          <a:p>
            <a:pPr marL="342900" lvl="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For pregnant women in high-risk areas, vitamin A deficiency occurs especially during the last trimester. The impact of VAD on </a:t>
            </a:r>
            <a:r>
              <a:rPr lang="en-US" sz="2000" u="sng" dirty="0">
                <a:solidFill>
                  <a:srgbClr val="000000"/>
                </a:solidFill>
              </a:rPr>
              <a:t>mother-to-child HIV transmission</a:t>
            </a:r>
            <a:r>
              <a:rPr lang="en-US" sz="2000" dirty="0">
                <a:solidFill>
                  <a:srgbClr val="000000"/>
                </a:solidFill>
              </a:rPr>
              <a:t> needs further investigation.</a:t>
            </a:r>
          </a:p>
          <a:p>
            <a:pPr lvl="0">
              <a:spcAft>
                <a:spcPts val="1000"/>
              </a:spcAft>
              <a:buClrTx/>
              <a:buSzPct val="80000"/>
            </a:pPr>
            <a:r>
              <a:rPr lang="en-US" sz="2000" u="sng" dirty="0">
                <a:solidFill>
                  <a:srgbClr val="000000"/>
                </a:solidFill>
              </a:rPr>
              <a:t>WHO</a:t>
            </a:r>
            <a:r>
              <a:rPr lang="en-US" sz="2000" dirty="0">
                <a:solidFill>
                  <a:srgbClr val="000000"/>
                </a:solidFill>
              </a:rPr>
              <a:t>’s goal is the worldwide elimination of vitamin A deficiency. Short-term interventions must be backed up by long-term solutions. [...]»</a:t>
            </a:r>
          </a:p>
          <a:p>
            <a:pPr lvl="0" algn="r">
              <a:spcAft>
                <a:spcPts val="1000"/>
              </a:spcAft>
              <a:buClrTx/>
              <a:buSzPct val="80000"/>
            </a:pP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i="1" dirty="0">
                <a:solidFill>
                  <a:srgbClr val="000000"/>
                </a:solidFill>
              </a:rPr>
              <a:t>Adapted by: World Health Organization, WHO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0F3A76-D886-404D-BD76-B3EFD331F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97B10F-DF5D-4E76-82C7-21F67490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50" y="188273"/>
            <a:ext cx="1217613" cy="12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/>
              <a:t>Capitolo</a:t>
            </a:r>
            <a:r>
              <a:rPr lang="en-GB" altLang="it-IT"/>
              <a:t> </a:t>
            </a:r>
            <a:r>
              <a:rPr lang="en-GB" altLang="it-IT" dirty="0"/>
              <a:t>4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dirty="0"/>
              <a:t>Oltre il visibile:</a:t>
            </a:r>
          </a:p>
          <a:p>
            <a:r>
              <a:rPr lang="it-IT" dirty="0"/>
              <a:t>la teoria atomica</a:t>
            </a:r>
            <a:endParaRPr lang="it-IT" alt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535834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La teoria atomica di Dalton</a:t>
            </a:r>
          </a:p>
          <a:p>
            <a:pPr>
              <a:buFontTx/>
              <a:buAutoNum type="arabicPeriod"/>
            </a:pPr>
            <a:r>
              <a:rPr lang="it-IT" altLang="it-IT" dirty="0"/>
              <a:t>La moderna teoria atomica</a:t>
            </a:r>
          </a:p>
          <a:p>
            <a:pPr>
              <a:buFontTx/>
              <a:buAutoNum type="arabicPeriod"/>
            </a:pPr>
            <a:r>
              <a:rPr lang="it-IT" altLang="it-IT" dirty="0"/>
              <a:t>La natura degli atomi</a:t>
            </a:r>
          </a:p>
          <a:p>
            <a:pPr>
              <a:buFontTx/>
              <a:buAutoNum type="arabicPeriod"/>
            </a:pPr>
            <a:r>
              <a:rPr lang="it-IT" altLang="it-IT" dirty="0"/>
              <a:t>Le particelle subatomiche</a:t>
            </a:r>
          </a:p>
          <a:p>
            <a:pPr>
              <a:buFontTx/>
              <a:buAutoNum type="arabicPeriod"/>
            </a:pPr>
            <a:r>
              <a:rPr lang="it-IT" altLang="it-IT" dirty="0"/>
              <a:t>Il numero atomico e il numero di massa</a:t>
            </a:r>
          </a:p>
          <a:p>
            <a:pPr>
              <a:buFontTx/>
              <a:buAutoNum type="arabicPeriod"/>
            </a:pPr>
            <a:r>
              <a:rPr lang="it-IT" altLang="it-IT" dirty="0"/>
              <a:t>Il nucleo dell’atomo</a:t>
            </a:r>
          </a:p>
          <a:p>
            <a:pPr>
              <a:buFontTx/>
              <a:buAutoNum type="arabicPeriod"/>
            </a:pPr>
            <a:r>
              <a:rPr lang="it-IT" altLang="it-IT" dirty="0"/>
              <a:t>Gli isotopi degli elementi</a:t>
            </a:r>
          </a:p>
          <a:p>
            <a:pPr>
              <a:buFontTx/>
              <a:buAutoNum type="arabicPeriod"/>
            </a:pPr>
            <a:r>
              <a:rPr lang="it-IT" altLang="it-IT" dirty="0"/>
              <a:t>Gli ioni: cationi e anioni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5D243FC-7B33-40A3-A2FA-3C850ADE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atomica di Dalton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6C000F-3B22-4EFF-969C-975DFA48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040560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it-IT" dirty="0"/>
              <a:t>La </a:t>
            </a:r>
            <a:r>
              <a:rPr lang="it-IT" b="1" dirty="0"/>
              <a:t>teoria atomica</a:t>
            </a:r>
            <a:r>
              <a:rPr lang="it-IT" dirty="0"/>
              <a:t> afferma che la materia non è continua, bensì è costituita da minuscoli corpuscoli, chiamati </a:t>
            </a:r>
            <a:r>
              <a:rPr lang="it-IT" b="1" dirty="0"/>
              <a:t>atomi</a:t>
            </a:r>
            <a:r>
              <a:rPr lang="it-IT" dirty="0"/>
              <a:t>.</a:t>
            </a:r>
          </a:p>
          <a:p>
            <a:pPr>
              <a:spcAft>
                <a:spcPts val="1000"/>
              </a:spcAft>
            </a:pPr>
            <a:r>
              <a:rPr lang="it-IT" dirty="0"/>
              <a:t>Secondo la teoria atomica di </a:t>
            </a:r>
            <a:r>
              <a:rPr lang="it-IT" b="1" dirty="0"/>
              <a:t>John Dalton</a:t>
            </a:r>
            <a:r>
              <a:rPr lang="it-IT" dirty="0"/>
              <a:t>: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la materia è costituita da atomi indivisibili;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gli atomi di uno stesso elemento sono identici;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un elemento non si converte in altri elementi;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elementi diversi possono unirsi a formare i composti, contenenti un numero intero e definito di atomi;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gli atomi non si creano e non si distruggono.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D2034D-9BEC-4679-A8B7-EEB047A2E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2725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E1817F-A634-4955-91A1-C2DB1EC5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atomica di Dalton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D2FB73-7334-46A5-911E-BA2862E3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teoria atomica spiega le tre </a:t>
            </a:r>
            <a:r>
              <a:rPr lang="it-IT" b="1" dirty="0"/>
              <a:t>leggi ponderali</a:t>
            </a:r>
            <a:r>
              <a:rPr lang="it-IT" dirty="0"/>
              <a:t>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legge delle proporzioni multiple (Dalton);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legge di conservazione della massa (Lavoisier);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legge delle proporzioni definite (Proust).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E553AF-56E1-401A-B3A1-87BBD82A0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88863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5D243FC-7B33-40A3-A2FA-3C850ADE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atomica di Dalton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6C000F-3B22-4EFF-969C-975DFA48C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Legge delle proporzioni multiple</a:t>
            </a:r>
            <a:r>
              <a:rPr lang="it-IT" dirty="0"/>
              <a:t> (Dalton, 1803): quando due elementi danno origine a più composti, le diverse masse di un elemento che si combinano con una stessa massa dell’altro elemento stanno tra loro in rapporti proporzionali espressi da numeri piccoli e interi.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D2034D-9BEC-4679-A8B7-EEB047A2E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916B86-21CF-4EF1-97B9-5B527CBB6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08" y="3413430"/>
            <a:ext cx="4685692" cy="17446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40CA94B-D282-4B72-9B4B-3E5AF8A76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5181929"/>
            <a:ext cx="6440760" cy="11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3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5D243FC-7B33-40A3-A2FA-3C850ADE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atomica di Dalton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6C000F-3B22-4EFF-969C-975DFA48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808312"/>
          </a:xfrm>
        </p:spPr>
        <p:txBody>
          <a:bodyPr/>
          <a:lstStyle/>
          <a:p>
            <a:r>
              <a:rPr lang="it-IT" dirty="0"/>
              <a:t>La teoria atomica interpreta la legge di Lavoisier e la legge di Proust: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D2034D-9BEC-4679-A8B7-EEB047A2E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6596AC-C2D0-4C94-A626-5A54F5033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77" y="2316061"/>
            <a:ext cx="8307046" cy="40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DEEB2D-CB11-48F5-AF40-AD449B7C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moderna teoria atomica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2ED1F1-9D8B-4618-BEAB-47747B96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Verso la fine dell’Ottocento è stato dimostrato che gli atomi sono costituiti da particelle ancora più semplici.</a:t>
            </a:r>
          </a:p>
          <a:p>
            <a:pPr>
              <a:spcAft>
                <a:spcPts val="1000"/>
              </a:spcAft>
            </a:pPr>
            <a:r>
              <a:rPr lang="it-IT" dirty="0"/>
              <a:t>Secondo la </a:t>
            </a:r>
            <a:r>
              <a:rPr lang="it-IT" b="1" dirty="0"/>
              <a:t>moderna teoria atomica</a:t>
            </a:r>
            <a:r>
              <a:rPr lang="it-IT" dirty="0"/>
              <a:t>: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la materia è costituita da atomi, a loro volta costituiti da particelle subatomiche;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esistono tanti tipi di atomi quanti sono gli elementi;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durante le trasformazioni chimiche o fisiche gli atomi rimangono sempre integri;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gli atomi possono unirsi a formare le molecole;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gli atomi possono acquisire una carica elettrica positiva o negativa.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82102B2-7419-4C1F-938A-89E4DAD8B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89331255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27791</TotalTime>
  <Words>1852</Words>
  <Application>Microsoft Office PowerPoint</Application>
  <PresentationFormat>Presentazione su schermo (4:3)</PresentationFormat>
  <Paragraphs>137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AlrightSans-Black</vt:lpstr>
      <vt:lpstr>Arial</vt:lpstr>
      <vt:lpstr>Calibri</vt:lpstr>
      <vt:lpstr>Cambria Math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4</vt:lpstr>
      <vt:lpstr>Sommario</vt:lpstr>
      <vt:lpstr>La teoria atomica di Dalton</vt:lpstr>
      <vt:lpstr>La teoria atomica di Dalton</vt:lpstr>
      <vt:lpstr>La teoria atomica di Dalton</vt:lpstr>
      <vt:lpstr>La teoria atomica di Dalton</vt:lpstr>
      <vt:lpstr>La moderna teoria atomica</vt:lpstr>
      <vt:lpstr>La moderna teoria atomica</vt:lpstr>
      <vt:lpstr>La moderna teoria atomica</vt:lpstr>
      <vt:lpstr>La natura degli atomi</vt:lpstr>
      <vt:lpstr>La natura degli atomi</vt:lpstr>
      <vt:lpstr>La natura degli atomi</vt:lpstr>
      <vt:lpstr>Le particelle subatomiche</vt:lpstr>
      <vt:lpstr>Le particelle subatomiche</vt:lpstr>
      <vt:lpstr>Le particelle subatomiche</vt:lpstr>
      <vt:lpstr>Le particelle subatomiche</vt:lpstr>
      <vt:lpstr>Il numero atomico e il numero di massa</vt:lpstr>
      <vt:lpstr>Il numero atomico e il numero di massa</vt:lpstr>
      <vt:lpstr>Il nucleo dell’atomo</vt:lpstr>
      <vt:lpstr>Il nucleo dell’atomo</vt:lpstr>
      <vt:lpstr>Gli isotopi degli elementi</vt:lpstr>
      <vt:lpstr>Gli ioni: cationi e anioni</vt:lpstr>
      <vt:lpstr>LA CHIMICA CON METODO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566</cp:revision>
  <cp:lastPrinted>2009-04-22T19:24:48Z</cp:lastPrinted>
  <dcterms:created xsi:type="dcterms:W3CDTF">2011-11-23T15:48:27Z</dcterms:created>
  <dcterms:modified xsi:type="dcterms:W3CDTF">2020-08-07T00:49:38Z</dcterms:modified>
</cp:coreProperties>
</file>