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8" r:id="rId1"/>
  </p:sldMasterIdLst>
  <p:notesMasterIdLst>
    <p:notesMasterId r:id="rId30"/>
  </p:notesMasterIdLst>
  <p:handoutMasterIdLst>
    <p:handoutMasterId r:id="rId31"/>
  </p:handoutMasterIdLst>
  <p:sldIdLst>
    <p:sldId id="432" r:id="rId2"/>
    <p:sldId id="464" r:id="rId3"/>
    <p:sldId id="466" r:id="rId4"/>
    <p:sldId id="465" r:id="rId5"/>
    <p:sldId id="476" r:id="rId6"/>
    <p:sldId id="467" r:id="rId7"/>
    <p:sldId id="479" r:id="rId8"/>
    <p:sldId id="480" r:id="rId9"/>
    <p:sldId id="468" r:id="rId10"/>
    <p:sldId id="469" r:id="rId11"/>
    <p:sldId id="513" r:id="rId12"/>
    <p:sldId id="470" r:id="rId13"/>
    <p:sldId id="481" r:id="rId14"/>
    <p:sldId id="482" r:id="rId15"/>
    <p:sldId id="471" r:id="rId16"/>
    <p:sldId id="472" r:id="rId17"/>
    <p:sldId id="519" r:id="rId18"/>
    <p:sldId id="473" r:id="rId19"/>
    <p:sldId id="483" r:id="rId20"/>
    <p:sldId id="484" r:id="rId21"/>
    <p:sldId id="474" r:id="rId22"/>
    <p:sldId id="475" r:id="rId23"/>
    <p:sldId id="516" r:id="rId24"/>
    <p:sldId id="477" r:id="rId25"/>
    <p:sldId id="478" r:id="rId26"/>
    <p:sldId id="518" r:id="rId27"/>
    <p:sldId id="486" r:id="rId28"/>
    <p:sldId id="487" r:id="rId29"/>
  </p:sldIdLst>
  <p:sldSz cx="9144000" cy="6858000" type="screen4x3"/>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8080"/>
    <a:srgbClr val="008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37" autoAdjust="0"/>
  </p:normalViewPr>
  <p:slideViewPr>
    <p:cSldViewPr>
      <p:cViewPr varScale="1">
        <p:scale>
          <a:sx n="77" d="100"/>
          <a:sy n="77" d="100"/>
        </p:scale>
        <p:origin x="1146" y="90"/>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304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45E246-9C30-43BA-8AAC-5A19A09D3B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FA104F1E-E684-4955-8065-E76DAE931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17240E5-51A6-4EEA-AA74-416CA5DAF9AF}" type="datetimeFigureOut">
              <a:rPr lang="en-GB"/>
              <a:pPr>
                <a:defRPr/>
              </a:pPr>
              <a:t>06/08/2020</a:t>
            </a:fld>
            <a:endParaRPr lang="en-GB"/>
          </a:p>
        </p:txBody>
      </p:sp>
      <p:sp>
        <p:nvSpPr>
          <p:cNvPr id="4" name="Footer Placeholder 3">
            <a:extLst>
              <a:ext uri="{FF2B5EF4-FFF2-40B4-BE49-F238E27FC236}">
                <a16:creationId xmlns:a16="http://schemas.microsoft.com/office/drawing/2014/main" id="{14EBF010-89A6-4457-82D2-A48C5C39BF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0AECBF10-17D9-479A-8F31-23E9FEB001C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5311AFA-A47E-426B-9DE4-EBB4B38AB576}" type="slidenum">
              <a:rPr lang="en-GB" altLang="it-IT"/>
              <a:pPr>
                <a:defRPr/>
              </a:pPr>
              <a:t>‹N›</a:t>
            </a:fld>
            <a:endParaRPr lang="en-GB"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AutoShape 1">
            <a:extLst>
              <a:ext uri="{FF2B5EF4-FFF2-40B4-BE49-F238E27FC236}">
                <a16:creationId xmlns:a16="http://schemas.microsoft.com/office/drawing/2014/main" id="{A92DBBD8-76E3-44ED-89A3-32CEB3E335D9}"/>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12291" name="Text Box 2">
            <a:extLst>
              <a:ext uri="{FF2B5EF4-FFF2-40B4-BE49-F238E27FC236}">
                <a16:creationId xmlns:a16="http://schemas.microsoft.com/office/drawing/2014/main" id="{0BE90A7B-BFCA-49E1-B069-50787D8D9F7E}"/>
              </a:ext>
            </a:extLst>
          </p:cNvPr>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1" name="Rectangle 3">
            <a:extLst>
              <a:ext uri="{FF2B5EF4-FFF2-40B4-BE49-F238E27FC236}">
                <a16:creationId xmlns:a16="http://schemas.microsoft.com/office/drawing/2014/main" id="{113EB806-919A-4C50-AE6D-61A305AEED2D}"/>
              </a:ext>
            </a:extLst>
          </p:cNvPr>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Calibri" charset="0"/>
                <a:ea typeface="ＭＳ Ｐゴシック" charset="-128"/>
                <a:cs typeface="ＭＳ Ｐゴシック" charset="-128"/>
              </a:defRPr>
            </a:lvl1pPr>
          </a:lstStyle>
          <a:p>
            <a:pPr>
              <a:defRPr/>
            </a:pPr>
            <a:r>
              <a:rPr lang="it-IT"/>
              <a:t>13/11/11</a:t>
            </a:r>
          </a:p>
        </p:txBody>
      </p:sp>
      <p:sp>
        <p:nvSpPr>
          <p:cNvPr id="12293" name="Rectangle 4">
            <a:extLst>
              <a:ext uri="{FF2B5EF4-FFF2-40B4-BE49-F238E27FC236}">
                <a16:creationId xmlns:a16="http://schemas.microsoft.com/office/drawing/2014/main" id="{43390502-827A-49C2-BD9A-B356FE9F894D}"/>
              </a:ext>
            </a:extLst>
          </p:cNvPr>
          <p:cNvSpPr>
            <a:spLocks noGrp="1" noRot="1" noChangeAspect="1" noChangeArrowheads="1"/>
          </p:cNvSpPr>
          <p:nvPr>
            <p:ph type="sldImg"/>
          </p:nvPr>
        </p:nvSpPr>
        <p:spPr bwMode="auto">
          <a:xfrm>
            <a:off x="1143000" y="685800"/>
            <a:ext cx="4570413" cy="3427413"/>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5A3EAB51-E1D4-4933-BB9C-0BF007A3C97F}"/>
              </a:ext>
            </a:extLst>
          </p:cNvPr>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a:p>
        </p:txBody>
      </p:sp>
      <p:sp>
        <p:nvSpPr>
          <p:cNvPr id="12295" name="Text Box 6">
            <a:extLst>
              <a:ext uri="{FF2B5EF4-FFF2-40B4-BE49-F238E27FC236}">
                <a16:creationId xmlns:a16="http://schemas.microsoft.com/office/drawing/2014/main" id="{FAE8A6EF-29C6-4F74-BBD7-C3E4827D5470}"/>
              </a:ext>
            </a:extLst>
          </p:cNvPr>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5" name="Rectangle 7">
            <a:extLst>
              <a:ext uri="{FF2B5EF4-FFF2-40B4-BE49-F238E27FC236}">
                <a16:creationId xmlns:a16="http://schemas.microsoft.com/office/drawing/2014/main" id="{A6EFD4C9-8187-4CDB-A23B-15EBA2C26F21}"/>
              </a:ext>
            </a:extLst>
          </p:cNvPr>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fld id="{07A09AEB-4C7F-4482-AAC0-AD0D36EC16D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0E24322-9BFC-4547-90F4-7EFCED30DEB1}"/>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8E3F70E2-7B09-4E4E-B9BE-F444E83185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5364" name="Date Placeholder 3">
            <a:extLst>
              <a:ext uri="{FF2B5EF4-FFF2-40B4-BE49-F238E27FC236}">
                <a16:creationId xmlns:a16="http://schemas.microsoft.com/office/drawing/2014/main" id="{FB103BF6-9C55-48F5-AEE4-36E674B7011B}"/>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r>
              <a:rPr lang="it-IT" altLang="it-IT" sz="1200">
                <a:solidFill>
                  <a:srgbClr val="000000"/>
                </a:solidFill>
              </a:rPr>
              <a:t>13/11/11</a:t>
            </a:r>
          </a:p>
        </p:txBody>
      </p:sp>
      <p:sp>
        <p:nvSpPr>
          <p:cNvPr id="15365" name="Slide Number Placeholder 4">
            <a:extLst>
              <a:ext uri="{FF2B5EF4-FFF2-40B4-BE49-F238E27FC236}">
                <a16:creationId xmlns:a16="http://schemas.microsoft.com/office/drawing/2014/main" id="{6D168264-E665-416F-B8C7-1E8513B93975}"/>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fld id="{A1A68321-29AB-493D-BA89-3F0E6FEFD883}" type="slidenum">
              <a:rPr lang="it-IT" altLang="it-IT" sz="1200" smtClean="0">
                <a:solidFill>
                  <a:srgbClr val="000000"/>
                </a:solidFill>
              </a:rPr>
              <a:pPr/>
              <a:t>2</a:t>
            </a:fld>
            <a:endParaRPr lang="it-IT" altLang="it-IT"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inizial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4D7FD9-9EBB-4176-87D4-6AF4B8162164}"/>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sz="1800"/>
          </a:p>
        </p:txBody>
      </p:sp>
      <p:sp>
        <p:nvSpPr>
          <p:cNvPr id="3" name="AutoShape 3">
            <a:extLst>
              <a:ext uri="{FF2B5EF4-FFF2-40B4-BE49-F238E27FC236}">
                <a16:creationId xmlns:a16="http://schemas.microsoft.com/office/drawing/2014/main" id="{19A5436A-85E1-41FC-88D6-4E0F1BD4D929}"/>
              </a:ext>
            </a:extLst>
          </p:cNvPr>
          <p:cNvSpPr>
            <a:spLocks noChangeArrowheads="1"/>
          </p:cNvSpPr>
          <p:nvPr userDrawn="1"/>
        </p:nvSpPr>
        <p:spPr bwMode="auto">
          <a:xfrm>
            <a:off x="76200" y="76200"/>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sz="1800">
                <a:latin typeface="Arial" charset="0"/>
                <a:ea typeface="ＭＳ Ｐゴシック" pitchFamily="28" charset="-128"/>
              </a:rPr>
              <a:t> </a:t>
            </a:r>
          </a:p>
        </p:txBody>
      </p:sp>
      <p:sp>
        <p:nvSpPr>
          <p:cNvPr id="4" name="Rectangle 206">
            <a:extLst>
              <a:ext uri="{FF2B5EF4-FFF2-40B4-BE49-F238E27FC236}">
                <a16:creationId xmlns:a16="http://schemas.microsoft.com/office/drawing/2014/main" id="{83E8F6AF-3ACF-4427-93A4-AF9BF128FBD7}"/>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pic>
        <p:nvPicPr>
          <p:cNvPr id="5" name="Picture 10">
            <a:extLst>
              <a:ext uri="{FF2B5EF4-FFF2-40B4-BE49-F238E27FC236}">
                <a16:creationId xmlns:a16="http://schemas.microsoft.com/office/drawing/2014/main" id="{C2FECAAA-A190-470E-BEFC-5EEBAB8F6DB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14600" y="2557463"/>
            <a:ext cx="6553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00905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914400"/>
          </a:xfrm>
        </p:spPr>
        <p:txBody>
          <a:bodyPr/>
          <a:lstStyle/>
          <a:p>
            <a:r>
              <a:rPr lang="it-IT"/>
              <a:t>Fare clic per modificare stile</a:t>
            </a:r>
          </a:p>
        </p:txBody>
      </p:sp>
      <p:sp>
        <p:nvSpPr>
          <p:cNvPr id="3" name="Segnaposto tabella 2"/>
          <p:cNvSpPr>
            <a:spLocks noGrp="1"/>
          </p:cNvSpPr>
          <p:nvPr>
            <p:ph type="tbl" idx="1"/>
          </p:nvPr>
        </p:nvSpPr>
        <p:spPr>
          <a:xfrm>
            <a:off x="457200" y="1340768"/>
            <a:ext cx="8229600" cy="4114800"/>
          </a:xfrm>
        </p:spPr>
        <p:txBody>
          <a:bodyPr/>
          <a:lstStyle>
            <a:lvl1pPr>
              <a:spcAft>
                <a:spcPts val="1000"/>
              </a:spcAft>
              <a:defRPr/>
            </a:lvl1pPr>
          </a:lstStyle>
          <a:p>
            <a:pPr lvl="0"/>
            <a:endParaRPr lang="it-IT" noProof="0" dirty="0"/>
          </a:p>
        </p:txBody>
      </p:sp>
      <p:sp>
        <p:nvSpPr>
          <p:cNvPr id="4" name="Segnaposto piè di pagina 1">
            <a:extLst>
              <a:ext uri="{FF2B5EF4-FFF2-40B4-BE49-F238E27FC236}">
                <a16:creationId xmlns:a16="http://schemas.microsoft.com/office/drawing/2014/main" id="{01756B48-763D-4303-8E65-8FDD2B6C05A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1125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olo libr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6B43649-6C91-4498-9F64-BA04DD33D9DC}"/>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a:p>
        </p:txBody>
      </p:sp>
      <p:sp>
        <p:nvSpPr>
          <p:cNvPr id="5" name="AutoShape 3">
            <a:extLst>
              <a:ext uri="{FF2B5EF4-FFF2-40B4-BE49-F238E27FC236}">
                <a16:creationId xmlns:a16="http://schemas.microsoft.com/office/drawing/2014/main" id="{B0806C3D-CB8E-4B38-9809-0CFD5F6CB8BE}"/>
              </a:ext>
            </a:extLst>
          </p:cNvPr>
          <p:cNvSpPr>
            <a:spLocks noChangeArrowheads="1"/>
          </p:cNvSpPr>
          <p:nvPr userDrawn="1"/>
        </p:nvSpPr>
        <p:spPr bwMode="auto">
          <a:xfrm>
            <a:off x="76200" y="71438"/>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a:latin typeface="Arial" charset="0"/>
                <a:ea typeface="ＭＳ Ｐゴシック" pitchFamily="28" charset="-128"/>
              </a:rPr>
              <a:t> </a:t>
            </a:r>
          </a:p>
        </p:txBody>
      </p:sp>
      <p:pic>
        <p:nvPicPr>
          <p:cNvPr id="6" name="Picture 202" descr="LOGO">
            <a:extLst>
              <a:ext uri="{FF2B5EF4-FFF2-40B4-BE49-F238E27FC236}">
                <a16:creationId xmlns:a16="http://schemas.microsoft.com/office/drawing/2014/main" id="{73C46BC5-C6AF-423C-881E-294A30EDF7F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6">
            <a:extLst>
              <a:ext uri="{FF2B5EF4-FFF2-40B4-BE49-F238E27FC236}">
                <a16:creationId xmlns:a16="http://schemas.microsoft.com/office/drawing/2014/main" id="{8D4F571D-B4CF-4666-B452-EF9329FFA6D6}"/>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899592" y="476672"/>
            <a:ext cx="7416824" cy="914400"/>
          </a:xfrm>
        </p:spPr>
        <p:txBody>
          <a:bodyPr anchor="t"/>
          <a:lstStyle>
            <a:lvl1pPr>
              <a:defRPr sz="3000">
                <a:solidFill>
                  <a:srgbClr val="808080"/>
                </a:solidFill>
              </a:defRPr>
            </a:lvl1pPr>
          </a:lstStyle>
          <a:p>
            <a:r>
              <a:rPr lang="en-US" altLang="it-IT" noProof="0" dirty="0"/>
              <a:t>Click to edit Master title style</a:t>
            </a:r>
            <a:endParaRPr lang="it-IT" dirty="0"/>
          </a:p>
        </p:txBody>
      </p:sp>
      <p:sp>
        <p:nvSpPr>
          <p:cNvPr id="7174" name="Rectangle 6"/>
          <p:cNvSpPr>
            <a:spLocks noGrp="1" noChangeArrowheads="1"/>
          </p:cNvSpPr>
          <p:nvPr>
            <p:ph type="subTitle" idx="1"/>
          </p:nvPr>
        </p:nvSpPr>
        <p:spPr>
          <a:xfrm>
            <a:off x="899592" y="2635250"/>
            <a:ext cx="7416824" cy="2057400"/>
          </a:xfrm>
        </p:spPr>
        <p:txBody>
          <a:bodyPr anchor="ctr"/>
          <a:lstStyle>
            <a:lvl1pPr marL="0" marR="0" indent="0" algn="l" defTabSz="914400" rtl="0" eaLnBrk="0" fontAlgn="base" latinLnBrk="0" hangingPunct="0">
              <a:lnSpc>
                <a:spcPct val="90000"/>
              </a:lnSpc>
              <a:spcBef>
                <a:spcPct val="0"/>
              </a:spcBef>
              <a:spcAft>
                <a:spcPct val="0"/>
              </a:spcAft>
              <a:buClr>
                <a:srgbClr val="FF0000"/>
              </a:buClr>
              <a:buSzTx/>
              <a:buFontTx/>
              <a:buNone/>
              <a:tabLst/>
              <a:defRPr sz="8000">
                <a:solidFill>
                  <a:srgbClr val="FF0000"/>
                </a:solidFill>
              </a:defRPr>
            </a:lvl1pPr>
          </a:lstStyle>
          <a:p>
            <a:pPr lvl="0"/>
            <a:r>
              <a:rPr lang="en-US" altLang="en-US" noProof="0" dirty="0"/>
              <a:t>Click to edit Master</a:t>
            </a:r>
          </a:p>
          <a:p>
            <a:pPr lvl="0"/>
            <a:r>
              <a:rPr lang="en-US" altLang="en-US" noProof="0" dirty="0"/>
              <a:t>subtitle style</a:t>
            </a:r>
            <a:endParaRPr lang="it-IT" altLang="it-IT" noProof="0" dirty="0"/>
          </a:p>
        </p:txBody>
      </p:sp>
    </p:spTree>
    <p:extLst>
      <p:ext uri="{BB962C8B-B14F-4D97-AF65-F5344CB8AC3E}">
        <p14:creationId xmlns:p14="http://schemas.microsoft.com/office/powerpoint/2010/main" val="251271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olo capitolo">
    <p:spTree>
      <p:nvGrpSpPr>
        <p:cNvPr id="1" name=""/>
        <p:cNvGrpSpPr/>
        <p:nvPr/>
      </p:nvGrpSpPr>
      <p:grpSpPr>
        <a:xfrm>
          <a:off x="0" y="0"/>
          <a:ext cx="0" cy="0"/>
          <a:chOff x="0" y="0"/>
          <a:chExt cx="0" cy="0"/>
        </a:xfrm>
      </p:grpSpPr>
      <p:pic>
        <p:nvPicPr>
          <p:cNvPr id="4" name="Picture 202" descr="LOGO">
            <a:extLst>
              <a:ext uri="{FF2B5EF4-FFF2-40B4-BE49-F238E27FC236}">
                <a16:creationId xmlns:a16="http://schemas.microsoft.com/office/drawing/2014/main" id="{91A4CB57-4F3A-443A-A27B-366EA6D2824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6">
            <a:extLst>
              <a:ext uri="{FF2B5EF4-FFF2-40B4-BE49-F238E27FC236}">
                <a16:creationId xmlns:a16="http://schemas.microsoft.com/office/drawing/2014/main" id="{AC27620F-4952-49B4-9CDF-2FAD6946C1F0}"/>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457200" y="381600"/>
            <a:ext cx="8219256" cy="914400"/>
          </a:xfrm>
        </p:spPr>
        <p:txBody>
          <a:bodyPr/>
          <a:lstStyle>
            <a:lvl1pPr>
              <a:defRPr sz="4000">
                <a:solidFill>
                  <a:schemeClr val="bg2"/>
                </a:solidFill>
              </a:defRPr>
            </a:lvl1pPr>
          </a:lstStyle>
          <a:p>
            <a:r>
              <a:rPr lang="it-IT" dirty="0"/>
              <a:t>Fare clic per modificare stile</a:t>
            </a:r>
          </a:p>
        </p:txBody>
      </p:sp>
      <p:sp>
        <p:nvSpPr>
          <p:cNvPr id="7174" name="Rectangle 6"/>
          <p:cNvSpPr>
            <a:spLocks noGrp="1" noChangeArrowheads="1"/>
          </p:cNvSpPr>
          <p:nvPr>
            <p:ph type="subTitle" idx="1"/>
          </p:nvPr>
        </p:nvSpPr>
        <p:spPr>
          <a:xfrm>
            <a:off x="457200" y="2635250"/>
            <a:ext cx="8219255" cy="2057400"/>
          </a:xfrm>
        </p:spPr>
        <p:txBody>
          <a:bodyPr anchor="ctr"/>
          <a:lstStyle>
            <a:lvl1pPr marL="0" indent="0">
              <a:lnSpc>
                <a:spcPct val="90000"/>
              </a:lnSpc>
              <a:buNone/>
              <a:defRPr sz="7000">
                <a:solidFill>
                  <a:schemeClr val="bg2"/>
                </a:solidFill>
              </a:defRPr>
            </a:lvl1pPr>
          </a:lstStyle>
          <a:p>
            <a:r>
              <a:rPr lang="it-IT" dirty="0"/>
              <a:t>Fare clic per modificare lo stile del sottotitolo dello schema</a:t>
            </a:r>
          </a:p>
        </p:txBody>
      </p:sp>
    </p:spTree>
    <p:extLst>
      <p:ext uri="{BB962C8B-B14F-4D97-AF65-F5344CB8AC3E}">
        <p14:creationId xmlns:p14="http://schemas.microsoft.com/office/powerpoint/2010/main" val="111470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p>
            <a:r>
              <a:rPr lang="it-IT" dirty="0"/>
              <a:t>Fare clic per modificare stile</a:t>
            </a:r>
          </a:p>
        </p:txBody>
      </p:sp>
      <p:sp>
        <p:nvSpPr>
          <p:cNvPr id="3" name="Segnaposto contenuto 2"/>
          <p:cNvSpPr>
            <a:spLocks noGrp="1"/>
          </p:cNvSpPr>
          <p:nvPr>
            <p:ph idx="1"/>
          </p:nvPr>
        </p:nvSpPr>
        <p:spPr>
          <a:xfrm>
            <a:off x="457200" y="134076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867231D9-8139-47B4-89E7-86B4DEC9D8BC}"/>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61723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2030">
    <p:spTree>
      <p:nvGrpSpPr>
        <p:cNvPr id="1" name=""/>
        <p:cNvGrpSpPr/>
        <p:nvPr/>
      </p:nvGrpSpPr>
      <p:grpSpPr>
        <a:xfrm>
          <a:off x="0" y="0"/>
          <a:ext cx="0" cy="0"/>
          <a:chOff x="0" y="0"/>
          <a:chExt cx="0" cy="0"/>
        </a:xfrm>
      </p:grpSpPr>
      <p:pic>
        <p:nvPicPr>
          <p:cNvPr id="4" name="Immagine 7" descr="Immagine che contiene segnale, disegnando&#10;&#10;Descrizione generata automaticamente">
            <a:extLst>
              <a:ext uri="{FF2B5EF4-FFF2-40B4-BE49-F238E27FC236}">
                <a16:creationId xmlns:a16="http://schemas.microsoft.com/office/drawing/2014/main" id="{78D727F1-7F09-448C-810D-6E2411BBA36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44500" y="127000"/>
            <a:ext cx="9461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p:cNvSpPr>
            <a:spLocks noGrp="1"/>
          </p:cNvSpPr>
          <p:nvPr>
            <p:ph idx="1"/>
          </p:nvPr>
        </p:nvSpPr>
        <p:spPr>
          <a:xfrm>
            <a:off x="457200" y="154644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5" name="Segnaposto piè di pagina 1">
            <a:extLst>
              <a:ext uri="{FF2B5EF4-FFF2-40B4-BE49-F238E27FC236}">
                <a16:creationId xmlns:a16="http://schemas.microsoft.com/office/drawing/2014/main" id="{0E81E12B-BAB5-4662-9D23-EE269036461F}"/>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9585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ommari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lvl1pPr>
              <a:defRPr/>
            </a:lvl1pPr>
          </a:lstStyle>
          <a:p>
            <a:endParaRPr lang="it-IT" dirty="0"/>
          </a:p>
        </p:txBody>
      </p:sp>
      <p:sp>
        <p:nvSpPr>
          <p:cNvPr id="3" name="Segnaposto contenuto 2"/>
          <p:cNvSpPr>
            <a:spLocks noGrp="1"/>
          </p:cNvSpPr>
          <p:nvPr>
            <p:ph idx="1"/>
          </p:nvPr>
        </p:nvSpPr>
        <p:spPr>
          <a:xfrm>
            <a:off x="457200" y="1340768"/>
            <a:ext cx="8219256" cy="4114800"/>
          </a:xfrm>
        </p:spPr>
        <p:txBody>
          <a:bodyPr/>
          <a:lstStyle>
            <a:lvl1pPr marL="457200" indent="-457200">
              <a:spcAft>
                <a:spcPts val="1500"/>
              </a:spcAft>
              <a:buSzPct val="80000"/>
              <a:buFont typeface="+mj-lt"/>
              <a:buAutoNum type="arabicPeriod"/>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0297B8DB-296B-4DA5-81B1-0CBB8EBA18DB}"/>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64864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340768"/>
            <a:ext cx="4027803"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58996" y="1340768"/>
            <a:ext cx="4027804"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1">
            <a:extLst>
              <a:ext uri="{FF2B5EF4-FFF2-40B4-BE49-F238E27FC236}">
                <a16:creationId xmlns:a16="http://schemas.microsoft.com/office/drawing/2014/main" id="{54765346-64E8-46ED-82FD-B74D288979F8}"/>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32453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piè di pagina 1">
            <a:extLst>
              <a:ext uri="{FF2B5EF4-FFF2-40B4-BE49-F238E27FC236}">
                <a16:creationId xmlns:a16="http://schemas.microsoft.com/office/drawing/2014/main" id="{BF7FD464-AA25-4E41-ABAA-48D892DE4006}"/>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99112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C7A04D3-6012-478F-82A3-ADD9EA58FE9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93563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DA1586-6383-40F6-92EB-ECAA881D31FF}"/>
              </a:ext>
            </a:extLst>
          </p:cNvPr>
          <p:cNvSpPr/>
          <p:nvPr userDrawn="1"/>
        </p:nvSpPr>
        <p:spPr bwMode="auto">
          <a:xfrm>
            <a:off x="0" y="6621463"/>
            <a:ext cx="9144000" cy="236537"/>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r>
              <a:rPr lang="en-US" sz="1800" dirty="0">
                <a:latin typeface="Arial" charset="0"/>
                <a:ea typeface="ＭＳ Ｐゴシック" charset="-128"/>
              </a:rPr>
              <a:t> </a:t>
            </a:r>
          </a:p>
        </p:txBody>
      </p:sp>
      <p:pic>
        <p:nvPicPr>
          <p:cNvPr id="1027" name="Picture 9" descr="LOGO">
            <a:extLst>
              <a:ext uri="{FF2B5EF4-FFF2-40B4-BE49-F238E27FC236}">
                <a16:creationId xmlns:a16="http://schemas.microsoft.com/office/drawing/2014/main" id="{993664AA-D8C9-45A7-BE32-D8AA7D011133}"/>
              </a:ext>
            </a:extLst>
          </p:cNvPr>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7816850" y="6623050"/>
            <a:ext cx="1339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77F8D817-6C3F-41FD-9381-A5E86A1A33C8}"/>
              </a:ext>
            </a:extLst>
          </p:cNvPr>
          <p:cNvSpPr>
            <a:spLocks noGrp="1" noChangeArrowheads="1"/>
          </p:cNvSpPr>
          <p:nvPr>
            <p:ph type="title"/>
          </p:nvPr>
        </p:nvSpPr>
        <p:spPr bwMode="auto">
          <a:xfrm>
            <a:off x="457200"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2" name="Rectangle 5">
            <a:extLst>
              <a:ext uri="{FF2B5EF4-FFF2-40B4-BE49-F238E27FC236}">
                <a16:creationId xmlns:a16="http://schemas.microsoft.com/office/drawing/2014/main" id="{DC83DDDD-6E43-4634-8F25-1196B8D3305E}"/>
              </a:ext>
            </a:extLst>
          </p:cNvPr>
          <p:cNvSpPr>
            <a:spLocks noGrp="1" noChangeArrowheads="1"/>
          </p:cNvSpPr>
          <p:nvPr>
            <p:ph type="ftr" sz="quarter" idx="3"/>
          </p:nvPr>
        </p:nvSpPr>
        <p:spPr bwMode="auto">
          <a:xfrm>
            <a:off x="76200" y="6626225"/>
            <a:ext cx="4424363" cy="242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tx1"/>
                </a:solidFill>
                <a:latin typeface="Arial" panose="020B0604020202020204" pitchFamily="34" charset="0"/>
              </a:defRPr>
            </a:lvl1pPr>
          </a:lstStyle>
          <a:p>
            <a:pPr>
              <a:defRPr/>
            </a:pPr>
            <a:r>
              <a:rPr lang="it-IT" altLang="it-IT"/>
              <a:t>Brady, Jespersen, Hyslop, Pignocchino </a:t>
            </a:r>
            <a:r>
              <a:rPr lang="it-IT" altLang="it-IT" i="1"/>
              <a:t>Chimica.blu seconda edizione </a:t>
            </a:r>
            <a:r>
              <a:rPr lang="it-IT" altLang="it-IT"/>
              <a:t>© Zanichelli 2020</a:t>
            </a:r>
          </a:p>
        </p:txBody>
      </p:sp>
      <p:sp>
        <p:nvSpPr>
          <p:cNvPr id="1030" name="Rectangle 209">
            <a:extLst>
              <a:ext uri="{FF2B5EF4-FFF2-40B4-BE49-F238E27FC236}">
                <a16:creationId xmlns:a16="http://schemas.microsoft.com/office/drawing/2014/main" id="{1F3ED997-7008-4F55-AE00-5B2B601BC293}"/>
              </a:ext>
            </a:extLst>
          </p:cNvPr>
          <p:cNvSpPr>
            <a:spLocks noGrp="1" noChangeArrowheads="1"/>
          </p:cNvSpPr>
          <p:nvPr userDrawn="1"/>
        </p:nvSpPr>
        <p:spPr bwMode="auto">
          <a:xfrm>
            <a:off x="3733800" y="6626225"/>
            <a:ext cx="190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fld id="{1B3BB54C-B0EF-474E-81FE-E0109535F7CC}" type="slidenum">
              <a:rPr lang="it-IT" altLang="it-IT" sz="800">
                <a:solidFill>
                  <a:schemeClr val="tx1"/>
                </a:solidFill>
                <a:latin typeface="Arial" panose="020B0604020202020204" pitchFamily="34" charset="0"/>
              </a:rPr>
              <a:pPr algn="ctr"/>
              <a:t>‹N›</a:t>
            </a:fld>
            <a:endParaRPr lang="it-IT" altLang="it-IT" sz="1400">
              <a:solidFill>
                <a:schemeClr val="tx1"/>
              </a:solidFill>
              <a:latin typeface="Arial" panose="020B0604020202020204" pitchFamily="34" charset="0"/>
            </a:endParaRPr>
          </a:p>
        </p:txBody>
      </p:sp>
      <p:sp>
        <p:nvSpPr>
          <p:cNvPr id="1031" name="Rectangle 213">
            <a:extLst>
              <a:ext uri="{FF2B5EF4-FFF2-40B4-BE49-F238E27FC236}">
                <a16:creationId xmlns:a16="http://schemas.microsoft.com/office/drawing/2014/main" id="{FD247F9F-453B-48E8-A8D2-883AD25F1F38}"/>
              </a:ext>
            </a:extLst>
          </p:cNvPr>
          <p:cNvSpPr>
            <a:spLocks noGrp="1" noChangeArrowheads="1"/>
          </p:cNvSpPr>
          <p:nvPr>
            <p:ph type="body" idx="1"/>
          </p:nvPr>
        </p:nvSpPr>
        <p:spPr bwMode="auto">
          <a:xfrm>
            <a:off x="457200" y="1341438"/>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Lst>
  <p:hf sldNum="0" hdr="0" dt="0"/>
  <p:txStyles>
    <p:titleStyle>
      <a:lvl1pPr algn="l" rtl="0" eaLnBrk="0" fontAlgn="base" hangingPunct="0">
        <a:lnSpc>
          <a:spcPct val="90000"/>
        </a:lnSpc>
        <a:spcBef>
          <a:spcPct val="0"/>
        </a:spcBef>
        <a:spcAft>
          <a:spcPct val="0"/>
        </a:spcAft>
        <a:defRPr sz="4000">
          <a:solidFill>
            <a:srgbClr val="FF0000"/>
          </a:solidFill>
          <a:latin typeface="+mj-lt"/>
          <a:ea typeface="MS PGothic" panose="020B0600070205080204" pitchFamily="34" charset="-128"/>
          <a:cs typeface="MS PGothic" panose="020B0600070205080204" pitchFamily="34" charset="-128"/>
        </a:defRPr>
      </a:lvl1pPr>
      <a:lvl2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2pPr>
      <a:lvl3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3pPr>
      <a:lvl4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4pPr>
      <a:lvl5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5pPr>
      <a:lvl6pPr marL="4572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6pPr>
      <a:lvl7pPr marL="9144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7pPr>
      <a:lvl8pPr marL="13716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8pPr>
      <a:lvl9pPr marL="18288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9pPr>
    </p:titleStyle>
    <p:bodyStyle>
      <a:lvl1pPr marL="342900" indent="-342900" algn="l" rtl="0" eaLnBrk="0" fontAlgn="base" hangingPunct="0">
        <a:spcBef>
          <a:spcPct val="0"/>
        </a:spcBef>
        <a:spcAft>
          <a:spcPts val="1500"/>
        </a:spcAft>
        <a:buClr>
          <a:srgbClr val="FF0000"/>
        </a:buClr>
        <a:buChar char="•"/>
        <a:defRPr sz="2400">
          <a:solidFill>
            <a:schemeClr val="tx1"/>
          </a:solidFill>
          <a:latin typeface="+mn-lt"/>
          <a:ea typeface="MS PGothic" panose="020B0600070205080204" pitchFamily="34" charset="-128"/>
          <a:cs typeface="MS PGothic" panose="020B0600070205080204" pitchFamily="34" charset="-128"/>
        </a:defRPr>
      </a:lvl1pPr>
      <a:lvl2pPr marL="292100" indent="571500" algn="l" rtl="0" eaLnBrk="0" fontAlgn="base" hangingPunct="0">
        <a:lnSpc>
          <a:spcPct val="140000"/>
        </a:lnSpc>
        <a:spcBef>
          <a:spcPct val="0"/>
        </a:spcBef>
        <a:spcAft>
          <a:spcPts val="1500"/>
        </a:spcAft>
        <a:buClr>
          <a:srgbClr val="FF0000"/>
        </a:buClr>
        <a:buFont typeface="Times" panose="02020603050405020304" pitchFamily="18" charset="0"/>
        <a:buChar char="•"/>
        <a:defRPr sz="3200">
          <a:solidFill>
            <a:schemeClr val="tx1"/>
          </a:solidFill>
          <a:latin typeface="+mn-lt"/>
          <a:ea typeface="MS PGothic" panose="020B0600070205080204" pitchFamily="34" charset="-128"/>
          <a:cs typeface="MS PGothic" panose="020B0600070205080204" pitchFamily="34" charset="-128"/>
        </a:defRPr>
      </a:lvl2pPr>
      <a:lvl3pPr marL="1054100" indent="190500" algn="l" rtl="0" eaLnBrk="0" fontAlgn="base" hangingPunct="0">
        <a:spcBef>
          <a:spcPct val="0"/>
        </a:spcBef>
        <a:spcAft>
          <a:spcPts val="1500"/>
        </a:spcAft>
        <a:buClr>
          <a:schemeClr val="tx1"/>
        </a:buClr>
        <a:buFont typeface="Times" panose="02020603050405020304" pitchFamily="18" charset="0"/>
        <a:buChar char="–"/>
        <a:defRPr sz="2000">
          <a:solidFill>
            <a:schemeClr val="tx1"/>
          </a:solidFill>
          <a:latin typeface="+mn-lt"/>
          <a:ea typeface="ヒラギノ角ゴ Pro W3" charset="-128"/>
          <a:cs typeface="ヒラギノ角ゴ Pro W3" charset="-128"/>
        </a:defRPr>
      </a:lvl3pPr>
      <a:lvl4pPr marL="1435100" indent="185738" algn="l" rtl="0" eaLnBrk="0" fontAlgn="base" hangingPunct="0">
        <a:spcBef>
          <a:spcPct val="0"/>
        </a:spcBef>
        <a:spcAft>
          <a:spcPts val="1500"/>
        </a:spcAft>
        <a:buChar char="–"/>
        <a:defRPr sz="2000">
          <a:solidFill>
            <a:schemeClr val="tx1"/>
          </a:solidFill>
          <a:latin typeface="+mn-lt"/>
          <a:ea typeface="ヒラギノ角ゴ Pro W3" charset="-128"/>
          <a:cs typeface="ヒラギノ角ゴ Pro W3" charset="0"/>
        </a:defRPr>
      </a:lvl4pPr>
      <a:lvl5pPr marL="1816100" indent="190500" algn="l" rtl="0" eaLnBrk="0" fontAlgn="base" hangingPunct="0">
        <a:spcBef>
          <a:spcPct val="20000"/>
        </a:spcBef>
        <a:spcAft>
          <a:spcPts val="1500"/>
        </a:spcAft>
        <a:buClr>
          <a:schemeClr val="bg2"/>
        </a:buClr>
        <a:buChar char="–"/>
        <a:defRPr sz="2000">
          <a:solidFill>
            <a:schemeClr val="tx1"/>
          </a:solidFill>
          <a:latin typeface="+mn-lt"/>
          <a:ea typeface="MS PGothic" panose="020B0600070205080204" pitchFamily="34" charset="-128"/>
          <a:cs typeface="MS PGothic" panose="020B0600070205080204" pitchFamily="34" charset="-128"/>
        </a:defRPr>
      </a:lvl5pPr>
      <a:lvl6pPr marL="2273300" indent="190500" algn="l" rtl="0" fontAlgn="base">
        <a:spcBef>
          <a:spcPct val="20000"/>
        </a:spcBef>
        <a:spcAft>
          <a:spcPct val="0"/>
        </a:spcAft>
        <a:buClr>
          <a:schemeClr val="bg2"/>
        </a:buClr>
        <a:buChar char="–"/>
        <a:defRPr>
          <a:solidFill>
            <a:schemeClr val="tx1"/>
          </a:solidFill>
          <a:latin typeface="+mn-lt"/>
          <a:ea typeface="+mn-ea"/>
        </a:defRPr>
      </a:lvl6pPr>
      <a:lvl7pPr marL="2730500" indent="190500" algn="l" rtl="0" fontAlgn="base">
        <a:spcBef>
          <a:spcPct val="20000"/>
        </a:spcBef>
        <a:spcAft>
          <a:spcPct val="0"/>
        </a:spcAft>
        <a:buClr>
          <a:schemeClr val="bg2"/>
        </a:buClr>
        <a:buChar char="–"/>
        <a:defRPr>
          <a:solidFill>
            <a:schemeClr val="tx1"/>
          </a:solidFill>
          <a:latin typeface="+mn-lt"/>
          <a:ea typeface="+mn-ea"/>
        </a:defRPr>
      </a:lvl7pPr>
      <a:lvl8pPr marL="3187700" indent="190500" algn="l" rtl="0" fontAlgn="base">
        <a:spcBef>
          <a:spcPct val="20000"/>
        </a:spcBef>
        <a:spcAft>
          <a:spcPct val="0"/>
        </a:spcAft>
        <a:buClr>
          <a:schemeClr val="bg2"/>
        </a:buClr>
        <a:buChar char="–"/>
        <a:defRPr>
          <a:solidFill>
            <a:schemeClr val="tx1"/>
          </a:solidFill>
          <a:latin typeface="+mn-lt"/>
          <a:ea typeface="+mn-ea"/>
        </a:defRPr>
      </a:lvl8pPr>
      <a:lvl9pPr marL="3644900" indent="190500" algn="l" rtl="0" fontAlgn="base">
        <a:spcBef>
          <a:spcPct val="20000"/>
        </a:spcBef>
        <a:spcAft>
          <a:spcPct val="0"/>
        </a:spcAft>
        <a:buClr>
          <a:schemeClr val="bg2"/>
        </a:buClr>
        <a:buChar char="–"/>
        <a:defRPr>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C93986-E5BE-4977-BCD2-D8AFFE26ED27}"/>
              </a:ext>
            </a:extLst>
          </p:cNvPr>
          <p:cNvSpPr>
            <a:spLocks noGrp="1"/>
          </p:cNvSpPr>
          <p:nvPr>
            <p:ph type="title"/>
          </p:nvPr>
        </p:nvSpPr>
        <p:spPr/>
        <p:txBody>
          <a:bodyPr/>
          <a:lstStyle/>
          <a:p>
            <a:r>
              <a:rPr lang="it-IT" dirty="0"/>
              <a:t>La massa molecolare</a:t>
            </a:r>
          </a:p>
        </p:txBody>
      </p:sp>
      <p:sp>
        <p:nvSpPr>
          <p:cNvPr id="3" name="Segnaposto contenuto 2">
            <a:extLst>
              <a:ext uri="{FF2B5EF4-FFF2-40B4-BE49-F238E27FC236}">
                <a16:creationId xmlns:a16="http://schemas.microsoft.com/office/drawing/2014/main" id="{27C89B56-6F17-48E0-939F-E624EDE867B1}"/>
              </a:ext>
            </a:extLst>
          </p:cNvPr>
          <p:cNvSpPr>
            <a:spLocks noGrp="1"/>
          </p:cNvSpPr>
          <p:nvPr>
            <p:ph idx="1"/>
          </p:nvPr>
        </p:nvSpPr>
        <p:spPr>
          <a:xfrm>
            <a:off x="457200" y="1340768"/>
            <a:ext cx="8219256" cy="4896544"/>
          </a:xfrm>
        </p:spPr>
        <p:txBody>
          <a:bodyPr/>
          <a:lstStyle/>
          <a:p>
            <a:r>
              <a:rPr lang="it-IT" dirty="0"/>
              <a:t>La </a:t>
            </a:r>
            <a:r>
              <a:rPr lang="it-IT" b="1" dirty="0"/>
              <a:t>massa molecolare </a:t>
            </a:r>
            <a:r>
              <a:rPr lang="it-IT" dirty="0"/>
              <a:t>(</a:t>
            </a:r>
            <a:r>
              <a:rPr lang="it-IT" i="1" dirty="0"/>
              <a:t>MM</a:t>
            </a:r>
            <a:r>
              <a:rPr lang="it-IT" dirty="0"/>
              <a:t>) si calcola sommando la massa atomica di tutti gli atomi che compaiono nella formula.</a:t>
            </a:r>
          </a:p>
          <a:p>
            <a:endParaRPr lang="it-IT" i="1" dirty="0">
              <a:latin typeface="Cambria Math" panose="02040503050406030204" pitchFamily="18" charset="0"/>
              <a:ea typeface="Cambria Math" panose="02040503050406030204" pitchFamily="18" charset="0"/>
            </a:endParaRPr>
          </a:p>
          <a:p>
            <a:r>
              <a:rPr lang="de-DE" i="1" dirty="0">
                <a:latin typeface="Cambria Math" panose="02040503050406030204" pitchFamily="18" charset="0"/>
                <a:ea typeface="Cambria Math" panose="02040503050406030204" pitchFamily="18" charset="0"/>
              </a:rPr>
              <a:t>MM</a:t>
            </a:r>
            <a:r>
              <a:rPr lang="de-DE" baseline="-25000" dirty="0">
                <a:latin typeface="Cambria Math" panose="02040503050406030204" pitchFamily="18" charset="0"/>
                <a:ea typeface="Cambria Math" panose="02040503050406030204" pitchFamily="18" charset="0"/>
              </a:rPr>
              <a:t>H₂SO₄</a:t>
            </a:r>
            <a:r>
              <a:rPr lang="de-DE" dirty="0">
                <a:latin typeface="Cambria Math" panose="02040503050406030204" pitchFamily="18" charset="0"/>
                <a:ea typeface="Cambria Math" panose="02040503050406030204" pitchFamily="18" charset="0"/>
              </a:rPr>
              <a:t> = </a:t>
            </a:r>
            <a:r>
              <a:rPr lang="pt-BR" dirty="0">
                <a:latin typeface="Cambria Math" panose="02040503050406030204" pitchFamily="18" charset="0"/>
                <a:ea typeface="Cambria Math" panose="02040503050406030204" pitchFamily="18" charset="0"/>
              </a:rPr>
              <a:t>2 </a:t>
            </a:r>
            <a:r>
              <a:rPr lang="pt-BR" i="1" dirty="0">
                <a:latin typeface="Cambria Math" panose="02040503050406030204" pitchFamily="18" charset="0"/>
                <a:ea typeface="Cambria Math" panose="02040503050406030204" pitchFamily="18" charset="0"/>
              </a:rPr>
              <a:t>MA</a:t>
            </a:r>
            <a:r>
              <a:rPr lang="pt-BR" baseline="-25000" dirty="0">
                <a:latin typeface="Cambria Math" panose="02040503050406030204" pitchFamily="18" charset="0"/>
                <a:ea typeface="Cambria Math" panose="02040503050406030204" pitchFamily="18" charset="0"/>
              </a:rPr>
              <a:t>H</a:t>
            </a:r>
            <a:r>
              <a:rPr lang="pt-BR" dirty="0">
                <a:latin typeface="Cambria Math" panose="02040503050406030204" pitchFamily="18" charset="0"/>
                <a:ea typeface="Cambria Math" panose="02040503050406030204" pitchFamily="18" charset="0"/>
              </a:rPr>
              <a:t> + </a:t>
            </a:r>
            <a:r>
              <a:rPr lang="pt-BR" i="1" dirty="0">
                <a:latin typeface="Cambria Math" panose="02040503050406030204" pitchFamily="18" charset="0"/>
                <a:ea typeface="Cambria Math" panose="02040503050406030204" pitchFamily="18" charset="0"/>
              </a:rPr>
              <a:t>MA</a:t>
            </a:r>
            <a:r>
              <a:rPr lang="pt-BR" baseline="-25000" dirty="0">
                <a:latin typeface="Cambria Math" panose="02040503050406030204" pitchFamily="18" charset="0"/>
                <a:ea typeface="Cambria Math" panose="02040503050406030204" pitchFamily="18" charset="0"/>
              </a:rPr>
              <a:t>S</a:t>
            </a:r>
            <a:r>
              <a:rPr lang="pt-BR" dirty="0">
                <a:latin typeface="Cambria Math" panose="02040503050406030204" pitchFamily="18" charset="0"/>
                <a:ea typeface="Cambria Math" panose="02040503050406030204" pitchFamily="18" charset="0"/>
              </a:rPr>
              <a:t> + 4 </a:t>
            </a:r>
            <a:r>
              <a:rPr lang="pt-BR" i="1" dirty="0">
                <a:latin typeface="Cambria Math" panose="02040503050406030204" pitchFamily="18" charset="0"/>
                <a:ea typeface="Cambria Math" panose="02040503050406030204" pitchFamily="18" charset="0"/>
              </a:rPr>
              <a:t>MA</a:t>
            </a:r>
            <a:r>
              <a:rPr lang="pt-BR" baseline="-25000" dirty="0">
                <a:latin typeface="Cambria Math" panose="02040503050406030204" pitchFamily="18" charset="0"/>
                <a:ea typeface="Cambria Math" panose="02040503050406030204" pitchFamily="18" charset="0"/>
              </a:rPr>
              <a:t>O</a:t>
            </a:r>
          </a:p>
          <a:p>
            <a:endParaRPr lang="it-IT" dirty="0"/>
          </a:p>
          <a:p>
            <a:endParaRPr lang="it-IT" dirty="0"/>
          </a:p>
          <a:p>
            <a:br>
              <a:rPr lang="it-IT" dirty="0"/>
            </a:br>
            <a:r>
              <a:rPr lang="it-IT" dirty="0"/>
              <a:t>Nel caso dei composti ionici la massa molecolare si indica con il termine </a:t>
            </a:r>
            <a:r>
              <a:rPr lang="it-IT" b="1" dirty="0"/>
              <a:t>massa formula </a:t>
            </a:r>
            <a:r>
              <a:rPr lang="it-IT" dirty="0"/>
              <a:t>(</a:t>
            </a:r>
            <a:r>
              <a:rPr lang="it-IT" i="1" dirty="0"/>
              <a:t>MF</a:t>
            </a:r>
            <a:r>
              <a:rPr lang="it-IT" dirty="0"/>
              <a:t>).</a:t>
            </a:r>
          </a:p>
          <a:p>
            <a:pPr algn="ctr"/>
            <a:endParaRPr lang="it-IT" baseline="-25000" dirty="0">
              <a:latin typeface="Cambria Math" panose="02040503050406030204" pitchFamily="18" charset="0"/>
              <a:ea typeface="Cambria Math" panose="02040503050406030204" pitchFamily="18" charset="0"/>
            </a:endParaRPr>
          </a:p>
        </p:txBody>
      </p:sp>
      <p:sp>
        <p:nvSpPr>
          <p:cNvPr id="4" name="Segnaposto piè di pagina 3">
            <a:extLst>
              <a:ext uri="{FF2B5EF4-FFF2-40B4-BE49-F238E27FC236}">
                <a16:creationId xmlns:a16="http://schemas.microsoft.com/office/drawing/2014/main" id="{290492ED-4B87-4E4F-B6E4-63A15685285D}"/>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EB10546F-44BC-4D80-96B8-517034EF9EA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229890" y="2636912"/>
            <a:ext cx="3217479" cy="2422146"/>
          </a:xfrm>
          <a:prstGeom prst="rect">
            <a:avLst/>
          </a:prstGeom>
        </p:spPr>
      </p:pic>
    </p:spTree>
    <p:extLst>
      <p:ext uri="{BB962C8B-B14F-4D97-AF65-F5344CB8AC3E}">
        <p14:creationId xmlns:p14="http://schemas.microsoft.com/office/powerpoint/2010/main" val="114304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27B5E-7BA2-4F46-B470-A9F587FC2ED7}"/>
              </a:ext>
            </a:extLst>
          </p:cNvPr>
          <p:cNvSpPr>
            <a:spLocks noGrp="1"/>
          </p:cNvSpPr>
          <p:nvPr>
            <p:ph type="title"/>
          </p:nvPr>
        </p:nvSpPr>
        <p:spPr/>
        <p:txBody>
          <a:bodyPr/>
          <a:lstStyle/>
          <a:p>
            <a:r>
              <a:rPr lang="it-IT" dirty="0">
                <a:solidFill>
                  <a:srgbClr val="008080"/>
                </a:solidFill>
                <a:latin typeface="AlrightSans-Black"/>
              </a:rPr>
              <a:t>LA CHIMICA CON METODO</a:t>
            </a:r>
            <a:endParaRPr lang="it-IT" dirty="0">
              <a:solidFill>
                <a:srgbClr val="008080"/>
              </a:solidFill>
              <a:latin typeface="+mn-lt"/>
            </a:endParaRPr>
          </a:p>
        </p:txBody>
      </p:sp>
      <p:sp>
        <p:nvSpPr>
          <p:cNvPr id="8" name="Segnaposto contenuto 7">
            <a:extLst>
              <a:ext uri="{FF2B5EF4-FFF2-40B4-BE49-F238E27FC236}">
                <a16:creationId xmlns:a16="http://schemas.microsoft.com/office/drawing/2014/main" id="{F9D8C034-144F-4397-B341-0C15EA0F71DA}"/>
              </a:ext>
            </a:extLst>
          </p:cNvPr>
          <p:cNvSpPr>
            <a:spLocks noGrp="1"/>
          </p:cNvSpPr>
          <p:nvPr>
            <p:ph idx="1"/>
          </p:nvPr>
        </p:nvSpPr>
        <p:spPr>
          <a:xfrm>
            <a:off x="601216" y="1340768"/>
            <a:ext cx="8219256" cy="5136232"/>
          </a:xfrm>
        </p:spPr>
        <p:txBody>
          <a:bodyPr/>
          <a:lstStyle/>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calcola la massa atomica di un elemento (MA) conoscendo le abbondanze relative degli isotopi?</a:t>
            </a:r>
            <a:br>
              <a:rPr lang="it-IT" sz="2000" b="1" dirty="0"/>
            </a:br>
            <a:r>
              <a:rPr lang="it-IT" sz="2000" dirty="0"/>
              <a:t>Il cloro è l’elemento che ha numero atomico 17. Esiste in natura come miscela di due isotopi: il 75,77% degli atomi è costituito da </a:t>
            </a:r>
            <a:r>
              <a:rPr lang="it-IT" sz="2000" baseline="30000" dirty="0"/>
              <a:t>35</a:t>
            </a:r>
            <a:r>
              <a:rPr lang="it-IT" sz="2000" dirty="0"/>
              <a:t>Cl e il 24,23% da </a:t>
            </a:r>
            <a:r>
              <a:rPr lang="it-IT" sz="2000" baseline="30000" dirty="0"/>
              <a:t>37</a:t>
            </a:r>
            <a:r>
              <a:rPr lang="it-IT" sz="2000" dirty="0"/>
              <a:t>Cl. La misura accurata della massa atomica del cloro dà 34,9689 per </a:t>
            </a:r>
            <a:r>
              <a:rPr lang="it-IT" sz="2000" baseline="30000" dirty="0"/>
              <a:t>35</a:t>
            </a:r>
            <a:r>
              <a:rPr lang="it-IT" sz="2000" dirty="0"/>
              <a:t>Cl e 36,9659 per </a:t>
            </a:r>
            <a:r>
              <a:rPr lang="it-IT" sz="2000" baseline="30000" dirty="0"/>
              <a:t>37</a:t>
            </a:r>
            <a:r>
              <a:rPr lang="it-IT" sz="2000" dirty="0"/>
              <a:t>Cl. Partendo da questi dati, calcola la massa atomica dell’elemento cloro.</a:t>
            </a:r>
          </a:p>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calcola il numero di atomi presenti nel campione di un elemento?</a:t>
            </a:r>
            <a:br>
              <a:rPr lang="it-IT" sz="2000" b="1" dirty="0"/>
            </a:br>
            <a:r>
              <a:rPr lang="it-IT" altLang="it-IT" sz="2000" dirty="0">
                <a:solidFill>
                  <a:srgbClr val="000000"/>
                </a:solidFill>
              </a:rPr>
              <a:t>Calcola il numero di atomi di rame presenti in 10 kg di questo metallo.</a:t>
            </a:r>
          </a:p>
          <a:p>
            <a:pPr marL="342900" lvl="0" indent="-342900">
              <a:spcAft>
                <a:spcPts val="0"/>
              </a:spcAft>
              <a:buClr>
                <a:schemeClr val="accent1">
                  <a:lumMod val="75000"/>
                </a:schemeClr>
              </a:buClr>
              <a:buSzPct val="60000"/>
              <a:buFont typeface="Arial" panose="020B0604020202020204" pitchFamily="34" charset="0"/>
              <a:buChar char="►"/>
            </a:pPr>
            <a:r>
              <a:rPr lang="it-IT" sz="2000" b="1" dirty="0"/>
              <a:t>Come si calcola la massa molecolare a partire dalla formula chimica?</a:t>
            </a:r>
            <a:br>
              <a:rPr lang="it-IT" sz="2000" b="1" dirty="0"/>
            </a:br>
            <a:r>
              <a:rPr lang="it-IT" sz="2000" dirty="0"/>
              <a:t>Il </a:t>
            </a:r>
            <a:r>
              <a:rPr lang="it-IT" sz="2000" dirty="0" err="1"/>
              <a:t>dimetilsolfuro</a:t>
            </a:r>
            <a:r>
              <a:rPr lang="it-IT" sz="2000" dirty="0"/>
              <a:t>, (CH</a:t>
            </a:r>
            <a:r>
              <a:rPr lang="it-IT" sz="2000" baseline="-25000" dirty="0"/>
              <a:t>3</a:t>
            </a:r>
            <a:r>
              <a:rPr lang="it-IT" sz="2000" dirty="0"/>
              <a:t>)</a:t>
            </a:r>
            <a:r>
              <a:rPr lang="it-IT" sz="2000" baseline="-25000" dirty="0"/>
              <a:t>2</a:t>
            </a:r>
            <a:r>
              <a:rPr lang="it-IT" sz="2000" dirty="0"/>
              <a:t>S, è un composto dello zolfo a basso peso molecolare. Qual è la massa molecolare del </a:t>
            </a:r>
            <a:r>
              <a:rPr lang="it-IT" sz="2000" dirty="0" err="1"/>
              <a:t>dimetilsolfuro</a:t>
            </a:r>
            <a:r>
              <a:rPr lang="it-IT" sz="2000" dirty="0"/>
              <a:t>?</a:t>
            </a:r>
          </a:p>
          <a:p>
            <a:pPr marL="342900" lvl="0" indent="-342900">
              <a:spcAft>
                <a:spcPts val="0"/>
              </a:spcAft>
              <a:buClr>
                <a:schemeClr val="accent1">
                  <a:lumMod val="75000"/>
                </a:schemeClr>
              </a:buClr>
              <a:buSzPct val="60000"/>
              <a:buFont typeface="Arial" panose="020B0604020202020204" pitchFamily="34" charset="0"/>
              <a:buChar char="►"/>
            </a:pPr>
            <a:endParaRPr lang="it-IT" dirty="0"/>
          </a:p>
        </p:txBody>
      </p:sp>
      <p:sp>
        <p:nvSpPr>
          <p:cNvPr id="5" name="Segnaposto piè di pagina 4">
            <a:extLst>
              <a:ext uri="{FF2B5EF4-FFF2-40B4-BE49-F238E27FC236}">
                <a16:creationId xmlns:a16="http://schemas.microsoft.com/office/drawing/2014/main" id="{7E2DD77D-90F4-4963-9D64-6D47E44FDDA4}"/>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cxnSp>
        <p:nvCxnSpPr>
          <p:cNvPr id="6" name="Connettore diritto 5">
            <a:extLst>
              <a:ext uri="{FF2B5EF4-FFF2-40B4-BE49-F238E27FC236}">
                <a16:creationId xmlns:a16="http://schemas.microsoft.com/office/drawing/2014/main" id="{75B53534-2613-4354-955E-542C54D2B5E9}"/>
              </a:ext>
            </a:extLst>
          </p:cNvPr>
          <p:cNvCxnSpPr>
            <a:cxnSpLocks/>
          </p:cNvCxnSpPr>
          <p:nvPr/>
        </p:nvCxnSpPr>
        <p:spPr bwMode="auto">
          <a:xfrm>
            <a:off x="455051" y="1362672"/>
            <a:ext cx="2149" cy="4874640"/>
          </a:xfrm>
          <a:prstGeom prst="line">
            <a:avLst/>
          </a:prstGeom>
          <a:solidFill>
            <a:schemeClr val="accent1"/>
          </a:solidFill>
          <a:ln w="19050" cap="flat" cmpd="sng" algn="ctr">
            <a:solidFill>
              <a:srgbClr val="008080"/>
            </a:solidFill>
            <a:prstDash val="solid"/>
            <a:round/>
            <a:headEnd type="none" w="med" len="med"/>
            <a:tailEnd type="none" w="med" len="med"/>
          </a:ln>
          <a:effectLst/>
        </p:spPr>
      </p:cxnSp>
    </p:spTree>
    <p:extLst>
      <p:ext uri="{BB962C8B-B14F-4D97-AF65-F5344CB8AC3E}">
        <p14:creationId xmlns:p14="http://schemas.microsoft.com/office/powerpoint/2010/main" val="1711743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128E3B-B37B-4CAF-AAD1-4006FB6F5CE8}"/>
              </a:ext>
            </a:extLst>
          </p:cNvPr>
          <p:cNvSpPr>
            <a:spLocks noGrp="1"/>
          </p:cNvSpPr>
          <p:nvPr>
            <p:ph type="title"/>
          </p:nvPr>
        </p:nvSpPr>
        <p:spPr/>
        <p:txBody>
          <a:bodyPr/>
          <a:lstStyle/>
          <a:p>
            <a:r>
              <a:rPr lang="it-IT" dirty="0"/>
              <a:t>La mole</a:t>
            </a:r>
          </a:p>
        </p:txBody>
      </p:sp>
      <p:sp>
        <p:nvSpPr>
          <p:cNvPr id="3" name="Segnaposto contenuto 2">
            <a:extLst>
              <a:ext uri="{FF2B5EF4-FFF2-40B4-BE49-F238E27FC236}">
                <a16:creationId xmlns:a16="http://schemas.microsoft.com/office/drawing/2014/main" id="{2E7C072C-D84C-4E32-AFDD-8F7EA455DA52}"/>
              </a:ext>
            </a:extLst>
          </p:cNvPr>
          <p:cNvSpPr>
            <a:spLocks noGrp="1"/>
          </p:cNvSpPr>
          <p:nvPr>
            <p:ph idx="1"/>
          </p:nvPr>
        </p:nvSpPr>
        <p:spPr/>
        <p:txBody>
          <a:bodyPr/>
          <a:lstStyle/>
          <a:p>
            <a:r>
              <a:rPr lang="it-IT" dirty="0"/>
              <a:t>Per contare in modo rapido ed esatto quanti atomi o molecole ci sono in una certa massa di sostanza si usa una grandezza detta </a:t>
            </a:r>
            <a:r>
              <a:rPr lang="it-IT" b="1" dirty="0"/>
              <a:t>mole</a:t>
            </a:r>
            <a:r>
              <a:rPr lang="it-IT" dirty="0"/>
              <a:t>.</a:t>
            </a:r>
          </a:p>
          <a:p>
            <a:r>
              <a:rPr lang="it-IT" dirty="0"/>
              <a:t>La </a:t>
            </a:r>
            <a:r>
              <a:rPr lang="it-IT" b="1" dirty="0"/>
              <a:t>mole </a:t>
            </a:r>
            <a:r>
              <a:rPr lang="it-IT" dirty="0"/>
              <a:t>(</a:t>
            </a:r>
            <a:r>
              <a:rPr lang="it-IT" b="1" dirty="0" err="1"/>
              <a:t>mol</a:t>
            </a:r>
            <a:r>
              <a:rPr lang="it-IT" dirty="0"/>
              <a:t>) è l’unità di misura del SI che esprime la quantità di sostanza contenente un numero di particelle costitutive pari alla costante di Avogadro.</a:t>
            </a:r>
          </a:p>
          <a:p>
            <a:r>
              <a:rPr lang="it-IT" dirty="0"/>
              <a:t>La </a:t>
            </a:r>
            <a:r>
              <a:rPr lang="it-IT" b="1" dirty="0"/>
              <a:t>costante di Avogadro </a:t>
            </a:r>
            <a:r>
              <a:rPr lang="it-IT" dirty="0"/>
              <a:t>(</a:t>
            </a:r>
            <a:r>
              <a:rPr lang="it-IT" i="1" dirty="0"/>
              <a:t>N</a:t>
            </a:r>
            <a:r>
              <a:rPr lang="it-IT" dirty="0"/>
              <a:t>) corrisponde a </a:t>
            </a:r>
            <a:r>
              <a:rPr lang="it-IT" b="1" dirty="0"/>
              <a:t>6,022</a:t>
            </a:r>
            <a:r>
              <a:rPr lang="it-IT" b="1" dirty="0">
                <a:latin typeface="Cambria Math" panose="02040503050406030204" pitchFamily="18" charset="0"/>
                <a:ea typeface="Cambria Math" panose="02040503050406030204" pitchFamily="18" charset="0"/>
              </a:rPr>
              <a:t> · </a:t>
            </a:r>
            <a:r>
              <a:rPr lang="it-IT" b="1" dirty="0"/>
              <a:t>10</a:t>
            </a:r>
            <a:r>
              <a:rPr lang="it-IT" b="1" baseline="30000" dirty="0"/>
              <a:t>23</a:t>
            </a:r>
            <a:r>
              <a:rPr lang="it-IT" b="1" dirty="0"/>
              <a:t> </a:t>
            </a:r>
            <a:r>
              <a:rPr lang="it-IT" dirty="0"/>
              <a:t>entità elementari.</a:t>
            </a:r>
          </a:p>
        </p:txBody>
      </p:sp>
      <p:sp>
        <p:nvSpPr>
          <p:cNvPr id="4" name="Segnaposto piè di pagina 3">
            <a:extLst>
              <a:ext uri="{FF2B5EF4-FFF2-40B4-BE49-F238E27FC236}">
                <a16:creationId xmlns:a16="http://schemas.microsoft.com/office/drawing/2014/main" id="{DE958F75-3A45-4E81-82E0-DF6274AB0937}"/>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04053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55EB7F-1498-44B8-8083-5DE96FECA5F7}"/>
              </a:ext>
            </a:extLst>
          </p:cNvPr>
          <p:cNvSpPr>
            <a:spLocks noGrp="1"/>
          </p:cNvSpPr>
          <p:nvPr>
            <p:ph type="title"/>
          </p:nvPr>
        </p:nvSpPr>
        <p:spPr/>
        <p:txBody>
          <a:bodyPr/>
          <a:lstStyle/>
          <a:p>
            <a:r>
              <a:rPr lang="it-IT" dirty="0"/>
              <a:t>La mole</a:t>
            </a:r>
          </a:p>
        </p:txBody>
      </p:sp>
      <p:sp>
        <p:nvSpPr>
          <p:cNvPr id="3" name="Segnaposto contenuto 2">
            <a:extLst>
              <a:ext uri="{FF2B5EF4-FFF2-40B4-BE49-F238E27FC236}">
                <a16:creationId xmlns:a16="http://schemas.microsoft.com/office/drawing/2014/main" id="{7F5CB4E3-EC39-4EE8-98DE-7C8D93154389}"/>
              </a:ext>
            </a:extLst>
          </p:cNvPr>
          <p:cNvSpPr>
            <a:spLocks noGrp="1"/>
          </p:cNvSpPr>
          <p:nvPr>
            <p:ph idx="1"/>
          </p:nvPr>
        </p:nvSpPr>
        <p:spPr/>
        <p:txBody>
          <a:bodyPr/>
          <a:lstStyle/>
          <a:p>
            <a:r>
              <a:rPr lang="it-IT" dirty="0"/>
              <a:t>Le entità che si contano in moli possono essere atomi, molecole, ioni, elettroni, protoni o qualsiasi oggetto che si può numerare. </a:t>
            </a:r>
          </a:p>
        </p:txBody>
      </p:sp>
      <p:sp>
        <p:nvSpPr>
          <p:cNvPr id="4" name="Segnaposto piè di pagina 3">
            <a:extLst>
              <a:ext uri="{FF2B5EF4-FFF2-40B4-BE49-F238E27FC236}">
                <a16:creationId xmlns:a16="http://schemas.microsoft.com/office/drawing/2014/main" id="{C9BD816A-A0C5-4193-B644-85815FC98669}"/>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
        <p:nvSpPr>
          <p:cNvPr id="11" name="CasellaDiTesto 10">
            <a:extLst>
              <a:ext uri="{FF2B5EF4-FFF2-40B4-BE49-F238E27FC236}">
                <a16:creationId xmlns:a16="http://schemas.microsoft.com/office/drawing/2014/main" id="{62A911C6-EB02-4E8C-AD12-A7F9DE52CB7A}"/>
              </a:ext>
            </a:extLst>
          </p:cNvPr>
          <p:cNvSpPr txBox="1"/>
          <p:nvPr/>
        </p:nvSpPr>
        <p:spPr bwMode="auto">
          <a:xfrm>
            <a:off x="1074958" y="5949280"/>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buClr>
                <a:srgbClr val="FF0000"/>
              </a:buClr>
            </a:pPr>
            <a:r>
              <a:rPr lang="it-IT" sz="1800" dirty="0">
                <a:solidFill>
                  <a:srgbClr val="808080"/>
                </a:solidFill>
                <a:latin typeface="Arial" panose="020B0604020202020204" pitchFamily="34" charset="0"/>
              </a:rPr>
              <a:t>1 mole di alcuni elementi</a:t>
            </a:r>
          </a:p>
        </p:txBody>
      </p:sp>
      <p:sp>
        <p:nvSpPr>
          <p:cNvPr id="12" name="CasellaDiTesto 11">
            <a:extLst>
              <a:ext uri="{FF2B5EF4-FFF2-40B4-BE49-F238E27FC236}">
                <a16:creationId xmlns:a16="http://schemas.microsoft.com/office/drawing/2014/main" id="{A95DB72B-A951-4128-B4C5-C99BF1BA0C4A}"/>
              </a:ext>
            </a:extLst>
          </p:cNvPr>
          <p:cNvSpPr txBox="1"/>
          <p:nvPr/>
        </p:nvSpPr>
        <p:spPr bwMode="auto">
          <a:xfrm>
            <a:off x="5328084" y="5949280"/>
            <a:ext cx="2808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buClr>
                <a:srgbClr val="FF0000"/>
              </a:buClr>
            </a:pPr>
            <a:r>
              <a:rPr lang="it-IT" sz="1800" dirty="0">
                <a:solidFill>
                  <a:srgbClr val="808080"/>
                </a:solidFill>
                <a:latin typeface="Arial" panose="020B0604020202020204" pitchFamily="34" charset="0"/>
              </a:rPr>
              <a:t>1 mole di alcuni composti</a:t>
            </a:r>
          </a:p>
        </p:txBody>
      </p:sp>
      <p:pic>
        <p:nvPicPr>
          <p:cNvPr id="6" name="Immagine 5">
            <a:extLst>
              <a:ext uri="{FF2B5EF4-FFF2-40B4-BE49-F238E27FC236}">
                <a16:creationId xmlns:a16="http://schemas.microsoft.com/office/drawing/2014/main" id="{1DA06172-FABE-45A9-BAD4-5EFCF7F7DF1A}"/>
              </a:ext>
            </a:extLst>
          </p:cNvPr>
          <p:cNvPicPr>
            <a:picLocks noChangeAspect="1"/>
          </p:cNvPicPr>
          <p:nvPr/>
        </p:nvPicPr>
        <p:blipFill>
          <a:blip r:embed="rId2"/>
          <a:stretch>
            <a:fillRect/>
          </a:stretch>
        </p:blipFill>
        <p:spPr>
          <a:xfrm>
            <a:off x="461739" y="3487525"/>
            <a:ext cx="4105089" cy="2357205"/>
          </a:xfrm>
          <a:prstGeom prst="rect">
            <a:avLst/>
          </a:prstGeom>
        </p:spPr>
      </p:pic>
      <p:pic>
        <p:nvPicPr>
          <p:cNvPr id="7" name="Immagine 6">
            <a:extLst>
              <a:ext uri="{FF2B5EF4-FFF2-40B4-BE49-F238E27FC236}">
                <a16:creationId xmlns:a16="http://schemas.microsoft.com/office/drawing/2014/main" id="{4AECC5BE-FDA1-45BE-9C4D-508E7911F63A}"/>
              </a:ext>
            </a:extLst>
          </p:cNvPr>
          <p:cNvPicPr>
            <a:picLocks noChangeAspect="1"/>
          </p:cNvPicPr>
          <p:nvPr/>
        </p:nvPicPr>
        <p:blipFill>
          <a:blip r:embed="rId3"/>
          <a:stretch>
            <a:fillRect/>
          </a:stretch>
        </p:blipFill>
        <p:spPr>
          <a:xfrm>
            <a:off x="4716016" y="2746557"/>
            <a:ext cx="3999329" cy="3147961"/>
          </a:xfrm>
          <a:prstGeom prst="rect">
            <a:avLst/>
          </a:prstGeom>
        </p:spPr>
      </p:pic>
    </p:spTree>
    <p:extLst>
      <p:ext uri="{BB962C8B-B14F-4D97-AF65-F5344CB8AC3E}">
        <p14:creationId xmlns:p14="http://schemas.microsoft.com/office/powerpoint/2010/main" val="3692670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DE8FFB-301D-4383-B46B-ADAC57570D11}"/>
              </a:ext>
            </a:extLst>
          </p:cNvPr>
          <p:cNvSpPr>
            <a:spLocks noGrp="1"/>
          </p:cNvSpPr>
          <p:nvPr>
            <p:ph type="title"/>
          </p:nvPr>
        </p:nvSpPr>
        <p:spPr/>
        <p:txBody>
          <a:bodyPr/>
          <a:lstStyle/>
          <a:p>
            <a:r>
              <a:rPr lang="it-IT" dirty="0"/>
              <a:t>La mole</a:t>
            </a:r>
          </a:p>
        </p:txBody>
      </p:sp>
      <p:sp>
        <p:nvSpPr>
          <p:cNvPr id="3" name="Segnaposto contenuto 2">
            <a:extLst>
              <a:ext uri="{FF2B5EF4-FFF2-40B4-BE49-F238E27FC236}">
                <a16:creationId xmlns:a16="http://schemas.microsoft.com/office/drawing/2014/main" id="{140EB30D-CF98-4E7F-B513-92FCBF6B220C}"/>
              </a:ext>
            </a:extLst>
          </p:cNvPr>
          <p:cNvSpPr>
            <a:spLocks noGrp="1"/>
          </p:cNvSpPr>
          <p:nvPr>
            <p:ph idx="1"/>
          </p:nvPr>
        </p:nvSpPr>
        <p:spPr/>
        <p:txBody>
          <a:bodyPr/>
          <a:lstStyle/>
          <a:p>
            <a:r>
              <a:rPr lang="it-IT" dirty="0"/>
              <a:t>La </a:t>
            </a:r>
            <a:r>
              <a:rPr lang="it-IT" b="1" dirty="0"/>
              <a:t>massa molare </a:t>
            </a:r>
            <a:r>
              <a:rPr lang="it-IT" dirty="0"/>
              <a:t>(</a:t>
            </a:r>
            <a:r>
              <a:rPr lang="it-IT" i="1" dirty="0"/>
              <a:t>M</a:t>
            </a:r>
            <a:r>
              <a:rPr lang="it-IT" dirty="0"/>
              <a:t>) di una sostanza è numericamente uguale alla massa relativa (</a:t>
            </a:r>
            <a:r>
              <a:rPr lang="it-IT" i="1" dirty="0"/>
              <a:t>MA</a:t>
            </a:r>
            <a:r>
              <a:rPr lang="it-IT" dirty="0"/>
              <a:t>, </a:t>
            </a:r>
            <a:r>
              <a:rPr lang="it-IT" i="1" dirty="0"/>
              <a:t>MM</a:t>
            </a:r>
            <a:r>
              <a:rPr lang="it-IT" dirty="0"/>
              <a:t>, </a:t>
            </a:r>
            <a:r>
              <a:rPr lang="it-IT" i="1" dirty="0"/>
              <a:t>MF</a:t>
            </a:r>
            <a:r>
              <a:rPr lang="it-IT" dirty="0"/>
              <a:t>) di una sua particella. La massa di una mole di sostanza si esprime in g/</a:t>
            </a:r>
            <a:r>
              <a:rPr lang="it-IT" dirty="0" err="1"/>
              <a:t>mol</a:t>
            </a:r>
            <a:r>
              <a:rPr lang="it-IT" dirty="0"/>
              <a:t>.</a:t>
            </a:r>
          </a:p>
          <a:p>
            <a:r>
              <a:rPr lang="it-IT" dirty="0"/>
              <a:t>La massa molare di una qualunque sostanza contiene sempre una costante di Avogadro (una mole) di particelle costitutive.</a:t>
            </a:r>
          </a:p>
        </p:txBody>
      </p:sp>
      <p:sp>
        <p:nvSpPr>
          <p:cNvPr id="4" name="Segnaposto piè di pagina 3">
            <a:extLst>
              <a:ext uri="{FF2B5EF4-FFF2-40B4-BE49-F238E27FC236}">
                <a16:creationId xmlns:a16="http://schemas.microsoft.com/office/drawing/2014/main" id="{EFD44F09-6336-4730-8519-993B8692C998}"/>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16854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874061-C4D1-4903-AE0B-1994BB08F620}"/>
              </a:ext>
            </a:extLst>
          </p:cNvPr>
          <p:cNvSpPr>
            <a:spLocks noGrp="1"/>
          </p:cNvSpPr>
          <p:nvPr>
            <p:ph type="title"/>
          </p:nvPr>
        </p:nvSpPr>
        <p:spPr>
          <a:xfrm>
            <a:off x="457200" y="381000"/>
            <a:ext cx="8291264" cy="914400"/>
          </a:xfrm>
        </p:spPr>
        <p:txBody>
          <a:bodyPr/>
          <a:lstStyle/>
          <a:p>
            <a:r>
              <a:rPr lang="it-IT" dirty="0"/>
              <a:t>Il calcolo della costante di Avogadro</a:t>
            </a:r>
          </a:p>
        </p:txBody>
      </p:sp>
      <p:sp>
        <p:nvSpPr>
          <p:cNvPr id="5" name="Segnaposto contenuto 4">
            <a:extLst>
              <a:ext uri="{FF2B5EF4-FFF2-40B4-BE49-F238E27FC236}">
                <a16:creationId xmlns:a16="http://schemas.microsoft.com/office/drawing/2014/main" id="{F02F2542-2426-4467-97D0-2D549AE4126C}"/>
              </a:ext>
            </a:extLst>
          </p:cNvPr>
          <p:cNvSpPr>
            <a:spLocks noGrp="1"/>
          </p:cNvSpPr>
          <p:nvPr>
            <p:ph idx="1"/>
          </p:nvPr>
        </p:nvSpPr>
        <p:spPr/>
        <p:txBody>
          <a:bodyPr/>
          <a:lstStyle/>
          <a:p>
            <a:r>
              <a:rPr lang="it-IT" dirty="0"/>
              <a:t>La costante di Avogadro è stata definita, in passato, come il numero di atomi di carbonio presenti esattamente in 12 g di carbonio-12.</a:t>
            </a:r>
          </a:p>
          <a:p>
            <a:r>
              <a:rPr lang="it-IT" dirty="0"/>
              <a:t>Per eliminare l’incertezza dovuta a questo requisito, il SI ha deciso di ridefinire la costante di Avogadro come un valore fisso, che peraltro non deriva da altre grandezze come la massa.</a:t>
            </a:r>
          </a:p>
        </p:txBody>
      </p:sp>
      <p:sp>
        <p:nvSpPr>
          <p:cNvPr id="4" name="Segnaposto piè di pagina 3">
            <a:extLst>
              <a:ext uri="{FF2B5EF4-FFF2-40B4-BE49-F238E27FC236}">
                <a16:creationId xmlns:a16="http://schemas.microsoft.com/office/drawing/2014/main" id="{7A724FD9-F25A-4914-80FA-7EC663C64810}"/>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209785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8DDFC5-F92B-4598-A83F-2DD4AC6882E0}"/>
              </a:ext>
            </a:extLst>
          </p:cNvPr>
          <p:cNvSpPr>
            <a:spLocks noGrp="1"/>
          </p:cNvSpPr>
          <p:nvPr>
            <p:ph type="title"/>
          </p:nvPr>
        </p:nvSpPr>
        <p:spPr/>
        <p:txBody>
          <a:bodyPr/>
          <a:lstStyle/>
          <a:p>
            <a:r>
              <a:rPr lang="it-IT" dirty="0"/>
              <a:t>Massa, massa molare e mole</a:t>
            </a:r>
          </a:p>
        </p:txBody>
      </p:sp>
      <p:sp>
        <p:nvSpPr>
          <p:cNvPr id="3" name="Segnaposto contenuto 2">
            <a:extLst>
              <a:ext uri="{FF2B5EF4-FFF2-40B4-BE49-F238E27FC236}">
                <a16:creationId xmlns:a16="http://schemas.microsoft.com/office/drawing/2014/main" id="{42FB4842-F54A-48D6-9E70-23031BA5FC5C}"/>
              </a:ext>
            </a:extLst>
          </p:cNvPr>
          <p:cNvSpPr>
            <a:spLocks noGrp="1"/>
          </p:cNvSpPr>
          <p:nvPr>
            <p:ph idx="1"/>
          </p:nvPr>
        </p:nvSpPr>
        <p:spPr>
          <a:xfrm>
            <a:off x="457200" y="1340768"/>
            <a:ext cx="8219256" cy="4680520"/>
          </a:xfrm>
        </p:spPr>
        <p:txBody>
          <a:bodyPr/>
          <a:lstStyle/>
          <a:p>
            <a:endParaRPr lang="it-IT" dirty="0"/>
          </a:p>
          <a:p>
            <a:pPr>
              <a:buClrTx/>
              <a:buSzPct val="80000"/>
            </a:pPr>
            <a:endParaRPr lang="it-IT" dirty="0"/>
          </a:p>
          <a:p>
            <a:pPr>
              <a:buClrTx/>
              <a:buSzPct val="80000"/>
            </a:pPr>
            <a:endParaRPr lang="it-IT" dirty="0">
              <a:latin typeface="Cambria Math" panose="02040503050406030204" pitchFamily="18" charset="0"/>
              <a:ea typeface="Cambria Math" panose="02040503050406030204" pitchFamily="18" charset="0"/>
            </a:endParaRPr>
          </a:p>
          <a:p>
            <a:pPr>
              <a:buClrTx/>
              <a:buSzPct val="80000"/>
            </a:pPr>
            <a:endParaRPr lang="it-IT" dirty="0">
              <a:latin typeface="Cambria Math" panose="02040503050406030204" pitchFamily="18" charset="0"/>
              <a:ea typeface="Cambria Math" panose="02040503050406030204" pitchFamily="18" charset="0"/>
            </a:endParaRPr>
          </a:p>
          <a:p>
            <a:pPr marL="457200" indent="-457200">
              <a:buClrTx/>
              <a:buSzPct val="80000"/>
              <a:buFont typeface="+mj-lt"/>
              <a:buAutoNum type="arabicPeriod"/>
            </a:pPr>
            <a:br>
              <a:rPr lang="it-IT" dirty="0">
                <a:latin typeface="Cambria Math" panose="02040503050406030204" pitchFamily="18" charset="0"/>
                <a:ea typeface="Cambria Math" panose="02040503050406030204" pitchFamily="18" charset="0"/>
              </a:rPr>
            </a:br>
            <a:endParaRPr lang="it-IT" dirty="0">
              <a:latin typeface="Cambria Math" panose="02040503050406030204" pitchFamily="18" charset="0"/>
              <a:ea typeface="Cambria Math" panose="02040503050406030204" pitchFamily="18" charset="0"/>
            </a:endParaRPr>
          </a:p>
          <a:p>
            <a:pPr marL="457200" indent="-457200">
              <a:buClrTx/>
              <a:buSzPct val="80000"/>
              <a:buFont typeface="+mj-lt"/>
              <a:buAutoNum type="arabicPeriod"/>
            </a:pPr>
            <a:r>
              <a:rPr lang="it-IT" dirty="0">
                <a:latin typeface="Cambria Math" panose="02040503050406030204" pitchFamily="18" charset="0"/>
                <a:ea typeface="Cambria Math" panose="02040503050406030204" pitchFamily="18" charset="0"/>
              </a:rPr>
              <a:t>massa in grammi = massa molare × numero di moli</a:t>
            </a:r>
          </a:p>
          <a:p>
            <a:pPr marL="457200" indent="-457200">
              <a:buClrTx/>
              <a:buSzPct val="80000"/>
              <a:buFont typeface="+mj-lt"/>
              <a:buAutoNum type="arabicPeriod"/>
            </a:pPr>
            <a:r>
              <a:rPr lang="it-IT" dirty="0">
                <a:latin typeface="Cambria Math" panose="02040503050406030204" pitchFamily="18" charset="0"/>
                <a:ea typeface="Cambria Math" panose="02040503050406030204" pitchFamily="18" charset="0"/>
              </a:rPr>
              <a:t>numero di particelle = numero di moli del campione × 6,022 · 10</a:t>
            </a:r>
            <a:r>
              <a:rPr lang="it-IT" baseline="30000" dirty="0">
                <a:latin typeface="Cambria Math" panose="02040503050406030204" pitchFamily="18" charset="0"/>
                <a:ea typeface="Cambria Math" panose="02040503050406030204" pitchFamily="18" charset="0"/>
              </a:rPr>
              <a:t>23</a:t>
            </a:r>
            <a:endParaRPr lang="it-IT" dirty="0">
              <a:latin typeface="Cambria Math" panose="02040503050406030204" pitchFamily="18" charset="0"/>
              <a:ea typeface="Cambria Math" panose="02040503050406030204" pitchFamily="18" charset="0"/>
            </a:endParaRPr>
          </a:p>
        </p:txBody>
      </p:sp>
      <p:sp>
        <p:nvSpPr>
          <p:cNvPr id="4" name="Segnaposto piè di pagina 3">
            <a:extLst>
              <a:ext uri="{FF2B5EF4-FFF2-40B4-BE49-F238E27FC236}">
                <a16:creationId xmlns:a16="http://schemas.microsoft.com/office/drawing/2014/main" id="{42B371C1-D3BD-4AD8-AAF5-EC6B41549460}"/>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CCA008F6-491A-4436-A190-6FD770CD548E}"/>
              </a:ext>
            </a:extLst>
          </p:cNvPr>
          <p:cNvPicPr>
            <a:picLocks noChangeAspect="1"/>
          </p:cNvPicPr>
          <p:nvPr/>
        </p:nvPicPr>
        <p:blipFill>
          <a:blip r:embed="rId2"/>
          <a:stretch>
            <a:fillRect/>
          </a:stretch>
        </p:blipFill>
        <p:spPr>
          <a:xfrm>
            <a:off x="928771" y="1628800"/>
            <a:ext cx="7286458" cy="1336901"/>
          </a:xfrm>
          <a:prstGeom prst="rect">
            <a:avLst/>
          </a:prstGeom>
        </p:spPr>
      </p:pic>
      <p:pic>
        <p:nvPicPr>
          <p:cNvPr id="8" name="Immagine 7">
            <a:extLst>
              <a:ext uri="{FF2B5EF4-FFF2-40B4-BE49-F238E27FC236}">
                <a16:creationId xmlns:a16="http://schemas.microsoft.com/office/drawing/2014/main" id="{930108EF-4E9F-4A17-9E97-0BFE60091B8D}"/>
              </a:ext>
            </a:extLst>
          </p:cNvPr>
          <p:cNvPicPr>
            <a:picLocks noChangeAspect="1"/>
          </p:cNvPicPr>
          <p:nvPr/>
        </p:nvPicPr>
        <p:blipFill>
          <a:blip r:embed="rId3"/>
          <a:stretch>
            <a:fillRect/>
          </a:stretch>
        </p:blipFill>
        <p:spPr>
          <a:xfrm>
            <a:off x="915782" y="3326727"/>
            <a:ext cx="7519598" cy="963430"/>
          </a:xfrm>
          <a:prstGeom prst="rect">
            <a:avLst/>
          </a:prstGeom>
        </p:spPr>
      </p:pic>
    </p:spTree>
    <p:extLst>
      <p:ext uri="{BB962C8B-B14F-4D97-AF65-F5344CB8AC3E}">
        <p14:creationId xmlns:p14="http://schemas.microsoft.com/office/powerpoint/2010/main" val="133785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27B5E-7BA2-4F46-B470-A9F587FC2ED7}"/>
              </a:ext>
            </a:extLst>
          </p:cNvPr>
          <p:cNvSpPr>
            <a:spLocks noGrp="1"/>
          </p:cNvSpPr>
          <p:nvPr>
            <p:ph type="title"/>
          </p:nvPr>
        </p:nvSpPr>
        <p:spPr/>
        <p:txBody>
          <a:bodyPr/>
          <a:lstStyle/>
          <a:p>
            <a:r>
              <a:rPr lang="it-IT" dirty="0">
                <a:solidFill>
                  <a:srgbClr val="008080"/>
                </a:solidFill>
                <a:latin typeface="AlrightSans-Black"/>
              </a:rPr>
              <a:t>LA CHIMICA CON METODO</a:t>
            </a:r>
            <a:endParaRPr lang="it-IT" dirty="0">
              <a:solidFill>
                <a:srgbClr val="008080"/>
              </a:solidFill>
              <a:latin typeface="+mn-lt"/>
            </a:endParaRPr>
          </a:p>
        </p:txBody>
      </p:sp>
      <p:sp>
        <p:nvSpPr>
          <p:cNvPr id="8" name="Segnaposto contenuto 7">
            <a:extLst>
              <a:ext uri="{FF2B5EF4-FFF2-40B4-BE49-F238E27FC236}">
                <a16:creationId xmlns:a16="http://schemas.microsoft.com/office/drawing/2014/main" id="{F9D8C034-144F-4397-B341-0C15EA0F71DA}"/>
              </a:ext>
            </a:extLst>
          </p:cNvPr>
          <p:cNvSpPr>
            <a:spLocks noGrp="1"/>
          </p:cNvSpPr>
          <p:nvPr>
            <p:ph idx="1"/>
          </p:nvPr>
        </p:nvSpPr>
        <p:spPr>
          <a:xfrm>
            <a:off x="601216" y="1340768"/>
            <a:ext cx="8219256" cy="4896544"/>
          </a:xfrm>
        </p:spPr>
        <p:txBody>
          <a:bodyPr/>
          <a:lstStyle/>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convertono in moli i grammi di un elemento?</a:t>
            </a:r>
            <a:br>
              <a:rPr lang="it-IT" sz="2000" b="1" dirty="0"/>
            </a:br>
            <a:r>
              <a:rPr lang="it-IT" altLang="it-IT" sz="2000" dirty="0">
                <a:solidFill>
                  <a:srgbClr val="000000"/>
                </a:solidFill>
              </a:rPr>
              <a:t>Gli scienziati della NASA hanno impiegato pastiglie di PuO</a:t>
            </a:r>
            <a:r>
              <a:rPr lang="it-IT" altLang="it-IT" sz="2000" baseline="-25000" dirty="0">
                <a:solidFill>
                  <a:srgbClr val="000000"/>
                </a:solidFill>
              </a:rPr>
              <a:t>2</a:t>
            </a:r>
            <a:r>
              <a:rPr lang="it-IT" altLang="it-IT" sz="2000" dirty="0">
                <a:solidFill>
                  <a:srgbClr val="000000"/>
                </a:solidFill>
              </a:rPr>
              <a:t>, come combustibile per lanciare nello spazio, la sonda Cassini-Huygens. Ogni pastiglia conteneva 0,880 g di plutonio-238. Quante moli di plutonio c’erano in ogni pastiglia?</a:t>
            </a:r>
          </a:p>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convertono in grammi le moli di un composto?</a:t>
            </a:r>
            <a:br>
              <a:rPr lang="it-IT" sz="2000" b="1" dirty="0"/>
            </a:br>
            <a:r>
              <a:rPr lang="it-IT" sz="2000" dirty="0"/>
              <a:t>Gli impianti ossei e dentali sono spesso rivestiti con fosfato di calcio, Ca</a:t>
            </a:r>
            <a:r>
              <a:rPr lang="it-IT" sz="2000" baseline="-25000" dirty="0"/>
              <a:t>3</a:t>
            </a:r>
            <a:r>
              <a:rPr lang="it-IT" sz="2000" dirty="0"/>
              <a:t>(PO</a:t>
            </a:r>
            <a:r>
              <a:rPr lang="it-IT" sz="2000" baseline="-25000" dirty="0"/>
              <a:t>4</a:t>
            </a:r>
            <a:r>
              <a:rPr lang="it-IT" sz="2000" dirty="0"/>
              <a:t>)</a:t>
            </a:r>
            <a:r>
              <a:rPr lang="it-IT" sz="2000" baseline="-25000" dirty="0"/>
              <a:t>2</a:t>
            </a:r>
            <a:r>
              <a:rPr lang="it-IT" sz="2000" dirty="0"/>
              <a:t>, per facilitarne il legame con l’osso. Se in una procedura di rivestimento di un impianto si depositano 0,115 </a:t>
            </a:r>
            <a:r>
              <a:rPr lang="it-IT" sz="2000" dirty="0" err="1"/>
              <a:t>mol</a:t>
            </a:r>
            <a:r>
              <a:rPr lang="it-IT" sz="2000" dirty="0"/>
              <a:t> di Ca</a:t>
            </a:r>
            <a:r>
              <a:rPr lang="it-IT" sz="2000" baseline="-25000" dirty="0"/>
              <a:t>3</a:t>
            </a:r>
            <a:r>
              <a:rPr lang="it-IT" sz="2000" dirty="0"/>
              <a:t>(PO</a:t>
            </a:r>
            <a:r>
              <a:rPr lang="it-IT" sz="2000" baseline="-25000" dirty="0"/>
              <a:t>4</a:t>
            </a:r>
            <a:r>
              <a:rPr lang="it-IT" sz="2000" dirty="0"/>
              <a:t>)</a:t>
            </a:r>
            <a:r>
              <a:rPr lang="it-IT" sz="2000" baseline="-25000" dirty="0"/>
              <a:t>2</a:t>
            </a:r>
            <a:r>
              <a:rPr lang="it-IT" sz="2000" dirty="0"/>
              <a:t> puro, quale sarà la massa in grammi del rivestimento?</a:t>
            </a:r>
          </a:p>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converte la massa di un elemento in numero di atomi?</a:t>
            </a:r>
            <a:br>
              <a:rPr lang="it-IT" sz="2000" b="1" dirty="0"/>
            </a:br>
            <a:r>
              <a:rPr lang="it-IT" sz="2000" dirty="0"/>
              <a:t>Il plutonio-239 è un isotopo radioattivo che decade emettendo particelle alfa. Anche una sola particella alfa può trasformare le cellule del nostro organismo in cellule tumorali. Quanti atomi ci sono in 1,00 · 10</a:t>
            </a:r>
            <a:r>
              <a:rPr lang="it-IT" sz="2000" baseline="30000" dirty="0"/>
              <a:t>-6</a:t>
            </a:r>
            <a:r>
              <a:rPr lang="it-IT" sz="2000" dirty="0"/>
              <a:t> g (1,00 </a:t>
            </a:r>
            <a:r>
              <a:rPr lang="it-IT" sz="2000" dirty="0" err="1"/>
              <a:t>ng</a:t>
            </a:r>
            <a:r>
              <a:rPr lang="it-IT" sz="2000" dirty="0"/>
              <a:t>) di plutonio-239?</a:t>
            </a:r>
          </a:p>
        </p:txBody>
      </p:sp>
      <p:sp>
        <p:nvSpPr>
          <p:cNvPr id="5" name="Segnaposto piè di pagina 4">
            <a:extLst>
              <a:ext uri="{FF2B5EF4-FFF2-40B4-BE49-F238E27FC236}">
                <a16:creationId xmlns:a16="http://schemas.microsoft.com/office/drawing/2014/main" id="{7E2DD77D-90F4-4963-9D64-6D47E44FDDA4}"/>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cxnSp>
        <p:nvCxnSpPr>
          <p:cNvPr id="6" name="Connettore diritto 5">
            <a:extLst>
              <a:ext uri="{FF2B5EF4-FFF2-40B4-BE49-F238E27FC236}">
                <a16:creationId xmlns:a16="http://schemas.microsoft.com/office/drawing/2014/main" id="{75B53534-2613-4354-955E-542C54D2B5E9}"/>
              </a:ext>
            </a:extLst>
          </p:cNvPr>
          <p:cNvCxnSpPr>
            <a:cxnSpLocks/>
          </p:cNvCxnSpPr>
          <p:nvPr/>
        </p:nvCxnSpPr>
        <p:spPr bwMode="auto">
          <a:xfrm>
            <a:off x="455051" y="1362672"/>
            <a:ext cx="2149" cy="4874640"/>
          </a:xfrm>
          <a:prstGeom prst="line">
            <a:avLst/>
          </a:prstGeom>
          <a:solidFill>
            <a:schemeClr val="accent1"/>
          </a:solidFill>
          <a:ln w="19050" cap="flat" cmpd="sng" algn="ctr">
            <a:solidFill>
              <a:srgbClr val="008080"/>
            </a:solidFill>
            <a:prstDash val="solid"/>
            <a:round/>
            <a:headEnd type="none" w="med" len="med"/>
            <a:tailEnd type="none" w="med" len="med"/>
          </a:ln>
          <a:effectLst/>
        </p:spPr>
      </p:cxnSp>
    </p:spTree>
    <p:extLst>
      <p:ext uri="{BB962C8B-B14F-4D97-AF65-F5344CB8AC3E}">
        <p14:creationId xmlns:p14="http://schemas.microsoft.com/office/powerpoint/2010/main" val="42533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8B907C-1E34-4A8C-BA04-0FC8E05C0000}"/>
              </a:ext>
            </a:extLst>
          </p:cNvPr>
          <p:cNvSpPr>
            <a:spLocks noGrp="1"/>
          </p:cNvSpPr>
          <p:nvPr>
            <p:ph type="title"/>
          </p:nvPr>
        </p:nvSpPr>
        <p:spPr/>
        <p:txBody>
          <a:bodyPr/>
          <a:lstStyle/>
          <a:p>
            <a:r>
              <a:rPr lang="it-IT" dirty="0"/>
              <a:t>La mole e le formule dei composti</a:t>
            </a:r>
          </a:p>
        </p:txBody>
      </p:sp>
      <p:sp>
        <p:nvSpPr>
          <p:cNvPr id="3" name="Segnaposto contenuto 2">
            <a:extLst>
              <a:ext uri="{FF2B5EF4-FFF2-40B4-BE49-F238E27FC236}">
                <a16:creationId xmlns:a16="http://schemas.microsoft.com/office/drawing/2014/main" id="{2293FDF8-C523-42DF-97FD-957A6C35E3B9}"/>
              </a:ext>
            </a:extLst>
          </p:cNvPr>
          <p:cNvSpPr>
            <a:spLocks noGrp="1"/>
          </p:cNvSpPr>
          <p:nvPr>
            <p:ph idx="1"/>
          </p:nvPr>
        </p:nvSpPr>
        <p:spPr>
          <a:xfrm>
            <a:off x="457200" y="1340768"/>
            <a:ext cx="8219256" cy="2370649"/>
          </a:xfrm>
        </p:spPr>
        <p:txBody>
          <a:bodyPr/>
          <a:lstStyle/>
          <a:p>
            <a:r>
              <a:rPr lang="it-IT" dirty="0"/>
              <a:t>Le </a:t>
            </a:r>
            <a:r>
              <a:rPr lang="it-IT" b="1" dirty="0"/>
              <a:t>formule dei composti </a:t>
            </a:r>
            <a:r>
              <a:rPr lang="it-IT" dirty="0"/>
              <a:t>esprimono i rapporti di combinazione tra elementi sia a livello corpuscolare (atomi o ioni) sia a livello macroscopico (moli).</a:t>
            </a:r>
          </a:p>
          <a:p>
            <a:r>
              <a:rPr lang="it-IT" dirty="0"/>
              <a:t>La formula chimica dell’acqua, per esempio, indica che il rapporto tra atomi di H e atomi di O è sempre 2 a 1.</a:t>
            </a:r>
          </a:p>
        </p:txBody>
      </p:sp>
      <p:sp>
        <p:nvSpPr>
          <p:cNvPr id="4" name="Segnaposto piè di pagina 3">
            <a:extLst>
              <a:ext uri="{FF2B5EF4-FFF2-40B4-BE49-F238E27FC236}">
                <a16:creationId xmlns:a16="http://schemas.microsoft.com/office/drawing/2014/main" id="{E7E38AB6-2E31-4616-AA22-FCA223E20427}"/>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43A93F4A-5BBE-43C1-AC44-B0852A4ECD58}"/>
              </a:ext>
            </a:extLst>
          </p:cNvPr>
          <p:cNvPicPr>
            <a:picLocks noChangeAspect="1"/>
          </p:cNvPicPr>
          <p:nvPr/>
        </p:nvPicPr>
        <p:blipFill>
          <a:blip r:embed="rId2"/>
          <a:stretch>
            <a:fillRect/>
          </a:stretch>
        </p:blipFill>
        <p:spPr>
          <a:xfrm>
            <a:off x="1025987" y="3573016"/>
            <a:ext cx="7092025" cy="2780362"/>
          </a:xfrm>
          <a:prstGeom prst="rect">
            <a:avLst/>
          </a:prstGeom>
        </p:spPr>
      </p:pic>
    </p:spTree>
    <p:extLst>
      <p:ext uri="{BB962C8B-B14F-4D97-AF65-F5344CB8AC3E}">
        <p14:creationId xmlns:p14="http://schemas.microsoft.com/office/powerpoint/2010/main" val="499058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37EEC9-F0CB-45FF-AEEF-01FE337E78E1}"/>
              </a:ext>
            </a:extLst>
          </p:cNvPr>
          <p:cNvSpPr>
            <a:spLocks noGrp="1"/>
          </p:cNvSpPr>
          <p:nvPr>
            <p:ph type="title"/>
          </p:nvPr>
        </p:nvSpPr>
        <p:spPr/>
        <p:txBody>
          <a:bodyPr/>
          <a:lstStyle/>
          <a:p>
            <a:r>
              <a:rPr lang="it-IT" dirty="0"/>
              <a:t>La mole e le formule dei composti</a:t>
            </a:r>
          </a:p>
        </p:txBody>
      </p:sp>
      <p:sp>
        <p:nvSpPr>
          <p:cNvPr id="3" name="Segnaposto contenuto 2">
            <a:extLst>
              <a:ext uri="{FF2B5EF4-FFF2-40B4-BE49-F238E27FC236}">
                <a16:creationId xmlns:a16="http://schemas.microsoft.com/office/drawing/2014/main" id="{E271BBBB-8C0D-46D5-A333-C41F445C2517}"/>
              </a:ext>
            </a:extLst>
          </p:cNvPr>
          <p:cNvSpPr>
            <a:spLocks noGrp="1"/>
          </p:cNvSpPr>
          <p:nvPr>
            <p:ph idx="1"/>
          </p:nvPr>
        </p:nvSpPr>
        <p:spPr/>
        <p:txBody>
          <a:bodyPr/>
          <a:lstStyle/>
          <a:p>
            <a:r>
              <a:rPr lang="it-IT" dirty="0"/>
              <a:t>Le formula chimica di un composto si può scrivere come:</a:t>
            </a:r>
          </a:p>
          <a:p>
            <a:pPr marL="342900" indent="-342900">
              <a:buClrTx/>
              <a:buSzPct val="80000"/>
              <a:buFont typeface="Arial" panose="020B0604020202020204" pitchFamily="34" charset="0"/>
              <a:buChar char="•"/>
            </a:pPr>
            <a:r>
              <a:rPr lang="it-IT" b="1" dirty="0"/>
              <a:t>formula molecolare → </a:t>
            </a:r>
            <a:r>
              <a:rPr lang="it-IT" dirty="0"/>
              <a:t>esprime il numero di atomi di ciascun elemento presenti in una molecola;</a:t>
            </a:r>
          </a:p>
          <a:p>
            <a:pPr marL="342900" indent="-342900">
              <a:buClrTx/>
              <a:buSzPct val="80000"/>
              <a:buFont typeface="Arial" panose="020B0604020202020204" pitchFamily="34" charset="0"/>
              <a:buChar char="•"/>
            </a:pPr>
            <a:r>
              <a:rPr lang="it-IT" b="1" dirty="0"/>
              <a:t>formula minima</a:t>
            </a:r>
            <a:r>
              <a:rPr lang="it-IT" dirty="0"/>
              <a:t> </a:t>
            </a:r>
            <a:r>
              <a:rPr lang="it-IT" b="1" dirty="0"/>
              <a:t>→ </a:t>
            </a:r>
            <a:r>
              <a:rPr lang="it-IT" dirty="0"/>
              <a:t>esprime il minimo rapporto di combinazione tra gli atomi degli elementi presenti in un composto.</a:t>
            </a:r>
          </a:p>
          <a:p>
            <a:r>
              <a:rPr lang="it-IT" i="1" dirty="0"/>
              <a:t>Non sempre la formula minima descrive in modo corretto la molecola</a:t>
            </a:r>
            <a:r>
              <a:rPr lang="it-IT" dirty="0"/>
              <a:t>: la formula minima dell’acqua ossigenata è HO, ma la sua formula molecolare è H</a:t>
            </a:r>
            <a:r>
              <a:rPr lang="it-IT" baseline="-25000" dirty="0"/>
              <a:t>2</a:t>
            </a:r>
            <a:r>
              <a:rPr lang="it-IT" dirty="0"/>
              <a:t>O</a:t>
            </a:r>
            <a:r>
              <a:rPr lang="it-IT" baseline="-25000" dirty="0"/>
              <a:t>2</a:t>
            </a:r>
            <a:r>
              <a:rPr lang="it-IT" dirty="0"/>
              <a:t>.</a:t>
            </a:r>
          </a:p>
        </p:txBody>
      </p:sp>
      <p:sp>
        <p:nvSpPr>
          <p:cNvPr id="4" name="Segnaposto piè di pagina 3">
            <a:extLst>
              <a:ext uri="{FF2B5EF4-FFF2-40B4-BE49-F238E27FC236}">
                <a16:creationId xmlns:a16="http://schemas.microsoft.com/office/drawing/2014/main" id="{7DBD90A6-7B77-412B-9E28-CFD9EAB9A1B4}"/>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125300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7DEDD1A8-F772-48FF-91A5-6606F996E591}"/>
              </a:ext>
            </a:extLst>
          </p:cNvPr>
          <p:cNvSpPr>
            <a:spLocks noGrp="1" noChangeArrowheads="1"/>
          </p:cNvSpPr>
          <p:nvPr>
            <p:ph type="ctrTitle"/>
          </p:nvPr>
        </p:nvSpPr>
        <p:spPr>
          <a:xfrm>
            <a:off x="900113" y="476250"/>
            <a:ext cx="7416800" cy="914400"/>
          </a:xfrm>
        </p:spPr>
        <p:txBody>
          <a:bodyPr/>
          <a:lstStyle/>
          <a:p>
            <a:r>
              <a:rPr lang="it-IT" altLang="it-IT"/>
              <a:t>James E. Brady</a:t>
            </a:r>
            <a:br>
              <a:rPr lang="it-IT" altLang="it-IT"/>
            </a:br>
            <a:r>
              <a:rPr lang="it-IT" altLang="it-IT"/>
              <a:t>Neil D. Jespersen</a:t>
            </a:r>
            <a:br>
              <a:rPr lang="it-IT" altLang="it-IT"/>
            </a:br>
            <a:r>
              <a:rPr lang="it-IT" altLang="it-IT"/>
              <a:t>Alison Hyslop</a:t>
            </a:r>
            <a:br>
              <a:rPr lang="it-IT" altLang="it-IT"/>
            </a:br>
            <a:r>
              <a:rPr lang="it-IT" altLang="it-IT"/>
              <a:t>Maria Cristina Pignocchino</a:t>
            </a:r>
          </a:p>
        </p:txBody>
      </p:sp>
      <p:sp>
        <p:nvSpPr>
          <p:cNvPr id="14339" name="Sottotitolo 2">
            <a:extLst>
              <a:ext uri="{FF2B5EF4-FFF2-40B4-BE49-F238E27FC236}">
                <a16:creationId xmlns:a16="http://schemas.microsoft.com/office/drawing/2014/main" id="{9C33259D-D29D-4A7E-845F-836B2ED33953}"/>
              </a:ext>
            </a:extLst>
          </p:cNvPr>
          <p:cNvSpPr>
            <a:spLocks noGrp="1" noChangeArrowheads="1"/>
          </p:cNvSpPr>
          <p:nvPr>
            <p:ph type="subTitle" idx="1"/>
          </p:nvPr>
        </p:nvSpPr>
        <p:spPr>
          <a:xfrm>
            <a:off x="900113" y="2635250"/>
            <a:ext cx="7416800" cy="2057400"/>
          </a:xfrm>
        </p:spPr>
        <p:txBody>
          <a:bodyPr/>
          <a:lstStyle/>
          <a:p>
            <a:r>
              <a:rPr lang="en-GB" altLang="en-US"/>
              <a:t>Chimica.blu </a:t>
            </a:r>
            <a:r>
              <a:rPr lang="en-GB" altLang="en-US" sz="5400"/>
              <a:t>seconda edizione</a:t>
            </a:r>
            <a:endParaRPr lang="it-IT" altLang="it-IT" sz="5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56B4DA-0A24-4526-9AB8-A55DF87825F8}"/>
              </a:ext>
            </a:extLst>
          </p:cNvPr>
          <p:cNvSpPr>
            <a:spLocks noGrp="1"/>
          </p:cNvSpPr>
          <p:nvPr>
            <p:ph type="title"/>
          </p:nvPr>
        </p:nvSpPr>
        <p:spPr/>
        <p:txBody>
          <a:bodyPr/>
          <a:lstStyle/>
          <a:p>
            <a:r>
              <a:rPr lang="it-IT" dirty="0"/>
              <a:t>La mole e le formule dei composti</a:t>
            </a:r>
          </a:p>
        </p:txBody>
      </p:sp>
      <p:sp>
        <p:nvSpPr>
          <p:cNvPr id="3" name="Segnaposto contenuto 2">
            <a:extLst>
              <a:ext uri="{FF2B5EF4-FFF2-40B4-BE49-F238E27FC236}">
                <a16:creationId xmlns:a16="http://schemas.microsoft.com/office/drawing/2014/main" id="{53F86667-E3F0-4823-B4BE-C5873802C7D1}"/>
              </a:ext>
            </a:extLst>
          </p:cNvPr>
          <p:cNvSpPr>
            <a:spLocks noGrp="1"/>
          </p:cNvSpPr>
          <p:nvPr>
            <p:ph idx="1"/>
          </p:nvPr>
        </p:nvSpPr>
        <p:spPr>
          <a:xfrm>
            <a:off x="457200" y="1340768"/>
            <a:ext cx="8219256" cy="4464496"/>
          </a:xfrm>
        </p:spPr>
        <p:txBody>
          <a:bodyPr/>
          <a:lstStyle/>
          <a:p>
            <a:r>
              <a:rPr lang="it-IT" dirty="0"/>
              <a:t>La </a:t>
            </a:r>
            <a:r>
              <a:rPr lang="it-IT" i="1" dirty="0"/>
              <a:t>formula minima </a:t>
            </a:r>
            <a:r>
              <a:rPr lang="it-IT" dirty="0"/>
              <a:t>si dice anche </a:t>
            </a:r>
            <a:r>
              <a:rPr lang="it-IT" b="1" dirty="0"/>
              <a:t>formula empirica </a:t>
            </a:r>
            <a:r>
              <a:rPr lang="it-IT" dirty="0"/>
              <a:t>perché si ottiene sperimentalmente:</a:t>
            </a:r>
          </a:p>
          <a:p>
            <a:pPr marL="457200" indent="-457200">
              <a:buClrTx/>
              <a:buSzPct val="80000"/>
              <a:buFont typeface="+mj-lt"/>
              <a:buAutoNum type="arabicPeriod"/>
            </a:pPr>
            <a:r>
              <a:rPr lang="it-IT" dirty="0"/>
              <a:t>si determina sperimentalmente la percentuale di ciascun elemento nel composto (percentuale in massa);</a:t>
            </a:r>
          </a:p>
          <a:p>
            <a:pPr marL="457200" indent="-457200">
              <a:buClrTx/>
              <a:buSzPct val="80000"/>
              <a:buFont typeface="+mj-lt"/>
              <a:buAutoNum type="arabicPeriod"/>
            </a:pPr>
            <a:r>
              <a:rPr lang="it-IT" dirty="0"/>
              <a:t>si converte in moli la massa di ogni elemento presente in 100 g di composto;</a:t>
            </a:r>
          </a:p>
          <a:p>
            <a:pPr marL="457200" indent="-457200">
              <a:buClrTx/>
              <a:buSzPct val="80000"/>
              <a:buFont typeface="+mj-lt"/>
              <a:buAutoNum type="arabicPeriod"/>
            </a:pPr>
            <a:r>
              <a:rPr lang="it-IT" dirty="0"/>
              <a:t>si stabilisce il rapporto tra le moli nel composto;</a:t>
            </a:r>
          </a:p>
          <a:p>
            <a:pPr marL="457200" indent="-457200">
              <a:buClrTx/>
              <a:buSzPct val="80000"/>
              <a:buFont typeface="+mj-lt"/>
              <a:buAutoNum type="arabicPeriod"/>
            </a:pPr>
            <a:r>
              <a:rPr lang="it-IT" dirty="0"/>
              <a:t>si ricavano gli indici dal rapporto molare;</a:t>
            </a:r>
          </a:p>
          <a:p>
            <a:pPr marL="457200" indent="-457200">
              <a:buClrTx/>
              <a:buSzPct val="80000"/>
              <a:buFont typeface="+mj-lt"/>
              <a:buAutoNum type="arabicPeriod"/>
            </a:pPr>
            <a:r>
              <a:rPr lang="it-IT" dirty="0"/>
              <a:t>si ottiene la formula empirica.</a:t>
            </a:r>
          </a:p>
        </p:txBody>
      </p:sp>
      <p:sp>
        <p:nvSpPr>
          <p:cNvPr id="4" name="Segnaposto piè di pagina 3">
            <a:extLst>
              <a:ext uri="{FF2B5EF4-FFF2-40B4-BE49-F238E27FC236}">
                <a16:creationId xmlns:a16="http://schemas.microsoft.com/office/drawing/2014/main" id="{2FDBC6B4-BFBE-4E86-A8D0-2080961980AC}"/>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800373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23CB43-5743-441E-8A2D-BE92AFD23F84}"/>
              </a:ext>
            </a:extLst>
          </p:cNvPr>
          <p:cNvSpPr>
            <a:spLocks noGrp="1"/>
          </p:cNvSpPr>
          <p:nvPr>
            <p:ph type="title"/>
          </p:nvPr>
        </p:nvSpPr>
        <p:spPr/>
        <p:txBody>
          <a:bodyPr/>
          <a:lstStyle/>
          <a:p>
            <a:r>
              <a:rPr lang="it-IT" dirty="0"/>
              <a:t>Le equazioni chimiche: rapporti tra</a:t>
            </a:r>
            <a:br>
              <a:rPr lang="it-IT" dirty="0"/>
            </a:br>
            <a:r>
              <a:rPr lang="it-IT" dirty="0"/>
              <a:t>molecole e rapporti tra moli</a:t>
            </a:r>
          </a:p>
        </p:txBody>
      </p:sp>
      <p:sp>
        <p:nvSpPr>
          <p:cNvPr id="5" name="Segnaposto contenuto 4">
            <a:extLst>
              <a:ext uri="{FF2B5EF4-FFF2-40B4-BE49-F238E27FC236}">
                <a16:creationId xmlns:a16="http://schemas.microsoft.com/office/drawing/2014/main" id="{790B37A8-EF8A-4F87-AE16-CFCF7AC5AD00}"/>
              </a:ext>
            </a:extLst>
          </p:cNvPr>
          <p:cNvSpPr>
            <a:spLocks noGrp="1"/>
          </p:cNvSpPr>
          <p:nvPr>
            <p:ph idx="1"/>
          </p:nvPr>
        </p:nvSpPr>
        <p:spPr>
          <a:xfrm>
            <a:off x="457200" y="1546448"/>
            <a:ext cx="8219256" cy="2962672"/>
          </a:xfrm>
        </p:spPr>
        <p:txBody>
          <a:bodyPr/>
          <a:lstStyle/>
          <a:p>
            <a:r>
              <a:rPr lang="it-IT" dirty="0"/>
              <a:t>I </a:t>
            </a:r>
            <a:r>
              <a:rPr lang="it-IT" b="1" dirty="0"/>
              <a:t>coefficienti stechiometrici di un’equazione bilanciata </a:t>
            </a:r>
            <a:r>
              <a:rPr lang="it-IT" dirty="0"/>
              <a:t>esprimono sempre:</a:t>
            </a:r>
          </a:p>
          <a:p>
            <a:pPr marL="342900" indent="-342900">
              <a:buClrTx/>
              <a:buSzPct val="80000"/>
              <a:buFont typeface="Arial" panose="020B0604020202020204" pitchFamily="34" charset="0"/>
              <a:buChar char="•"/>
            </a:pPr>
            <a:r>
              <a:rPr lang="it-IT" dirty="0"/>
              <a:t>i rapporti numerici tra le particelle reagenti e prodotte;</a:t>
            </a:r>
          </a:p>
          <a:p>
            <a:pPr marL="342900" indent="-342900">
              <a:buClrTx/>
              <a:buSzPct val="80000"/>
              <a:buFont typeface="Arial" panose="020B0604020202020204" pitchFamily="34" charset="0"/>
              <a:buChar char="•"/>
            </a:pPr>
            <a:r>
              <a:rPr lang="it-IT" dirty="0"/>
              <a:t>i rapporti di combinazione tra le moli e le masse molari dei reagenti e dei prodotti.</a:t>
            </a:r>
          </a:p>
          <a:p>
            <a:pPr algn="ctr">
              <a:buClrTx/>
              <a:buSzPct val="80000"/>
            </a:pPr>
            <a:r>
              <a:rPr lang="it-IT" dirty="0">
                <a:latin typeface="Cambria Math" panose="02040503050406030204" pitchFamily="18" charset="0"/>
                <a:ea typeface="Cambria Math" panose="02040503050406030204" pitchFamily="18" charset="0"/>
              </a:rPr>
              <a:t>2C</a:t>
            </a:r>
            <a:r>
              <a:rPr lang="it-IT" baseline="-25000" dirty="0">
                <a:latin typeface="Cambria Math" panose="02040503050406030204" pitchFamily="18" charset="0"/>
                <a:ea typeface="Cambria Math" panose="02040503050406030204" pitchFamily="18" charset="0"/>
              </a:rPr>
              <a:t>2</a:t>
            </a:r>
            <a:r>
              <a:rPr lang="it-IT" dirty="0">
                <a:latin typeface="Cambria Math" panose="02040503050406030204" pitchFamily="18" charset="0"/>
                <a:ea typeface="Cambria Math" panose="02040503050406030204" pitchFamily="18" charset="0"/>
              </a:rPr>
              <a:t>H</a:t>
            </a:r>
            <a:r>
              <a:rPr lang="it-IT" baseline="-25000" dirty="0">
                <a:latin typeface="Cambria Math" panose="02040503050406030204" pitchFamily="18" charset="0"/>
                <a:ea typeface="Cambria Math" panose="02040503050406030204" pitchFamily="18" charset="0"/>
              </a:rPr>
              <a:t>6</a:t>
            </a:r>
            <a:r>
              <a:rPr lang="it-IT" dirty="0">
                <a:latin typeface="Cambria Math" panose="02040503050406030204" pitchFamily="18" charset="0"/>
                <a:ea typeface="Cambria Math" panose="02040503050406030204" pitchFamily="18" charset="0"/>
              </a:rPr>
              <a:t> + 7O</a:t>
            </a:r>
            <a:r>
              <a:rPr lang="it-IT" baseline="-25000" dirty="0">
                <a:latin typeface="Cambria Math" panose="02040503050406030204" pitchFamily="18" charset="0"/>
                <a:ea typeface="Cambria Math" panose="02040503050406030204" pitchFamily="18" charset="0"/>
              </a:rPr>
              <a:t>2</a:t>
            </a:r>
            <a:r>
              <a:rPr lang="it-IT" dirty="0">
                <a:latin typeface="Cambria Math" panose="02040503050406030204" pitchFamily="18" charset="0"/>
                <a:ea typeface="Cambria Math" panose="02040503050406030204" pitchFamily="18" charset="0"/>
              </a:rPr>
              <a:t> ⟶ 4CO</a:t>
            </a:r>
            <a:r>
              <a:rPr lang="it-IT" baseline="-25000" dirty="0">
                <a:latin typeface="Cambria Math" panose="02040503050406030204" pitchFamily="18" charset="0"/>
                <a:ea typeface="Cambria Math" panose="02040503050406030204" pitchFamily="18" charset="0"/>
              </a:rPr>
              <a:t>2</a:t>
            </a:r>
            <a:r>
              <a:rPr lang="it-IT" dirty="0">
                <a:latin typeface="Cambria Math" panose="02040503050406030204" pitchFamily="18" charset="0"/>
                <a:ea typeface="Cambria Math" panose="02040503050406030204" pitchFamily="18" charset="0"/>
              </a:rPr>
              <a:t> + 6H</a:t>
            </a:r>
            <a:r>
              <a:rPr lang="it-IT" baseline="-25000" dirty="0">
                <a:latin typeface="Cambria Math" panose="02040503050406030204" pitchFamily="18" charset="0"/>
                <a:ea typeface="Cambria Math" panose="02040503050406030204" pitchFamily="18" charset="0"/>
              </a:rPr>
              <a:t>2</a:t>
            </a:r>
            <a:r>
              <a:rPr lang="it-IT" dirty="0">
                <a:latin typeface="Cambria Math" panose="02040503050406030204" pitchFamily="18" charset="0"/>
                <a:ea typeface="Cambria Math" panose="02040503050406030204" pitchFamily="18" charset="0"/>
              </a:rPr>
              <a:t>O</a:t>
            </a:r>
          </a:p>
        </p:txBody>
      </p:sp>
      <p:sp>
        <p:nvSpPr>
          <p:cNvPr id="4" name="Segnaposto piè di pagina 3">
            <a:extLst>
              <a:ext uri="{FF2B5EF4-FFF2-40B4-BE49-F238E27FC236}">
                <a16:creationId xmlns:a16="http://schemas.microsoft.com/office/drawing/2014/main" id="{71197C46-6335-4034-9491-A0C597F79996}"/>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9BFA58D3-101B-4C87-97A1-A0B32FF61EBC}"/>
              </a:ext>
            </a:extLst>
          </p:cNvPr>
          <p:cNvPicPr>
            <a:picLocks noChangeAspect="1"/>
          </p:cNvPicPr>
          <p:nvPr/>
        </p:nvPicPr>
        <p:blipFill>
          <a:blip r:embed="rId2"/>
          <a:stretch>
            <a:fillRect/>
          </a:stretch>
        </p:blipFill>
        <p:spPr>
          <a:xfrm>
            <a:off x="1535908" y="4459762"/>
            <a:ext cx="6072183" cy="1992186"/>
          </a:xfrm>
          <a:prstGeom prst="rect">
            <a:avLst/>
          </a:prstGeom>
        </p:spPr>
      </p:pic>
    </p:spTree>
    <p:extLst>
      <p:ext uri="{BB962C8B-B14F-4D97-AF65-F5344CB8AC3E}">
        <p14:creationId xmlns:p14="http://schemas.microsoft.com/office/powerpoint/2010/main" val="3279852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8EC3E1-1327-473A-B3AC-AF7AF02FA19F}"/>
              </a:ext>
            </a:extLst>
          </p:cNvPr>
          <p:cNvSpPr>
            <a:spLocks noGrp="1"/>
          </p:cNvSpPr>
          <p:nvPr>
            <p:ph type="title"/>
          </p:nvPr>
        </p:nvSpPr>
        <p:spPr/>
        <p:txBody>
          <a:bodyPr/>
          <a:lstStyle/>
          <a:p>
            <a:r>
              <a:rPr lang="it-IT" dirty="0"/>
              <a:t>I calcoli stechiometrici</a:t>
            </a:r>
          </a:p>
        </p:txBody>
      </p:sp>
      <p:sp>
        <p:nvSpPr>
          <p:cNvPr id="3" name="Segnaposto contenuto 2">
            <a:extLst>
              <a:ext uri="{FF2B5EF4-FFF2-40B4-BE49-F238E27FC236}">
                <a16:creationId xmlns:a16="http://schemas.microsoft.com/office/drawing/2014/main" id="{B725AA5E-CFB0-493C-B438-A89A1D615C1C}"/>
              </a:ext>
            </a:extLst>
          </p:cNvPr>
          <p:cNvSpPr>
            <a:spLocks noGrp="1"/>
          </p:cNvSpPr>
          <p:nvPr>
            <p:ph idx="1"/>
          </p:nvPr>
        </p:nvSpPr>
        <p:spPr>
          <a:xfrm>
            <a:off x="457200" y="1340768"/>
            <a:ext cx="8219256" cy="4824536"/>
          </a:xfrm>
        </p:spPr>
        <p:txBody>
          <a:bodyPr/>
          <a:lstStyle/>
          <a:p>
            <a:pPr algn="ctr"/>
            <a:r>
              <a:rPr lang="pt-BR" dirty="0">
                <a:latin typeface="Cambria Math" panose="02040503050406030204" pitchFamily="18" charset="0"/>
                <a:ea typeface="Cambria Math" panose="02040503050406030204" pitchFamily="18" charset="0"/>
              </a:rPr>
              <a:t>C</a:t>
            </a:r>
            <a:r>
              <a:rPr lang="pt-BR" baseline="-25000" dirty="0">
                <a:latin typeface="Cambria Math" panose="02040503050406030204" pitchFamily="18" charset="0"/>
                <a:ea typeface="Cambria Math" panose="02040503050406030204" pitchFamily="18" charset="0"/>
              </a:rPr>
              <a:t>6</a:t>
            </a:r>
            <a:r>
              <a:rPr lang="pt-BR" dirty="0">
                <a:latin typeface="Cambria Math" panose="02040503050406030204" pitchFamily="18" charset="0"/>
                <a:ea typeface="Cambria Math" panose="02040503050406030204" pitchFamily="18" charset="0"/>
              </a:rPr>
              <a:t>H</a:t>
            </a:r>
            <a:r>
              <a:rPr lang="pt-BR" baseline="-25000" dirty="0">
                <a:latin typeface="Cambria Math" panose="02040503050406030204" pitchFamily="18" charset="0"/>
                <a:ea typeface="Cambria Math" panose="02040503050406030204" pitchFamily="18" charset="0"/>
              </a:rPr>
              <a:t>12</a:t>
            </a:r>
            <a:r>
              <a:rPr lang="pt-BR" dirty="0">
                <a:latin typeface="Cambria Math" panose="02040503050406030204" pitchFamily="18" charset="0"/>
                <a:ea typeface="Cambria Math" panose="02040503050406030204" pitchFamily="18" charset="0"/>
              </a:rPr>
              <a:t>O</a:t>
            </a:r>
            <a:r>
              <a:rPr lang="pt-BR" baseline="-25000" dirty="0">
                <a:latin typeface="Cambria Math" panose="02040503050406030204" pitchFamily="18" charset="0"/>
                <a:ea typeface="Cambria Math" panose="02040503050406030204" pitchFamily="18" charset="0"/>
              </a:rPr>
              <a:t>6</a:t>
            </a:r>
            <a:r>
              <a:rPr lang="pt-BR" dirty="0">
                <a:latin typeface="Cambria Math" panose="02040503050406030204" pitchFamily="18" charset="0"/>
                <a:ea typeface="Cambria Math" panose="02040503050406030204" pitchFamily="18" charset="0"/>
              </a:rPr>
              <a:t>(</a:t>
            </a:r>
            <a:r>
              <a:rPr lang="pt-BR" i="1" dirty="0">
                <a:latin typeface="Cambria Math" panose="02040503050406030204" pitchFamily="18" charset="0"/>
                <a:ea typeface="Cambria Math" panose="02040503050406030204" pitchFamily="18" charset="0"/>
              </a:rPr>
              <a:t>aq</a:t>
            </a:r>
            <a:r>
              <a:rPr lang="pt-BR" dirty="0">
                <a:latin typeface="Cambria Math" panose="02040503050406030204" pitchFamily="18" charset="0"/>
                <a:ea typeface="Cambria Math" panose="02040503050406030204" pitchFamily="18" charset="0"/>
              </a:rPr>
              <a:t>) + 6O</a:t>
            </a:r>
            <a:r>
              <a:rPr lang="pt-BR" baseline="-25000" dirty="0">
                <a:latin typeface="Cambria Math" panose="02040503050406030204" pitchFamily="18" charset="0"/>
                <a:ea typeface="Cambria Math" panose="02040503050406030204" pitchFamily="18" charset="0"/>
              </a:rPr>
              <a:t>2</a:t>
            </a:r>
            <a:r>
              <a:rPr lang="pt-BR" dirty="0">
                <a:latin typeface="Cambria Math" panose="02040503050406030204" pitchFamily="18" charset="0"/>
                <a:ea typeface="Cambria Math" panose="02040503050406030204" pitchFamily="18" charset="0"/>
              </a:rPr>
              <a:t>(</a:t>
            </a:r>
            <a:r>
              <a:rPr lang="pt-BR" i="1" dirty="0">
                <a:latin typeface="Cambria Math" panose="02040503050406030204" pitchFamily="18" charset="0"/>
                <a:ea typeface="Cambria Math" panose="02040503050406030204" pitchFamily="18" charset="0"/>
              </a:rPr>
              <a:t>aq</a:t>
            </a:r>
            <a:r>
              <a:rPr lang="pt-BR" dirty="0">
                <a:latin typeface="Cambria Math" panose="02040503050406030204" pitchFamily="18" charset="0"/>
                <a:ea typeface="Cambria Math" panose="02040503050406030204" pitchFamily="18" charset="0"/>
              </a:rPr>
              <a:t>) </a:t>
            </a:r>
            <a:r>
              <a:rPr lang="it-IT" dirty="0">
                <a:latin typeface="Cambria Math" panose="02040503050406030204" pitchFamily="18" charset="0"/>
                <a:ea typeface="Cambria Math" panose="02040503050406030204" pitchFamily="18" charset="0"/>
              </a:rPr>
              <a:t>⟶</a:t>
            </a:r>
            <a:r>
              <a:rPr lang="pt-BR" dirty="0">
                <a:latin typeface="Cambria Math" panose="02040503050406030204" pitchFamily="18" charset="0"/>
                <a:ea typeface="Cambria Math" panose="02040503050406030204" pitchFamily="18" charset="0"/>
              </a:rPr>
              <a:t> 6CO</a:t>
            </a:r>
            <a:r>
              <a:rPr lang="pt-BR" baseline="-25000" dirty="0">
                <a:latin typeface="Cambria Math" panose="02040503050406030204" pitchFamily="18" charset="0"/>
                <a:ea typeface="Cambria Math" panose="02040503050406030204" pitchFamily="18" charset="0"/>
              </a:rPr>
              <a:t>2</a:t>
            </a:r>
            <a:r>
              <a:rPr lang="pt-BR" dirty="0">
                <a:latin typeface="Cambria Math" panose="02040503050406030204" pitchFamily="18" charset="0"/>
                <a:ea typeface="Cambria Math" panose="02040503050406030204" pitchFamily="18" charset="0"/>
              </a:rPr>
              <a:t>(</a:t>
            </a:r>
            <a:r>
              <a:rPr lang="pt-BR" i="1" dirty="0">
                <a:latin typeface="Cambria Math" panose="02040503050406030204" pitchFamily="18" charset="0"/>
                <a:ea typeface="Cambria Math" panose="02040503050406030204" pitchFamily="18" charset="0"/>
              </a:rPr>
              <a:t>aq</a:t>
            </a:r>
            <a:r>
              <a:rPr lang="pt-BR" dirty="0">
                <a:latin typeface="Cambria Math" panose="02040503050406030204" pitchFamily="18" charset="0"/>
                <a:ea typeface="Cambria Math" panose="02040503050406030204" pitchFamily="18" charset="0"/>
              </a:rPr>
              <a:t>) + 6H</a:t>
            </a:r>
            <a:r>
              <a:rPr lang="pt-BR" baseline="-25000" dirty="0">
                <a:latin typeface="Cambria Math" panose="02040503050406030204" pitchFamily="18" charset="0"/>
                <a:ea typeface="Cambria Math" panose="02040503050406030204" pitchFamily="18" charset="0"/>
              </a:rPr>
              <a:t>2</a:t>
            </a:r>
            <a:r>
              <a:rPr lang="pt-BR" dirty="0">
                <a:latin typeface="Cambria Math" panose="02040503050406030204" pitchFamily="18" charset="0"/>
                <a:ea typeface="Cambria Math" panose="02040503050406030204" pitchFamily="18" charset="0"/>
              </a:rPr>
              <a:t>O(</a:t>
            </a:r>
            <a:r>
              <a:rPr lang="pt-BR" i="1" dirty="0">
                <a:latin typeface="Cambria Math" panose="02040503050406030204" pitchFamily="18" charset="0"/>
                <a:ea typeface="Cambria Math" panose="02040503050406030204" pitchFamily="18" charset="0"/>
              </a:rPr>
              <a:t>l</a:t>
            </a:r>
            <a:r>
              <a:rPr lang="pt-BR" dirty="0">
                <a:latin typeface="Cambria Math" panose="02040503050406030204" pitchFamily="18" charset="0"/>
                <a:ea typeface="Cambria Math" panose="02040503050406030204" pitchFamily="18" charset="0"/>
              </a:rPr>
              <a:t>)</a:t>
            </a:r>
            <a:endParaRPr lang="it-IT" dirty="0">
              <a:latin typeface="Cambria Math" panose="02040503050406030204" pitchFamily="18" charset="0"/>
              <a:ea typeface="Cambria Math" panose="02040503050406030204" pitchFamily="18" charset="0"/>
            </a:endParaRPr>
          </a:p>
          <a:p>
            <a:r>
              <a:rPr lang="it-IT" dirty="0"/>
              <a:t>Quanti grammi di ossigeno si devono utilizzare per consumare completamente 1,00 g di glucosio? </a:t>
            </a:r>
          </a:p>
          <a:p>
            <a:pPr algn="ctr"/>
            <a:r>
              <a:rPr lang="pt-BR" dirty="0">
                <a:latin typeface="Cambria Math" panose="02040503050406030204" pitchFamily="18" charset="0"/>
                <a:ea typeface="Cambria Math" panose="02040503050406030204" pitchFamily="18" charset="0"/>
              </a:rPr>
              <a:t>1 g C</a:t>
            </a:r>
            <a:r>
              <a:rPr lang="pt-BR" baseline="-25000" dirty="0">
                <a:latin typeface="Cambria Math" panose="02040503050406030204" pitchFamily="18" charset="0"/>
                <a:ea typeface="Cambria Math" panose="02040503050406030204" pitchFamily="18" charset="0"/>
              </a:rPr>
              <a:t>6</a:t>
            </a:r>
            <a:r>
              <a:rPr lang="pt-BR" dirty="0">
                <a:latin typeface="Cambria Math" panose="02040503050406030204" pitchFamily="18" charset="0"/>
                <a:ea typeface="Cambria Math" panose="02040503050406030204" pitchFamily="18" charset="0"/>
              </a:rPr>
              <a:t>H</a:t>
            </a:r>
            <a:r>
              <a:rPr lang="pt-BR" baseline="-25000" dirty="0">
                <a:latin typeface="Cambria Math" panose="02040503050406030204" pitchFamily="18" charset="0"/>
                <a:ea typeface="Cambria Math" panose="02040503050406030204" pitchFamily="18" charset="0"/>
              </a:rPr>
              <a:t>12</a:t>
            </a:r>
            <a:r>
              <a:rPr lang="pt-BR" dirty="0">
                <a:latin typeface="Cambria Math" panose="02040503050406030204" pitchFamily="18" charset="0"/>
                <a:ea typeface="Cambria Math" panose="02040503050406030204" pitchFamily="18" charset="0"/>
              </a:rPr>
              <a:t>O</a:t>
            </a:r>
            <a:r>
              <a:rPr lang="pt-BR" baseline="-25000" dirty="0">
                <a:latin typeface="Cambria Math" panose="02040503050406030204" pitchFamily="18" charset="0"/>
                <a:ea typeface="Cambria Math" panose="02040503050406030204" pitchFamily="18" charset="0"/>
              </a:rPr>
              <a:t>6</a:t>
            </a:r>
            <a:r>
              <a:rPr lang="pt-BR" dirty="0">
                <a:latin typeface="Cambria Math" panose="02040503050406030204" pitchFamily="18" charset="0"/>
                <a:ea typeface="Cambria Math" panose="02040503050406030204" pitchFamily="18" charset="0"/>
              </a:rPr>
              <a:t>  </a:t>
            </a:r>
            <a:r>
              <a:rPr lang="pt-BR" dirty="0">
                <a:ea typeface="Cambria Math" panose="02040503050406030204" pitchFamily="18" charset="0"/>
              </a:rPr>
              <a:t>:</a:t>
            </a:r>
            <a:r>
              <a:rPr lang="pt-BR" dirty="0">
                <a:latin typeface="Cambria Math" panose="02040503050406030204" pitchFamily="18" charset="0"/>
                <a:ea typeface="Cambria Math" panose="02040503050406030204" pitchFamily="18" charset="0"/>
              </a:rPr>
              <a:t>  ? g O</a:t>
            </a:r>
            <a:r>
              <a:rPr lang="pt-BR" baseline="-25000" dirty="0">
                <a:latin typeface="Cambria Math" panose="02040503050406030204" pitchFamily="18" charset="0"/>
                <a:ea typeface="Cambria Math" panose="02040503050406030204" pitchFamily="18" charset="0"/>
              </a:rPr>
              <a:t>2</a:t>
            </a:r>
          </a:p>
          <a:p>
            <a:r>
              <a:rPr lang="it-IT" dirty="0"/>
              <a:t>Il collegamento tra le sostanze è dato dal rapporto molare tra glucosio e ossigeno:</a:t>
            </a:r>
          </a:p>
          <a:p>
            <a:pPr algn="ctr"/>
            <a:r>
              <a:rPr lang="pt-BR" dirty="0">
                <a:latin typeface="Cambria Math" panose="02040503050406030204" pitchFamily="18" charset="0"/>
                <a:ea typeface="Cambria Math" panose="02040503050406030204" pitchFamily="18" charset="0"/>
              </a:rPr>
              <a:t>1 mol C</a:t>
            </a:r>
            <a:r>
              <a:rPr lang="pt-BR" baseline="-25000" dirty="0">
                <a:latin typeface="Cambria Math" panose="02040503050406030204" pitchFamily="18" charset="0"/>
                <a:ea typeface="Cambria Math" panose="02040503050406030204" pitchFamily="18" charset="0"/>
              </a:rPr>
              <a:t>6</a:t>
            </a:r>
            <a:r>
              <a:rPr lang="pt-BR" dirty="0">
                <a:latin typeface="Cambria Math" panose="02040503050406030204" pitchFamily="18" charset="0"/>
                <a:ea typeface="Cambria Math" panose="02040503050406030204" pitchFamily="18" charset="0"/>
              </a:rPr>
              <a:t>H</a:t>
            </a:r>
            <a:r>
              <a:rPr lang="pt-BR" baseline="-25000" dirty="0">
                <a:latin typeface="Cambria Math" panose="02040503050406030204" pitchFamily="18" charset="0"/>
                <a:ea typeface="Cambria Math" panose="02040503050406030204" pitchFamily="18" charset="0"/>
              </a:rPr>
              <a:t>12</a:t>
            </a:r>
            <a:r>
              <a:rPr lang="pt-BR" dirty="0">
                <a:latin typeface="Cambria Math" panose="02040503050406030204" pitchFamily="18" charset="0"/>
                <a:ea typeface="Cambria Math" panose="02040503050406030204" pitchFamily="18" charset="0"/>
              </a:rPr>
              <a:t>O</a:t>
            </a:r>
            <a:r>
              <a:rPr lang="pt-BR" baseline="-25000" dirty="0">
                <a:latin typeface="Cambria Math" panose="02040503050406030204" pitchFamily="18" charset="0"/>
                <a:ea typeface="Cambria Math" panose="02040503050406030204" pitchFamily="18" charset="0"/>
              </a:rPr>
              <a:t>6</a:t>
            </a:r>
            <a:r>
              <a:rPr lang="pt-BR" dirty="0">
                <a:latin typeface="Cambria Math" panose="02040503050406030204" pitchFamily="18" charset="0"/>
                <a:ea typeface="Cambria Math" panose="02040503050406030204" pitchFamily="18" charset="0"/>
              </a:rPr>
              <a:t>  :  6 mol O</a:t>
            </a:r>
            <a:r>
              <a:rPr lang="pt-BR" baseline="-25000" dirty="0">
                <a:latin typeface="Cambria Math" panose="02040503050406030204" pitchFamily="18" charset="0"/>
                <a:ea typeface="Cambria Math" panose="02040503050406030204" pitchFamily="18" charset="0"/>
              </a:rPr>
              <a:t>2</a:t>
            </a:r>
          </a:p>
          <a:p>
            <a:pPr algn="ctr"/>
            <a:r>
              <a:rPr lang="it-IT" dirty="0">
                <a:latin typeface="Cambria Math" panose="02040503050406030204" pitchFamily="18" charset="0"/>
                <a:ea typeface="Cambria Math" panose="02040503050406030204" pitchFamily="18" charset="0"/>
              </a:rPr>
              <a:t>180,16 </a:t>
            </a:r>
            <a:r>
              <a:rPr lang="pt-BR" dirty="0">
                <a:latin typeface="Cambria Math" panose="02040503050406030204" pitchFamily="18" charset="0"/>
                <a:ea typeface="Cambria Math" panose="02040503050406030204" pitchFamily="18" charset="0"/>
              </a:rPr>
              <a:t>g C</a:t>
            </a:r>
            <a:r>
              <a:rPr lang="pt-BR" baseline="-25000" dirty="0">
                <a:latin typeface="Cambria Math" panose="02040503050406030204" pitchFamily="18" charset="0"/>
                <a:ea typeface="Cambria Math" panose="02040503050406030204" pitchFamily="18" charset="0"/>
              </a:rPr>
              <a:t>6</a:t>
            </a:r>
            <a:r>
              <a:rPr lang="pt-BR" dirty="0">
                <a:latin typeface="Cambria Math" panose="02040503050406030204" pitchFamily="18" charset="0"/>
                <a:ea typeface="Cambria Math" panose="02040503050406030204" pitchFamily="18" charset="0"/>
              </a:rPr>
              <a:t>H</a:t>
            </a:r>
            <a:r>
              <a:rPr lang="pt-BR" baseline="-25000" dirty="0">
                <a:latin typeface="Cambria Math" panose="02040503050406030204" pitchFamily="18" charset="0"/>
                <a:ea typeface="Cambria Math" panose="02040503050406030204" pitchFamily="18" charset="0"/>
              </a:rPr>
              <a:t>12</a:t>
            </a:r>
            <a:r>
              <a:rPr lang="pt-BR" dirty="0">
                <a:latin typeface="Cambria Math" panose="02040503050406030204" pitchFamily="18" charset="0"/>
                <a:ea typeface="Cambria Math" panose="02040503050406030204" pitchFamily="18" charset="0"/>
              </a:rPr>
              <a:t>O</a:t>
            </a:r>
            <a:r>
              <a:rPr lang="pt-BR" baseline="-25000" dirty="0">
                <a:latin typeface="Cambria Math" panose="02040503050406030204" pitchFamily="18" charset="0"/>
                <a:ea typeface="Cambria Math" panose="02040503050406030204" pitchFamily="18" charset="0"/>
              </a:rPr>
              <a:t>6</a:t>
            </a:r>
            <a:r>
              <a:rPr lang="pt-BR" dirty="0">
                <a:latin typeface="Cambria Math" panose="02040503050406030204" pitchFamily="18" charset="0"/>
                <a:ea typeface="Cambria Math" panose="02040503050406030204" pitchFamily="18" charset="0"/>
              </a:rPr>
              <a:t>  </a:t>
            </a:r>
            <a:r>
              <a:rPr lang="pt-BR" dirty="0">
                <a:ea typeface="Cambria Math" panose="02040503050406030204" pitchFamily="18" charset="0"/>
              </a:rPr>
              <a:t>:</a:t>
            </a:r>
            <a:r>
              <a:rPr lang="pt-BR" dirty="0">
                <a:latin typeface="Cambria Math" panose="02040503050406030204" pitchFamily="18" charset="0"/>
                <a:ea typeface="Cambria Math" panose="02040503050406030204" pitchFamily="18" charset="0"/>
              </a:rPr>
              <a:t>  6(32,00) g O</a:t>
            </a:r>
            <a:r>
              <a:rPr lang="pt-BR" baseline="-25000" dirty="0">
                <a:latin typeface="Cambria Math" panose="02040503050406030204" pitchFamily="18" charset="0"/>
                <a:ea typeface="Cambria Math" panose="02040503050406030204" pitchFamily="18" charset="0"/>
              </a:rPr>
              <a:t>2 </a:t>
            </a:r>
            <a:r>
              <a:rPr lang="it-IT" dirty="0">
                <a:latin typeface="Cambria Math" panose="02040503050406030204" pitchFamily="18" charset="0"/>
                <a:ea typeface="Cambria Math" panose="02040503050406030204" pitchFamily="18" charset="0"/>
              </a:rPr>
              <a:t>= </a:t>
            </a:r>
            <a:r>
              <a:rPr lang="pt-BR" dirty="0">
                <a:latin typeface="Cambria Math" panose="02040503050406030204" pitchFamily="18" charset="0"/>
                <a:ea typeface="Cambria Math" panose="02040503050406030204" pitchFamily="18" charset="0"/>
              </a:rPr>
              <a:t>1</a:t>
            </a:r>
            <a:r>
              <a:rPr lang="it-IT" i="1" dirty="0">
                <a:latin typeface="Cambria Math" panose="02040503050406030204" pitchFamily="18" charset="0"/>
                <a:ea typeface="Cambria Math" panose="02040503050406030204" pitchFamily="18" charset="0"/>
              </a:rPr>
              <a:t> </a:t>
            </a:r>
            <a:r>
              <a:rPr lang="pt-BR" dirty="0">
                <a:latin typeface="Cambria Math" panose="02040503050406030204" pitchFamily="18" charset="0"/>
                <a:ea typeface="Cambria Math" panose="02040503050406030204" pitchFamily="18" charset="0"/>
              </a:rPr>
              <a:t>g C</a:t>
            </a:r>
            <a:r>
              <a:rPr lang="pt-BR" baseline="-25000" dirty="0">
                <a:latin typeface="Cambria Math" panose="02040503050406030204" pitchFamily="18" charset="0"/>
                <a:ea typeface="Cambria Math" panose="02040503050406030204" pitchFamily="18" charset="0"/>
              </a:rPr>
              <a:t>6</a:t>
            </a:r>
            <a:r>
              <a:rPr lang="pt-BR" dirty="0">
                <a:latin typeface="Cambria Math" panose="02040503050406030204" pitchFamily="18" charset="0"/>
                <a:ea typeface="Cambria Math" panose="02040503050406030204" pitchFamily="18" charset="0"/>
              </a:rPr>
              <a:t>H</a:t>
            </a:r>
            <a:r>
              <a:rPr lang="pt-BR" baseline="-25000" dirty="0">
                <a:latin typeface="Cambria Math" panose="02040503050406030204" pitchFamily="18" charset="0"/>
                <a:ea typeface="Cambria Math" panose="02040503050406030204" pitchFamily="18" charset="0"/>
              </a:rPr>
              <a:t>12</a:t>
            </a:r>
            <a:r>
              <a:rPr lang="pt-BR" dirty="0">
                <a:latin typeface="Cambria Math" panose="02040503050406030204" pitchFamily="18" charset="0"/>
                <a:ea typeface="Cambria Math" panose="02040503050406030204" pitchFamily="18" charset="0"/>
              </a:rPr>
              <a:t>O</a:t>
            </a:r>
            <a:r>
              <a:rPr lang="pt-BR" baseline="-25000" dirty="0">
                <a:latin typeface="Cambria Math" panose="02040503050406030204" pitchFamily="18" charset="0"/>
                <a:ea typeface="Cambria Math" panose="02040503050406030204" pitchFamily="18" charset="0"/>
              </a:rPr>
              <a:t>6</a:t>
            </a:r>
            <a:r>
              <a:rPr lang="pt-BR" dirty="0">
                <a:latin typeface="Cambria Math" panose="02040503050406030204" pitchFamily="18" charset="0"/>
                <a:ea typeface="Cambria Math" panose="02040503050406030204" pitchFamily="18" charset="0"/>
              </a:rPr>
              <a:t>  </a:t>
            </a:r>
            <a:r>
              <a:rPr lang="pt-BR" dirty="0">
                <a:ea typeface="Cambria Math" panose="02040503050406030204" pitchFamily="18" charset="0"/>
              </a:rPr>
              <a:t>:</a:t>
            </a:r>
            <a:r>
              <a:rPr lang="pt-BR" dirty="0">
                <a:latin typeface="Cambria Math" panose="02040503050406030204" pitchFamily="18" charset="0"/>
                <a:ea typeface="Cambria Math" panose="02040503050406030204" pitchFamily="18" charset="0"/>
              </a:rPr>
              <a:t>  </a:t>
            </a:r>
            <a:r>
              <a:rPr lang="it-IT" i="1" dirty="0">
                <a:latin typeface="Cambria Math" panose="02040503050406030204" pitchFamily="18" charset="0"/>
                <a:ea typeface="Cambria Math" panose="02040503050406030204" pitchFamily="18" charset="0"/>
              </a:rPr>
              <a:t>x </a:t>
            </a:r>
            <a:r>
              <a:rPr lang="pt-BR" dirty="0">
                <a:latin typeface="Cambria Math" panose="02040503050406030204" pitchFamily="18" charset="0"/>
                <a:ea typeface="Cambria Math" panose="02040503050406030204" pitchFamily="18" charset="0"/>
              </a:rPr>
              <a:t>g O</a:t>
            </a:r>
            <a:r>
              <a:rPr lang="pt-BR" baseline="-25000" dirty="0">
                <a:latin typeface="Cambria Math" panose="02040503050406030204" pitchFamily="18" charset="0"/>
                <a:ea typeface="Cambria Math" panose="02040503050406030204" pitchFamily="18" charset="0"/>
              </a:rPr>
              <a:t>2</a:t>
            </a:r>
            <a:endParaRPr lang="it-IT" dirty="0">
              <a:latin typeface="Cambria Math" panose="02040503050406030204" pitchFamily="18" charset="0"/>
              <a:ea typeface="Cambria Math" panose="02040503050406030204" pitchFamily="18" charset="0"/>
            </a:endParaRPr>
          </a:p>
          <a:p>
            <a:pPr algn="ctr"/>
            <a:r>
              <a:rPr lang="it-IT" i="1" dirty="0">
                <a:latin typeface="Cambria Math" panose="02040503050406030204" pitchFamily="18" charset="0"/>
                <a:ea typeface="Cambria Math" panose="02040503050406030204" pitchFamily="18" charset="0"/>
              </a:rPr>
              <a:t>x </a:t>
            </a:r>
            <a:r>
              <a:rPr lang="it-IT" dirty="0">
                <a:latin typeface="Cambria Math" panose="02040503050406030204" pitchFamily="18" charset="0"/>
                <a:ea typeface="Cambria Math" panose="02040503050406030204" pitchFamily="18" charset="0"/>
              </a:rPr>
              <a:t>= 1,07</a:t>
            </a:r>
            <a:r>
              <a:rPr lang="pt-BR" dirty="0">
                <a:latin typeface="Cambria Math" panose="02040503050406030204" pitchFamily="18" charset="0"/>
                <a:ea typeface="Cambria Math" panose="02040503050406030204" pitchFamily="18" charset="0"/>
              </a:rPr>
              <a:t> g O</a:t>
            </a:r>
            <a:r>
              <a:rPr lang="pt-BR" baseline="-25000" dirty="0">
                <a:latin typeface="Cambria Math" panose="02040503050406030204" pitchFamily="18" charset="0"/>
                <a:ea typeface="Cambria Math" panose="02040503050406030204" pitchFamily="18" charset="0"/>
              </a:rPr>
              <a:t>2</a:t>
            </a:r>
            <a:endParaRPr lang="it-IT" baseline="-25000" dirty="0">
              <a:latin typeface="Cambria Math" panose="02040503050406030204" pitchFamily="18" charset="0"/>
              <a:ea typeface="Cambria Math" panose="02040503050406030204" pitchFamily="18" charset="0"/>
            </a:endParaRPr>
          </a:p>
        </p:txBody>
      </p:sp>
      <p:sp>
        <p:nvSpPr>
          <p:cNvPr id="4" name="Segnaposto piè di pagina 3">
            <a:extLst>
              <a:ext uri="{FF2B5EF4-FFF2-40B4-BE49-F238E27FC236}">
                <a16:creationId xmlns:a16="http://schemas.microsoft.com/office/drawing/2014/main" id="{A159C8A4-5A7C-4F62-B4C5-4D6B7D7F5486}"/>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538336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27B5E-7BA2-4F46-B470-A9F587FC2ED7}"/>
              </a:ext>
            </a:extLst>
          </p:cNvPr>
          <p:cNvSpPr>
            <a:spLocks noGrp="1"/>
          </p:cNvSpPr>
          <p:nvPr>
            <p:ph type="title"/>
          </p:nvPr>
        </p:nvSpPr>
        <p:spPr/>
        <p:txBody>
          <a:bodyPr/>
          <a:lstStyle/>
          <a:p>
            <a:r>
              <a:rPr lang="it-IT" dirty="0">
                <a:solidFill>
                  <a:srgbClr val="008080"/>
                </a:solidFill>
                <a:latin typeface="AlrightSans-Black"/>
              </a:rPr>
              <a:t>LA CHIMICA CON METODO</a:t>
            </a:r>
            <a:endParaRPr lang="it-IT" dirty="0">
              <a:solidFill>
                <a:srgbClr val="008080"/>
              </a:solidFill>
              <a:latin typeface="+mn-lt"/>
            </a:endParaRPr>
          </a:p>
        </p:txBody>
      </p:sp>
      <p:sp>
        <p:nvSpPr>
          <p:cNvPr id="8" name="Segnaposto contenuto 7">
            <a:extLst>
              <a:ext uri="{FF2B5EF4-FFF2-40B4-BE49-F238E27FC236}">
                <a16:creationId xmlns:a16="http://schemas.microsoft.com/office/drawing/2014/main" id="{F9D8C034-144F-4397-B341-0C15EA0F71DA}"/>
              </a:ext>
            </a:extLst>
          </p:cNvPr>
          <p:cNvSpPr>
            <a:spLocks noGrp="1"/>
          </p:cNvSpPr>
          <p:nvPr>
            <p:ph idx="1"/>
          </p:nvPr>
        </p:nvSpPr>
        <p:spPr>
          <a:xfrm>
            <a:off x="601216" y="1340768"/>
            <a:ext cx="8219256" cy="4752528"/>
          </a:xfrm>
        </p:spPr>
        <p:txBody>
          <a:bodyPr/>
          <a:lstStyle/>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ricava la formula empirica di un composto?</a:t>
            </a:r>
            <a:br>
              <a:rPr lang="it-IT" sz="2000" b="1" dirty="0"/>
            </a:br>
            <a:r>
              <a:rPr lang="it-IT" sz="2000" dirty="0"/>
              <a:t>Analizzando un composto incognito, si ottiene la seguente composizione: 44,89% di potassio, 18,37% di zolfo e 36,74% di ossigeno. Qual è la formula empirica del composto?</a:t>
            </a:r>
          </a:p>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calcolano le moli di un prodotto a partire dall'equazione bilanciata?</a:t>
            </a:r>
            <a:br>
              <a:rPr lang="it-IT" sz="2000" b="1" dirty="0"/>
            </a:br>
            <a:r>
              <a:rPr lang="it-IT" sz="2000" dirty="0"/>
              <a:t>Quante moli di fosfato di sodio si producono facendo reagire 0,240 moli di </a:t>
            </a:r>
            <a:r>
              <a:rPr lang="it-IT" sz="2000" dirty="0" err="1"/>
              <a:t>NaOH</a:t>
            </a:r>
            <a:r>
              <a:rPr lang="it-IT" sz="2000" dirty="0"/>
              <a:t> nella reazione:</a:t>
            </a:r>
          </a:p>
          <a:p>
            <a:pPr lvl="0" algn="ctr">
              <a:spcAft>
                <a:spcPts val="1000"/>
              </a:spcAft>
              <a:buClr>
                <a:schemeClr val="accent1">
                  <a:lumMod val="75000"/>
                </a:schemeClr>
              </a:buClr>
              <a:buSzPct val="60000"/>
            </a:pPr>
            <a:r>
              <a:rPr lang="pt-BR" sz="2000" dirty="0">
                <a:latin typeface="Cambria Math" panose="02040503050406030204" pitchFamily="18" charset="0"/>
                <a:ea typeface="Cambria Math" panose="02040503050406030204" pitchFamily="18" charset="0"/>
              </a:rPr>
              <a:t>3NaOH(</a:t>
            </a:r>
            <a:r>
              <a:rPr lang="pt-BR" sz="2000" i="1" dirty="0">
                <a:latin typeface="Cambria Math" panose="02040503050406030204" pitchFamily="18" charset="0"/>
                <a:ea typeface="Cambria Math" panose="02040503050406030204" pitchFamily="18" charset="0"/>
              </a:rPr>
              <a:t>aq</a:t>
            </a:r>
            <a:r>
              <a:rPr lang="pt-BR" sz="2000" dirty="0">
                <a:latin typeface="Cambria Math" panose="02040503050406030204" pitchFamily="18" charset="0"/>
                <a:ea typeface="Cambria Math" panose="02040503050406030204" pitchFamily="18" charset="0"/>
              </a:rPr>
              <a:t>) + H</a:t>
            </a:r>
            <a:r>
              <a:rPr lang="pt-BR" sz="2000" baseline="-25000" dirty="0">
                <a:latin typeface="Cambria Math" panose="02040503050406030204" pitchFamily="18" charset="0"/>
                <a:ea typeface="Cambria Math" panose="02040503050406030204" pitchFamily="18" charset="0"/>
              </a:rPr>
              <a:t>3</a:t>
            </a:r>
            <a:r>
              <a:rPr lang="pt-BR" sz="2000" dirty="0">
                <a:latin typeface="Cambria Math" panose="02040503050406030204" pitchFamily="18" charset="0"/>
                <a:ea typeface="Cambria Math" panose="02040503050406030204" pitchFamily="18" charset="0"/>
              </a:rPr>
              <a:t>PO</a:t>
            </a:r>
            <a:r>
              <a:rPr lang="pt-BR" sz="2000" baseline="-25000" dirty="0">
                <a:latin typeface="Cambria Math" panose="02040503050406030204" pitchFamily="18" charset="0"/>
                <a:ea typeface="Cambria Math" panose="02040503050406030204" pitchFamily="18" charset="0"/>
              </a:rPr>
              <a:t>4</a:t>
            </a:r>
            <a:r>
              <a:rPr lang="pt-BR" sz="2000" dirty="0">
                <a:latin typeface="Cambria Math" panose="02040503050406030204" pitchFamily="18" charset="0"/>
                <a:ea typeface="Cambria Math" panose="02040503050406030204" pitchFamily="18" charset="0"/>
              </a:rPr>
              <a:t>(</a:t>
            </a:r>
            <a:r>
              <a:rPr lang="pt-BR" sz="2000" i="1" dirty="0">
                <a:latin typeface="Cambria Math" panose="02040503050406030204" pitchFamily="18" charset="0"/>
                <a:ea typeface="Cambria Math" panose="02040503050406030204" pitchFamily="18" charset="0"/>
              </a:rPr>
              <a:t>aq</a:t>
            </a:r>
            <a:r>
              <a:rPr lang="pt-BR" sz="2000" dirty="0">
                <a:latin typeface="Cambria Math" panose="02040503050406030204" pitchFamily="18" charset="0"/>
                <a:ea typeface="Cambria Math" panose="02040503050406030204" pitchFamily="18" charset="0"/>
              </a:rPr>
              <a:t>) ⇄ Na</a:t>
            </a:r>
            <a:r>
              <a:rPr lang="pt-BR" sz="2000" baseline="-25000" dirty="0">
                <a:latin typeface="Cambria Math" panose="02040503050406030204" pitchFamily="18" charset="0"/>
                <a:ea typeface="Cambria Math" panose="02040503050406030204" pitchFamily="18" charset="0"/>
              </a:rPr>
              <a:t>3</a:t>
            </a:r>
            <a:r>
              <a:rPr lang="pt-BR" sz="2000" dirty="0">
                <a:latin typeface="Cambria Math" panose="02040503050406030204" pitchFamily="18" charset="0"/>
                <a:ea typeface="Cambria Math" panose="02040503050406030204" pitchFamily="18" charset="0"/>
              </a:rPr>
              <a:t>PO</a:t>
            </a:r>
            <a:r>
              <a:rPr lang="pt-BR" sz="2000" baseline="-25000" dirty="0">
                <a:latin typeface="Cambria Math" panose="02040503050406030204" pitchFamily="18" charset="0"/>
                <a:ea typeface="Cambria Math" panose="02040503050406030204" pitchFamily="18" charset="0"/>
              </a:rPr>
              <a:t>4</a:t>
            </a:r>
            <a:r>
              <a:rPr lang="pt-BR" sz="2000" dirty="0">
                <a:latin typeface="Cambria Math" panose="02040503050406030204" pitchFamily="18" charset="0"/>
                <a:ea typeface="Cambria Math" panose="02040503050406030204" pitchFamily="18" charset="0"/>
              </a:rPr>
              <a:t>(</a:t>
            </a:r>
            <a:r>
              <a:rPr lang="pt-BR" sz="2000" i="1" dirty="0">
                <a:latin typeface="Cambria Math" panose="02040503050406030204" pitchFamily="18" charset="0"/>
                <a:ea typeface="Cambria Math" panose="02040503050406030204" pitchFamily="18" charset="0"/>
              </a:rPr>
              <a:t>aq</a:t>
            </a:r>
            <a:r>
              <a:rPr lang="pt-BR" sz="2000" dirty="0">
                <a:latin typeface="Cambria Math" panose="02040503050406030204" pitchFamily="18" charset="0"/>
                <a:ea typeface="Cambria Math" panose="02040503050406030204" pitchFamily="18" charset="0"/>
              </a:rPr>
              <a:t>) + 3H</a:t>
            </a:r>
            <a:r>
              <a:rPr lang="pt-BR" sz="2000" baseline="-25000" dirty="0">
                <a:latin typeface="Cambria Math" panose="02040503050406030204" pitchFamily="18" charset="0"/>
                <a:ea typeface="Cambria Math" panose="02040503050406030204" pitchFamily="18" charset="0"/>
              </a:rPr>
              <a:t>2</a:t>
            </a:r>
            <a:r>
              <a:rPr lang="pt-BR" sz="2000" dirty="0">
                <a:latin typeface="Cambria Math" panose="02040503050406030204" pitchFamily="18" charset="0"/>
                <a:ea typeface="Cambria Math" panose="02040503050406030204" pitchFamily="18" charset="0"/>
              </a:rPr>
              <a:t>O(</a:t>
            </a:r>
            <a:r>
              <a:rPr lang="pt-BR" sz="2000" i="1" dirty="0">
                <a:latin typeface="Cambria Math" panose="02040503050406030204" pitchFamily="18" charset="0"/>
                <a:ea typeface="Cambria Math" panose="02040503050406030204" pitchFamily="18" charset="0"/>
              </a:rPr>
              <a:t>l</a:t>
            </a:r>
            <a:r>
              <a:rPr lang="pt-BR" sz="2000" dirty="0">
                <a:latin typeface="Cambria Math" panose="02040503050406030204" pitchFamily="18" charset="0"/>
                <a:ea typeface="Cambria Math" panose="02040503050406030204" pitchFamily="18" charset="0"/>
              </a:rPr>
              <a:t>)</a:t>
            </a:r>
          </a:p>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mettono in relazione le masse dei reagenti e le masse dei prodotti?</a:t>
            </a:r>
            <a:br>
              <a:rPr lang="it-IT" sz="2000" b="1" dirty="0"/>
            </a:br>
            <a:r>
              <a:rPr lang="it-IT" sz="2000" dirty="0"/>
              <a:t>Quanti grammi di CaCO</a:t>
            </a:r>
            <a:r>
              <a:rPr lang="it-IT" sz="2000" baseline="-25000" dirty="0"/>
              <a:t>3</a:t>
            </a:r>
            <a:r>
              <a:rPr lang="it-IT" sz="2000" dirty="0"/>
              <a:t> servono per ottenere 1,50 · 10</a:t>
            </a:r>
            <a:r>
              <a:rPr lang="it-IT" sz="2000" baseline="30000" dirty="0"/>
              <a:t>2</a:t>
            </a:r>
            <a:r>
              <a:rPr lang="it-IT" sz="2000" dirty="0"/>
              <a:t> g di </a:t>
            </a:r>
            <a:r>
              <a:rPr lang="it-IT" sz="2000" dirty="0" err="1"/>
              <a:t>CaO</a:t>
            </a:r>
            <a:r>
              <a:rPr lang="it-IT" sz="2000" dirty="0"/>
              <a:t>?</a:t>
            </a:r>
            <a:endParaRPr lang="it-IT" sz="2000" dirty="0">
              <a:latin typeface="Cambria Math" panose="02040503050406030204" pitchFamily="18" charset="0"/>
              <a:ea typeface="Cambria Math" panose="02040503050406030204" pitchFamily="18" charset="0"/>
            </a:endParaRPr>
          </a:p>
        </p:txBody>
      </p:sp>
      <p:sp>
        <p:nvSpPr>
          <p:cNvPr id="5" name="Segnaposto piè di pagina 4">
            <a:extLst>
              <a:ext uri="{FF2B5EF4-FFF2-40B4-BE49-F238E27FC236}">
                <a16:creationId xmlns:a16="http://schemas.microsoft.com/office/drawing/2014/main" id="{7E2DD77D-90F4-4963-9D64-6D47E44FDDA4}"/>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cxnSp>
        <p:nvCxnSpPr>
          <p:cNvPr id="6" name="Connettore diritto 5">
            <a:extLst>
              <a:ext uri="{FF2B5EF4-FFF2-40B4-BE49-F238E27FC236}">
                <a16:creationId xmlns:a16="http://schemas.microsoft.com/office/drawing/2014/main" id="{75B53534-2613-4354-955E-542C54D2B5E9}"/>
              </a:ext>
            </a:extLst>
          </p:cNvPr>
          <p:cNvCxnSpPr>
            <a:cxnSpLocks/>
          </p:cNvCxnSpPr>
          <p:nvPr/>
        </p:nvCxnSpPr>
        <p:spPr bwMode="auto">
          <a:xfrm>
            <a:off x="455051" y="1362672"/>
            <a:ext cx="2149" cy="4874640"/>
          </a:xfrm>
          <a:prstGeom prst="line">
            <a:avLst/>
          </a:prstGeom>
          <a:solidFill>
            <a:schemeClr val="accent1"/>
          </a:solidFill>
          <a:ln w="19050" cap="flat" cmpd="sng" algn="ctr">
            <a:solidFill>
              <a:srgbClr val="008080"/>
            </a:solidFill>
            <a:prstDash val="solid"/>
            <a:round/>
            <a:headEnd type="none" w="med" len="med"/>
            <a:tailEnd type="none" w="med" len="med"/>
          </a:ln>
          <a:effectLst/>
        </p:spPr>
      </p:cxnSp>
      <p:pic>
        <p:nvPicPr>
          <p:cNvPr id="7" name="Immagine 6">
            <a:extLst>
              <a:ext uri="{FF2B5EF4-FFF2-40B4-BE49-F238E27FC236}">
                <a16:creationId xmlns:a16="http://schemas.microsoft.com/office/drawing/2014/main" id="{DED3D5AB-AE47-4617-A02A-6BF680894CE3}"/>
              </a:ext>
            </a:extLst>
          </p:cNvPr>
          <p:cNvPicPr>
            <a:picLocks noChangeAspect="1"/>
          </p:cNvPicPr>
          <p:nvPr/>
        </p:nvPicPr>
        <p:blipFill>
          <a:blip r:embed="rId2"/>
          <a:stretch>
            <a:fillRect/>
          </a:stretch>
        </p:blipFill>
        <p:spPr>
          <a:xfrm>
            <a:off x="2712876" y="5425885"/>
            <a:ext cx="3995936" cy="503819"/>
          </a:xfrm>
          <a:prstGeom prst="rect">
            <a:avLst/>
          </a:prstGeom>
        </p:spPr>
      </p:pic>
    </p:spTree>
    <p:extLst>
      <p:ext uri="{BB962C8B-B14F-4D97-AF65-F5344CB8AC3E}">
        <p14:creationId xmlns:p14="http://schemas.microsoft.com/office/powerpoint/2010/main" val="3690836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EEA1F2-104F-4613-B9E6-9A93A65B63C5}"/>
              </a:ext>
            </a:extLst>
          </p:cNvPr>
          <p:cNvSpPr>
            <a:spLocks noGrp="1"/>
          </p:cNvSpPr>
          <p:nvPr>
            <p:ph type="title"/>
          </p:nvPr>
        </p:nvSpPr>
        <p:spPr/>
        <p:txBody>
          <a:bodyPr/>
          <a:lstStyle/>
          <a:p>
            <a:r>
              <a:rPr lang="it-IT" dirty="0"/>
              <a:t>Il reagente limitante</a:t>
            </a:r>
          </a:p>
        </p:txBody>
      </p:sp>
      <p:sp>
        <p:nvSpPr>
          <p:cNvPr id="3" name="Segnaposto contenuto 2">
            <a:extLst>
              <a:ext uri="{FF2B5EF4-FFF2-40B4-BE49-F238E27FC236}">
                <a16:creationId xmlns:a16="http://schemas.microsoft.com/office/drawing/2014/main" id="{1C1EF626-C940-4C14-949D-DB2CE5EA84C4}"/>
              </a:ext>
            </a:extLst>
          </p:cNvPr>
          <p:cNvSpPr>
            <a:spLocks noGrp="1"/>
          </p:cNvSpPr>
          <p:nvPr>
            <p:ph idx="1"/>
          </p:nvPr>
        </p:nvSpPr>
        <p:spPr>
          <a:xfrm>
            <a:off x="457200" y="1340768"/>
            <a:ext cx="8219256" cy="2088232"/>
          </a:xfrm>
        </p:spPr>
        <p:txBody>
          <a:bodyPr/>
          <a:lstStyle/>
          <a:p>
            <a:r>
              <a:rPr lang="it-IT" dirty="0"/>
              <a:t>Il </a:t>
            </a:r>
            <a:r>
              <a:rPr lang="it-IT" b="1" dirty="0"/>
              <a:t>reagente limitante </a:t>
            </a:r>
            <a:r>
              <a:rPr lang="it-IT" dirty="0"/>
              <a:t>è il reagente che si esaurisce per primo durante una reazione chimica e che limita la quantità di prodotto che si può ottenere.</a:t>
            </a:r>
          </a:p>
          <a:p>
            <a:r>
              <a:rPr lang="it-IT" dirty="0"/>
              <a:t>Se i rapporti stechiometrici non sono rispettati, una parte di reagente rimane inutilizzata.</a:t>
            </a:r>
          </a:p>
        </p:txBody>
      </p:sp>
      <p:sp>
        <p:nvSpPr>
          <p:cNvPr id="4" name="Segnaposto piè di pagina 3">
            <a:extLst>
              <a:ext uri="{FF2B5EF4-FFF2-40B4-BE49-F238E27FC236}">
                <a16:creationId xmlns:a16="http://schemas.microsoft.com/office/drawing/2014/main" id="{52031BA5-8B0A-4F44-A7C4-B7CD7742FE8B}"/>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ACB4CE8A-353C-4921-8BE7-DFE53F831A87}"/>
              </a:ext>
            </a:extLst>
          </p:cNvPr>
          <p:cNvPicPr>
            <a:picLocks noChangeAspect="1"/>
          </p:cNvPicPr>
          <p:nvPr/>
        </p:nvPicPr>
        <p:blipFill>
          <a:blip r:embed="rId2"/>
          <a:stretch>
            <a:fillRect/>
          </a:stretch>
        </p:blipFill>
        <p:spPr>
          <a:xfrm>
            <a:off x="466778" y="4018301"/>
            <a:ext cx="8219256" cy="1498931"/>
          </a:xfrm>
          <a:prstGeom prst="rect">
            <a:avLst/>
          </a:prstGeom>
        </p:spPr>
      </p:pic>
    </p:spTree>
    <p:extLst>
      <p:ext uri="{BB962C8B-B14F-4D97-AF65-F5344CB8AC3E}">
        <p14:creationId xmlns:p14="http://schemas.microsoft.com/office/powerpoint/2010/main" val="1393614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3E5700-3D4C-4655-A633-AD1CC5CD22B8}"/>
              </a:ext>
            </a:extLst>
          </p:cNvPr>
          <p:cNvSpPr>
            <a:spLocks noGrp="1"/>
          </p:cNvSpPr>
          <p:nvPr>
            <p:ph type="title"/>
          </p:nvPr>
        </p:nvSpPr>
        <p:spPr/>
        <p:txBody>
          <a:bodyPr/>
          <a:lstStyle/>
          <a:p>
            <a:r>
              <a:rPr lang="it-IT" dirty="0"/>
              <a:t>La resa di una reazione</a:t>
            </a:r>
          </a:p>
        </p:txBody>
      </p:sp>
      <p:sp>
        <p:nvSpPr>
          <p:cNvPr id="3" name="Segnaposto contenuto 2">
            <a:extLst>
              <a:ext uri="{FF2B5EF4-FFF2-40B4-BE49-F238E27FC236}">
                <a16:creationId xmlns:a16="http://schemas.microsoft.com/office/drawing/2014/main" id="{09E121BE-7FEF-4BE1-93FF-FBAE3044091F}"/>
              </a:ext>
            </a:extLst>
          </p:cNvPr>
          <p:cNvSpPr>
            <a:spLocks noGrp="1"/>
          </p:cNvSpPr>
          <p:nvPr>
            <p:ph idx="1"/>
          </p:nvPr>
        </p:nvSpPr>
        <p:spPr/>
        <p:txBody>
          <a:bodyPr/>
          <a:lstStyle/>
          <a:p>
            <a:r>
              <a:rPr lang="it-IT" dirty="0"/>
              <a:t>Durante una reazione avvengono molti processi che non sempre riusciamo a controllare:</a:t>
            </a:r>
          </a:p>
          <a:p>
            <a:pPr marL="342900" indent="-342900">
              <a:buClrTx/>
              <a:buSzPct val="80000"/>
              <a:buFont typeface="Arial" panose="020B0604020202020204" pitchFamily="34" charset="0"/>
              <a:buChar char="•"/>
            </a:pPr>
            <a:r>
              <a:rPr lang="it-IT" b="1" dirty="0"/>
              <a:t>resa teorica</a:t>
            </a:r>
            <a:r>
              <a:rPr lang="it-IT" dirty="0"/>
              <a:t> </a:t>
            </a:r>
            <a:r>
              <a:rPr lang="it-IT" b="1" dirty="0"/>
              <a:t>→ </a:t>
            </a:r>
            <a:r>
              <a:rPr lang="it-IT" dirty="0"/>
              <a:t>quantità di prodotto che si può ottenere a partire da una certa massa di reagente in base alla sua equazione bilanciata (in </a:t>
            </a:r>
            <a:r>
              <a:rPr lang="it-IT" dirty="0" err="1"/>
              <a:t>mol</a:t>
            </a:r>
            <a:r>
              <a:rPr lang="it-IT" dirty="0"/>
              <a:t> o u);</a:t>
            </a:r>
          </a:p>
          <a:p>
            <a:pPr marL="342900" indent="-342900">
              <a:buClrTx/>
              <a:buSzPct val="80000"/>
              <a:buFont typeface="Arial" panose="020B0604020202020204" pitchFamily="34" charset="0"/>
              <a:buChar char="•"/>
            </a:pPr>
            <a:r>
              <a:rPr lang="it-IT" b="1" dirty="0"/>
              <a:t>resa effettiva</a:t>
            </a:r>
            <a:r>
              <a:rPr lang="it-IT" dirty="0"/>
              <a:t> </a:t>
            </a:r>
            <a:r>
              <a:rPr lang="it-IT" b="1" dirty="0"/>
              <a:t>→ </a:t>
            </a:r>
            <a:r>
              <a:rPr lang="it-IT" dirty="0"/>
              <a:t>quantità che si riesce a isolare alla fine della reazione (in </a:t>
            </a:r>
            <a:r>
              <a:rPr lang="it-IT" dirty="0" err="1"/>
              <a:t>mol</a:t>
            </a:r>
            <a:r>
              <a:rPr lang="it-IT" dirty="0"/>
              <a:t> o u);</a:t>
            </a:r>
          </a:p>
          <a:p>
            <a:pPr marL="342900" indent="-342900">
              <a:buClrTx/>
              <a:buSzPct val="80000"/>
              <a:buFont typeface="Arial" panose="020B0604020202020204" pitchFamily="34" charset="0"/>
              <a:buChar char="•"/>
            </a:pPr>
            <a:r>
              <a:rPr lang="it-IT" b="1" dirty="0"/>
              <a:t>resa percentuale →</a:t>
            </a:r>
            <a:r>
              <a:rPr lang="it-IT" dirty="0"/>
              <a:t> rapporto tra la resa effettiva e la resa teorica espresso in forma percentuale.</a:t>
            </a:r>
          </a:p>
        </p:txBody>
      </p:sp>
      <p:sp>
        <p:nvSpPr>
          <p:cNvPr id="4" name="Segnaposto piè di pagina 3">
            <a:extLst>
              <a:ext uri="{FF2B5EF4-FFF2-40B4-BE49-F238E27FC236}">
                <a16:creationId xmlns:a16="http://schemas.microsoft.com/office/drawing/2014/main" id="{ED15644C-EA02-4A67-B10B-5DDB5550A599}"/>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6D2B978E-124F-4650-913F-369095B02742}"/>
              </a:ext>
            </a:extLst>
          </p:cNvPr>
          <p:cNvPicPr>
            <a:picLocks noChangeAspect="1"/>
          </p:cNvPicPr>
          <p:nvPr/>
        </p:nvPicPr>
        <p:blipFill>
          <a:blip r:embed="rId2"/>
          <a:stretch>
            <a:fillRect/>
          </a:stretch>
        </p:blipFill>
        <p:spPr>
          <a:xfrm>
            <a:off x="1285052" y="5408372"/>
            <a:ext cx="6563551" cy="936104"/>
          </a:xfrm>
          <a:prstGeom prst="rect">
            <a:avLst/>
          </a:prstGeom>
        </p:spPr>
      </p:pic>
    </p:spTree>
    <p:extLst>
      <p:ext uri="{BB962C8B-B14F-4D97-AF65-F5344CB8AC3E}">
        <p14:creationId xmlns:p14="http://schemas.microsoft.com/office/powerpoint/2010/main" val="2761471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27B5E-7BA2-4F46-B470-A9F587FC2ED7}"/>
              </a:ext>
            </a:extLst>
          </p:cNvPr>
          <p:cNvSpPr>
            <a:spLocks noGrp="1"/>
          </p:cNvSpPr>
          <p:nvPr>
            <p:ph type="title"/>
          </p:nvPr>
        </p:nvSpPr>
        <p:spPr/>
        <p:txBody>
          <a:bodyPr/>
          <a:lstStyle/>
          <a:p>
            <a:r>
              <a:rPr lang="it-IT" dirty="0">
                <a:solidFill>
                  <a:srgbClr val="008080"/>
                </a:solidFill>
                <a:latin typeface="AlrightSans-Black"/>
              </a:rPr>
              <a:t>LA CHIMICA CON METODO</a:t>
            </a:r>
            <a:endParaRPr lang="it-IT" dirty="0">
              <a:solidFill>
                <a:srgbClr val="008080"/>
              </a:solidFill>
              <a:latin typeface="+mn-lt"/>
            </a:endParaRPr>
          </a:p>
        </p:txBody>
      </p:sp>
      <p:sp>
        <p:nvSpPr>
          <p:cNvPr id="8" name="Segnaposto contenuto 7">
            <a:extLst>
              <a:ext uri="{FF2B5EF4-FFF2-40B4-BE49-F238E27FC236}">
                <a16:creationId xmlns:a16="http://schemas.microsoft.com/office/drawing/2014/main" id="{F9D8C034-144F-4397-B341-0C15EA0F71DA}"/>
              </a:ext>
            </a:extLst>
          </p:cNvPr>
          <p:cNvSpPr>
            <a:spLocks noGrp="1"/>
          </p:cNvSpPr>
          <p:nvPr>
            <p:ph idx="1"/>
          </p:nvPr>
        </p:nvSpPr>
        <p:spPr>
          <a:xfrm>
            <a:off x="601216" y="1340768"/>
            <a:ext cx="8219256" cy="4896544"/>
          </a:xfrm>
        </p:spPr>
        <p:txBody>
          <a:bodyPr/>
          <a:lstStyle/>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individua il reagente limitante?</a:t>
            </a:r>
            <a:br>
              <a:rPr lang="it-IT" sz="2000" b="1" dirty="0"/>
            </a:br>
            <a:r>
              <a:rPr lang="it-IT" sz="2000" dirty="0"/>
              <a:t>Si fanno reagire 4 </a:t>
            </a:r>
            <a:r>
              <a:rPr lang="it-IT" sz="2000" dirty="0" err="1"/>
              <a:t>mol</a:t>
            </a:r>
            <a:r>
              <a:rPr lang="it-IT" sz="2000" dirty="0"/>
              <a:t> di ferro con 6 </a:t>
            </a:r>
            <a:r>
              <a:rPr lang="it-IT" sz="2000" dirty="0" err="1"/>
              <a:t>mol</a:t>
            </a:r>
            <a:r>
              <a:rPr lang="it-IT" sz="2000" dirty="0"/>
              <a:t> di solfato di rame. Individua il reagente limitante secondo la reazione:</a:t>
            </a:r>
          </a:p>
          <a:p>
            <a:pPr lvl="0" algn="ctr">
              <a:spcAft>
                <a:spcPts val="1000"/>
              </a:spcAft>
              <a:buClr>
                <a:schemeClr val="accent1">
                  <a:lumMod val="75000"/>
                </a:schemeClr>
              </a:buClr>
              <a:buSzPct val="60000"/>
            </a:pPr>
            <a:r>
              <a:rPr lang="it-IT" sz="2000" dirty="0">
                <a:latin typeface="Cambria Math" panose="02040503050406030204" pitchFamily="18" charset="0"/>
                <a:ea typeface="Cambria Math" panose="02040503050406030204" pitchFamily="18" charset="0"/>
              </a:rPr>
              <a:t>Fe(</a:t>
            </a:r>
            <a:r>
              <a:rPr lang="it-IT" sz="2000" i="1" dirty="0">
                <a:latin typeface="Cambria Math" panose="02040503050406030204" pitchFamily="18" charset="0"/>
                <a:ea typeface="Cambria Math" panose="02040503050406030204" pitchFamily="18" charset="0"/>
              </a:rPr>
              <a:t>s</a:t>
            </a:r>
            <a:r>
              <a:rPr lang="it-IT" sz="2000" dirty="0">
                <a:latin typeface="Cambria Math" panose="02040503050406030204" pitchFamily="18" charset="0"/>
                <a:ea typeface="Cambria Math" panose="02040503050406030204" pitchFamily="18" charset="0"/>
              </a:rPr>
              <a:t>) + CuSO</a:t>
            </a:r>
            <a:r>
              <a:rPr lang="it-IT" sz="2000" baseline="-25000" dirty="0">
                <a:latin typeface="Cambria Math" panose="02040503050406030204" pitchFamily="18" charset="0"/>
                <a:ea typeface="Cambria Math" panose="02040503050406030204" pitchFamily="18" charset="0"/>
              </a:rPr>
              <a:t>4</a:t>
            </a:r>
            <a:r>
              <a:rPr lang="it-IT" sz="2000" dirty="0">
                <a:latin typeface="Cambria Math" panose="02040503050406030204" pitchFamily="18" charset="0"/>
                <a:ea typeface="Cambria Math" panose="02040503050406030204" pitchFamily="18" charset="0"/>
              </a:rPr>
              <a:t>(</a:t>
            </a:r>
            <a:r>
              <a:rPr lang="it-IT" sz="2000" i="1" dirty="0" err="1">
                <a:latin typeface="Cambria Math" panose="02040503050406030204" pitchFamily="18" charset="0"/>
                <a:ea typeface="Cambria Math" panose="02040503050406030204" pitchFamily="18" charset="0"/>
              </a:rPr>
              <a:t>aq</a:t>
            </a:r>
            <a:r>
              <a:rPr lang="it-IT" sz="2000" dirty="0">
                <a:latin typeface="Cambria Math" panose="02040503050406030204" pitchFamily="18" charset="0"/>
                <a:ea typeface="Cambria Math" panose="02040503050406030204" pitchFamily="18" charset="0"/>
              </a:rPr>
              <a:t>) ⟶ Cu(s) + FeSO</a:t>
            </a:r>
            <a:r>
              <a:rPr lang="it-IT" sz="2000" baseline="-25000" dirty="0">
                <a:latin typeface="Cambria Math" panose="02040503050406030204" pitchFamily="18" charset="0"/>
                <a:ea typeface="Cambria Math" panose="02040503050406030204" pitchFamily="18" charset="0"/>
              </a:rPr>
              <a:t>4</a:t>
            </a:r>
            <a:r>
              <a:rPr lang="it-IT" sz="2000" dirty="0">
                <a:latin typeface="Cambria Math" panose="02040503050406030204" pitchFamily="18" charset="0"/>
                <a:ea typeface="Cambria Math" panose="02040503050406030204" pitchFamily="18" charset="0"/>
              </a:rPr>
              <a:t>(</a:t>
            </a:r>
            <a:r>
              <a:rPr lang="it-IT" sz="2000" i="1" dirty="0" err="1">
                <a:latin typeface="Cambria Math" panose="02040503050406030204" pitchFamily="18" charset="0"/>
                <a:ea typeface="Cambria Math" panose="02040503050406030204" pitchFamily="18" charset="0"/>
              </a:rPr>
              <a:t>aq</a:t>
            </a:r>
            <a:r>
              <a:rPr lang="it-IT" sz="2000" dirty="0">
                <a:latin typeface="Cambria Math" panose="02040503050406030204" pitchFamily="18" charset="0"/>
                <a:ea typeface="Cambria Math" panose="02040503050406030204" pitchFamily="18" charset="0"/>
              </a:rPr>
              <a:t>)</a:t>
            </a:r>
          </a:p>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calcola la resa percentuale di una reazione?</a:t>
            </a:r>
            <a:br>
              <a:rPr lang="it-IT" sz="2000" b="1" dirty="0"/>
            </a:br>
            <a:r>
              <a:rPr lang="it-IT" sz="2000" dirty="0"/>
              <a:t>Una studentessa di chimica fa reagire 12,0 g di P con 35,0 g di Cl</a:t>
            </a:r>
            <a:r>
              <a:rPr lang="it-IT" sz="2000" baseline="-25000" dirty="0"/>
              <a:t>2</a:t>
            </a:r>
            <a:r>
              <a:rPr lang="it-IT" sz="2000" dirty="0"/>
              <a:t>. Alla fine della reazione ottiene 42,4 g di tricloruro di fosforo, PCl</a:t>
            </a:r>
            <a:r>
              <a:rPr lang="it-IT" sz="2000" baseline="-25000" dirty="0"/>
              <a:t>3</a:t>
            </a:r>
            <a:r>
              <a:rPr lang="it-IT" sz="2000" dirty="0"/>
              <a:t>. L’equazione della reazione che sta svolgendo è:</a:t>
            </a:r>
          </a:p>
          <a:p>
            <a:pPr lvl="0" algn="ctr">
              <a:spcAft>
                <a:spcPts val="1000"/>
              </a:spcAft>
              <a:buClr>
                <a:schemeClr val="accent1">
                  <a:lumMod val="75000"/>
                </a:schemeClr>
              </a:buClr>
              <a:buSzPct val="60000"/>
            </a:pPr>
            <a:r>
              <a:rPr lang="it-IT" sz="2000" dirty="0">
                <a:latin typeface="Cambria Math" panose="02040503050406030204" pitchFamily="18" charset="0"/>
                <a:ea typeface="Cambria Math" panose="02040503050406030204" pitchFamily="18" charset="0"/>
              </a:rPr>
              <a:t>2P(</a:t>
            </a:r>
            <a:r>
              <a:rPr lang="it-IT" sz="2000" i="1" dirty="0">
                <a:latin typeface="Cambria Math" panose="02040503050406030204" pitchFamily="18" charset="0"/>
                <a:ea typeface="Cambria Math" panose="02040503050406030204" pitchFamily="18" charset="0"/>
              </a:rPr>
              <a:t>s</a:t>
            </a:r>
            <a:r>
              <a:rPr lang="it-IT" sz="2000" dirty="0">
                <a:latin typeface="Cambria Math" panose="02040503050406030204" pitchFamily="18" charset="0"/>
                <a:ea typeface="Cambria Math" panose="02040503050406030204" pitchFamily="18" charset="0"/>
              </a:rPr>
              <a:t>) + 3Cl</a:t>
            </a:r>
            <a:r>
              <a:rPr lang="it-IT" sz="2000" baseline="-25000" dirty="0">
                <a:latin typeface="Cambria Math" panose="02040503050406030204" pitchFamily="18" charset="0"/>
                <a:ea typeface="Cambria Math" panose="02040503050406030204" pitchFamily="18" charset="0"/>
              </a:rPr>
              <a:t>2</a:t>
            </a:r>
            <a:r>
              <a:rPr lang="it-IT" sz="2000" dirty="0">
                <a:latin typeface="Cambria Math" panose="02040503050406030204" pitchFamily="18" charset="0"/>
                <a:ea typeface="Cambria Math" panose="02040503050406030204" pitchFamily="18" charset="0"/>
              </a:rPr>
              <a:t>(</a:t>
            </a:r>
            <a:r>
              <a:rPr lang="it-IT" sz="2000" i="1" dirty="0">
                <a:latin typeface="Cambria Math" panose="02040503050406030204" pitchFamily="18" charset="0"/>
                <a:ea typeface="Cambria Math" panose="02040503050406030204" pitchFamily="18" charset="0"/>
              </a:rPr>
              <a:t>g</a:t>
            </a:r>
            <a:r>
              <a:rPr lang="it-IT" sz="2000" dirty="0">
                <a:latin typeface="Cambria Math" panose="02040503050406030204" pitchFamily="18" charset="0"/>
                <a:ea typeface="Cambria Math" panose="02040503050406030204" pitchFamily="18" charset="0"/>
              </a:rPr>
              <a:t>) ⟶ 2PCl</a:t>
            </a:r>
            <a:r>
              <a:rPr lang="it-IT" sz="2000" baseline="-25000" dirty="0">
                <a:latin typeface="Cambria Math" panose="02040503050406030204" pitchFamily="18" charset="0"/>
                <a:ea typeface="Cambria Math" panose="02040503050406030204" pitchFamily="18" charset="0"/>
              </a:rPr>
              <a:t>3</a:t>
            </a:r>
            <a:r>
              <a:rPr lang="it-IT" sz="2000" dirty="0">
                <a:latin typeface="Cambria Math" panose="02040503050406030204" pitchFamily="18" charset="0"/>
                <a:ea typeface="Cambria Math" panose="02040503050406030204" pitchFamily="18" charset="0"/>
              </a:rPr>
              <a:t>(</a:t>
            </a:r>
            <a:r>
              <a:rPr lang="it-IT" sz="2000" i="1" dirty="0">
                <a:latin typeface="Cambria Math" panose="02040503050406030204" pitchFamily="18" charset="0"/>
                <a:ea typeface="Cambria Math" panose="02040503050406030204" pitchFamily="18" charset="0"/>
              </a:rPr>
              <a:t>l</a:t>
            </a:r>
            <a:r>
              <a:rPr lang="it-IT" sz="2000" dirty="0">
                <a:latin typeface="Cambria Math" panose="02040503050406030204" pitchFamily="18" charset="0"/>
                <a:ea typeface="Cambria Math" panose="02040503050406030204" pitchFamily="18" charset="0"/>
              </a:rPr>
              <a:t>)</a:t>
            </a:r>
          </a:p>
          <a:p>
            <a:pPr lvl="1">
              <a:spcAft>
                <a:spcPts val="1000"/>
              </a:spcAft>
              <a:buClr>
                <a:schemeClr val="accent1">
                  <a:lumMod val="75000"/>
                </a:schemeClr>
              </a:buClr>
              <a:buSzPct val="60000"/>
            </a:pPr>
            <a:r>
              <a:rPr lang="it-IT" sz="2000" dirty="0"/>
              <a:t>Calcola la resa percentuale del prodotto.</a:t>
            </a:r>
          </a:p>
        </p:txBody>
      </p:sp>
      <p:sp>
        <p:nvSpPr>
          <p:cNvPr id="5" name="Segnaposto piè di pagina 4">
            <a:extLst>
              <a:ext uri="{FF2B5EF4-FFF2-40B4-BE49-F238E27FC236}">
                <a16:creationId xmlns:a16="http://schemas.microsoft.com/office/drawing/2014/main" id="{7E2DD77D-90F4-4963-9D64-6D47E44FDDA4}"/>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cxnSp>
        <p:nvCxnSpPr>
          <p:cNvPr id="6" name="Connettore diritto 5">
            <a:extLst>
              <a:ext uri="{FF2B5EF4-FFF2-40B4-BE49-F238E27FC236}">
                <a16:creationId xmlns:a16="http://schemas.microsoft.com/office/drawing/2014/main" id="{75B53534-2613-4354-955E-542C54D2B5E9}"/>
              </a:ext>
            </a:extLst>
          </p:cNvPr>
          <p:cNvCxnSpPr>
            <a:cxnSpLocks/>
          </p:cNvCxnSpPr>
          <p:nvPr/>
        </p:nvCxnSpPr>
        <p:spPr bwMode="auto">
          <a:xfrm>
            <a:off x="455051" y="1362672"/>
            <a:ext cx="2149" cy="4874640"/>
          </a:xfrm>
          <a:prstGeom prst="line">
            <a:avLst/>
          </a:prstGeom>
          <a:solidFill>
            <a:schemeClr val="accent1"/>
          </a:solidFill>
          <a:ln w="19050" cap="flat" cmpd="sng" algn="ctr">
            <a:solidFill>
              <a:srgbClr val="008080"/>
            </a:solidFill>
            <a:prstDash val="solid"/>
            <a:round/>
            <a:headEnd type="none" w="med" len="med"/>
            <a:tailEnd type="none" w="med" len="med"/>
          </a:ln>
          <a:effectLst/>
        </p:spPr>
      </p:cxnSp>
    </p:spTree>
    <p:extLst>
      <p:ext uri="{BB962C8B-B14F-4D97-AF65-F5344CB8AC3E}">
        <p14:creationId xmlns:p14="http://schemas.microsoft.com/office/powerpoint/2010/main" val="2900141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09E1ADF4-68C2-4B57-82AA-7DE2B175B4B4}"/>
              </a:ext>
            </a:extLst>
          </p:cNvPr>
          <p:cNvSpPr>
            <a:spLocks noGrp="1"/>
          </p:cNvSpPr>
          <p:nvPr>
            <p:ph idx="1"/>
          </p:nvPr>
        </p:nvSpPr>
        <p:spPr/>
        <p:txBody>
          <a:bodyPr/>
          <a:lstStyle/>
          <a:p>
            <a:pPr lvl="0"/>
            <a:r>
              <a:rPr lang="it-IT" b="1" dirty="0">
                <a:solidFill>
                  <a:srgbClr val="000000"/>
                </a:solidFill>
              </a:rPr>
              <a:t>La chimica in Agenda</a:t>
            </a:r>
            <a:endParaRPr lang="en-US" altLang="it-IT" sz="2000" b="1" dirty="0">
              <a:solidFill>
                <a:srgbClr val="000000"/>
              </a:solidFill>
            </a:endParaRPr>
          </a:p>
          <a:p>
            <a:pPr lvl="0">
              <a:spcAft>
                <a:spcPts val="1000"/>
              </a:spcAft>
            </a:pPr>
            <a:r>
              <a:rPr lang="it-IT" sz="2000" dirty="0">
                <a:solidFill>
                  <a:srgbClr val="000000"/>
                </a:solidFill>
              </a:rPr>
              <a:t>Il secondo principio della Green </a:t>
            </a:r>
            <a:r>
              <a:rPr lang="it-IT" sz="2000" dirty="0" err="1">
                <a:solidFill>
                  <a:srgbClr val="000000"/>
                </a:solidFill>
              </a:rPr>
              <a:t>Chemistry</a:t>
            </a:r>
            <a:r>
              <a:rPr lang="it-IT" sz="2000" dirty="0">
                <a:solidFill>
                  <a:srgbClr val="000000"/>
                </a:solidFill>
              </a:rPr>
              <a:t> prevede di progettare metodi di sintesi chimica in cui gli atomi dei reagenti siano il più possibile incorporati nel prodotto finale, limitando il più possibile gli scarti. Questo principio prende il nome di economia atomica.</a:t>
            </a:r>
          </a:p>
          <a:p>
            <a:pPr lvl="0">
              <a:spcAft>
                <a:spcPts val="1000"/>
              </a:spcAft>
            </a:pPr>
            <a:r>
              <a:rPr lang="it-IT" sz="2000" dirty="0">
                <a:solidFill>
                  <a:srgbClr val="000000"/>
                </a:solidFill>
              </a:rPr>
              <a:t>L’economia atomica si calcola secondo l’equazione:</a:t>
            </a:r>
            <a:br>
              <a:rPr lang="it-IT" sz="2000" dirty="0">
                <a:solidFill>
                  <a:srgbClr val="000000"/>
                </a:solidFill>
              </a:rPr>
            </a:br>
            <a:r>
              <a:rPr lang="it-IT" sz="2000" dirty="0">
                <a:solidFill>
                  <a:srgbClr val="000000"/>
                </a:solidFill>
              </a:rPr>
              <a:t>economia atomica = (massa molare del prodotto desiderato / massa molare di tutti i reagenti) </a:t>
            </a:r>
            <a:r>
              <a:rPr lang="it-IT" sz="2000" dirty="0">
                <a:ea typeface="Cambria Math" panose="02040503050406030204" pitchFamily="18" charset="0"/>
              </a:rPr>
              <a:t>× 1</a:t>
            </a:r>
            <a:r>
              <a:rPr lang="it-IT" sz="2000" dirty="0">
                <a:solidFill>
                  <a:srgbClr val="000000"/>
                </a:solidFill>
              </a:rPr>
              <a:t>00%</a:t>
            </a:r>
          </a:p>
          <a:p>
            <a:pPr lvl="0">
              <a:spcAft>
                <a:spcPts val="1000"/>
              </a:spcAft>
            </a:pPr>
            <a:endParaRPr lang="it-IT" dirty="0"/>
          </a:p>
        </p:txBody>
      </p:sp>
      <p:sp>
        <p:nvSpPr>
          <p:cNvPr id="3" name="Segnaposto piè di pagina 2">
            <a:extLst>
              <a:ext uri="{FF2B5EF4-FFF2-40B4-BE49-F238E27FC236}">
                <a16:creationId xmlns:a16="http://schemas.microsoft.com/office/drawing/2014/main" id="{A8E66D4F-7110-4156-8869-5FCAD50529E7}"/>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6946BEA1-5E97-4F6F-9D26-E9E9BBB5828A}"/>
              </a:ext>
            </a:extLst>
          </p:cNvPr>
          <p:cNvPicPr>
            <a:picLocks noChangeAspect="1"/>
          </p:cNvPicPr>
          <p:nvPr/>
        </p:nvPicPr>
        <p:blipFill>
          <a:blip r:embed="rId2"/>
          <a:stretch>
            <a:fillRect/>
          </a:stretch>
        </p:blipFill>
        <p:spPr>
          <a:xfrm>
            <a:off x="1698203" y="187259"/>
            <a:ext cx="1217613" cy="1211434"/>
          </a:xfrm>
          <a:prstGeom prst="rect">
            <a:avLst/>
          </a:prstGeom>
        </p:spPr>
      </p:pic>
    </p:spTree>
    <p:extLst>
      <p:ext uri="{BB962C8B-B14F-4D97-AF65-F5344CB8AC3E}">
        <p14:creationId xmlns:p14="http://schemas.microsoft.com/office/powerpoint/2010/main" val="849470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9DFB66D-1D1D-4C5B-B1A5-7D447D4F33B9}"/>
              </a:ext>
            </a:extLst>
          </p:cNvPr>
          <p:cNvSpPr>
            <a:spLocks noGrp="1"/>
          </p:cNvSpPr>
          <p:nvPr>
            <p:ph idx="1"/>
          </p:nvPr>
        </p:nvSpPr>
        <p:spPr>
          <a:xfrm>
            <a:off x="457200" y="1546448"/>
            <a:ext cx="8219256" cy="4834880"/>
          </a:xfrm>
        </p:spPr>
        <p:txBody>
          <a:bodyPr/>
          <a:lstStyle/>
          <a:p>
            <a:pPr lvl="0"/>
            <a:r>
              <a:rPr lang="en-US" altLang="it-IT" b="1" dirty="0">
                <a:solidFill>
                  <a:srgbClr val="000000"/>
                </a:solidFill>
              </a:rPr>
              <a:t>Chemistry in English</a:t>
            </a:r>
            <a:br>
              <a:rPr lang="en-US" altLang="it-IT" b="1" dirty="0">
                <a:solidFill>
                  <a:srgbClr val="000000"/>
                </a:solidFill>
              </a:rPr>
            </a:br>
            <a:r>
              <a:rPr lang="en-US" altLang="it-IT" sz="2000" b="1" dirty="0">
                <a:solidFill>
                  <a:srgbClr val="000000"/>
                </a:solidFill>
              </a:rPr>
              <a:t>Goal 12: Responsible consumption and production</a:t>
            </a:r>
          </a:p>
          <a:p>
            <a:pPr lvl="0">
              <a:spcAft>
                <a:spcPts val="1000"/>
              </a:spcAft>
            </a:pPr>
            <a:r>
              <a:rPr lang="en-US" sz="2000" dirty="0">
                <a:solidFill>
                  <a:srgbClr val="000000"/>
                </a:solidFill>
              </a:rPr>
              <a:t>«Achieving economic growth and sustainable development requires that we urgently reduce our </a:t>
            </a:r>
            <a:r>
              <a:rPr lang="en-US" sz="2000" u="sng" dirty="0">
                <a:solidFill>
                  <a:srgbClr val="000000"/>
                </a:solidFill>
              </a:rPr>
              <a:t>ecological footprint</a:t>
            </a:r>
            <a:r>
              <a:rPr lang="en-US" sz="2000" dirty="0">
                <a:solidFill>
                  <a:srgbClr val="000000"/>
                </a:solidFill>
              </a:rPr>
              <a:t> by changing the way we produce and consume goods and resources. Agriculture is the biggest user of water worldwide, and irrigation now claims close to 70 percent of all freshwater for human use.</a:t>
            </a:r>
            <a:br>
              <a:rPr lang="en-US" sz="2000" dirty="0">
                <a:solidFill>
                  <a:srgbClr val="000000"/>
                </a:solidFill>
              </a:rPr>
            </a:br>
            <a:r>
              <a:rPr lang="en-US" sz="2000" dirty="0">
                <a:solidFill>
                  <a:srgbClr val="000000"/>
                </a:solidFill>
              </a:rPr>
              <a:t>The efficient management of our shared natural resources, and the way we dispose of toxic waste and pollutants, are important targets to achieve this goal. Encouraging industries, businesses and consumers to recycle and reduce waste is equally important, as is supporting developing countries </a:t>
            </a:r>
            <a:r>
              <a:rPr lang="en-US" sz="2000" u="sng" dirty="0">
                <a:solidFill>
                  <a:srgbClr val="000000"/>
                </a:solidFill>
              </a:rPr>
              <a:t>to move towards</a:t>
            </a:r>
            <a:r>
              <a:rPr lang="en-US" sz="2000" dirty="0">
                <a:solidFill>
                  <a:srgbClr val="000000"/>
                </a:solidFill>
              </a:rPr>
              <a:t> more sustainable patterns of consumption by 2030 [...].»</a:t>
            </a:r>
          </a:p>
          <a:p>
            <a:pPr lvl="0" algn="r">
              <a:spcAft>
                <a:spcPts val="1000"/>
              </a:spcAft>
            </a:pPr>
            <a:r>
              <a:rPr lang="en-US" sz="2000" dirty="0">
                <a:solidFill>
                  <a:srgbClr val="000000"/>
                </a:solidFill>
              </a:rPr>
              <a:t>(</a:t>
            </a:r>
            <a:r>
              <a:rPr lang="en-US" sz="2000" i="1" dirty="0">
                <a:solidFill>
                  <a:srgbClr val="000000"/>
                </a:solidFill>
              </a:rPr>
              <a:t>Adapted by</a:t>
            </a:r>
            <a:r>
              <a:rPr lang="en-US" sz="2000" dirty="0">
                <a:solidFill>
                  <a:srgbClr val="000000"/>
                </a:solidFill>
              </a:rPr>
              <a:t>: ONU)</a:t>
            </a:r>
            <a:endParaRPr lang="it-IT" sz="2000" dirty="0"/>
          </a:p>
        </p:txBody>
      </p:sp>
      <p:sp>
        <p:nvSpPr>
          <p:cNvPr id="3" name="Segnaposto piè di pagina 2">
            <a:extLst>
              <a:ext uri="{FF2B5EF4-FFF2-40B4-BE49-F238E27FC236}">
                <a16:creationId xmlns:a16="http://schemas.microsoft.com/office/drawing/2014/main" id="{19DAD5BA-F8BC-403F-B26C-DF5DD10297BC}"/>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4" name="Immagine 3">
            <a:extLst>
              <a:ext uri="{FF2B5EF4-FFF2-40B4-BE49-F238E27FC236}">
                <a16:creationId xmlns:a16="http://schemas.microsoft.com/office/drawing/2014/main" id="{E0ADD625-FFD2-49D4-A2F8-5D694234C603}"/>
              </a:ext>
            </a:extLst>
          </p:cNvPr>
          <p:cNvPicPr>
            <a:picLocks noChangeAspect="1"/>
          </p:cNvPicPr>
          <p:nvPr/>
        </p:nvPicPr>
        <p:blipFill>
          <a:blip r:embed="rId2"/>
          <a:stretch>
            <a:fillRect/>
          </a:stretch>
        </p:blipFill>
        <p:spPr>
          <a:xfrm>
            <a:off x="1704206" y="191027"/>
            <a:ext cx="1213827" cy="1207666"/>
          </a:xfrm>
          <a:prstGeom prst="rect">
            <a:avLst/>
          </a:prstGeom>
        </p:spPr>
      </p:pic>
    </p:spTree>
    <p:extLst>
      <p:ext uri="{BB962C8B-B14F-4D97-AF65-F5344CB8AC3E}">
        <p14:creationId xmlns:p14="http://schemas.microsoft.com/office/powerpoint/2010/main" val="98483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9E123C3-48A8-4302-A937-40882C8AB3E9}"/>
              </a:ext>
            </a:extLst>
          </p:cNvPr>
          <p:cNvSpPr>
            <a:spLocks noGrp="1" noChangeArrowheads="1"/>
          </p:cNvSpPr>
          <p:nvPr>
            <p:ph type="ctrTitle"/>
          </p:nvPr>
        </p:nvSpPr>
        <p:spPr>
          <a:xfrm>
            <a:off x="457200" y="381000"/>
            <a:ext cx="8218488" cy="914400"/>
          </a:xfrm>
        </p:spPr>
        <p:txBody>
          <a:bodyPr/>
          <a:lstStyle/>
          <a:p>
            <a:r>
              <a:rPr lang="it-IT" altLang="it-IT"/>
              <a:t>Capitolo</a:t>
            </a:r>
            <a:r>
              <a:rPr lang="en-GB" altLang="it-IT"/>
              <a:t> </a:t>
            </a:r>
            <a:r>
              <a:rPr lang="en-GB" altLang="it-IT" dirty="0"/>
              <a:t>6</a:t>
            </a:r>
          </a:p>
        </p:txBody>
      </p:sp>
      <p:sp>
        <p:nvSpPr>
          <p:cNvPr id="16387" name="Sottotitolo 1">
            <a:extLst>
              <a:ext uri="{FF2B5EF4-FFF2-40B4-BE49-F238E27FC236}">
                <a16:creationId xmlns:a16="http://schemas.microsoft.com/office/drawing/2014/main" id="{02A3706E-E798-4E33-9813-354D3CF2D330}"/>
              </a:ext>
            </a:extLst>
          </p:cNvPr>
          <p:cNvSpPr>
            <a:spLocks noGrp="1" noChangeArrowheads="1"/>
          </p:cNvSpPr>
          <p:nvPr>
            <p:ph type="subTitle" idx="1"/>
          </p:nvPr>
        </p:nvSpPr>
        <p:spPr>
          <a:xfrm>
            <a:off x="457200" y="2635250"/>
            <a:ext cx="8218488" cy="2057400"/>
          </a:xfrm>
        </p:spPr>
        <p:txBody>
          <a:bodyPr/>
          <a:lstStyle/>
          <a:p>
            <a:r>
              <a:rPr lang="it-IT" altLang="it-IT" dirty="0"/>
              <a:t>Dalla mole alla</a:t>
            </a:r>
          </a:p>
          <a:p>
            <a:r>
              <a:rPr lang="it-IT" altLang="it-IT" dirty="0"/>
              <a:t>stechiometria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E279E10-FEEC-4357-90F5-6B3E2739A87A}"/>
              </a:ext>
            </a:extLst>
          </p:cNvPr>
          <p:cNvSpPr>
            <a:spLocks noGrp="1" noChangeArrowheads="1"/>
          </p:cNvSpPr>
          <p:nvPr>
            <p:ph type="title"/>
          </p:nvPr>
        </p:nvSpPr>
        <p:spPr>
          <a:xfrm>
            <a:off x="457200" y="381000"/>
            <a:ext cx="8218488" cy="914400"/>
          </a:xfrm>
        </p:spPr>
        <p:txBody>
          <a:bodyPr/>
          <a:lstStyle/>
          <a:p>
            <a:r>
              <a:rPr lang="it-IT" altLang="it-IT" dirty="0"/>
              <a:t>Sommario</a:t>
            </a:r>
          </a:p>
        </p:txBody>
      </p:sp>
      <p:sp>
        <p:nvSpPr>
          <p:cNvPr id="17411" name="Segnaposto contenuto 1">
            <a:extLst>
              <a:ext uri="{FF2B5EF4-FFF2-40B4-BE49-F238E27FC236}">
                <a16:creationId xmlns:a16="http://schemas.microsoft.com/office/drawing/2014/main" id="{008EA8AF-A5AA-4D8E-8326-A5AF501D34EA}"/>
              </a:ext>
            </a:extLst>
          </p:cNvPr>
          <p:cNvSpPr>
            <a:spLocks noGrp="1" noChangeArrowheads="1"/>
          </p:cNvSpPr>
          <p:nvPr>
            <p:ph idx="1"/>
          </p:nvPr>
        </p:nvSpPr>
        <p:spPr>
          <a:xfrm>
            <a:off x="457200" y="1341438"/>
            <a:ext cx="8218488" cy="4114800"/>
          </a:xfrm>
        </p:spPr>
        <p:txBody>
          <a:bodyPr/>
          <a:lstStyle/>
          <a:p>
            <a:pPr>
              <a:buFontTx/>
              <a:buAutoNum type="arabicPeriod"/>
            </a:pPr>
            <a:r>
              <a:rPr lang="it-IT" altLang="it-IT" dirty="0"/>
              <a:t>La massa atomica assoluta</a:t>
            </a:r>
          </a:p>
          <a:p>
            <a:pPr>
              <a:buFontTx/>
              <a:buAutoNum type="arabicPeriod"/>
            </a:pPr>
            <a:r>
              <a:rPr lang="it-IT" altLang="it-IT" dirty="0"/>
              <a:t>La massa atomica di un elemento</a:t>
            </a:r>
          </a:p>
          <a:p>
            <a:pPr>
              <a:buFontTx/>
              <a:buAutoNum type="arabicPeriod"/>
            </a:pPr>
            <a:r>
              <a:rPr lang="it-IT" altLang="it-IT" dirty="0"/>
              <a:t>La massa molecolare</a:t>
            </a:r>
          </a:p>
          <a:p>
            <a:pPr>
              <a:buFontTx/>
              <a:buAutoNum type="arabicPeriod"/>
            </a:pPr>
            <a:r>
              <a:rPr lang="it-IT" altLang="it-IT" dirty="0"/>
              <a:t>La mole</a:t>
            </a:r>
          </a:p>
          <a:p>
            <a:pPr>
              <a:buFontTx/>
              <a:buAutoNum type="arabicPeriod"/>
            </a:pPr>
            <a:r>
              <a:rPr lang="it-IT" altLang="it-IT" dirty="0"/>
              <a:t>Il calcolo della costante di Avogadro</a:t>
            </a:r>
          </a:p>
          <a:p>
            <a:pPr>
              <a:buFontTx/>
              <a:buAutoNum type="arabicPeriod"/>
            </a:pPr>
            <a:r>
              <a:rPr lang="it-IT" altLang="it-IT" dirty="0"/>
              <a:t>Massa, massa molare e mole</a:t>
            </a:r>
          </a:p>
          <a:p>
            <a:pPr>
              <a:buFontTx/>
              <a:buAutoNum type="arabicPeriod"/>
            </a:pPr>
            <a:endParaRPr lang="it-IT" altLang="it-IT" dirty="0"/>
          </a:p>
        </p:txBody>
      </p:sp>
      <p:sp>
        <p:nvSpPr>
          <p:cNvPr id="17412" name="Footer Placeholder 3">
            <a:extLst>
              <a:ext uri="{FF2B5EF4-FFF2-40B4-BE49-F238E27FC236}">
                <a16:creationId xmlns:a16="http://schemas.microsoft.com/office/drawing/2014/main" id="{5E360B9E-1507-4058-BC28-6AFDB0A3707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A11517-5B6D-4F7E-8902-ABC02368026C}"/>
              </a:ext>
            </a:extLst>
          </p:cNvPr>
          <p:cNvSpPr>
            <a:spLocks noGrp="1"/>
          </p:cNvSpPr>
          <p:nvPr>
            <p:ph type="title"/>
          </p:nvPr>
        </p:nvSpPr>
        <p:spPr/>
        <p:txBody>
          <a:bodyPr/>
          <a:lstStyle/>
          <a:p>
            <a:r>
              <a:rPr lang="it-IT" altLang="it-IT" dirty="0"/>
              <a:t>Sommario</a:t>
            </a:r>
            <a:endParaRPr lang="it-IT" dirty="0"/>
          </a:p>
        </p:txBody>
      </p:sp>
      <p:sp>
        <p:nvSpPr>
          <p:cNvPr id="3" name="Segnaposto contenuto 2">
            <a:extLst>
              <a:ext uri="{FF2B5EF4-FFF2-40B4-BE49-F238E27FC236}">
                <a16:creationId xmlns:a16="http://schemas.microsoft.com/office/drawing/2014/main" id="{D5A68201-A646-4F4D-85A1-DFA781D332E7}"/>
              </a:ext>
            </a:extLst>
          </p:cNvPr>
          <p:cNvSpPr>
            <a:spLocks noGrp="1"/>
          </p:cNvSpPr>
          <p:nvPr>
            <p:ph idx="1"/>
          </p:nvPr>
        </p:nvSpPr>
        <p:spPr/>
        <p:txBody>
          <a:bodyPr/>
          <a:lstStyle/>
          <a:p>
            <a:pPr>
              <a:buFont typeface="+mj-lt"/>
              <a:buAutoNum type="arabicPeriod" startAt="7"/>
            </a:pPr>
            <a:r>
              <a:rPr lang="it-IT" altLang="it-IT" dirty="0"/>
              <a:t>La mole e le formule dei composti</a:t>
            </a:r>
          </a:p>
          <a:p>
            <a:pPr>
              <a:buFontTx/>
              <a:buAutoNum type="arabicPeriod" startAt="7"/>
            </a:pPr>
            <a:r>
              <a:rPr lang="it-IT" altLang="it-IT" dirty="0"/>
              <a:t>Le equazioni chimiche: rapporti tra molecole</a:t>
            </a:r>
            <a:br>
              <a:rPr lang="it-IT" altLang="it-IT" dirty="0"/>
            </a:br>
            <a:r>
              <a:rPr lang="it-IT" altLang="it-IT" dirty="0"/>
              <a:t>e rapporti tra moli</a:t>
            </a:r>
          </a:p>
          <a:p>
            <a:pPr>
              <a:buFontTx/>
              <a:buAutoNum type="arabicPeriod" startAt="7"/>
            </a:pPr>
            <a:r>
              <a:rPr lang="it-IT" altLang="it-IT" dirty="0"/>
              <a:t>I calcoli stechiometrici</a:t>
            </a:r>
            <a:endParaRPr lang="it-IT" dirty="0"/>
          </a:p>
          <a:p>
            <a:pPr>
              <a:buAutoNum type="arabicPeriod" startAt="7"/>
            </a:pPr>
            <a:r>
              <a:rPr lang="it-IT" dirty="0"/>
              <a:t>Il reagente limitante</a:t>
            </a:r>
          </a:p>
          <a:p>
            <a:pPr>
              <a:buAutoNum type="arabicPeriod" startAt="7"/>
            </a:pPr>
            <a:r>
              <a:rPr lang="it-IT" dirty="0"/>
              <a:t>La resa di una reazione</a:t>
            </a:r>
          </a:p>
        </p:txBody>
      </p:sp>
      <p:sp>
        <p:nvSpPr>
          <p:cNvPr id="4" name="Segnaposto piè di pagina 3">
            <a:extLst>
              <a:ext uri="{FF2B5EF4-FFF2-40B4-BE49-F238E27FC236}">
                <a16:creationId xmlns:a16="http://schemas.microsoft.com/office/drawing/2014/main" id="{FB9133E7-E0F4-4D10-939E-22D63FEE659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96091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93C5FE5A-93FD-4543-BEF0-10B7749DC853}"/>
              </a:ext>
            </a:extLst>
          </p:cNvPr>
          <p:cNvSpPr>
            <a:spLocks noGrp="1"/>
          </p:cNvSpPr>
          <p:nvPr>
            <p:ph type="title"/>
          </p:nvPr>
        </p:nvSpPr>
        <p:spPr/>
        <p:txBody>
          <a:bodyPr/>
          <a:lstStyle/>
          <a:p>
            <a:r>
              <a:rPr lang="it-IT" dirty="0"/>
              <a:t>La massa atomica assoluta</a:t>
            </a:r>
          </a:p>
        </p:txBody>
      </p:sp>
      <p:sp>
        <p:nvSpPr>
          <p:cNvPr id="6" name="Segnaposto contenuto 5">
            <a:extLst>
              <a:ext uri="{FF2B5EF4-FFF2-40B4-BE49-F238E27FC236}">
                <a16:creationId xmlns:a16="http://schemas.microsoft.com/office/drawing/2014/main" id="{96744966-279B-4D62-B9EC-FE012CD0EEAD}"/>
              </a:ext>
            </a:extLst>
          </p:cNvPr>
          <p:cNvSpPr>
            <a:spLocks noGrp="1"/>
          </p:cNvSpPr>
          <p:nvPr>
            <p:ph idx="1"/>
          </p:nvPr>
        </p:nvSpPr>
        <p:spPr/>
        <p:txBody>
          <a:bodyPr/>
          <a:lstStyle/>
          <a:p>
            <a:r>
              <a:rPr lang="it-IT" dirty="0"/>
              <a:t>La </a:t>
            </a:r>
            <a:r>
              <a:rPr lang="it-IT" b="1" dirty="0"/>
              <a:t>massa assoluta </a:t>
            </a:r>
            <a:r>
              <a:rPr lang="it-IT" dirty="0"/>
              <a:t>è la massa di un atomo espressa in kilogrammi.</a:t>
            </a:r>
          </a:p>
          <a:p>
            <a:r>
              <a:rPr lang="it-IT" dirty="0"/>
              <a:t>Il valore delle masse assolute degli atomi si determina </a:t>
            </a:r>
            <a:r>
              <a:rPr lang="it-IT" i="1" dirty="0"/>
              <a:t>indirettamente</a:t>
            </a:r>
            <a:r>
              <a:rPr lang="it-IT" dirty="0"/>
              <a:t> con gli </a:t>
            </a:r>
            <a:r>
              <a:rPr lang="it-IT" b="1" dirty="0"/>
              <a:t>spettrometri di massa</a:t>
            </a:r>
            <a:r>
              <a:rPr lang="it-IT" dirty="0"/>
              <a:t>.</a:t>
            </a:r>
          </a:p>
          <a:p>
            <a:r>
              <a:rPr lang="it-IT" dirty="0"/>
              <a:t>La massa di un atomo di carbonio è 1,99 · 10</a:t>
            </a:r>
            <a:r>
              <a:rPr lang="it-IT" baseline="30000" dirty="0"/>
              <a:t>-26</a:t>
            </a:r>
            <a:r>
              <a:rPr lang="it-IT" dirty="0"/>
              <a:t> kg.</a:t>
            </a:r>
          </a:p>
        </p:txBody>
      </p:sp>
      <p:sp>
        <p:nvSpPr>
          <p:cNvPr id="4" name="Segnaposto piè di pagina 3">
            <a:extLst>
              <a:ext uri="{FF2B5EF4-FFF2-40B4-BE49-F238E27FC236}">
                <a16:creationId xmlns:a16="http://schemas.microsoft.com/office/drawing/2014/main" id="{FFB5B06F-2881-4620-BE99-116A211D4384}"/>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8A6E083A-396F-44C2-A759-199749FACF7B}"/>
              </a:ext>
            </a:extLst>
          </p:cNvPr>
          <p:cNvPicPr>
            <a:picLocks noChangeAspect="1"/>
          </p:cNvPicPr>
          <p:nvPr/>
        </p:nvPicPr>
        <p:blipFill>
          <a:blip r:embed="rId2"/>
          <a:stretch>
            <a:fillRect/>
          </a:stretch>
        </p:blipFill>
        <p:spPr>
          <a:xfrm>
            <a:off x="2171446" y="3861048"/>
            <a:ext cx="4801108" cy="2448631"/>
          </a:xfrm>
          <a:prstGeom prst="rect">
            <a:avLst/>
          </a:prstGeom>
        </p:spPr>
      </p:pic>
    </p:spTree>
    <p:extLst>
      <p:ext uri="{BB962C8B-B14F-4D97-AF65-F5344CB8AC3E}">
        <p14:creationId xmlns:p14="http://schemas.microsoft.com/office/powerpoint/2010/main" val="100616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FC8E11-0915-40A4-8FED-0DBE528FA247}"/>
              </a:ext>
            </a:extLst>
          </p:cNvPr>
          <p:cNvSpPr>
            <a:spLocks noGrp="1"/>
          </p:cNvSpPr>
          <p:nvPr>
            <p:ph type="title"/>
          </p:nvPr>
        </p:nvSpPr>
        <p:spPr/>
        <p:txBody>
          <a:bodyPr/>
          <a:lstStyle/>
          <a:p>
            <a:r>
              <a:rPr lang="it-IT" dirty="0"/>
              <a:t>La massa atomica assoluta</a:t>
            </a:r>
          </a:p>
        </p:txBody>
      </p:sp>
      <p:sp>
        <p:nvSpPr>
          <p:cNvPr id="3" name="Segnaposto contenuto 2">
            <a:extLst>
              <a:ext uri="{FF2B5EF4-FFF2-40B4-BE49-F238E27FC236}">
                <a16:creationId xmlns:a16="http://schemas.microsoft.com/office/drawing/2014/main" id="{A02F4852-43C1-4C03-A183-3B38D3CFA391}"/>
              </a:ext>
            </a:extLst>
          </p:cNvPr>
          <p:cNvSpPr>
            <a:spLocks noGrp="1"/>
          </p:cNvSpPr>
          <p:nvPr>
            <p:ph idx="1"/>
          </p:nvPr>
        </p:nvSpPr>
        <p:spPr>
          <a:xfrm>
            <a:off x="457200" y="1340768"/>
            <a:ext cx="8219256" cy="2880320"/>
          </a:xfrm>
        </p:spPr>
        <p:txBody>
          <a:bodyPr/>
          <a:lstStyle/>
          <a:p>
            <a:r>
              <a:rPr lang="it-IT" dirty="0"/>
              <a:t>Per comodità la massa assoluta di atomi e molecole si utilizza l’</a:t>
            </a:r>
            <a:r>
              <a:rPr lang="it-IT" b="1" dirty="0"/>
              <a:t>unità di massa atomica</a:t>
            </a:r>
            <a:r>
              <a:rPr lang="it-IT" dirty="0"/>
              <a:t> o </a:t>
            </a:r>
            <a:r>
              <a:rPr lang="it-IT" b="1" dirty="0"/>
              <a:t>dalton</a:t>
            </a:r>
            <a:r>
              <a:rPr lang="it-IT" dirty="0"/>
              <a:t> (</a:t>
            </a:r>
            <a:r>
              <a:rPr lang="it-IT" b="1" dirty="0"/>
              <a:t>u</a:t>
            </a:r>
            <a:r>
              <a:rPr lang="it-IT" dirty="0"/>
              <a:t>).</a:t>
            </a:r>
          </a:p>
          <a:p>
            <a:r>
              <a:rPr lang="it-IT" dirty="0"/>
              <a:t>Convenzionalmente, un’unità di massa atomica è uguale a 1/12 della massa assoluta di un atomo di </a:t>
            </a:r>
            <a:r>
              <a:rPr lang="it-IT" baseline="30000" dirty="0"/>
              <a:t>12</a:t>
            </a:r>
            <a:r>
              <a:rPr lang="it-IT" dirty="0"/>
              <a:t>C, l’isotopo più abbondante del carbonio.</a:t>
            </a:r>
          </a:p>
          <a:p>
            <a:pPr algn="ctr"/>
            <a:r>
              <a:rPr lang="it-IT" dirty="0">
                <a:latin typeface="Cambria Math" panose="02040503050406030204" pitchFamily="18" charset="0"/>
                <a:ea typeface="Cambria Math" panose="02040503050406030204" pitchFamily="18" charset="0"/>
              </a:rPr>
              <a:t>1 u = 1/12 massa assoluta </a:t>
            </a:r>
            <a:r>
              <a:rPr lang="it-IT" baseline="30000" dirty="0">
                <a:latin typeface="Cambria Math" panose="02040503050406030204" pitchFamily="18" charset="0"/>
                <a:ea typeface="Cambria Math" panose="02040503050406030204" pitchFamily="18" charset="0"/>
              </a:rPr>
              <a:t>12</a:t>
            </a:r>
            <a:r>
              <a:rPr lang="it-IT" dirty="0">
                <a:latin typeface="Cambria Math" panose="02040503050406030204" pitchFamily="18" charset="0"/>
                <a:ea typeface="Cambria Math" panose="02040503050406030204" pitchFamily="18" charset="0"/>
              </a:rPr>
              <a:t>C = 1,661 · 10</a:t>
            </a:r>
            <a:r>
              <a:rPr lang="it-IT" baseline="30000" dirty="0">
                <a:latin typeface="Cambria Math" panose="02040503050406030204" pitchFamily="18" charset="0"/>
                <a:ea typeface="Cambria Math" panose="02040503050406030204" pitchFamily="18" charset="0"/>
              </a:rPr>
              <a:t>-27</a:t>
            </a:r>
            <a:r>
              <a:rPr lang="it-IT" dirty="0">
                <a:latin typeface="Cambria Math" panose="02040503050406030204" pitchFamily="18" charset="0"/>
                <a:ea typeface="Cambria Math" panose="02040503050406030204" pitchFamily="18" charset="0"/>
              </a:rPr>
              <a:t> kg</a:t>
            </a:r>
          </a:p>
        </p:txBody>
      </p:sp>
      <p:sp>
        <p:nvSpPr>
          <p:cNvPr id="4" name="Segnaposto piè di pagina 3">
            <a:extLst>
              <a:ext uri="{FF2B5EF4-FFF2-40B4-BE49-F238E27FC236}">
                <a16:creationId xmlns:a16="http://schemas.microsoft.com/office/drawing/2014/main" id="{F785C7B7-F11B-4688-A847-E2466CE86A0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67867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F4F81B-C8BA-46EF-99F2-61EEA5A5C88A}"/>
              </a:ext>
            </a:extLst>
          </p:cNvPr>
          <p:cNvSpPr>
            <a:spLocks noGrp="1"/>
          </p:cNvSpPr>
          <p:nvPr>
            <p:ph type="title"/>
          </p:nvPr>
        </p:nvSpPr>
        <p:spPr/>
        <p:txBody>
          <a:bodyPr/>
          <a:lstStyle/>
          <a:p>
            <a:r>
              <a:rPr lang="it-IT" dirty="0"/>
              <a:t>La massa atomica assoluta</a:t>
            </a:r>
          </a:p>
        </p:txBody>
      </p:sp>
      <p:sp>
        <p:nvSpPr>
          <p:cNvPr id="3" name="Segnaposto contenuto 2">
            <a:extLst>
              <a:ext uri="{FF2B5EF4-FFF2-40B4-BE49-F238E27FC236}">
                <a16:creationId xmlns:a16="http://schemas.microsoft.com/office/drawing/2014/main" id="{4D0CDF9E-9D2D-4D50-BC87-A0C42CFD72B4}"/>
              </a:ext>
            </a:extLst>
          </p:cNvPr>
          <p:cNvSpPr>
            <a:spLocks noGrp="1"/>
          </p:cNvSpPr>
          <p:nvPr>
            <p:ph idx="1"/>
          </p:nvPr>
        </p:nvSpPr>
        <p:spPr/>
        <p:txBody>
          <a:bodyPr/>
          <a:lstStyle/>
          <a:p>
            <a:r>
              <a:rPr lang="it-IT" dirty="0"/>
              <a:t>La </a:t>
            </a:r>
            <a:r>
              <a:rPr lang="it-IT" b="1" dirty="0"/>
              <a:t>massa atomica relativa </a:t>
            </a:r>
            <a:r>
              <a:rPr lang="it-IT" dirty="0"/>
              <a:t>è un numero puro che indica di quante volte la massa di un atomo è più grande rispetto all’unità di massa atomica.</a:t>
            </a:r>
          </a:p>
          <a:p>
            <a:pPr algn="ctr"/>
            <a:r>
              <a:rPr lang="it-IT" dirty="0">
                <a:latin typeface="Cambria Math" panose="02040503050406030204" pitchFamily="18" charset="0"/>
                <a:ea typeface="Cambria Math" panose="02040503050406030204" pitchFamily="18" charset="0"/>
              </a:rPr>
              <a:t>massa atomica relativa = massa assoluta / 1,661 · 10</a:t>
            </a:r>
            <a:r>
              <a:rPr lang="it-IT" baseline="30000" dirty="0">
                <a:latin typeface="Cambria Math" panose="02040503050406030204" pitchFamily="18" charset="0"/>
                <a:ea typeface="Cambria Math" panose="02040503050406030204" pitchFamily="18" charset="0"/>
              </a:rPr>
              <a:t>-27</a:t>
            </a:r>
            <a:r>
              <a:rPr lang="it-IT" dirty="0">
                <a:latin typeface="Cambria Math" panose="02040503050406030204" pitchFamily="18" charset="0"/>
                <a:ea typeface="Cambria Math" panose="02040503050406030204" pitchFamily="18" charset="0"/>
              </a:rPr>
              <a:t> kg</a:t>
            </a:r>
          </a:p>
          <a:p>
            <a:r>
              <a:rPr lang="it-IT" dirty="0">
                <a:ea typeface="Cambria Math" panose="02040503050406030204" pitchFamily="18" charset="0"/>
              </a:rPr>
              <a:t>Il rapporto tra due masse è adimensionale, </a:t>
            </a:r>
            <a:r>
              <a:rPr lang="it-IT" dirty="0"/>
              <a:t>trattandosi di una grandezza relativa, ma spesso questo valore viene espresso in u.</a:t>
            </a:r>
          </a:p>
        </p:txBody>
      </p:sp>
      <p:sp>
        <p:nvSpPr>
          <p:cNvPr id="4" name="Segnaposto piè di pagina 3">
            <a:extLst>
              <a:ext uri="{FF2B5EF4-FFF2-40B4-BE49-F238E27FC236}">
                <a16:creationId xmlns:a16="http://schemas.microsoft.com/office/drawing/2014/main" id="{0ECCD0BF-F257-4D89-A7C4-C8B44B0B4D0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53041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0FFFDA-CB29-42DA-9D8F-0F24AE25F03C}"/>
              </a:ext>
            </a:extLst>
          </p:cNvPr>
          <p:cNvSpPr>
            <a:spLocks noGrp="1"/>
          </p:cNvSpPr>
          <p:nvPr>
            <p:ph type="title"/>
          </p:nvPr>
        </p:nvSpPr>
        <p:spPr/>
        <p:txBody>
          <a:bodyPr/>
          <a:lstStyle/>
          <a:p>
            <a:r>
              <a:rPr lang="it-IT" dirty="0"/>
              <a:t>La massa atomica di un elemento</a:t>
            </a:r>
          </a:p>
        </p:txBody>
      </p:sp>
      <p:sp>
        <p:nvSpPr>
          <p:cNvPr id="3" name="Segnaposto contenuto 2">
            <a:extLst>
              <a:ext uri="{FF2B5EF4-FFF2-40B4-BE49-F238E27FC236}">
                <a16:creationId xmlns:a16="http://schemas.microsoft.com/office/drawing/2014/main" id="{32360209-4A23-47C1-A1F2-5F768F6D0F95}"/>
              </a:ext>
            </a:extLst>
          </p:cNvPr>
          <p:cNvSpPr>
            <a:spLocks noGrp="1"/>
          </p:cNvSpPr>
          <p:nvPr>
            <p:ph idx="1"/>
          </p:nvPr>
        </p:nvSpPr>
        <p:spPr/>
        <p:txBody>
          <a:bodyPr/>
          <a:lstStyle/>
          <a:p>
            <a:r>
              <a:rPr lang="it-IT" dirty="0"/>
              <a:t>In natura, la maggior parte degli elementi è costituita da una miscela di diversi isotopi, con massa simile ma non identica. La percentuale di ogni isotopo in un campione di un elemento si dice </a:t>
            </a:r>
            <a:r>
              <a:rPr lang="it-IT" i="1" dirty="0"/>
              <a:t>abbondanza isotopica relativa</a:t>
            </a:r>
            <a:r>
              <a:rPr lang="it-IT" dirty="0"/>
              <a:t>.</a:t>
            </a:r>
          </a:p>
          <a:p>
            <a:r>
              <a:rPr lang="it-IT" dirty="0"/>
              <a:t>La </a:t>
            </a:r>
            <a:r>
              <a:rPr lang="it-IT" b="1" dirty="0"/>
              <a:t>massa atomica di un elemento </a:t>
            </a:r>
            <a:r>
              <a:rPr lang="it-IT" dirty="0"/>
              <a:t>(</a:t>
            </a:r>
            <a:r>
              <a:rPr lang="it-IT" i="1" dirty="0"/>
              <a:t>MA</a:t>
            </a:r>
            <a:r>
              <a:rPr lang="it-IT" dirty="0"/>
              <a:t>) è la media ponderata delle masse relative degli isotopi presenti in un campione naturale.</a:t>
            </a:r>
          </a:p>
          <a:p>
            <a:endParaRPr lang="it-IT" dirty="0"/>
          </a:p>
          <a:p>
            <a:endParaRPr lang="it-IT" dirty="0"/>
          </a:p>
          <a:p>
            <a:r>
              <a:rPr lang="it-IT" dirty="0"/>
              <a:t>I valori della massa atomica di ciascun elemento sono indicati nella tavola periodica.</a:t>
            </a:r>
          </a:p>
          <a:p>
            <a:endParaRPr lang="it-IT" dirty="0"/>
          </a:p>
        </p:txBody>
      </p:sp>
      <p:sp>
        <p:nvSpPr>
          <p:cNvPr id="4" name="Segnaposto piè di pagina 3">
            <a:extLst>
              <a:ext uri="{FF2B5EF4-FFF2-40B4-BE49-F238E27FC236}">
                <a16:creationId xmlns:a16="http://schemas.microsoft.com/office/drawing/2014/main" id="{E12D5F70-B082-465F-AA0B-6977B9FFE3E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59516966-8EE6-4103-912E-06A54195EEFB}"/>
              </a:ext>
            </a:extLst>
          </p:cNvPr>
          <p:cNvPicPr>
            <a:picLocks noChangeAspect="1"/>
          </p:cNvPicPr>
          <p:nvPr/>
        </p:nvPicPr>
        <p:blipFill>
          <a:blip r:embed="rId2"/>
          <a:stretch>
            <a:fillRect/>
          </a:stretch>
        </p:blipFill>
        <p:spPr>
          <a:xfrm>
            <a:off x="720018" y="4437112"/>
            <a:ext cx="7693620" cy="792105"/>
          </a:xfrm>
          <a:prstGeom prst="rect">
            <a:avLst/>
          </a:prstGeom>
        </p:spPr>
      </p:pic>
    </p:spTree>
    <p:extLst>
      <p:ext uri="{BB962C8B-B14F-4D97-AF65-F5344CB8AC3E}">
        <p14:creationId xmlns:p14="http://schemas.microsoft.com/office/powerpoint/2010/main" val="2532501642"/>
      </p:ext>
    </p:extLst>
  </p:cSld>
  <p:clrMapOvr>
    <a:masterClrMapping/>
  </p:clrMapOvr>
</p:sld>
</file>

<file path=ppt/theme/theme1.xml><?xml version="1.0" encoding="utf-8"?>
<a:theme xmlns:a="http://schemas.openxmlformats.org/drawingml/2006/main" name="4_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l">
          <a:buClr>
            <a:srgbClr val="FF0000"/>
          </a:buClr>
          <a:defRPr sz="7500" dirty="0">
            <a:solidFill>
              <a:srgbClr val="888888"/>
            </a:solidFill>
            <a:latin typeface="Arial" panose="020B0604020202020204" pitchFamily="34" charset="0"/>
          </a:defRPr>
        </a:defPPr>
      </a:lstStyle>
    </a:tx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 Zanichelli.ppt  -  Modalità compatibilità" id="{DC4D6554-FE9E-4066-A853-38AF42D40ABE}" vid="{EE820D8D-0148-412D-A3C6-D12A08A40329}"/>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28085</TotalTime>
  <Words>2320</Words>
  <Application>Microsoft Office PowerPoint</Application>
  <PresentationFormat>Presentazione su schermo (4:3)</PresentationFormat>
  <Paragraphs>153</Paragraphs>
  <Slides>28</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28</vt:i4>
      </vt:variant>
    </vt:vector>
  </HeadingPairs>
  <TitlesOfParts>
    <vt:vector size="35" baseType="lpstr">
      <vt:lpstr>AlrightSans-Black</vt:lpstr>
      <vt:lpstr>Arial</vt:lpstr>
      <vt:lpstr>Calibri</vt:lpstr>
      <vt:lpstr>Cambria Math</vt:lpstr>
      <vt:lpstr>Times</vt:lpstr>
      <vt:lpstr>Times New Roman</vt:lpstr>
      <vt:lpstr>4_Presentazione vuota</vt:lpstr>
      <vt:lpstr>Presentazione standard di PowerPoint</vt:lpstr>
      <vt:lpstr>James E. Brady Neil D. Jespersen Alison Hyslop Maria Cristina Pignocchino</vt:lpstr>
      <vt:lpstr>Capitolo 6</vt:lpstr>
      <vt:lpstr>Sommario</vt:lpstr>
      <vt:lpstr>Sommario</vt:lpstr>
      <vt:lpstr>La massa atomica assoluta</vt:lpstr>
      <vt:lpstr>La massa atomica assoluta</vt:lpstr>
      <vt:lpstr>La massa atomica assoluta</vt:lpstr>
      <vt:lpstr>La massa atomica di un elemento</vt:lpstr>
      <vt:lpstr>La massa molecolare</vt:lpstr>
      <vt:lpstr>LA CHIMICA CON METODO</vt:lpstr>
      <vt:lpstr>La mole</vt:lpstr>
      <vt:lpstr>La mole</vt:lpstr>
      <vt:lpstr>La mole</vt:lpstr>
      <vt:lpstr>Il calcolo della costante di Avogadro</vt:lpstr>
      <vt:lpstr>Massa, massa molare e mole</vt:lpstr>
      <vt:lpstr>LA CHIMICA CON METODO</vt:lpstr>
      <vt:lpstr>La mole e le formule dei composti</vt:lpstr>
      <vt:lpstr>La mole e le formule dei composti</vt:lpstr>
      <vt:lpstr>La mole e le formule dei composti</vt:lpstr>
      <vt:lpstr>Le equazioni chimiche: rapporti tra molecole e rapporti tra moli</vt:lpstr>
      <vt:lpstr>I calcoli stechiometrici</vt:lpstr>
      <vt:lpstr>LA CHIMICA CON METODO</vt:lpstr>
      <vt:lpstr>Il reagente limitante</vt:lpstr>
      <vt:lpstr>La resa di una reazione</vt:lpstr>
      <vt:lpstr>LA CHIMICA CON METODO</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Modolo Irene</dc:creator>
  <cp:lastModifiedBy>Modolo Irene</cp:lastModifiedBy>
  <cp:revision>589</cp:revision>
  <cp:lastPrinted>2009-04-22T19:24:48Z</cp:lastPrinted>
  <dcterms:created xsi:type="dcterms:W3CDTF">2011-11-23T15:48:27Z</dcterms:created>
  <dcterms:modified xsi:type="dcterms:W3CDTF">2020-08-06T11:38:42Z</dcterms:modified>
</cp:coreProperties>
</file>