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88" r:id="rId1"/>
  </p:sldMasterIdLst>
  <p:notesMasterIdLst>
    <p:notesMasterId r:id="rId57"/>
  </p:notesMasterIdLst>
  <p:handoutMasterIdLst>
    <p:handoutMasterId r:id="rId58"/>
  </p:handoutMasterIdLst>
  <p:sldIdLst>
    <p:sldId id="432" r:id="rId2"/>
    <p:sldId id="464" r:id="rId3"/>
    <p:sldId id="466" r:id="rId4"/>
    <p:sldId id="465" r:id="rId5"/>
    <p:sldId id="467" r:id="rId6"/>
    <p:sldId id="468" r:id="rId7"/>
    <p:sldId id="469" r:id="rId8"/>
    <p:sldId id="474" r:id="rId9"/>
    <p:sldId id="471" r:id="rId10"/>
    <p:sldId id="476" r:id="rId11"/>
    <p:sldId id="475" r:id="rId12"/>
    <p:sldId id="472" r:id="rId13"/>
    <p:sldId id="477" r:id="rId14"/>
    <p:sldId id="478" r:id="rId15"/>
    <p:sldId id="479" r:id="rId16"/>
    <p:sldId id="480" r:id="rId17"/>
    <p:sldId id="481" r:id="rId18"/>
    <p:sldId id="482" r:id="rId19"/>
    <p:sldId id="483" r:id="rId20"/>
    <p:sldId id="484" r:id="rId21"/>
    <p:sldId id="493" r:id="rId22"/>
    <p:sldId id="494" r:id="rId23"/>
    <p:sldId id="495" r:id="rId24"/>
    <p:sldId id="496" r:id="rId25"/>
    <p:sldId id="485" r:id="rId26"/>
    <p:sldId id="497" r:id="rId27"/>
    <p:sldId id="501" r:id="rId28"/>
    <p:sldId id="503" r:id="rId29"/>
    <p:sldId id="502" r:id="rId30"/>
    <p:sldId id="504" r:id="rId31"/>
    <p:sldId id="505" r:id="rId32"/>
    <p:sldId id="506" r:id="rId33"/>
    <p:sldId id="507" r:id="rId34"/>
    <p:sldId id="508" r:id="rId35"/>
    <p:sldId id="486" r:id="rId36"/>
    <p:sldId id="512" r:id="rId37"/>
    <p:sldId id="487" r:id="rId38"/>
    <p:sldId id="488" r:id="rId39"/>
    <p:sldId id="489" r:id="rId40"/>
    <p:sldId id="513" r:id="rId41"/>
    <p:sldId id="490" r:id="rId42"/>
    <p:sldId id="491" r:id="rId43"/>
    <p:sldId id="514" r:id="rId44"/>
    <p:sldId id="518" r:id="rId45"/>
    <p:sldId id="492" r:id="rId46"/>
    <p:sldId id="519" r:id="rId47"/>
    <p:sldId id="520" r:id="rId48"/>
    <p:sldId id="528" r:id="rId49"/>
    <p:sldId id="521" r:id="rId50"/>
    <p:sldId id="522" r:id="rId51"/>
    <p:sldId id="523" r:id="rId52"/>
    <p:sldId id="524" r:id="rId53"/>
    <p:sldId id="515" r:id="rId54"/>
    <p:sldId id="526" r:id="rId55"/>
    <p:sldId id="527" r:id="rId56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F92B7"/>
    <a:srgbClr val="808080"/>
    <a:srgbClr val="008B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70" autoAdjust="0"/>
  </p:normalViewPr>
  <p:slideViewPr>
    <p:cSldViewPr>
      <p:cViewPr varScale="1">
        <p:scale>
          <a:sx n="73" d="100"/>
          <a:sy n="73" d="100"/>
        </p:scale>
        <p:origin x="1236" y="6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048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D45E246-9C30-43BA-8AAC-5A19A09D3B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104F1E-E684-4955-8065-E76DAE9310F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17240E5-51A6-4EEA-AA74-416CA5DAF9AF}" type="datetimeFigureOut">
              <a:rPr lang="en-GB"/>
              <a:pPr>
                <a:defRPr/>
              </a:pPr>
              <a:t>07/08/2020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EBF010-89A6-4457-82D2-A48C5C39BFD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ECBF10-17D9-479A-8F31-23E9FEB001C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5311AFA-A47E-426B-9DE4-EBB4B38AB576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1">
            <a:extLst>
              <a:ext uri="{FF2B5EF4-FFF2-40B4-BE49-F238E27FC236}">
                <a16:creationId xmlns:a16="http://schemas.microsoft.com/office/drawing/2014/main" id="{A92DBBD8-76E3-44ED-89A3-32CEB3E33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 sz="1800"/>
          </a:p>
        </p:txBody>
      </p:sp>
      <p:sp>
        <p:nvSpPr>
          <p:cNvPr id="12291" name="Text Box 2">
            <a:extLst>
              <a:ext uri="{FF2B5EF4-FFF2-40B4-BE49-F238E27FC236}">
                <a16:creationId xmlns:a16="http://schemas.microsoft.com/office/drawing/2014/main" id="{0BE90A7B-BFCA-49E1-B069-50787D8D9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 sz="180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113EB806-919A-4C50-AE6D-61A305AEED2D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it-IT"/>
              <a:t>13/11/11</a:t>
            </a:r>
          </a:p>
        </p:txBody>
      </p:sp>
      <p:sp>
        <p:nvSpPr>
          <p:cNvPr id="12293" name="Rectangle 4">
            <a:extLst>
              <a:ext uri="{FF2B5EF4-FFF2-40B4-BE49-F238E27FC236}">
                <a16:creationId xmlns:a16="http://schemas.microsoft.com/office/drawing/2014/main" id="{43390502-827A-49C2-BD9A-B356FE9F894D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5A3EAB51-E1D4-4933-BB9C-0BF007A3C97F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noProof="0"/>
          </a:p>
        </p:txBody>
      </p:sp>
      <p:sp>
        <p:nvSpPr>
          <p:cNvPr id="12295" name="Text Box 6">
            <a:extLst>
              <a:ext uri="{FF2B5EF4-FFF2-40B4-BE49-F238E27FC236}">
                <a16:creationId xmlns:a16="http://schemas.microsoft.com/office/drawing/2014/main" id="{FAE8A6EF-29C6-4F74-BBD7-C3E4827D5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 sz="1800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A6EFD4C9-8187-4CDB-A23B-15EBA2C26F2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7A09AEB-4C7F-4482-AAC0-AD0D36EC16D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anose="020B0600070205080204" pitchFamily="34" charset="-128"/>
        <a:cs typeface="MS PGothic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anose="020B0600070205080204" pitchFamily="34" charset="-128"/>
        <a:cs typeface="MS PGothic" charset="0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anose="020B0600070205080204" pitchFamily="34" charset="-128"/>
        <a:cs typeface="MS PGothic" charset="0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anose="020B0600070205080204" pitchFamily="34" charset="-128"/>
        <a:cs typeface="MS PGothic" charset="0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anose="020B0600070205080204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60E24322-9BFC-4547-90F4-7EFCED30DE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8E3F70E2-7B09-4E4E-B9BE-F444E83185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</a:endParaRPr>
          </a:p>
        </p:txBody>
      </p:sp>
      <p:sp>
        <p:nvSpPr>
          <p:cNvPr id="15364" name="Date Placeholder 3">
            <a:extLst>
              <a:ext uri="{FF2B5EF4-FFF2-40B4-BE49-F238E27FC236}">
                <a16:creationId xmlns:a16="http://schemas.microsoft.com/office/drawing/2014/main" id="{FB103BF6-9C55-48F5-AEE4-36E674B7011B}"/>
              </a:ext>
            </a:extLst>
          </p:cNvPr>
          <p:cNvSpPr>
            <a:spLocks noGrp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it-IT" altLang="it-IT" sz="1200">
                <a:solidFill>
                  <a:srgbClr val="000000"/>
                </a:solidFill>
              </a:rPr>
              <a:t>13/11/11</a:t>
            </a:r>
          </a:p>
        </p:txBody>
      </p:sp>
      <p:sp>
        <p:nvSpPr>
          <p:cNvPr id="15365" name="Slide Number Placeholder 4">
            <a:extLst>
              <a:ext uri="{FF2B5EF4-FFF2-40B4-BE49-F238E27FC236}">
                <a16:creationId xmlns:a16="http://schemas.microsoft.com/office/drawing/2014/main" id="{6D168264-E665-416F-B8C7-1E8513B93975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A1A68321-29AB-493D-BA89-3F0E6FEFD883}" type="slidenum">
              <a:rPr lang="it-IT" altLang="it-IT" sz="1200" smtClean="0">
                <a:solidFill>
                  <a:srgbClr val="000000"/>
                </a:solidFill>
              </a:rPr>
              <a:pPr/>
              <a:t>2</a:t>
            </a:fld>
            <a:endParaRPr lang="it-IT" altLang="it-IT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13/11/11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07A09AEB-4C7F-4482-AAC0-AD0D36EC16DF}" type="slidenum">
              <a:rPr lang="it-IT" altLang="it-IT" smtClean="0"/>
              <a:pPr>
                <a:defRPr/>
              </a:pPr>
              <a:t>33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98112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inizi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44D7FD9-9EBB-4176-87D4-6AF4B816216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B3B3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it-IT" sz="1800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19A5436A-85E1-41FC-88D6-4E0F1BD4D92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200" y="76200"/>
            <a:ext cx="8991600" cy="6705600"/>
          </a:xfrm>
          <a:prstGeom prst="roundRect">
            <a:avLst>
              <a:gd name="adj" fmla="val 1278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it-IT" sz="1800">
                <a:latin typeface="Arial" charset="0"/>
                <a:ea typeface="ＭＳ Ｐゴシック" pitchFamily="28" charset="-128"/>
              </a:rPr>
              <a:t> </a:t>
            </a:r>
          </a:p>
        </p:txBody>
      </p:sp>
      <p:sp>
        <p:nvSpPr>
          <p:cNvPr id="4" name="Rectangle 206">
            <a:extLst>
              <a:ext uri="{FF2B5EF4-FFF2-40B4-BE49-F238E27FC236}">
                <a16:creationId xmlns:a16="http://schemas.microsoft.com/office/drawing/2014/main" id="{83E8F6AF-3ACF-4427-93A4-AF9BF128FBD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3563" y="3182938"/>
            <a:ext cx="1841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5000"/>
              </a:lnSpc>
              <a:spcBef>
                <a:spcPct val="20000"/>
              </a:spcBef>
            </a:pPr>
            <a:endParaRPr lang="en-US" altLang="it-IT" sz="3000">
              <a:solidFill>
                <a:srgbClr val="FF0000"/>
              </a:solidFill>
            </a:endParaRP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C2FECAAA-A190-470E-BEFC-5EEBAB8F6DB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2557463"/>
            <a:ext cx="65532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9059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340768"/>
            <a:ext cx="8229600" cy="4114800"/>
          </a:xfrm>
        </p:spPr>
        <p:txBody>
          <a:bodyPr/>
          <a:lstStyle>
            <a:lvl1pPr>
              <a:spcAft>
                <a:spcPts val="1000"/>
              </a:spcAft>
              <a:defRPr/>
            </a:lvl1pPr>
          </a:lstStyle>
          <a:p>
            <a:pPr lvl="0"/>
            <a:endParaRPr lang="it-IT" noProof="0" dirty="0"/>
          </a:p>
        </p:txBody>
      </p:sp>
      <p:sp>
        <p:nvSpPr>
          <p:cNvPr id="4" name="Segnaposto piè di pagina 1">
            <a:extLst>
              <a:ext uri="{FF2B5EF4-FFF2-40B4-BE49-F238E27FC236}">
                <a16:creationId xmlns:a16="http://schemas.microsoft.com/office/drawing/2014/main" id="{01756B48-763D-4303-8E65-8FDD2B6C05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200" y="6626225"/>
            <a:ext cx="4351338" cy="231775"/>
          </a:xfrm>
        </p:spPr>
        <p:txBody>
          <a:bodyPr/>
          <a:lstStyle>
            <a:lvl1pPr eaLnBrk="1" hangingPunct="1">
              <a:defRPr sz="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411250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olo lib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B6B43649-6C91-4498-9F64-BA04DD33D9D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B3B3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it-IT"/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B0806C3D-CB8E-4B38-9809-0CFD5F6CB8B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200" y="71438"/>
            <a:ext cx="8991600" cy="6705600"/>
          </a:xfrm>
          <a:prstGeom prst="roundRect">
            <a:avLst>
              <a:gd name="adj" fmla="val 1278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it-IT">
                <a:latin typeface="Arial" charset="0"/>
                <a:ea typeface="ＭＳ Ｐゴシック" pitchFamily="28" charset="-128"/>
              </a:rPr>
              <a:t> </a:t>
            </a:r>
          </a:p>
        </p:txBody>
      </p:sp>
      <p:pic>
        <p:nvPicPr>
          <p:cNvPr id="6" name="Picture 202" descr="LOGO">
            <a:extLst>
              <a:ext uri="{FF2B5EF4-FFF2-40B4-BE49-F238E27FC236}">
                <a16:creationId xmlns:a16="http://schemas.microsoft.com/office/drawing/2014/main" id="{73C46BC5-C6AF-423C-881E-294A30EDF7F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5457825"/>
            <a:ext cx="32766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06">
            <a:extLst>
              <a:ext uri="{FF2B5EF4-FFF2-40B4-BE49-F238E27FC236}">
                <a16:creationId xmlns:a16="http://schemas.microsoft.com/office/drawing/2014/main" id="{8D4F571D-B4CF-4666-B452-EF9329FFA6D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3563" y="3182938"/>
            <a:ext cx="1841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5000"/>
              </a:lnSpc>
              <a:spcBef>
                <a:spcPct val="20000"/>
              </a:spcBef>
            </a:pPr>
            <a:endParaRPr lang="en-US" altLang="it-IT" sz="3000">
              <a:solidFill>
                <a:srgbClr val="FF0000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899592" y="476672"/>
            <a:ext cx="7416824" cy="914400"/>
          </a:xfrm>
        </p:spPr>
        <p:txBody>
          <a:bodyPr anchor="t"/>
          <a:lstStyle>
            <a:lvl1pPr>
              <a:defRPr sz="3000">
                <a:solidFill>
                  <a:srgbClr val="808080"/>
                </a:solidFill>
              </a:defRPr>
            </a:lvl1pPr>
          </a:lstStyle>
          <a:p>
            <a:r>
              <a:rPr lang="en-US" altLang="it-IT" noProof="0" dirty="0"/>
              <a:t>Click to edit Master title style</a:t>
            </a:r>
            <a:endParaRPr lang="it-IT" dirty="0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899592" y="2635250"/>
            <a:ext cx="7416824" cy="2057400"/>
          </a:xfrm>
        </p:spPr>
        <p:txBody>
          <a:bodyPr anchor="ctr"/>
          <a:lstStyle>
            <a:lvl1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 sz="800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</a:t>
            </a:r>
          </a:p>
          <a:p>
            <a:pPr lvl="0"/>
            <a:r>
              <a:rPr lang="en-US" altLang="en-US" noProof="0" dirty="0"/>
              <a:t>subtitle style</a:t>
            </a:r>
            <a:endParaRPr lang="it-IT" altLang="it-IT" noProof="0" dirty="0"/>
          </a:p>
        </p:txBody>
      </p:sp>
    </p:spTree>
    <p:extLst>
      <p:ext uri="{BB962C8B-B14F-4D97-AF65-F5344CB8AC3E}">
        <p14:creationId xmlns:p14="http://schemas.microsoft.com/office/powerpoint/2010/main" val="2512712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olo cap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2" descr="LOGO">
            <a:extLst>
              <a:ext uri="{FF2B5EF4-FFF2-40B4-BE49-F238E27FC236}">
                <a16:creationId xmlns:a16="http://schemas.microsoft.com/office/drawing/2014/main" id="{91A4CB57-4F3A-443A-A27B-366EA6D282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5457825"/>
            <a:ext cx="32766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06">
            <a:extLst>
              <a:ext uri="{FF2B5EF4-FFF2-40B4-BE49-F238E27FC236}">
                <a16:creationId xmlns:a16="http://schemas.microsoft.com/office/drawing/2014/main" id="{AC27620F-4952-49B4-9CDF-2FAD6946C1F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3563" y="3182938"/>
            <a:ext cx="1841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5000"/>
              </a:lnSpc>
              <a:spcBef>
                <a:spcPct val="20000"/>
              </a:spcBef>
            </a:pPr>
            <a:endParaRPr lang="en-US" altLang="it-IT" sz="3000">
              <a:solidFill>
                <a:srgbClr val="FF0000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57200" y="381600"/>
            <a:ext cx="8219256" cy="914400"/>
          </a:xfrm>
        </p:spPr>
        <p:txBody>
          <a:bodyPr/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635250"/>
            <a:ext cx="8219255" cy="2057400"/>
          </a:xfrm>
        </p:spPr>
        <p:txBody>
          <a:bodyPr anchor="ctr"/>
          <a:lstStyle>
            <a:lvl1pPr marL="0" indent="0">
              <a:lnSpc>
                <a:spcPct val="90000"/>
              </a:lnSpc>
              <a:buNone/>
              <a:defRPr sz="7000">
                <a:solidFill>
                  <a:schemeClr val="bg2"/>
                </a:solidFill>
              </a:defRPr>
            </a:lvl1pPr>
          </a:lstStyle>
          <a:p>
            <a:r>
              <a:rPr lang="it-IT" dirty="0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114708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19256" cy="914400"/>
          </a:xfrm>
        </p:spPr>
        <p:txBody>
          <a:bodyPr/>
          <a:lstStyle/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4114800"/>
          </a:xfrm>
        </p:spPr>
        <p:txBody>
          <a:bodyPr/>
          <a:lstStyle>
            <a:lvl1pPr marL="0" indent="0">
              <a:spcAft>
                <a:spcPts val="1500"/>
              </a:spcAft>
              <a:buNone/>
              <a:defRPr/>
            </a:lvl1pPr>
            <a:lvl2pPr marL="292100" indent="0">
              <a:buNone/>
              <a:defRPr/>
            </a:lvl2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Segnaposto piè di pagina 1">
            <a:extLst>
              <a:ext uri="{FF2B5EF4-FFF2-40B4-BE49-F238E27FC236}">
                <a16:creationId xmlns:a16="http://schemas.microsoft.com/office/drawing/2014/main" id="{867231D9-8139-47B4-89E7-86B4DEC9D8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200" y="6626225"/>
            <a:ext cx="5143500" cy="231775"/>
          </a:xfrm>
        </p:spPr>
        <p:txBody>
          <a:bodyPr/>
          <a:lstStyle>
            <a:lvl1pPr eaLnBrk="1" hangingPunct="1">
              <a:defRPr sz="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1617232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20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7" descr="Immagine che contiene segnale, disegnando&#10;&#10;Descrizione generata automaticamente">
            <a:extLst>
              <a:ext uri="{FF2B5EF4-FFF2-40B4-BE49-F238E27FC236}">
                <a16:creationId xmlns:a16="http://schemas.microsoft.com/office/drawing/2014/main" id="{78D727F1-7F09-448C-810D-6E2411BBA36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500" y="127000"/>
            <a:ext cx="94615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546448"/>
            <a:ext cx="8219256" cy="4114800"/>
          </a:xfrm>
        </p:spPr>
        <p:txBody>
          <a:bodyPr/>
          <a:lstStyle>
            <a:lvl1pPr marL="0" indent="0">
              <a:spcAft>
                <a:spcPts val="1500"/>
              </a:spcAft>
              <a:buNone/>
              <a:defRPr/>
            </a:lvl1pPr>
            <a:lvl2pPr marL="292100" indent="0">
              <a:buNone/>
              <a:defRPr/>
            </a:lvl2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5" name="Segnaposto piè di pagina 1">
            <a:extLst>
              <a:ext uri="{FF2B5EF4-FFF2-40B4-BE49-F238E27FC236}">
                <a16:creationId xmlns:a16="http://schemas.microsoft.com/office/drawing/2014/main" id="{0E81E12B-BAB5-4662-9D23-EE26903646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200" y="6626225"/>
            <a:ext cx="5143500" cy="231775"/>
          </a:xfrm>
        </p:spPr>
        <p:txBody>
          <a:bodyPr/>
          <a:lstStyle>
            <a:lvl1pPr eaLnBrk="1" hangingPunct="1">
              <a:defRPr sz="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295856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19256" cy="914400"/>
          </a:xfrm>
        </p:spPr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4114800"/>
          </a:xfrm>
        </p:spPr>
        <p:txBody>
          <a:bodyPr/>
          <a:lstStyle>
            <a:lvl1pPr marL="457200" indent="-457200">
              <a:spcAft>
                <a:spcPts val="1500"/>
              </a:spcAft>
              <a:buSzPct val="80000"/>
              <a:buFont typeface="+mj-lt"/>
              <a:buAutoNum type="arabicPeriod"/>
              <a:defRPr/>
            </a:lvl1pPr>
            <a:lvl2pPr marL="292100" indent="0">
              <a:buNone/>
              <a:defRPr/>
            </a:lvl2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Segnaposto piè di pagina 1">
            <a:extLst>
              <a:ext uri="{FF2B5EF4-FFF2-40B4-BE49-F238E27FC236}">
                <a16:creationId xmlns:a16="http://schemas.microsoft.com/office/drawing/2014/main" id="{0297B8DB-296B-4DA5-81B1-0CBB8EBA18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200" y="6626225"/>
            <a:ext cx="4351338" cy="231775"/>
          </a:xfrm>
        </p:spPr>
        <p:txBody>
          <a:bodyPr/>
          <a:lstStyle>
            <a:lvl1pPr eaLnBrk="1" hangingPunct="1">
              <a:defRPr sz="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3648640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27803" cy="4114800"/>
          </a:xfrm>
        </p:spPr>
        <p:txBody>
          <a:bodyPr/>
          <a:lstStyle>
            <a:lvl1pPr>
              <a:lnSpc>
                <a:spcPct val="100000"/>
              </a:lnSpc>
              <a:spcAft>
                <a:spcPts val="1500"/>
              </a:spcAft>
              <a:defRPr sz="2800"/>
            </a:lvl1pPr>
            <a:lvl2pPr>
              <a:lnSpc>
                <a:spcPct val="100000"/>
              </a:lnSpc>
              <a:spcAft>
                <a:spcPts val="1500"/>
              </a:spcAft>
              <a:defRPr sz="2400"/>
            </a:lvl2pPr>
            <a:lvl3pPr>
              <a:lnSpc>
                <a:spcPct val="100000"/>
              </a:lnSpc>
              <a:spcAft>
                <a:spcPts val="1500"/>
              </a:spcAft>
              <a:defRPr sz="2000"/>
            </a:lvl3pPr>
            <a:lvl4pPr>
              <a:lnSpc>
                <a:spcPct val="100000"/>
              </a:lnSpc>
              <a:spcAft>
                <a:spcPts val="1500"/>
              </a:spcAft>
              <a:defRPr sz="1800"/>
            </a:lvl4pPr>
            <a:lvl5pPr>
              <a:lnSpc>
                <a:spcPct val="100000"/>
              </a:lnSpc>
              <a:spcAft>
                <a:spcPts val="1500"/>
              </a:spcAft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8996" y="1340768"/>
            <a:ext cx="4027804" cy="4114800"/>
          </a:xfrm>
        </p:spPr>
        <p:txBody>
          <a:bodyPr/>
          <a:lstStyle>
            <a:lvl1pPr>
              <a:lnSpc>
                <a:spcPct val="100000"/>
              </a:lnSpc>
              <a:spcAft>
                <a:spcPts val="1500"/>
              </a:spcAft>
              <a:defRPr sz="2800"/>
            </a:lvl1pPr>
            <a:lvl2pPr>
              <a:lnSpc>
                <a:spcPct val="100000"/>
              </a:lnSpc>
              <a:spcAft>
                <a:spcPts val="1500"/>
              </a:spcAft>
              <a:defRPr sz="2400"/>
            </a:lvl2pPr>
            <a:lvl3pPr>
              <a:lnSpc>
                <a:spcPct val="100000"/>
              </a:lnSpc>
              <a:spcAft>
                <a:spcPts val="1500"/>
              </a:spcAft>
              <a:defRPr sz="2000"/>
            </a:lvl3pPr>
            <a:lvl4pPr>
              <a:lnSpc>
                <a:spcPct val="100000"/>
              </a:lnSpc>
              <a:spcAft>
                <a:spcPts val="1500"/>
              </a:spcAft>
              <a:defRPr sz="1800"/>
            </a:lvl4pPr>
            <a:lvl5pPr>
              <a:lnSpc>
                <a:spcPct val="100000"/>
              </a:lnSpc>
              <a:spcAft>
                <a:spcPts val="1500"/>
              </a:spcAft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piè di pagina 1">
            <a:extLst>
              <a:ext uri="{FF2B5EF4-FFF2-40B4-BE49-F238E27FC236}">
                <a16:creationId xmlns:a16="http://schemas.microsoft.com/office/drawing/2014/main" id="{54765346-64E8-46ED-82FD-B74D288979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200" y="6626225"/>
            <a:ext cx="4351338" cy="231775"/>
          </a:xfrm>
        </p:spPr>
        <p:txBody>
          <a:bodyPr/>
          <a:lstStyle>
            <a:lvl1pPr eaLnBrk="1" hangingPunct="1">
              <a:defRPr sz="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1324538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piè di pagina 1">
            <a:extLst>
              <a:ext uri="{FF2B5EF4-FFF2-40B4-BE49-F238E27FC236}">
                <a16:creationId xmlns:a16="http://schemas.microsoft.com/office/drawing/2014/main" id="{BF7FD464-AA25-4E41-ABAA-48D892DE40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200" y="6626225"/>
            <a:ext cx="4351338" cy="231775"/>
          </a:xfrm>
        </p:spPr>
        <p:txBody>
          <a:bodyPr/>
          <a:lstStyle>
            <a:lvl1pPr eaLnBrk="1" hangingPunct="1">
              <a:defRPr sz="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991126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5C7A04D3-6012-478F-82A3-ADD9EA58FE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200" y="6626225"/>
            <a:ext cx="4351338" cy="231775"/>
          </a:xfrm>
        </p:spPr>
        <p:txBody>
          <a:bodyPr/>
          <a:lstStyle>
            <a:lvl1pPr eaLnBrk="1" hangingPunct="1">
              <a:defRPr sz="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3935630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5DA1586-6383-40F6-92EB-ECAA881D31FF}"/>
              </a:ext>
            </a:extLst>
          </p:cNvPr>
          <p:cNvSpPr/>
          <p:nvPr userDrawn="1"/>
        </p:nvSpPr>
        <p:spPr bwMode="auto">
          <a:xfrm>
            <a:off x="0" y="6621463"/>
            <a:ext cx="9144000" cy="23653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1800" dirty="0">
                <a:latin typeface="Arial" charset="0"/>
                <a:ea typeface="ＭＳ Ｐゴシック" charset="-128"/>
              </a:rPr>
              <a:t> </a:t>
            </a:r>
          </a:p>
        </p:txBody>
      </p:sp>
      <p:pic>
        <p:nvPicPr>
          <p:cNvPr id="1027" name="Picture 9" descr="LOGO">
            <a:extLst>
              <a:ext uri="{FF2B5EF4-FFF2-40B4-BE49-F238E27FC236}">
                <a16:creationId xmlns:a16="http://schemas.microsoft.com/office/drawing/2014/main" id="{993664AA-D8C9-45A7-BE32-D8AA7D011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6850" y="6623050"/>
            <a:ext cx="13398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>
            <a:extLst>
              <a:ext uri="{FF2B5EF4-FFF2-40B4-BE49-F238E27FC236}">
                <a16:creationId xmlns:a16="http://schemas.microsoft.com/office/drawing/2014/main" id="{77F8D817-6C3F-41FD-9381-A5E86A1A33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stile</a:t>
            </a: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DC83DDDD-6E43-4634-8F25-1196B8D3305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6200" y="6626225"/>
            <a:ext cx="4424363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sp>
        <p:nvSpPr>
          <p:cNvPr id="1030" name="Rectangle 209">
            <a:extLst>
              <a:ext uri="{FF2B5EF4-FFF2-40B4-BE49-F238E27FC236}">
                <a16:creationId xmlns:a16="http://schemas.microsoft.com/office/drawing/2014/main" id="{1F3ED997-7008-4F55-AE00-5B2B601BC293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3733800" y="6626225"/>
            <a:ext cx="1905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fld id="{1B3BB54C-B0EF-474E-81FE-E0109535F7CC}" type="slidenum">
              <a:rPr lang="it-IT" altLang="it-IT" sz="800">
                <a:solidFill>
                  <a:schemeClr val="tx1"/>
                </a:solidFill>
                <a:latin typeface="Arial" panose="020B0604020202020204" pitchFamily="34" charset="0"/>
              </a:rPr>
              <a:pPr algn="ctr"/>
              <a:t>‹N›</a:t>
            </a:fld>
            <a:endParaRPr lang="it-IT" altLang="it-IT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31" name="Rectangle 213">
            <a:extLst>
              <a:ext uri="{FF2B5EF4-FFF2-40B4-BE49-F238E27FC236}">
                <a16:creationId xmlns:a16="http://schemas.microsoft.com/office/drawing/2014/main" id="{FD247F9F-453B-48E8-A8D2-883AD25F1F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1" r:id="rId1"/>
    <p:sldLayoutId id="2147484242" r:id="rId2"/>
    <p:sldLayoutId id="2147484243" r:id="rId3"/>
    <p:sldLayoutId id="2147484244" r:id="rId4"/>
    <p:sldLayoutId id="2147484245" r:id="rId5"/>
    <p:sldLayoutId id="2147484246" r:id="rId6"/>
    <p:sldLayoutId id="2147484247" r:id="rId7"/>
    <p:sldLayoutId id="2147484248" r:id="rId8"/>
    <p:sldLayoutId id="2147484249" r:id="rId9"/>
    <p:sldLayoutId id="2147484250" r:id="rId10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+mj-lt"/>
          <a:ea typeface="MS PGothic" panose="020B0600070205080204" pitchFamily="34" charset="-128"/>
          <a:cs typeface="MS PGothic" panose="020B0600070205080204" pitchFamily="34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Arial" charset="0"/>
          <a:ea typeface="MS PGothic" panose="020B0600070205080204" pitchFamily="34" charset="-128"/>
          <a:cs typeface="MS PGothic" panose="020B0600070205080204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Arial" charset="0"/>
          <a:ea typeface="MS PGothic" panose="020B0600070205080204" pitchFamily="34" charset="-128"/>
          <a:cs typeface="MS PGothic" panose="020B0600070205080204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Arial" charset="0"/>
          <a:ea typeface="MS PGothic" panose="020B0600070205080204" pitchFamily="34" charset="-128"/>
          <a:cs typeface="MS PGothic" panose="020B0600070205080204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Arial" charset="0"/>
          <a:ea typeface="MS PGothic" panose="020B0600070205080204" pitchFamily="34" charset="-128"/>
          <a:cs typeface="MS PGothic" panose="020B0600070205080204" pitchFamily="3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1500"/>
        </a:spcAft>
        <a:buClr>
          <a:srgbClr val="FF0000"/>
        </a:buClr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1pPr>
      <a:lvl2pPr marL="292100" indent="571500" algn="l" rtl="0" eaLnBrk="0" fontAlgn="base" hangingPunct="0">
        <a:lnSpc>
          <a:spcPct val="140000"/>
        </a:lnSpc>
        <a:spcBef>
          <a:spcPct val="0"/>
        </a:spcBef>
        <a:spcAft>
          <a:spcPts val="1500"/>
        </a:spcAft>
        <a:buClr>
          <a:srgbClr val="FF0000"/>
        </a:buClr>
        <a:buFont typeface="Times" panose="02020603050405020304" pitchFamily="18" charset="0"/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2pPr>
      <a:lvl3pPr marL="1054100" indent="190500" algn="l" rtl="0" eaLnBrk="0" fontAlgn="base" hangingPunct="0">
        <a:spcBef>
          <a:spcPct val="0"/>
        </a:spcBef>
        <a:spcAft>
          <a:spcPts val="1500"/>
        </a:spcAft>
        <a:buClr>
          <a:schemeClr val="tx1"/>
        </a:buClr>
        <a:buFont typeface="Times" panose="02020603050405020304" pitchFamily="18" charset="0"/>
        <a:buChar char="–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435100" indent="185738" algn="l" rtl="0" eaLnBrk="0" fontAlgn="base" hangingPunct="0">
        <a:spcBef>
          <a:spcPct val="0"/>
        </a:spcBef>
        <a:spcAft>
          <a:spcPts val="1500"/>
        </a:spcAft>
        <a:buChar char="–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1816100" indent="190500" algn="l" rtl="0" eaLnBrk="0" fontAlgn="base" hangingPunct="0">
        <a:spcBef>
          <a:spcPct val="20000"/>
        </a:spcBef>
        <a:spcAft>
          <a:spcPts val="1500"/>
        </a:spcAft>
        <a:buClr>
          <a:schemeClr val="bg2"/>
        </a:buClr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5pPr>
      <a:lvl6pPr marL="2273300" indent="190500" algn="l" rtl="0" fontAlgn="base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chemeClr val="tx1"/>
          </a:solidFill>
          <a:latin typeface="+mn-lt"/>
          <a:ea typeface="+mn-ea"/>
        </a:defRPr>
      </a:lvl6pPr>
      <a:lvl7pPr marL="2730500" indent="190500" algn="l" rtl="0" fontAlgn="base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chemeClr val="tx1"/>
          </a:solidFill>
          <a:latin typeface="+mn-lt"/>
          <a:ea typeface="+mn-ea"/>
        </a:defRPr>
      </a:lvl7pPr>
      <a:lvl8pPr marL="3187700" indent="190500" algn="l" rtl="0" fontAlgn="base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chemeClr val="tx1"/>
          </a:solidFill>
          <a:latin typeface="+mn-lt"/>
          <a:ea typeface="+mn-ea"/>
        </a:defRPr>
      </a:lvl8pPr>
      <a:lvl9pPr marL="3644900" indent="190500" algn="l" rtl="0" fontAlgn="base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0809A9-D0F2-4C52-A12B-AC3F44134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doppia natura</a:t>
            </a:r>
            <a:br>
              <a:rPr lang="it-IT" dirty="0"/>
            </a:br>
            <a:r>
              <a:rPr lang="it-IT" dirty="0"/>
              <a:t>della radiazione elettromagnetica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990CC5F-8207-43F4-B063-C071E41F6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46448"/>
            <a:ext cx="8219256" cy="4762872"/>
          </a:xfrm>
        </p:spPr>
        <p:txBody>
          <a:bodyPr/>
          <a:lstStyle/>
          <a:p>
            <a:r>
              <a:rPr lang="it-IT" dirty="0"/>
              <a:t>Le </a:t>
            </a:r>
            <a:r>
              <a:rPr lang="it-IT" b="1" dirty="0"/>
              <a:t>onde elettromagnetiche </a:t>
            </a:r>
            <a:r>
              <a:rPr lang="it-IT" dirty="0"/>
              <a:t>sono caratterizzate da:</a:t>
            </a:r>
          </a:p>
          <a:p>
            <a:pPr marL="342900" indent="-342900">
              <a:spcAft>
                <a:spcPts val="10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b="1" dirty="0"/>
              <a:t>ampiezza</a:t>
            </a:r>
            <a:r>
              <a:rPr lang="it-IT" dirty="0"/>
              <a:t> → massima intensità della perturbazione;</a:t>
            </a:r>
          </a:p>
          <a:p>
            <a:pPr marL="342900" indent="-342900">
              <a:spcAft>
                <a:spcPts val="10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b="1" dirty="0"/>
              <a:t>lunghezza d’onda </a:t>
            </a:r>
            <a:r>
              <a:rPr lang="it-IT" dirty="0"/>
              <a:t>(</a:t>
            </a:r>
            <a:r>
              <a:rPr lang="el-GR" dirty="0">
                <a:latin typeface="Cambria Math" panose="02040503050406030204" pitchFamily="18" charset="0"/>
                <a:ea typeface="Cambria Math" panose="02040503050406030204" pitchFamily="18" charset="0"/>
              </a:rPr>
              <a:t>λ</a:t>
            </a:r>
            <a:r>
              <a:rPr lang="it-IT" dirty="0"/>
              <a:t>) → distanza tra due massimi (o due minimi) consecutivi, si esprime in metri;</a:t>
            </a:r>
          </a:p>
          <a:p>
            <a:pPr marL="342900" indent="-342900">
              <a:spcAft>
                <a:spcPts val="10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b="1" dirty="0"/>
              <a:t>frequenza</a:t>
            </a:r>
            <a:r>
              <a:rPr lang="it-IT" dirty="0"/>
              <a:t> (</a:t>
            </a:r>
            <a:r>
              <a:rPr lang="el-GR" dirty="0">
                <a:latin typeface="Cambria Math" panose="02040503050406030204" pitchFamily="18" charset="0"/>
                <a:ea typeface="Cambria Math" panose="02040503050406030204" pitchFamily="18" charset="0"/>
              </a:rPr>
              <a:t>ν</a:t>
            </a:r>
            <a:r>
              <a:rPr lang="it-IT" dirty="0">
                <a:ea typeface="Cambria Math" panose="02040503050406030204" pitchFamily="18" charset="0"/>
              </a:rPr>
              <a:t>) </a:t>
            </a:r>
            <a:r>
              <a:rPr lang="it-IT" i="1" dirty="0"/>
              <a:t>→ </a:t>
            </a:r>
            <a:r>
              <a:rPr lang="it-IT" dirty="0"/>
              <a:t>numero di cicli che l’onda compie in un secondo, si esprime in hertz (</a:t>
            </a:r>
            <a:r>
              <a:rPr lang="it-IT" dirty="0">
                <a:ea typeface="Cambria Math" panose="02040503050406030204" pitchFamily="18" charset="0"/>
              </a:rPr>
              <a:t>1 Hz = 1/secondo = 1 s</a:t>
            </a:r>
            <a:r>
              <a:rPr lang="it-IT" baseline="30000" dirty="0">
                <a:ea typeface="Cambria Math" panose="02040503050406030204" pitchFamily="18" charset="0"/>
              </a:rPr>
              <a:t>–1</a:t>
            </a:r>
            <a:r>
              <a:rPr lang="it-IT" dirty="0"/>
              <a:t>);</a:t>
            </a:r>
          </a:p>
          <a:p>
            <a:pPr marL="342900" indent="-342900">
              <a:spcAft>
                <a:spcPts val="10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b="1" dirty="0"/>
              <a:t>velocità</a:t>
            </a:r>
            <a:r>
              <a:rPr lang="it-IT" dirty="0"/>
              <a:t> → nel vuoto è pari a </a:t>
            </a:r>
            <a:r>
              <a:rPr lang="it-IT" dirty="0">
                <a:ea typeface="Cambria Math" panose="02040503050406030204" pitchFamily="18" charset="0"/>
              </a:rPr>
              <a:t>3,00 · 10</a:t>
            </a:r>
            <a:r>
              <a:rPr lang="it-IT" baseline="30000" dirty="0">
                <a:ea typeface="Cambria Math" panose="02040503050406030204" pitchFamily="18" charset="0"/>
              </a:rPr>
              <a:t>8</a:t>
            </a:r>
            <a:r>
              <a:rPr lang="it-IT" dirty="0">
                <a:ea typeface="Cambria Math" panose="02040503050406030204" pitchFamily="18" charset="0"/>
              </a:rPr>
              <a:t> m/s, </a:t>
            </a:r>
            <a:r>
              <a:rPr lang="it-IT" dirty="0"/>
              <a:t>detta velocità della luce (</a:t>
            </a:r>
            <a:r>
              <a:rPr lang="it-IT" i="1" dirty="0">
                <a:latin typeface="Cambria Math" panose="02040503050406030204" pitchFamily="18" charset="0"/>
                <a:ea typeface="Cambria Math" panose="02040503050406030204" pitchFamily="18" charset="0"/>
              </a:rPr>
              <a:t>c</a:t>
            </a:r>
            <a:r>
              <a:rPr lang="it-IT" dirty="0"/>
              <a:t>).</a:t>
            </a:r>
            <a:br>
              <a:rPr lang="it-IT" dirty="0"/>
            </a:br>
            <a:endParaRPr lang="it-IT" dirty="0"/>
          </a:p>
          <a:p>
            <a:pPr algn="ctr">
              <a:spcAft>
                <a:spcPts val="1000"/>
              </a:spcAft>
              <a:buClrTx/>
              <a:buSzPct val="80000"/>
            </a:pPr>
            <a:r>
              <a:rPr lang="el-GR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λ</a:t>
            </a:r>
            <a:r>
              <a:rPr lang="pt-BR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× </a:t>
            </a:r>
            <a:r>
              <a:rPr lang="el-GR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ν</a:t>
            </a:r>
            <a:r>
              <a:rPr lang="pt-BR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= </a:t>
            </a:r>
            <a:r>
              <a:rPr lang="pt-BR" sz="28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c </a:t>
            </a:r>
            <a:r>
              <a:rPr lang="pt-BR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 </a:t>
            </a:r>
            <a:r>
              <a:rPr lang="it-IT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3,00 · 10</a:t>
            </a:r>
            <a:r>
              <a:rPr lang="it-IT" sz="28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8</a:t>
            </a:r>
            <a:r>
              <a:rPr lang="it-IT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m s</a:t>
            </a:r>
            <a:r>
              <a:rPr lang="it-IT" sz="28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–1</a:t>
            </a:r>
            <a:endParaRPr lang="it-IT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68CEA4B-9F9C-482A-AFE3-8EA250A7D7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2149192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0809A9-D0F2-4C52-A12B-AC3F44134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doppia natura</a:t>
            </a:r>
            <a:br>
              <a:rPr lang="it-IT" dirty="0"/>
            </a:br>
            <a:r>
              <a:rPr lang="it-IT" dirty="0"/>
              <a:t>della radiazione elettromagnetica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990CC5F-8207-43F4-B063-C071E41F6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2"/>
            <a:ext cx="8219256" cy="914400"/>
          </a:xfrm>
        </p:spPr>
        <p:txBody>
          <a:bodyPr/>
          <a:lstStyle/>
          <a:p>
            <a:r>
              <a:rPr lang="it-IT" dirty="0"/>
              <a:t>L’insieme delle radiazioni elettromagnetiche costituisce lo </a:t>
            </a:r>
            <a:r>
              <a:rPr lang="it-IT" b="1" dirty="0"/>
              <a:t>spettro elettromagnetico</a:t>
            </a:r>
            <a:r>
              <a:rPr lang="it-IT" dirty="0"/>
              <a:t>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68CEA4B-9F9C-482A-AFE3-8EA250A7D7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2C720D4-B342-4227-998B-F9EEE2841C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26214" y="2440327"/>
            <a:ext cx="6691572" cy="401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379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0809A9-D0F2-4C52-A12B-AC3F44134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doppia natura</a:t>
            </a:r>
            <a:br>
              <a:rPr lang="it-IT" dirty="0"/>
            </a:br>
            <a:r>
              <a:rPr lang="it-IT" dirty="0"/>
              <a:t>della radiazione elettromagnetica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990CC5F-8207-43F4-B063-C071E41F6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46447"/>
            <a:ext cx="8219256" cy="4042793"/>
          </a:xfrm>
        </p:spPr>
        <p:txBody>
          <a:bodyPr/>
          <a:lstStyle/>
          <a:p>
            <a:r>
              <a:rPr lang="it-IT" dirty="0"/>
              <a:t>Per la loro natura </a:t>
            </a:r>
            <a:r>
              <a:rPr lang="it-IT" i="1" dirty="0"/>
              <a:t>corpuscolare</a:t>
            </a:r>
            <a:r>
              <a:rPr lang="it-IT" dirty="0"/>
              <a:t>, le radiazioni elettromagnetiche si possono descrivere come pacchetti o quanti di energia, chiamati </a:t>
            </a:r>
            <a:r>
              <a:rPr lang="it-IT" b="1" dirty="0"/>
              <a:t>fotoni</a:t>
            </a:r>
            <a:r>
              <a:rPr lang="it-IT" dirty="0"/>
              <a:t>, capaci di cedere energia alla materia.</a:t>
            </a:r>
          </a:p>
          <a:p>
            <a:r>
              <a:rPr lang="it-IT" b="1" dirty="0"/>
              <a:t>Legge di Planck</a:t>
            </a:r>
            <a:r>
              <a:rPr lang="it-IT" b="1" dirty="0">
                <a:sym typeface="Wingdings" panose="05000000000000000000" pitchFamily="2" charset="2"/>
              </a:rPr>
              <a:t> </a:t>
            </a:r>
            <a:r>
              <a:rPr lang="it-IT" dirty="0"/>
              <a:t>(Planck, 1900): ogni fotone viaggia alla velocità della luce e ha un’energia pari a</a:t>
            </a:r>
          </a:p>
          <a:p>
            <a:pPr algn="ctr"/>
            <a:r>
              <a:rPr lang="it-IT" sz="28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E </a:t>
            </a:r>
            <a:r>
              <a:rPr lang="it-IT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 </a:t>
            </a:r>
            <a:r>
              <a:rPr lang="it-IT" sz="28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h </a:t>
            </a:r>
            <a:r>
              <a:rPr lang="it-IT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× </a:t>
            </a:r>
            <a:r>
              <a:rPr lang="el-GR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ν</a:t>
            </a:r>
            <a:endParaRPr lang="it-IT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r>
              <a:rPr lang="it-IT" i="1" dirty="0">
                <a:latin typeface="Cambria Math" panose="02040503050406030204" pitchFamily="18" charset="0"/>
                <a:ea typeface="Cambria Math" panose="02040503050406030204" pitchFamily="18" charset="0"/>
              </a:rPr>
              <a:t>h</a:t>
            </a:r>
            <a:r>
              <a:rPr lang="it-IT" dirty="0">
                <a:latin typeface="Cambria Math" panose="02040503050406030204" pitchFamily="18" charset="0"/>
                <a:ea typeface="Cambria Math" panose="02040503050406030204" pitchFamily="18" charset="0"/>
              </a:rPr>
              <a:t> = </a:t>
            </a:r>
            <a:r>
              <a:rPr lang="it-IT" b="1" dirty="0">
                <a:latin typeface="Cambria Math" panose="02040503050406030204" pitchFamily="18" charset="0"/>
                <a:ea typeface="Cambria Math" panose="02040503050406030204" pitchFamily="18" charset="0"/>
              </a:rPr>
              <a:t>costante di Planck </a:t>
            </a:r>
            <a:r>
              <a:rPr lang="it-IT" dirty="0">
                <a:latin typeface="Cambria Math" panose="02040503050406030204" pitchFamily="18" charset="0"/>
                <a:ea typeface="Cambria Math" panose="02040503050406030204" pitchFamily="18" charset="0"/>
              </a:rPr>
              <a:t>= 6,626 · 10</a:t>
            </a:r>
            <a:r>
              <a:rPr lang="it-IT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–34</a:t>
            </a:r>
            <a:r>
              <a:rPr lang="it-IT" dirty="0">
                <a:latin typeface="Cambria Math" panose="02040503050406030204" pitchFamily="18" charset="0"/>
                <a:ea typeface="Cambria Math" panose="02040503050406030204" pitchFamily="18" charset="0"/>
              </a:rPr>
              <a:t> J s</a:t>
            </a:r>
          </a:p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68CEA4B-9F9C-482A-AFE3-8EA250A7D7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1499760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0809A9-D0F2-4C52-A12B-AC3F44134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doppia natura</a:t>
            </a:r>
            <a:br>
              <a:rPr lang="it-IT" dirty="0"/>
            </a:br>
            <a:r>
              <a:rPr lang="it-IT" dirty="0"/>
              <a:t>della radiazione elettromagnetica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990CC5F-8207-43F4-B063-C071E41F6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2"/>
            <a:ext cx="8219256" cy="3600400"/>
          </a:xfrm>
        </p:spPr>
        <p:txBody>
          <a:bodyPr/>
          <a:lstStyle/>
          <a:p>
            <a:r>
              <a:rPr lang="it-IT" dirty="0"/>
              <a:t>Nella legge di Planck unisce il comportamento ondulatorio e quello corpuscolare della radiazione elettromagnetica:</a:t>
            </a:r>
          </a:p>
          <a:p>
            <a:pPr marL="342900" indent="-342900"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dirty="0"/>
              <a:t>la parte sinistra dell’equazione si riferisce a una proprietà delle particelle (l’energia del fotone);</a:t>
            </a:r>
          </a:p>
          <a:p>
            <a:pPr marL="342900" indent="-342900"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dirty="0"/>
              <a:t>la parte destra esprime una proprietà delle onde (la frequenza).</a:t>
            </a:r>
          </a:p>
          <a:p>
            <a:r>
              <a:rPr lang="it-IT" dirty="0"/>
              <a:t>Questo dualismo onda-particella è il </a:t>
            </a:r>
            <a:r>
              <a:rPr lang="it-IT" i="1" dirty="0"/>
              <a:t>fondamento della teoria dei quanti.</a:t>
            </a: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68CEA4B-9F9C-482A-AFE3-8EA250A7D7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1247296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0CE101-FF9B-43D4-8990-8A5B478BD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Gli spettri di emissione</a:t>
            </a:r>
            <a:br>
              <a:rPr lang="it-IT" dirty="0"/>
            </a:br>
            <a:r>
              <a:rPr lang="it-IT" dirty="0"/>
              <a:t>degli elementi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899F603-2353-400E-8AE3-AD08EC301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46448"/>
            <a:ext cx="8219256" cy="2026568"/>
          </a:xfrm>
        </p:spPr>
        <p:txBody>
          <a:bodyPr/>
          <a:lstStyle/>
          <a:p>
            <a:r>
              <a:rPr lang="it-IT" dirty="0"/>
              <a:t>Gli elementi allo stato gassoso, quando sono riscaldati o sottoposti a scariche elettriche, emettono luce. Se facciamo passare questa luce attraverso un prisma, otteniamo una serie di righe colorate distinte (</a:t>
            </a:r>
            <a:r>
              <a:rPr lang="it-IT" b="1" dirty="0"/>
              <a:t>spettro a righe</a:t>
            </a:r>
            <a:r>
              <a:rPr lang="it-IT" dirty="0"/>
              <a:t>), caratteristiche di ogni elemento.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AECC1E6-8DA3-4D4D-9213-479B7FC33A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454AAC6-4CDC-4D96-8139-5723B35DC9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9942" y="3466272"/>
            <a:ext cx="7673771" cy="301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103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0CE101-FF9B-43D4-8990-8A5B478BD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Gli spettri di emissione</a:t>
            </a:r>
            <a:br>
              <a:rPr lang="it-IT" dirty="0"/>
            </a:br>
            <a:r>
              <a:rPr lang="it-IT" dirty="0"/>
              <a:t>degli elementi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899F603-2353-400E-8AE3-AD08EC301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46448"/>
            <a:ext cx="8219256" cy="1234480"/>
          </a:xfrm>
        </p:spPr>
        <p:txBody>
          <a:bodyPr/>
          <a:lstStyle/>
          <a:p>
            <a:r>
              <a:rPr lang="it-IT" dirty="0"/>
              <a:t>Le radiazioni elettromagnetiche prodotte da ogni singolo elemento (luce), hanno frequenze caratteristiche poiché coinvolgono fotoni di una precisa energia.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AECC1E6-8DA3-4D4D-9213-479B7FC33A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08B9534-D832-48EB-95A2-5F00FFC454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5706" y="2924944"/>
            <a:ext cx="5292588" cy="331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461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0CE101-FF9B-43D4-8990-8A5B478BD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Gli spettri di emissione</a:t>
            </a:r>
            <a:br>
              <a:rPr lang="it-IT" dirty="0"/>
            </a:br>
            <a:r>
              <a:rPr lang="it-IT" dirty="0"/>
              <a:t>degli elementi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899F603-2353-400E-8AE3-AD08EC301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46448"/>
            <a:ext cx="8219256" cy="4690864"/>
          </a:xfrm>
        </p:spPr>
        <p:txBody>
          <a:bodyPr/>
          <a:lstStyle/>
          <a:p>
            <a:r>
              <a:rPr lang="it-IT" dirty="0"/>
              <a:t>Gli atomi possono emettere solo specifiche quantità di energia, corrispondenti ai fotoni delle radiazioni che compaiono nel loro spettro.</a:t>
            </a:r>
          </a:p>
          <a:p>
            <a:pPr>
              <a:spcAft>
                <a:spcPts val="2000"/>
              </a:spcAft>
            </a:pPr>
            <a:r>
              <a:rPr lang="it-IT" dirty="0"/>
              <a:t>Esempio: nello spettro dell’idrogeno c’è una riga rossa con frequenza di 4,567</a:t>
            </a:r>
            <a:r>
              <a:rPr lang="it-IT" dirty="0">
                <a:ea typeface="Cambria Math" panose="02040503050406030204" pitchFamily="18" charset="0"/>
              </a:rPr>
              <a:t> · </a:t>
            </a:r>
            <a:r>
              <a:rPr lang="it-IT" dirty="0"/>
              <a:t>10</a:t>
            </a:r>
            <a:r>
              <a:rPr lang="it-IT" baseline="30000" dirty="0"/>
              <a:t>14</a:t>
            </a:r>
            <a:r>
              <a:rPr lang="it-IT" dirty="0"/>
              <a:t> Hz.</a:t>
            </a:r>
            <a:br>
              <a:rPr lang="it-IT" dirty="0"/>
            </a:br>
            <a:r>
              <a:rPr lang="it-IT" dirty="0"/>
              <a:t>L’energia del fotone associato è:</a:t>
            </a:r>
          </a:p>
          <a:p>
            <a:pPr algn="ctr">
              <a:spcAft>
                <a:spcPts val="2000"/>
              </a:spcAft>
            </a:pPr>
            <a:r>
              <a:rPr lang="it-IT" i="1" dirty="0">
                <a:latin typeface="Cambria Math" panose="02040503050406030204" pitchFamily="18" charset="0"/>
                <a:ea typeface="Cambria Math" panose="02040503050406030204" pitchFamily="18" charset="0"/>
              </a:rPr>
              <a:t>E </a:t>
            </a:r>
            <a:r>
              <a:rPr lang="it-IT" dirty="0">
                <a:latin typeface="Cambria Math" panose="02040503050406030204" pitchFamily="18" charset="0"/>
                <a:ea typeface="Cambria Math" panose="02040503050406030204" pitchFamily="18" charset="0"/>
              </a:rPr>
              <a:t>= </a:t>
            </a:r>
            <a:r>
              <a:rPr lang="it-IT" i="1" dirty="0">
                <a:latin typeface="Cambria Math" panose="02040503050406030204" pitchFamily="18" charset="0"/>
                <a:ea typeface="Cambria Math" panose="02040503050406030204" pitchFamily="18" charset="0"/>
              </a:rPr>
              <a:t>h </a:t>
            </a:r>
            <a:r>
              <a:rPr lang="it-IT" dirty="0">
                <a:latin typeface="Cambria Math" panose="02040503050406030204" pitchFamily="18" charset="0"/>
                <a:ea typeface="Cambria Math" panose="02040503050406030204" pitchFamily="18" charset="0"/>
              </a:rPr>
              <a:t>× </a:t>
            </a:r>
            <a:r>
              <a:rPr lang="el-GR" dirty="0">
                <a:latin typeface="Cambria Math" panose="02040503050406030204" pitchFamily="18" charset="0"/>
                <a:ea typeface="Cambria Math" panose="02040503050406030204" pitchFamily="18" charset="0"/>
              </a:rPr>
              <a:t>ν</a:t>
            </a:r>
            <a:endParaRPr lang="it-IT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>
              <a:spcAft>
                <a:spcPts val="2000"/>
              </a:spcAft>
            </a:pPr>
            <a:r>
              <a:rPr lang="pt-BR" i="1" dirty="0">
                <a:latin typeface="Cambria Math" panose="02040503050406030204" pitchFamily="18" charset="0"/>
                <a:ea typeface="Cambria Math" panose="02040503050406030204" pitchFamily="18" charset="0"/>
              </a:rPr>
              <a:t>E</a:t>
            </a:r>
            <a:r>
              <a:rPr lang="pt-BR" dirty="0">
                <a:latin typeface="Cambria Math" panose="02040503050406030204" pitchFamily="18" charset="0"/>
                <a:ea typeface="Cambria Math" panose="02040503050406030204" pitchFamily="18" charset="0"/>
              </a:rPr>
              <a:t> = (6,626</a:t>
            </a:r>
            <a:r>
              <a:rPr lang="it-IT" dirty="0">
                <a:latin typeface="Cambria Math" panose="02040503050406030204" pitchFamily="18" charset="0"/>
                <a:ea typeface="Cambria Math" panose="02040503050406030204" pitchFamily="18" charset="0"/>
              </a:rPr>
              <a:t> · 10</a:t>
            </a:r>
            <a:r>
              <a:rPr lang="it-IT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–34</a:t>
            </a:r>
            <a:r>
              <a:rPr lang="it-IT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pt-BR" dirty="0">
                <a:latin typeface="Cambria Math" panose="02040503050406030204" pitchFamily="18" charset="0"/>
                <a:ea typeface="Cambria Math" panose="02040503050406030204" pitchFamily="18" charset="0"/>
              </a:rPr>
              <a:t>J</a:t>
            </a:r>
            <a:r>
              <a:rPr lang="it-IT" dirty="0">
                <a:latin typeface="Cambria Math" panose="02040503050406030204" pitchFamily="18" charset="0"/>
                <a:ea typeface="Cambria Math" panose="02040503050406030204" pitchFamily="18" charset="0"/>
              </a:rPr>
              <a:t> ·</a:t>
            </a:r>
            <a:r>
              <a:rPr lang="pt-BR" dirty="0">
                <a:latin typeface="Cambria Math" panose="02040503050406030204" pitchFamily="18" charset="0"/>
                <a:ea typeface="Cambria Math" panose="02040503050406030204" pitchFamily="18" charset="0"/>
              </a:rPr>
              <a:t> s)</a:t>
            </a:r>
            <a:r>
              <a:rPr lang="it-IT" dirty="0">
                <a:latin typeface="Cambria Math" panose="02040503050406030204" pitchFamily="18" charset="0"/>
                <a:ea typeface="Cambria Math" panose="02040503050406030204" pitchFamily="18" charset="0"/>
              </a:rPr>
              <a:t> · (</a:t>
            </a:r>
            <a:r>
              <a:rPr lang="pt-BR" dirty="0">
                <a:latin typeface="Cambria Math" panose="02040503050406030204" pitchFamily="18" charset="0"/>
                <a:ea typeface="Cambria Math" panose="02040503050406030204" pitchFamily="18" charset="0"/>
              </a:rPr>
              <a:t>4,567</a:t>
            </a:r>
            <a:r>
              <a:rPr lang="it-IT" dirty="0">
                <a:latin typeface="Cambria Math" panose="02040503050406030204" pitchFamily="18" charset="0"/>
                <a:ea typeface="Cambria Math" panose="02040503050406030204" pitchFamily="18" charset="0"/>
              </a:rPr>
              <a:t> · 10</a:t>
            </a:r>
            <a:r>
              <a:rPr lang="it-IT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14</a:t>
            </a:r>
            <a:r>
              <a:rPr lang="it-IT" dirty="0">
                <a:latin typeface="Cambria Math" panose="02040503050406030204" pitchFamily="18" charset="0"/>
                <a:ea typeface="Cambria Math" panose="02040503050406030204" pitchFamily="18" charset="0"/>
              </a:rPr>
              <a:t> s</a:t>
            </a:r>
            <a:r>
              <a:rPr lang="it-IT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–1</a:t>
            </a:r>
            <a:r>
              <a:rPr lang="pt-BR" dirty="0">
                <a:latin typeface="Cambria Math" panose="02040503050406030204" pitchFamily="18" charset="0"/>
                <a:ea typeface="Cambria Math" panose="02040503050406030204" pitchFamily="18" charset="0"/>
              </a:rPr>
              <a:t>) = 3,026 </a:t>
            </a:r>
            <a:r>
              <a:rPr lang="it-IT" dirty="0">
                <a:latin typeface="Cambria Math" panose="02040503050406030204" pitchFamily="18" charset="0"/>
                <a:ea typeface="Cambria Math" panose="02040503050406030204" pitchFamily="18" charset="0"/>
              </a:rPr>
              <a:t>· 10</a:t>
            </a:r>
            <a:r>
              <a:rPr lang="it-IT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–19</a:t>
            </a:r>
            <a:r>
              <a:rPr lang="it-IT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pt-BR" dirty="0">
                <a:latin typeface="Cambria Math" panose="02040503050406030204" pitchFamily="18" charset="0"/>
                <a:ea typeface="Cambria Math" panose="02040503050406030204" pitchFamily="18" charset="0"/>
              </a:rPr>
              <a:t>J</a:t>
            </a:r>
            <a:endParaRPr lang="pt-BR" dirty="0">
              <a:ea typeface="Cambria Math" panose="02040503050406030204" pitchFamily="18" charset="0"/>
            </a:endParaRPr>
          </a:p>
          <a:p>
            <a:r>
              <a:rPr lang="it-IT" dirty="0"/>
              <a:t>Quando un atomo di idrogeno emette luce rossa, la sua energia diminuisce di </a:t>
            </a:r>
            <a:r>
              <a:rPr lang="pt-BR" dirty="0">
                <a:ea typeface="Cambria Math" panose="02040503050406030204" pitchFamily="18" charset="0"/>
              </a:rPr>
              <a:t>3,026 </a:t>
            </a:r>
            <a:r>
              <a:rPr lang="it-IT" dirty="0">
                <a:ea typeface="Cambria Math" panose="02040503050406030204" pitchFamily="18" charset="0"/>
              </a:rPr>
              <a:t>· 10</a:t>
            </a:r>
            <a:r>
              <a:rPr lang="it-IT" baseline="30000" dirty="0">
                <a:ea typeface="Cambria Math" panose="02040503050406030204" pitchFamily="18" charset="0"/>
              </a:rPr>
              <a:t>–19</a:t>
            </a:r>
            <a:r>
              <a:rPr lang="it-IT" dirty="0">
                <a:ea typeface="Cambria Math" panose="02040503050406030204" pitchFamily="18" charset="0"/>
              </a:rPr>
              <a:t> </a:t>
            </a:r>
            <a:r>
              <a:rPr lang="pt-BR" dirty="0">
                <a:ea typeface="Cambria Math" panose="02040503050406030204" pitchFamily="18" charset="0"/>
              </a:rPr>
              <a:t>J </a:t>
            </a:r>
            <a:r>
              <a:rPr lang="it-IT" dirty="0">
                <a:ea typeface="Cambria Math" panose="02040503050406030204" pitchFamily="18" charset="0"/>
              </a:rPr>
              <a:t>a</a:t>
            </a:r>
            <a:r>
              <a:rPr lang="it-IT" dirty="0"/>
              <a:t> ogni fotone emesso.</a:t>
            </a:r>
            <a:endParaRPr lang="it-IT" dirty="0">
              <a:ea typeface="Cambria Math" panose="02040503050406030204" pitchFamily="18" charset="0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AECC1E6-8DA3-4D4D-9213-479B7FC33A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3010776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0CE101-FF9B-43D4-8990-8A5B478BD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Gli spettri di emissione</a:t>
            </a:r>
            <a:br>
              <a:rPr lang="it-IT" dirty="0"/>
            </a:br>
            <a:r>
              <a:rPr lang="it-IT" dirty="0"/>
              <a:t>degli elementi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899F603-2353-400E-8AE3-AD08EC301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46448"/>
            <a:ext cx="8219256" cy="914400"/>
          </a:xfrm>
        </p:spPr>
        <p:txBody>
          <a:bodyPr/>
          <a:lstStyle/>
          <a:p>
            <a:r>
              <a:rPr lang="it-IT" dirty="0"/>
              <a:t>I fotoni sono emessi dagli elettroni.</a:t>
            </a:r>
          </a:p>
          <a:p>
            <a:r>
              <a:rPr lang="it-IT" dirty="0"/>
              <a:t>L’elettrone può assumere solo energie corrispondenti ad alcuni </a:t>
            </a:r>
            <a:r>
              <a:rPr lang="it-IT" b="1" dirty="0"/>
              <a:t>livelli energetici</a:t>
            </a:r>
            <a:r>
              <a:rPr lang="it-IT" dirty="0"/>
              <a:t>: la sua energia è </a:t>
            </a:r>
            <a:r>
              <a:rPr lang="it-IT" b="1" dirty="0"/>
              <a:t>quantizzata</a:t>
            </a:r>
            <a:r>
              <a:rPr lang="it-IT" dirty="0"/>
              <a:t>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AECC1E6-8DA3-4D4D-9213-479B7FC33A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AC1627C-9E02-4D5C-A929-A8DABF914B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3241" y="3118043"/>
            <a:ext cx="5902070" cy="2896387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2095E2A-2FD6-435C-907A-782711B50B63}"/>
              </a:ext>
            </a:extLst>
          </p:cNvPr>
          <p:cNvSpPr txBox="1"/>
          <p:nvPr/>
        </p:nvSpPr>
        <p:spPr bwMode="auto">
          <a:xfrm>
            <a:off x="2123728" y="6011996"/>
            <a:ext cx="19088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it-IT" sz="1800" dirty="0">
                <a:solidFill>
                  <a:srgbClr val="888888"/>
                </a:solidFill>
                <a:latin typeface="Arial" panose="020B0604020202020204" pitchFamily="34" charset="0"/>
              </a:rPr>
              <a:t>energia continua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AE57447-16FD-4B0A-9BB2-A1AA7F5FFB7A}"/>
              </a:ext>
            </a:extLst>
          </p:cNvPr>
          <p:cNvSpPr txBox="1"/>
          <p:nvPr/>
        </p:nvSpPr>
        <p:spPr bwMode="auto">
          <a:xfrm>
            <a:off x="5364088" y="6011996"/>
            <a:ext cx="21968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it-IT" sz="1800" dirty="0">
                <a:solidFill>
                  <a:srgbClr val="888888"/>
                </a:solidFill>
                <a:latin typeface="Arial" panose="020B0604020202020204" pitchFamily="34" charset="0"/>
              </a:rPr>
              <a:t>energia quantizzata</a:t>
            </a:r>
          </a:p>
        </p:txBody>
      </p:sp>
    </p:spTree>
    <p:extLst>
      <p:ext uri="{BB962C8B-B14F-4D97-AF65-F5344CB8AC3E}">
        <p14:creationId xmlns:p14="http://schemas.microsoft.com/office/powerpoint/2010/main" val="1296781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0CE101-FF9B-43D4-8990-8A5B478BD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Gli spettri di emissione</a:t>
            </a:r>
            <a:br>
              <a:rPr lang="it-IT" dirty="0"/>
            </a:br>
            <a:r>
              <a:rPr lang="it-IT" dirty="0"/>
              <a:t>degli elementi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899F603-2353-400E-8AE3-AD08EC301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46448"/>
            <a:ext cx="8219256" cy="3610744"/>
          </a:xfrm>
        </p:spPr>
        <p:txBody>
          <a:bodyPr/>
          <a:lstStyle/>
          <a:p>
            <a:r>
              <a:rPr lang="it-IT" b="1" dirty="0"/>
              <a:t>Modello di Bohr </a:t>
            </a:r>
            <a:r>
              <a:rPr lang="it-IT" dirty="0"/>
              <a:t>(Bohr, 1913): l’elettrone può percorrere solo alcune </a:t>
            </a:r>
            <a:r>
              <a:rPr lang="it-IT" b="1" dirty="0"/>
              <a:t>orbite</a:t>
            </a:r>
            <a:r>
              <a:rPr lang="it-IT" dirty="0"/>
              <a:t>, ciascuna delle quali è caratterizzata da un preciso livello energetico. Minore è il raggio dell’orbita, minore è il livello energetico dell’elettrone.</a:t>
            </a:r>
          </a:p>
          <a:p>
            <a:r>
              <a:rPr lang="it-IT" dirty="0"/>
              <a:t>L’elettrone può saltare da un’orbita all’altra, ma ogni volta che lo fa assorbe o emette fotoni di energia pari al salto effettuato. </a:t>
            </a:r>
          </a:p>
          <a:p>
            <a:r>
              <a:rPr lang="it-IT" dirty="0"/>
              <a:t>Gli spettri riflettono la disposizione degli elettroni negli atomi.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AECC1E6-8DA3-4D4D-9213-479B7FC33A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813616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0CE101-FF9B-43D4-8990-8A5B478BD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Gli spettri di emissione</a:t>
            </a:r>
            <a:br>
              <a:rPr lang="it-IT" dirty="0"/>
            </a:br>
            <a:r>
              <a:rPr lang="it-IT" dirty="0"/>
              <a:t>degli elementi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899F603-2353-400E-8AE3-AD08EC301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46448"/>
            <a:ext cx="8219256" cy="2458616"/>
          </a:xfrm>
        </p:spPr>
        <p:txBody>
          <a:bodyPr/>
          <a:lstStyle/>
          <a:p>
            <a:r>
              <a:rPr lang="it-IT" dirty="0"/>
              <a:t>Quando l’atomo assorbe energia (</a:t>
            </a:r>
            <a:r>
              <a:rPr lang="it-IT" b="1" dirty="0"/>
              <a:t>stato eccitato</a:t>
            </a:r>
            <a:r>
              <a:rPr lang="it-IT" dirty="0"/>
              <a:t>) l’elettrone si sposta su un livello energetico più esterno. L’elettrone tende a tornare al livello energetico di partenza (</a:t>
            </a:r>
            <a:r>
              <a:rPr lang="it-IT" b="1" dirty="0"/>
              <a:t>stato fondamentale</a:t>
            </a:r>
            <a:r>
              <a:rPr lang="it-IT" dirty="0"/>
              <a:t>), emettendo un fotone.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AECC1E6-8DA3-4D4D-9213-479B7FC33A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90F2DE3-CA56-48A8-9AAA-776AE43F95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9645" y="3179866"/>
            <a:ext cx="4204710" cy="329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705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>
            <a:extLst>
              <a:ext uri="{FF2B5EF4-FFF2-40B4-BE49-F238E27FC236}">
                <a16:creationId xmlns:a16="http://schemas.microsoft.com/office/drawing/2014/main" id="{7DEDD1A8-F772-48FF-91A5-6606F996E59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00113" y="476250"/>
            <a:ext cx="7416800" cy="914400"/>
          </a:xfrm>
        </p:spPr>
        <p:txBody>
          <a:bodyPr/>
          <a:lstStyle/>
          <a:p>
            <a:r>
              <a:rPr lang="it-IT" altLang="it-IT"/>
              <a:t>James E. Brady</a:t>
            </a:r>
            <a:br>
              <a:rPr lang="it-IT" altLang="it-IT"/>
            </a:br>
            <a:r>
              <a:rPr lang="it-IT" altLang="it-IT"/>
              <a:t>Neil D. Jespersen</a:t>
            </a:r>
            <a:br>
              <a:rPr lang="it-IT" altLang="it-IT"/>
            </a:br>
            <a:r>
              <a:rPr lang="it-IT" altLang="it-IT"/>
              <a:t>Alison Hyslop</a:t>
            </a:r>
            <a:br>
              <a:rPr lang="it-IT" altLang="it-IT"/>
            </a:br>
            <a:r>
              <a:rPr lang="it-IT" altLang="it-IT"/>
              <a:t>Maria Cristina Pignocchino</a:t>
            </a:r>
          </a:p>
        </p:txBody>
      </p:sp>
      <p:sp>
        <p:nvSpPr>
          <p:cNvPr id="14339" name="Sottotitolo 2">
            <a:extLst>
              <a:ext uri="{FF2B5EF4-FFF2-40B4-BE49-F238E27FC236}">
                <a16:creationId xmlns:a16="http://schemas.microsoft.com/office/drawing/2014/main" id="{9C33259D-D29D-4A7E-845F-836B2ED3395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00113" y="2635250"/>
            <a:ext cx="7416800" cy="2057400"/>
          </a:xfrm>
        </p:spPr>
        <p:txBody>
          <a:bodyPr/>
          <a:lstStyle/>
          <a:p>
            <a:r>
              <a:rPr lang="en-GB" altLang="en-US"/>
              <a:t>Chimica.blu </a:t>
            </a:r>
            <a:r>
              <a:rPr lang="en-GB" altLang="en-US" sz="5400"/>
              <a:t>seconda edizione</a:t>
            </a:r>
            <a:endParaRPr lang="it-IT" altLang="it-IT" sz="5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08A4DF-C22D-4E45-997B-956DB06A6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duplice natura dell’elettrone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6DE1B99-5619-4D44-A134-9E88B417E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Dualismo onda-particella degli elettroni (de Broglie, 1924): a ogni corpo in movimento è associata un’onda di materia con una propria lunghezza d’onda, tanto minore quanto maggiore è la massa del corpo.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B739EF9-65A2-432E-90A2-720E5A5639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42287390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57CDC2-718B-4165-AE13-BF8DC7BD6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duplice natura dell’elettrone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F52C5B0-74F2-420E-A760-906A7CAA70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/>
              <a:t>Principio di indeterminazione di Heisenberg </a:t>
            </a:r>
            <a:r>
              <a:rPr lang="it-IT" dirty="0"/>
              <a:t>(Heisenberg, 1927): è impossibile misurare simultaneamente la velocità e la posizione di una particella con assoluta precisione.</a:t>
            </a:r>
          </a:p>
          <a:p>
            <a:endParaRPr lang="it-IT" sz="2800" dirty="0"/>
          </a:p>
          <a:p>
            <a:endParaRPr lang="it-IT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l-GR" dirty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it-IT" i="1" dirty="0">
                <a:latin typeface="Cambria Math" panose="02040503050406030204" pitchFamily="18" charset="0"/>
                <a:ea typeface="Cambria Math" panose="02040503050406030204" pitchFamily="18" charset="0"/>
              </a:rPr>
              <a:t>x </a:t>
            </a:r>
            <a:r>
              <a:rPr lang="it-IT" dirty="0">
                <a:latin typeface="Cambria Math" panose="02040503050406030204" pitchFamily="18" charset="0"/>
                <a:ea typeface="Cambria Math" panose="02040503050406030204" pitchFamily="18" charset="0"/>
              </a:rPr>
              <a:t>→ incertezza sulla posizione</a:t>
            </a:r>
            <a:br>
              <a:rPr lang="it-IT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l-GR" dirty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it-IT" i="1" dirty="0">
                <a:latin typeface="Cambria Math" panose="02040503050406030204" pitchFamily="18" charset="0"/>
                <a:ea typeface="Cambria Math" panose="02040503050406030204" pitchFamily="18" charset="0"/>
              </a:rPr>
              <a:t>p </a:t>
            </a:r>
            <a:r>
              <a:rPr lang="it-IT" dirty="0">
                <a:latin typeface="Cambria Math" panose="02040503050406030204" pitchFamily="18" charset="0"/>
                <a:ea typeface="Cambria Math" panose="02040503050406030204" pitchFamily="18" charset="0"/>
              </a:rPr>
              <a:t>→ incertezza sulla quantità di moto (</a:t>
            </a:r>
            <a:r>
              <a:rPr lang="it-IT" i="1" dirty="0">
                <a:latin typeface="Cambria Math" panose="02040503050406030204" pitchFamily="18" charset="0"/>
                <a:ea typeface="Cambria Math" panose="02040503050406030204" pitchFamily="18" charset="0"/>
              </a:rPr>
              <a:t>p </a:t>
            </a:r>
            <a:r>
              <a:rPr lang="it-IT" dirty="0">
                <a:latin typeface="Cambria Math" panose="02040503050406030204" pitchFamily="18" charset="0"/>
                <a:ea typeface="Cambria Math" panose="02040503050406030204" pitchFamily="18" charset="0"/>
              </a:rPr>
              <a:t>= massa</a:t>
            </a:r>
            <a:r>
              <a:rPr lang="it-IT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it-IT" dirty="0">
                <a:latin typeface="Cambria Math" panose="02040503050406030204" pitchFamily="18" charset="0"/>
                <a:ea typeface="Cambria Math" panose="02040503050406030204" pitchFamily="18" charset="0"/>
              </a:rPr>
              <a:t>× velocità)</a:t>
            </a:r>
            <a:br>
              <a:rPr lang="it-IT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it-IT" i="1" dirty="0">
                <a:latin typeface="Cambria Math" panose="02040503050406030204" pitchFamily="18" charset="0"/>
                <a:ea typeface="Cambria Math" panose="02040503050406030204" pitchFamily="18" charset="0"/>
              </a:rPr>
              <a:t>h </a:t>
            </a:r>
            <a:r>
              <a:rPr lang="it-IT" dirty="0">
                <a:latin typeface="Cambria Math" panose="02040503050406030204" pitchFamily="18" charset="0"/>
                <a:ea typeface="Cambria Math" panose="02040503050406030204" pitchFamily="18" charset="0"/>
              </a:rPr>
              <a:t>→ costante di Planck</a:t>
            </a:r>
            <a:endParaRPr lang="it-IT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8D075DB-6938-4D39-81B8-5F169334FD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73D1839-2869-448F-8CAD-D4FEE7C0C8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90664" y="2991780"/>
            <a:ext cx="2952328" cy="108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7780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08A4DF-C22D-4E45-997B-956DB06A6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duplice natura dell’elettrone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6DE1B99-5619-4D44-A134-9E88B417E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L’informazione più precisa che possiamo avere sugli elettroni di un atomo è data dalla nube </a:t>
            </a:r>
            <a:r>
              <a:rPr lang="it-IT" b="1" dirty="0"/>
              <a:t>probabilistica </a:t>
            </a:r>
            <a:r>
              <a:rPr lang="it-IT" dirty="0"/>
              <a:t>o </a:t>
            </a:r>
            <a:r>
              <a:rPr lang="it-IT" b="1" dirty="0"/>
              <a:t>nube elettronica</a:t>
            </a:r>
            <a:r>
              <a:rPr lang="it-IT" dirty="0"/>
              <a:t>, che rappresenta le regioni dello spazio dove l’elettrone ha maggiore probabilità di trovarsi.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B739EF9-65A2-432E-90A2-720E5A5639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AEBE0BB-DEA2-48FA-BB90-AEE8D1BF3C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608" y="3068960"/>
            <a:ext cx="2952328" cy="285086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4D74E117-276D-4070-98AB-519964A025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8024" y="3068960"/>
            <a:ext cx="2868117" cy="285086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83337DA3-1FE0-472B-860D-9E77B92BF962}"/>
              </a:ext>
            </a:extLst>
          </p:cNvPr>
          <p:cNvSpPr txBox="1"/>
          <p:nvPr/>
        </p:nvSpPr>
        <p:spPr bwMode="auto">
          <a:xfrm>
            <a:off x="1290464" y="6021288"/>
            <a:ext cx="24586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it-IT" sz="1800" dirty="0">
                <a:solidFill>
                  <a:srgbClr val="888888"/>
                </a:solidFill>
                <a:latin typeface="Arial" panose="020B0604020202020204" pitchFamily="34" charset="0"/>
              </a:rPr>
              <a:t>modello deterministico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35BFCA8-E748-44E1-BD37-6F78933FDE7B}"/>
              </a:ext>
            </a:extLst>
          </p:cNvPr>
          <p:cNvSpPr txBox="1"/>
          <p:nvPr/>
        </p:nvSpPr>
        <p:spPr bwMode="auto">
          <a:xfrm>
            <a:off x="4992774" y="6021288"/>
            <a:ext cx="24586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it-IT" sz="1800" dirty="0">
                <a:solidFill>
                  <a:srgbClr val="888888"/>
                </a:solidFill>
                <a:latin typeface="Arial" panose="020B0604020202020204" pitchFamily="34" charset="0"/>
              </a:rPr>
              <a:t>modello probabilistico</a:t>
            </a:r>
          </a:p>
        </p:txBody>
      </p:sp>
    </p:spTree>
    <p:extLst>
      <p:ext uri="{BB962C8B-B14F-4D97-AF65-F5344CB8AC3E}">
        <p14:creationId xmlns:p14="http://schemas.microsoft.com/office/powerpoint/2010/main" val="23639880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04D945-6003-466F-A403-1BA080051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duplice natura dell’elettrone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9D94804-FE17-48B3-92BA-09C212FB9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L’</a:t>
            </a:r>
            <a:r>
              <a:rPr lang="it-IT" i="1" dirty="0"/>
              <a:t>onda stazionaria </a:t>
            </a:r>
            <a:r>
              <a:rPr lang="it-IT" dirty="0"/>
              <a:t>elettronica che circonda il nucleo si può descrivere attraverso una </a:t>
            </a:r>
            <a:r>
              <a:rPr lang="it-IT" b="1" dirty="0"/>
              <a:t>funzione d’onda </a:t>
            </a:r>
            <a:r>
              <a:rPr lang="it-IT" dirty="0"/>
              <a:t>(</a:t>
            </a:r>
            <a:r>
              <a:rPr lang="el-GR" dirty="0">
                <a:latin typeface="Cambria Math" panose="02040503050406030204" pitchFamily="18" charset="0"/>
                <a:ea typeface="Cambria Math" panose="02040503050406030204" pitchFamily="18" charset="0"/>
              </a:rPr>
              <a:t>ψ</a:t>
            </a:r>
            <a:r>
              <a:rPr lang="it-IT" dirty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r>
              <a:rPr lang="it-IT" dirty="0"/>
              <a:t>.</a:t>
            </a:r>
          </a:p>
          <a:p>
            <a:r>
              <a:rPr lang="it-IT" dirty="0"/>
              <a:t>Le soluzioni dell’</a:t>
            </a:r>
            <a:r>
              <a:rPr lang="it-IT" b="1" dirty="0"/>
              <a:t>equazione di </a:t>
            </a:r>
            <a:r>
              <a:rPr lang="it-IT" b="1" dirty="0" err="1"/>
              <a:t>Schrödinger</a:t>
            </a:r>
            <a:r>
              <a:rPr lang="it-IT" dirty="0"/>
              <a:t> (</a:t>
            </a:r>
            <a:r>
              <a:rPr lang="it-IT" dirty="0" err="1"/>
              <a:t>Schrödinger</a:t>
            </a:r>
            <a:r>
              <a:rPr lang="it-IT" dirty="0"/>
              <a:t>, 1926) forniscono le funzioni d’onda e gli stati energetici degli elettroni contenuti in un atomo.</a:t>
            </a:r>
          </a:p>
          <a:p>
            <a:r>
              <a:rPr lang="it-IT" dirty="0"/>
              <a:t>La funzione d’onda relativa all’elettrone si definisce </a:t>
            </a:r>
            <a:r>
              <a:rPr lang="it-IT" b="1" dirty="0"/>
              <a:t>orbitale</a:t>
            </a:r>
            <a:r>
              <a:rPr lang="it-IT" dirty="0"/>
              <a:t>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C239DC4-5233-40DD-B217-BBC17F5996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13875956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40D855-9053-4690-B491-7683DEB9F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duplice natura dell’elettrone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BB40099-99C9-4C4D-993D-B679B978D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1728192"/>
          </a:xfrm>
        </p:spPr>
        <p:txBody>
          <a:bodyPr/>
          <a:lstStyle/>
          <a:p>
            <a:r>
              <a:rPr lang="it-IT" dirty="0"/>
              <a:t>Legge di </a:t>
            </a:r>
            <a:r>
              <a:rPr lang="it-IT" dirty="0" err="1"/>
              <a:t>Born</a:t>
            </a:r>
            <a:r>
              <a:rPr lang="it-IT" dirty="0"/>
              <a:t> (</a:t>
            </a:r>
            <a:r>
              <a:rPr lang="it-IT" dirty="0" err="1"/>
              <a:t>Born</a:t>
            </a:r>
            <a:r>
              <a:rPr lang="it-IT" dirty="0"/>
              <a:t>, 1926): il </a:t>
            </a:r>
            <a:r>
              <a:rPr lang="it-IT" b="1" dirty="0"/>
              <a:t>quadrato della funzione d’onda (</a:t>
            </a:r>
            <a:r>
              <a:rPr lang="el-GR" b="1" dirty="0">
                <a:latin typeface="Cambria Math" panose="02040503050406030204" pitchFamily="18" charset="0"/>
                <a:ea typeface="Cambria Math" panose="02040503050406030204" pitchFamily="18" charset="0"/>
              </a:rPr>
              <a:t>ψ</a:t>
            </a:r>
            <a:r>
              <a:rPr lang="it-IT" b="1" baseline="30000" dirty="0">
                <a:ea typeface="Cambria Math" panose="02040503050406030204" pitchFamily="18" charset="0"/>
              </a:rPr>
              <a:t>2</a:t>
            </a:r>
            <a:r>
              <a:rPr lang="it-IT" b="1" dirty="0"/>
              <a:t>)</a:t>
            </a:r>
            <a:r>
              <a:rPr lang="it-IT" dirty="0"/>
              <a:t>, calcolato per un certo volume, fornisce la </a:t>
            </a:r>
            <a:r>
              <a:rPr lang="it-IT" b="1" dirty="0"/>
              <a:t>densità di probabilità</a:t>
            </a:r>
            <a:r>
              <a:rPr lang="it-IT" dirty="0"/>
              <a:t>, che esprime quanto sia probabile trovare l’elettrone in un determinato spazio.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84DD20E-38E8-41ED-904F-6915CFE5D0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C7F0C41-4155-4B0B-A447-928739A508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6921" y="3052365"/>
            <a:ext cx="5950157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6758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6F5654-DD5F-4931-A732-C8F7E6D7D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numeri quantici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BEBE6A6-B707-42EF-801F-458581234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1728192"/>
          </a:xfrm>
        </p:spPr>
        <p:txBody>
          <a:bodyPr/>
          <a:lstStyle/>
          <a:p>
            <a:pPr lvl="0">
              <a:spcBef>
                <a:spcPts val="2000"/>
              </a:spcBef>
              <a:spcAft>
                <a:spcPts val="0"/>
              </a:spcAft>
            </a:pPr>
            <a:r>
              <a:rPr lang="it-IT" dirty="0"/>
              <a:t>Gli orbitali si possono descrivere attribuendo i corretti valori a tre </a:t>
            </a:r>
            <a:r>
              <a:rPr lang="it-IT" b="1" dirty="0"/>
              <a:t>numeri quantici</a:t>
            </a:r>
            <a:r>
              <a:rPr lang="it-IT" dirty="0"/>
              <a:t>: </a:t>
            </a:r>
            <a:r>
              <a:rPr lang="it-IT" i="1" dirty="0"/>
              <a:t>n</a:t>
            </a:r>
            <a:r>
              <a:rPr lang="it-IT" dirty="0"/>
              <a:t>, </a:t>
            </a:r>
            <a:r>
              <a:rPr lang="it-IT" i="1" dirty="0"/>
              <a:t>l</a:t>
            </a:r>
            <a:r>
              <a:rPr lang="it-IT" dirty="0"/>
              <a:t>, e </a:t>
            </a:r>
            <a:r>
              <a:rPr lang="it-IT" i="1" dirty="0"/>
              <a:t>m</a:t>
            </a:r>
            <a:r>
              <a:rPr lang="it-IT" sz="2800" i="1" baseline="-25000" dirty="0"/>
              <a:t>l</a:t>
            </a:r>
            <a:r>
              <a:rPr lang="it-IT" dirty="0"/>
              <a:t>.</a:t>
            </a:r>
            <a:br>
              <a:rPr lang="it-IT" dirty="0"/>
            </a:br>
            <a:r>
              <a:rPr lang="it-IT" dirty="0"/>
              <a:t>Ciascun numero quantico specifica una caratteristica dell’orbitale.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9B9C6FE-61B2-48F4-B42D-DE5231D2FF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F5A31A5-C932-4C25-9582-659A71D4A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544" y="3284984"/>
            <a:ext cx="8374911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7933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7D55CC-12F8-4C0D-8587-FFDAE9FC0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numeri quantici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AFE0543-F71C-465F-A007-4B7F137B8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Il </a:t>
            </a:r>
            <a:r>
              <a:rPr lang="it-IT" b="1" dirty="0"/>
              <a:t>numero quantico principale </a:t>
            </a:r>
            <a:r>
              <a:rPr lang="it-IT" b="1" i="1" dirty="0"/>
              <a:t>n</a:t>
            </a:r>
            <a:r>
              <a:rPr lang="it-IT" dirty="0"/>
              <a:t> definisce l’energia e la distanza media dell’elettrone dal nucleo, che crescono entrambe all’aumentare di </a:t>
            </a:r>
            <a:r>
              <a:rPr lang="it-IT" i="1" dirty="0"/>
              <a:t>n</a:t>
            </a:r>
            <a:r>
              <a:rPr lang="it-IT" dirty="0"/>
              <a:t>.</a:t>
            </a:r>
          </a:p>
          <a:p>
            <a:r>
              <a:rPr lang="it-IT" dirty="0"/>
              <a:t>Può assumere i valori interi da 1 a </a:t>
            </a:r>
            <a:r>
              <a:rPr lang="it-IT" sz="2800" dirty="0"/>
              <a:t>∞</a:t>
            </a:r>
            <a:r>
              <a:rPr lang="it-IT" dirty="0"/>
              <a:t>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B53D109-D20B-4962-B3DB-F9563AFA2D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31316455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7D55CC-12F8-4C0D-8587-FFDAE9FC0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numeri quantici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AFE0543-F71C-465F-A007-4B7F137B8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Il </a:t>
            </a:r>
            <a:r>
              <a:rPr lang="it-IT" b="1" dirty="0"/>
              <a:t>numero quantico secondario</a:t>
            </a:r>
            <a:r>
              <a:rPr lang="it-IT" dirty="0"/>
              <a:t>, </a:t>
            </a:r>
            <a:r>
              <a:rPr lang="it-IT" i="1" dirty="0"/>
              <a:t>l</a:t>
            </a:r>
            <a:r>
              <a:rPr lang="it-IT" dirty="0"/>
              <a:t>, influenza la forma dell’orbitale, il suo volume (che dipende anche dalla distanza media dell’elettrone dal nucleo) e la sua energia. </a:t>
            </a:r>
          </a:p>
          <a:p>
            <a:r>
              <a:rPr lang="it-IT" dirty="0"/>
              <a:t>Per un certo valore di </a:t>
            </a:r>
            <a:r>
              <a:rPr lang="it-IT" i="1" dirty="0"/>
              <a:t>n</a:t>
            </a:r>
            <a:r>
              <a:rPr lang="it-IT" dirty="0"/>
              <a:t>, </a:t>
            </a:r>
            <a:r>
              <a:rPr lang="it-IT" i="1" dirty="0"/>
              <a:t>l </a:t>
            </a:r>
            <a:r>
              <a:rPr lang="it-IT" dirty="0"/>
              <a:t>può assumere valori da 0 a </a:t>
            </a:r>
            <a:r>
              <a:rPr lang="it-IT" i="1" dirty="0"/>
              <a:t>n – </a:t>
            </a:r>
            <a:r>
              <a:rPr lang="it-IT" dirty="0"/>
              <a:t>1.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B53D109-D20B-4962-B3DB-F9563AFA2D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graphicFrame>
        <p:nvGraphicFramePr>
          <p:cNvPr id="8" name="Tabella 8">
            <a:extLst>
              <a:ext uri="{FF2B5EF4-FFF2-40B4-BE49-F238E27FC236}">
                <a16:creationId xmlns:a16="http://schemas.microsoft.com/office/drawing/2014/main" id="{D2107830-4C5B-4312-9861-00E1282002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630921"/>
              </p:ext>
            </p:extLst>
          </p:nvPr>
        </p:nvGraphicFramePr>
        <p:xfrm>
          <a:off x="5156447" y="3329212"/>
          <a:ext cx="2943945" cy="2834640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652715751"/>
                    </a:ext>
                  </a:extLst>
                </a:gridCol>
                <a:gridCol w="1935833">
                  <a:extLst>
                    <a:ext uri="{9D8B030D-6E8A-4147-A177-3AD203B41FA5}">
                      <a16:colId xmlns:a16="http://schemas.microsoft.com/office/drawing/2014/main" val="1600780803"/>
                    </a:ext>
                  </a:extLst>
                </a:gridCol>
              </a:tblGrid>
              <a:tr h="609965"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Valore</a:t>
                      </a:r>
                      <a:br>
                        <a:rPr lang="it-IT" sz="1800" b="0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it-IT" sz="1800" b="0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di </a:t>
                      </a:r>
                      <a:r>
                        <a:rPr lang="it-IT" sz="1800" b="0" i="1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 </a:t>
                      </a:r>
                      <a:endParaRPr lang="it-IT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92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Lettera corrispondente </a:t>
                      </a:r>
                      <a:endParaRPr lang="it-IT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92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982493"/>
                  </a:ext>
                </a:extLst>
              </a:tr>
              <a:tr h="348551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i="1" dirty="0"/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367574"/>
                  </a:ext>
                </a:extLst>
              </a:tr>
              <a:tr h="348551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i="1" dirty="0"/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3123713"/>
                  </a:ext>
                </a:extLst>
              </a:tr>
              <a:tr h="348551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i="1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904742"/>
                  </a:ext>
                </a:extLst>
              </a:tr>
              <a:tr h="348551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i="1" dirty="0"/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176715"/>
                  </a:ext>
                </a:extLst>
              </a:tr>
              <a:tr h="348551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i="1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33490"/>
                  </a:ext>
                </a:extLst>
              </a:tr>
              <a:tr h="348551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i="1" dirty="0"/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0334400"/>
                  </a:ext>
                </a:extLst>
              </a:tr>
            </a:tbl>
          </a:graphicData>
        </a:graphic>
      </p:graphicFrame>
      <p:graphicFrame>
        <p:nvGraphicFramePr>
          <p:cNvPr id="10" name="Tabella 8">
            <a:extLst>
              <a:ext uri="{FF2B5EF4-FFF2-40B4-BE49-F238E27FC236}">
                <a16:creationId xmlns:a16="http://schemas.microsoft.com/office/drawing/2014/main" id="{40400F47-6E5B-407D-8496-139C328A43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404357"/>
              </p:ext>
            </p:extLst>
          </p:nvPr>
        </p:nvGraphicFramePr>
        <p:xfrm>
          <a:off x="1043608" y="3329212"/>
          <a:ext cx="2943945" cy="2834640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999729">
                  <a:extLst>
                    <a:ext uri="{9D8B030D-6E8A-4147-A177-3AD203B41FA5}">
                      <a16:colId xmlns:a16="http://schemas.microsoft.com/office/drawing/2014/main" val="265271575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1600780803"/>
                    </a:ext>
                  </a:extLst>
                </a:gridCol>
              </a:tblGrid>
              <a:tr h="508175"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Valore</a:t>
                      </a:r>
                      <a:br>
                        <a:rPr lang="it-IT" sz="1800" b="0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it-IT" sz="1800" b="0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di </a:t>
                      </a:r>
                      <a:r>
                        <a:rPr lang="it-IT" sz="1800" b="0" i="1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endParaRPr lang="it-IT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92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Valore di </a:t>
                      </a:r>
                      <a:r>
                        <a:rPr lang="it-IT" sz="1800" b="0" i="1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endParaRPr lang="it-IT" b="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92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982493"/>
                  </a:ext>
                </a:extLst>
              </a:tr>
              <a:tr h="290386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367574"/>
                  </a:ext>
                </a:extLst>
              </a:tr>
              <a:tr h="290386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/>
                        <a:t>0, 1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3123713"/>
                  </a:ext>
                </a:extLst>
              </a:tr>
              <a:tr h="290386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/>
                        <a:t>0, 1, 2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904742"/>
                  </a:ext>
                </a:extLst>
              </a:tr>
              <a:tr h="290386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/>
                        <a:t>0, 1, 2, 3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176715"/>
                  </a:ext>
                </a:extLst>
              </a:tr>
              <a:tr h="290386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/>
                        <a:t>0, 1, 2, 3, 4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33490"/>
                  </a:ext>
                </a:extLst>
              </a:tr>
              <a:tr h="232478">
                <a:tc>
                  <a:txBody>
                    <a:bodyPr/>
                    <a:lstStyle/>
                    <a:p>
                      <a:pPr algn="ctr"/>
                      <a:r>
                        <a:rPr lang="it-IT" i="1" dirty="0"/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/>
                        <a:t>0, 1, 2, … (n – 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033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44554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7E45CE9A-360C-49E9-9B77-52531CDBCE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6962" y="2124661"/>
            <a:ext cx="2372011" cy="2355169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CA7D55CC-12F8-4C0D-8587-FFDAE9FC0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numeri quantici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AFE0543-F71C-465F-A007-4B7F137B8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br>
              <a:rPr lang="it-IT" dirty="0"/>
            </a:br>
            <a:r>
              <a:rPr lang="it-IT" dirty="0"/>
              <a:t>orbitali</a:t>
            </a:r>
            <a:r>
              <a:rPr lang="it-IT" i="1" dirty="0"/>
              <a:t> s</a:t>
            </a:r>
            <a:endParaRPr lang="it-IT" dirty="0"/>
          </a:p>
          <a:p>
            <a:endParaRPr lang="it-IT" dirty="0"/>
          </a:p>
          <a:p>
            <a:br>
              <a:rPr lang="it-IT" dirty="0"/>
            </a:br>
            <a:r>
              <a:rPr lang="it-IT" dirty="0"/>
              <a:t>orbitali</a:t>
            </a:r>
            <a:r>
              <a:rPr lang="it-IT" i="1" dirty="0"/>
              <a:t> p</a:t>
            </a:r>
          </a:p>
          <a:p>
            <a:endParaRPr lang="it-IT" dirty="0"/>
          </a:p>
          <a:p>
            <a:br>
              <a:rPr lang="it-IT" dirty="0"/>
            </a:br>
            <a:r>
              <a:rPr lang="it-IT" dirty="0"/>
              <a:t>orbitali</a:t>
            </a:r>
            <a:r>
              <a:rPr lang="it-IT" i="1" dirty="0"/>
              <a:t> d</a:t>
            </a:r>
          </a:p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B53D109-D20B-4962-B3DB-F9563AFA2D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7252F330-E4D0-4548-94E1-EE3205D3B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3443911"/>
            <a:ext cx="1584176" cy="78817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031AE256-98E1-476D-988E-00EB4F335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4034" y="1210771"/>
            <a:ext cx="2984150" cy="145433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859B06CA-A630-4DF9-A3CC-01F17B039E5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15317" y="4437112"/>
            <a:ext cx="6404264" cy="161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2334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7D55CC-12F8-4C0D-8587-FFDAE9FC0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numeri quantici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AFE0543-F71C-465F-A007-4B7F137B8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Il </a:t>
            </a:r>
            <a:r>
              <a:rPr lang="it-IT" b="1" dirty="0"/>
              <a:t>numero quantico magnetico</a:t>
            </a:r>
            <a:r>
              <a:rPr lang="it-IT" dirty="0"/>
              <a:t>, </a:t>
            </a:r>
            <a:r>
              <a:rPr lang="it-IT" i="1" dirty="0"/>
              <a:t>m</a:t>
            </a:r>
            <a:r>
              <a:rPr lang="it-IT" sz="2800" i="1" baseline="-25000" dirty="0"/>
              <a:t>l</a:t>
            </a:r>
            <a:r>
              <a:rPr lang="it-IT" dirty="0"/>
              <a:t>, descrive l’orientamento spaziale di un orbitale rispetto agli altri.</a:t>
            </a:r>
          </a:p>
          <a:p>
            <a:r>
              <a:rPr lang="it-IT" dirty="0"/>
              <a:t>I valori di </a:t>
            </a:r>
            <a:r>
              <a:rPr lang="it-IT" i="1" dirty="0"/>
              <a:t>m</a:t>
            </a:r>
            <a:r>
              <a:rPr lang="it-IT" sz="2800" i="1" baseline="-25000" dirty="0"/>
              <a:t>l</a:t>
            </a:r>
            <a:r>
              <a:rPr lang="it-IT" i="1" dirty="0"/>
              <a:t> </a:t>
            </a:r>
            <a:r>
              <a:rPr lang="it-IT" dirty="0"/>
              <a:t>possono variare da -</a:t>
            </a:r>
            <a:r>
              <a:rPr lang="it-IT" i="1" dirty="0"/>
              <a:t>l </a:t>
            </a:r>
            <a:r>
              <a:rPr lang="it-IT" dirty="0"/>
              <a:t>a +</a:t>
            </a:r>
            <a:r>
              <a:rPr lang="it-IT" i="1" dirty="0"/>
              <a:t>l</a:t>
            </a:r>
            <a:r>
              <a:rPr lang="it-IT" dirty="0"/>
              <a:t>, compreso lo zero.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B53D109-D20B-4962-B3DB-F9563AFA2D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93FBE93-EBAC-493D-B206-9F724C084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565" y="3140968"/>
            <a:ext cx="7468525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916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89E123C3-48A8-4302-A937-40882C8AB3E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8218488" cy="914400"/>
          </a:xfrm>
        </p:spPr>
        <p:txBody>
          <a:bodyPr/>
          <a:lstStyle/>
          <a:p>
            <a:r>
              <a:rPr lang="it-IT" altLang="it-IT"/>
              <a:t>Capitolo</a:t>
            </a:r>
            <a:r>
              <a:rPr lang="en-GB" altLang="it-IT"/>
              <a:t> </a:t>
            </a:r>
            <a:r>
              <a:rPr lang="en-GB" altLang="it-IT" dirty="0"/>
              <a:t>7</a:t>
            </a:r>
          </a:p>
        </p:txBody>
      </p:sp>
      <p:sp>
        <p:nvSpPr>
          <p:cNvPr id="16387" name="Sottotitolo 1">
            <a:extLst>
              <a:ext uri="{FF2B5EF4-FFF2-40B4-BE49-F238E27FC236}">
                <a16:creationId xmlns:a16="http://schemas.microsoft.com/office/drawing/2014/main" id="{02A3706E-E798-4E33-9813-354D3CF2D33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57200" y="2635250"/>
            <a:ext cx="8218488" cy="2057400"/>
          </a:xfrm>
        </p:spPr>
        <p:txBody>
          <a:bodyPr/>
          <a:lstStyle/>
          <a:p>
            <a:r>
              <a:rPr lang="it-IT" altLang="it-IT" dirty="0"/>
              <a:t>Dalla struttura atomica alle proprietà periodiche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7D55CC-12F8-4C0D-8587-FFDAE9FC0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numeri quantici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AFE0543-F71C-465F-A007-4B7F137B8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1944216"/>
          </a:xfrm>
        </p:spPr>
        <p:txBody>
          <a:bodyPr/>
          <a:lstStyle/>
          <a:p>
            <a:pPr marL="457200" indent="-457200">
              <a:buClrTx/>
              <a:buSzPct val="80000"/>
              <a:buFont typeface="+mj-lt"/>
              <a:buAutoNum type="arabicPeriod"/>
            </a:pPr>
            <a:r>
              <a:rPr lang="it-IT" dirty="0"/>
              <a:t>Tutti gli orbitali di un determinato sottolivello possiedono la </a:t>
            </a:r>
            <a:r>
              <a:rPr lang="it-IT" i="1" dirty="0"/>
              <a:t>stessa energia</a:t>
            </a:r>
            <a:r>
              <a:rPr lang="it-IT" dirty="0"/>
              <a:t>.</a:t>
            </a:r>
          </a:p>
          <a:p>
            <a:pPr marL="457200" indent="-457200">
              <a:buClrTx/>
              <a:buSzPct val="80000"/>
              <a:buFont typeface="+mj-lt"/>
              <a:buAutoNum type="arabicPeriod"/>
            </a:pPr>
            <a:r>
              <a:rPr lang="it-IT" dirty="0"/>
              <a:t>L’aumento del numero dei sottolivelli porta alla sovrapposizione di alcuni sottolivelli.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B53D109-D20B-4962-B3DB-F9563AFA2D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2524CDC-6B58-407A-AF24-28D3ABAED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910" y="3210763"/>
            <a:ext cx="4065836" cy="324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6151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7D55CC-12F8-4C0D-8587-FFDAE9FC0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numeri quantici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AFE0543-F71C-465F-A007-4B7F137B8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Il </a:t>
            </a:r>
            <a:r>
              <a:rPr lang="it-IT" b="1" dirty="0"/>
              <a:t>numero quantico di spin</a:t>
            </a:r>
            <a:r>
              <a:rPr lang="it-IT" dirty="0"/>
              <a:t>, </a:t>
            </a:r>
            <a:r>
              <a:rPr lang="it-IT" i="1" dirty="0" err="1"/>
              <a:t>m</a:t>
            </a:r>
            <a:r>
              <a:rPr lang="it-IT" i="1" baseline="-25000" dirty="0" err="1"/>
              <a:t>s</a:t>
            </a:r>
            <a:r>
              <a:rPr lang="it-IT" dirty="0"/>
              <a:t>, riguarda il </a:t>
            </a:r>
            <a:r>
              <a:rPr lang="it-IT" i="1" dirty="0"/>
              <a:t>momento magnetico </a:t>
            </a:r>
            <a:r>
              <a:rPr lang="it-IT" dirty="0"/>
              <a:t>di ciascun elettrone.</a:t>
            </a:r>
          </a:p>
          <a:p>
            <a:r>
              <a:rPr lang="it-IT" dirty="0"/>
              <a:t>Può assumere due valori: + ½ oppure – ½ .</a:t>
            </a:r>
          </a:p>
          <a:p>
            <a:r>
              <a:rPr lang="it-IT" dirty="0"/>
              <a:t>Lo </a:t>
            </a:r>
            <a:r>
              <a:rPr lang="it-IT" b="1" dirty="0"/>
              <a:t>spin </a:t>
            </a:r>
            <a:r>
              <a:rPr lang="it-IT" dirty="0"/>
              <a:t>è la capacità dell’elettrone di generare un debole campo magnetico. Può ruotare intorno al proprio asse in senso orario o antiorario.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B53D109-D20B-4962-B3DB-F9563AFA2D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3AE6AA2-69CD-49CB-8FBF-971066D3CE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0662" y="4210292"/>
            <a:ext cx="4182676" cy="201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4263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7D55CC-12F8-4C0D-8587-FFDAE9FC0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numeri quantici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AFE0543-F71C-465F-A007-4B7F137B8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/>
              <a:t>Principio di esclusione di Pauli </a:t>
            </a:r>
            <a:r>
              <a:rPr lang="it-IT" dirty="0"/>
              <a:t>(Pauli, 1925): nello stesso atomo, non possono esistere due elettroni che abbiano gli stessi valori dei quattro numeri quantici.</a:t>
            </a:r>
          </a:p>
          <a:p>
            <a:r>
              <a:rPr lang="it-IT" dirty="0"/>
              <a:t>Quindi:</a:t>
            </a:r>
          </a:p>
          <a:p>
            <a:pPr marL="342900" indent="-342900"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dirty="0"/>
              <a:t>ciascun orbitale non può contenere più di due elettroni;</a:t>
            </a:r>
          </a:p>
          <a:p>
            <a:pPr marL="342900" indent="-342900"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dirty="0"/>
              <a:t>gli elettroni che occupano lo stesso orbitale devono avere spin opposto.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B53D109-D20B-4962-B3DB-F9563AFA2D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2304394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7D55CC-12F8-4C0D-8587-FFDAE9FC0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numeri quantici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AFE0543-F71C-465F-A007-4B7F137B8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In generale, la popolazione massima di elettroni in un livello è pari a 2</a:t>
            </a:r>
            <a:r>
              <a:rPr lang="it-IT" i="1" dirty="0"/>
              <a:t>n</a:t>
            </a:r>
            <a:r>
              <a:rPr lang="it-IT" baseline="30000" dirty="0"/>
              <a:t>2</a:t>
            </a:r>
            <a:r>
              <a:rPr lang="it-IT" dirty="0"/>
              <a:t>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B53D109-D20B-4962-B3DB-F9563AFA2D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50376B7-9539-4C34-B486-AD218A84AB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32" y="2466057"/>
            <a:ext cx="7643192" cy="161926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63AE343-1B5B-41E1-BD6F-3C183A5A7A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986" y="4579608"/>
            <a:ext cx="7772028" cy="175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9770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7D55CC-12F8-4C0D-8587-FFDAE9FC0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numeri quantici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AFE0543-F71C-465F-A007-4B7F137B8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Sostanza </a:t>
            </a:r>
            <a:r>
              <a:rPr lang="it-IT" b="1" dirty="0"/>
              <a:t>paramagnetica </a:t>
            </a:r>
            <a:r>
              <a:rPr lang="it-IT" dirty="0"/>
              <a:t>→ gli atomi hanno elettroni spaiati, viene attratta dal magnete.</a:t>
            </a:r>
          </a:p>
          <a:p>
            <a:r>
              <a:rPr lang="it-IT" dirty="0"/>
              <a:t>Sostanza </a:t>
            </a:r>
            <a:r>
              <a:rPr lang="it-IT" b="1" dirty="0"/>
              <a:t>diamagnetica</a:t>
            </a:r>
            <a:r>
              <a:rPr lang="it-IT" dirty="0"/>
              <a:t> → gli atomi hanno tutti gli elettroni appaiati, non viene attratta dal magnete.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B53D109-D20B-4962-B3DB-F9563AFA2D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D5C4788-4D8D-4F6D-BAA5-9F3E5296A4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0076" y="3356992"/>
            <a:ext cx="3903848" cy="288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3595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7DAFB5-FD8A-4A73-8CBD-2284B4176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configurazione elettronica</a:t>
            </a:r>
            <a:br>
              <a:rPr lang="it-IT" dirty="0"/>
            </a:br>
            <a:r>
              <a:rPr lang="it-IT" dirty="0"/>
              <a:t>degli elementi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1888A9C-8CD7-4768-8707-FB48A1E52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546448"/>
            <a:ext cx="4104456" cy="4114800"/>
          </a:xfrm>
        </p:spPr>
        <p:txBody>
          <a:bodyPr/>
          <a:lstStyle/>
          <a:p>
            <a:r>
              <a:rPr lang="it-IT" dirty="0"/>
              <a:t>La </a:t>
            </a:r>
            <a:r>
              <a:rPr lang="it-IT" b="1" dirty="0"/>
              <a:t>configurazione elettronica </a:t>
            </a:r>
            <a:r>
              <a:rPr lang="it-IT" dirty="0"/>
              <a:t>di un elemento si costruisce immaginando di disporre uno a uno gli elettroni negli orbitali, partendo da quello con minore energia. In ogni orbitale si possono disporre solo due elettroni di spin opposto.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231F621-348A-4B73-8125-9643E77DE3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1F93FBF2-E03A-4B73-A122-6F001EE909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698548"/>
              </p:ext>
            </p:extLst>
          </p:nvPr>
        </p:nvGraphicFramePr>
        <p:xfrm>
          <a:off x="457200" y="1637888"/>
          <a:ext cx="3815451" cy="4297680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1022624">
                  <a:extLst>
                    <a:ext uri="{9D8B030D-6E8A-4147-A177-3AD203B41FA5}">
                      <a16:colId xmlns:a16="http://schemas.microsoft.com/office/drawing/2014/main" val="265271575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99643017"/>
                    </a:ext>
                  </a:extLst>
                </a:gridCol>
                <a:gridCol w="1856723">
                  <a:extLst>
                    <a:ext uri="{9D8B030D-6E8A-4147-A177-3AD203B41FA5}">
                      <a16:colId xmlns:a16="http://schemas.microsoft.com/office/drawing/2014/main" val="1600780803"/>
                    </a:ext>
                  </a:extLst>
                </a:gridCol>
              </a:tblGrid>
              <a:tr h="508175"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Atomo</a:t>
                      </a:r>
                      <a:endParaRPr lang="it-IT" sz="1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92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i="1" dirty="0">
                          <a:solidFill>
                            <a:schemeClr val="bg1"/>
                          </a:solidFill>
                        </a:rPr>
                        <a:t>Z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92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Configurazione elettronica</a:t>
                      </a:r>
                      <a:endParaRPr lang="it-IT" sz="1800" b="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92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982493"/>
                  </a:ext>
                </a:extLst>
              </a:tr>
              <a:tr h="290386">
                <a:tc>
                  <a:txBody>
                    <a:bodyPr/>
                    <a:lstStyle/>
                    <a:p>
                      <a:pPr algn="ctr"/>
                      <a:r>
                        <a:rPr lang="it-IT" sz="1800" i="0" dirty="0"/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i="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it-IT" sz="1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it-IT" sz="1800" b="0" i="0" u="none" strike="noStrike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it-IT" sz="1800" i="0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367574"/>
                  </a:ext>
                </a:extLst>
              </a:tr>
              <a:tr h="290386">
                <a:tc>
                  <a:txBody>
                    <a:bodyPr/>
                    <a:lstStyle/>
                    <a:p>
                      <a:pPr algn="ctr"/>
                      <a:r>
                        <a:rPr lang="it-IT" sz="1800" i="0" dirty="0"/>
                        <a:t>He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i="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it-IT" sz="1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it-IT" sz="1800" b="0" i="0" u="none" strike="noStrike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it-IT" sz="1800" i="0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3123713"/>
                  </a:ext>
                </a:extLst>
              </a:tr>
              <a:tr h="290386">
                <a:tc>
                  <a:txBody>
                    <a:bodyPr/>
                    <a:lstStyle/>
                    <a:p>
                      <a:pPr algn="ctr"/>
                      <a:r>
                        <a:rPr lang="it-IT" sz="1800" i="0" dirty="0"/>
                        <a:t>Li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i="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it-IT" sz="1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it-IT" sz="1800" b="0" i="0" u="none" strike="noStrike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it-IT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it-IT" sz="1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it-IT" sz="1800" b="0" i="0" u="none" strike="noStrike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it-IT" sz="1800" i="0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904742"/>
                  </a:ext>
                </a:extLst>
              </a:tr>
              <a:tr h="290386">
                <a:tc>
                  <a:txBody>
                    <a:bodyPr/>
                    <a:lstStyle/>
                    <a:p>
                      <a:pPr algn="ctr"/>
                      <a:r>
                        <a:rPr lang="it-IT" sz="1800" i="0" dirty="0"/>
                        <a:t>Be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i="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it-IT" sz="1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it-IT" sz="1800" b="0" i="0" u="none" strike="noStrike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it-IT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it-IT" sz="1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it-IT" sz="1800" b="0" i="0" u="none" strike="noStrike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it-IT" sz="1800" i="0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176715"/>
                  </a:ext>
                </a:extLst>
              </a:tr>
              <a:tr h="290386">
                <a:tc>
                  <a:txBody>
                    <a:bodyPr/>
                    <a:lstStyle/>
                    <a:p>
                      <a:pPr algn="ctr"/>
                      <a:r>
                        <a:rPr lang="it-IT" sz="1800" i="0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i="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it-IT" sz="1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it-IT" sz="1800" b="0" i="0" u="none" strike="noStrike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it-IT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it-IT" sz="1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it-IT" sz="1800" b="0" i="0" u="none" strike="noStrike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it-IT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it-IT" sz="1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it-IT" sz="1800" b="0" i="0" u="none" strike="noStrike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it-IT" sz="1800" i="0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33490"/>
                  </a:ext>
                </a:extLst>
              </a:tr>
              <a:tr h="232478">
                <a:tc>
                  <a:txBody>
                    <a:bodyPr/>
                    <a:lstStyle/>
                    <a:p>
                      <a:pPr algn="ctr"/>
                      <a:r>
                        <a:rPr lang="it-IT" sz="1800" i="0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i="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it-IT" sz="1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it-IT" sz="1800" b="0" i="0" u="none" strike="noStrike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it-IT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it-IT" sz="1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it-IT" sz="1800" b="0" i="0" u="none" strike="noStrike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it-IT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it-IT" sz="1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it-IT" sz="1800" b="0" i="0" u="none" strike="noStrike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it-IT" sz="1800" i="0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0334400"/>
                  </a:ext>
                </a:extLst>
              </a:tr>
              <a:tr h="232478">
                <a:tc>
                  <a:txBody>
                    <a:bodyPr/>
                    <a:lstStyle/>
                    <a:p>
                      <a:pPr algn="ctr"/>
                      <a:r>
                        <a:rPr lang="it-IT" sz="1800" i="0" dirty="0"/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i="0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it-IT" sz="1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it-IT" sz="1800" b="0" i="0" u="none" strike="noStrike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it-IT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it-IT" sz="1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it-IT" sz="1800" b="0" i="0" u="none" strike="noStrike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it-IT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it-IT" sz="1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it-IT" sz="1800" b="0" i="0" u="none" strike="noStrike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it-IT" sz="1800" i="0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9036935"/>
                  </a:ext>
                </a:extLst>
              </a:tr>
              <a:tr h="232478">
                <a:tc>
                  <a:txBody>
                    <a:bodyPr/>
                    <a:lstStyle/>
                    <a:p>
                      <a:pPr algn="ctr"/>
                      <a:r>
                        <a:rPr lang="it-IT" sz="1800" i="0" dirty="0"/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i="0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it-IT" sz="1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it-IT" sz="1800" b="0" i="0" u="none" strike="noStrike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it-IT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it-IT" sz="1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it-IT" sz="1800" b="0" i="0" u="none" strike="noStrike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it-IT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it-IT" sz="1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it-IT" sz="1800" b="0" i="0" u="none" strike="noStrike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it-IT" sz="1800" i="0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330311"/>
                  </a:ext>
                </a:extLst>
              </a:tr>
              <a:tr h="232478">
                <a:tc>
                  <a:txBody>
                    <a:bodyPr/>
                    <a:lstStyle/>
                    <a:p>
                      <a:pPr algn="ctr"/>
                      <a:r>
                        <a:rPr lang="it-IT" sz="1800" i="0" dirty="0"/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i="0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it-IT" sz="1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it-IT" sz="1800" b="0" i="0" u="none" strike="noStrike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it-IT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it-IT" sz="1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it-IT" sz="1800" b="0" i="0" u="none" strike="noStrike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it-IT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it-IT" sz="1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it-IT" sz="1800" b="0" i="0" u="none" strike="noStrike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it-IT" sz="1800" i="0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761614"/>
                  </a:ext>
                </a:extLst>
              </a:tr>
              <a:tr h="232478">
                <a:tc>
                  <a:txBody>
                    <a:bodyPr/>
                    <a:lstStyle/>
                    <a:p>
                      <a:pPr algn="ctr"/>
                      <a:r>
                        <a:rPr lang="it-IT" sz="1800" i="0" dirty="0"/>
                        <a:t>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i="0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it-IT" sz="1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it-IT" sz="1800" b="0" i="0" u="none" strike="noStrike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it-IT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it-IT" sz="1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it-IT" sz="1800" b="0" i="0" u="none" strike="noStrike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it-IT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it-IT" sz="1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it-IT" sz="1800" b="0" i="0" u="none" strike="noStrike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it-IT" sz="1800" i="0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4689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61360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7DAFB5-FD8A-4A73-8CBD-2284B4176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configurazione elettronica</a:t>
            </a:r>
            <a:br>
              <a:rPr lang="it-IT" dirty="0"/>
            </a:br>
            <a:r>
              <a:rPr lang="it-IT" dirty="0"/>
              <a:t>degli elementi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1888A9C-8CD7-4768-8707-FB48A1E52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46447"/>
            <a:ext cx="8219256" cy="4879019"/>
          </a:xfrm>
        </p:spPr>
        <p:txBody>
          <a:bodyPr/>
          <a:lstStyle/>
          <a:p>
            <a:r>
              <a:rPr lang="it-IT" b="1" dirty="0"/>
              <a:t>Regola di </a:t>
            </a:r>
            <a:r>
              <a:rPr lang="it-IT" b="1" dirty="0" err="1"/>
              <a:t>Hund</a:t>
            </a:r>
            <a:r>
              <a:rPr lang="it-IT" dirty="0"/>
              <a:t>: quando gli elettroni devono essere disposti in una serie di orbitali della stessa energia, si occupa il maggior numero di orbitali possibile per avere il minor numero di elettroni appaiati.</a:t>
            </a:r>
          </a:p>
          <a:p>
            <a:r>
              <a:rPr lang="it-IT" sz="2000" dirty="0"/>
              <a:t>Carbonio (Z = 6)</a:t>
            </a:r>
          </a:p>
          <a:p>
            <a:endParaRPr lang="it-IT" sz="2000" dirty="0"/>
          </a:p>
          <a:p>
            <a:endParaRPr lang="it-IT" sz="2000" dirty="0"/>
          </a:p>
          <a:p>
            <a:br>
              <a:rPr lang="it-IT" sz="2000" dirty="0"/>
            </a:br>
            <a:r>
              <a:rPr lang="it-IT" sz="2000" dirty="0"/>
              <a:t>Ossigeno (Z = 8)</a:t>
            </a:r>
          </a:p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231F621-348A-4B73-8125-9643E77DE3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D1884BFC-EE68-4CBD-9745-185BD1E859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1414" y="4882223"/>
            <a:ext cx="1859736" cy="1473314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0ED0E6E-B54C-4DC8-8361-24A2E71761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8940" y="3165065"/>
            <a:ext cx="1939044" cy="160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8443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7DAFB5-FD8A-4A73-8CBD-2284B4176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configurazione elettronica</a:t>
            </a:r>
            <a:br>
              <a:rPr lang="it-IT" dirty="0"/>
            </a:br>
            <a:r>
              <a:rPr lang="it-IT" dirty="0"/>
              <a:t>degli elementi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1888A9C-8CD7-4768-8707-FB48A1E52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46448"/>
            <a:ext cx="8219256" cy="914400"/>
          </a:xfrm>
        </p:spPr>
        <p:txBody>
          <a:bodyPr/>
          <a:lstStyle/>
          <a:p>
            <a:r>
              <a:rPr lang="it-IT" dirty="0"/>
              <a:t>Per rappresentare gli elementi con più di 18 elettroni si utilizza la regola della diagonale.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231F621-348A-4B73-8125-9643E77DE3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50D17C3-513C-4A26-B0A7-86FB14284D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8157" y="2490543"/>
            <a:ext cx="2777341" cy="381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0224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C9561C94-E14A-4BE8-84AF-8046BF27E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configurazione elettronica</a:t>
            </a:r>
            <a:br>
              <a:rPr lang="it-IT" dirty="0"/>
            </a:br>
            <a:r>
              <a:rPr lang="it-IT" dirty="0"/>
              <a:t>esterna e interna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C18DEF4-FD26-4440-9BD3-D50062F54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46448"/>
            <a:ext cx="8219256" cy="4114800"/>
          </a:xfrm>
        </p:spPr>
        <p:txBody>
          <a:bodyPr/>
          <a:lstStyle/>
          <a:p>
            <a:r>
              <a:rPr lang="it-IT" dirty="0"/>
              <a:t>Ogni aspetto del comportamento chimico è dettato dalle forze elettromagnetiche che un atomo può instaurare con gli atomi vicini.</a:t>
            </a:r>
          </a:p>
          <a:p>
            <a:r>
              <a:rPr lang="it-IT" dirty="0"/>
              <a:t>Gli elettroni più coinvolti sono quelli dei livelli più esterni, che si trovano mediamente più distanti dal nucleo.</a:t>
            </a:r>
          </a:p>
          <a:p>
            <a:r>
              <a:rPr lang="it-IT" dirty="0"/>
              <a:t>Possiamo supporre, quindi, che elementi con proprietà simili abbiano </a:t>
            </a:r>
            <a:r>
              <a:rPr lang="it-IT" b="1" dirty="0"/>
              <a:t>configurazioni elettroniche esterne</a:t>
            </a:r>
            <a:r>
              <a:rPr lang="it-IT" dirty="0"/>
              <a:t> simili.</a:t>
            </a:r>
          </a:p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DD8E57E-D8D0-433A-BC62-48AD1FD139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27613236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C9561C94-E14A-4BE8-84AF-8046BF27E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configurazione elettronica</a:t>
            </a:r>
            <a:br>
              <a:rPr lang="it-IT" dirty="0"/>
            </a:br>
            <a:r>
              <a:rPr lang="it-IT" dirty="0"/>
              <a:t>esterna e interna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C18DEF4-FD26-4440-9BD3-D50062F54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46448"/>
            <a:ext cx="8219256" cy="4114800"/>
          </a:xfrm>
        </p:spPr>
        <p:txBody>
          <a:bodyPr/>
          <a:lstStyle/>
          <a:p>
            <a:r>
              <a:rPr lang="it-IT" dirty="0"/>
              <a:t>Le configurazioni elettroniche dei gas nobili sono dette </a:t>
            </a:r>
            <a:r>
              <a:rPr lang="it-IT" b="1" dirty="0"/>
              <a:t>gusci</a:t>
            </a:r>
            <a:r>
              <a:rPr lang="it-IT" dirty="0"/>
              <a:t> e sono particolarmente stabili, poiché gli elettroni formano uno strato </a:t>
            </a:r>
            <a:r>
              <a:rPr lang="it-IT" b="1" dirty="0"/>
              <a:t>uniforme </a:t>
            </a:r>
            <a:r>
              <a:rPr lang="it-IT" dirty="0"/>
              <a:t>e </a:t>
            </a:r>
            <a:r>
              <a:rPr lang="it-IT" b="1" dirty="0"/>
              <a:t>simmetrico </a:t>
            </a:r>
            <a:r>
              <a:rPr lang="it-IT" dirty="0"/>
              <a:t>intorno al nucleo, che ha così capacità limitata di attrarre elettroni di altri atomi.</a:t>
            </a:r>
          </a:p>
          <a:p>
            <a:r>
              <a:rPr lang="it-IT" dirty="0"/>
              <a:t>Gli altri atomi perdono o acquistano elettroni cercando ottenere una configurazione elettronica corrispondente a quella del gas nobile che li precede.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DD8E57E-D8D0-433A-BC62-48AD1FD139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3394153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BE279E10-FEEC-4357-90F5-6B3E2739A8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18488" cy="914400"/>
          </a:xfrm>
        </p:spPr>
        <p:txBody>
          <a:bodyPr/>
          <a:lstStyle/>
          <a:p>
            <a:r>
              <a:rPr lang="en-GB" altLang="it-IT"/>
              <a:t>Sommario</a:t>
            </a:r>
          </a:p>
        </p:txBody>
      </p:sp>
      <p:sp>
        <p:nvSpPr>
          <p:cNvPr id="17411" name="Segnaposto contenuto 1">
            <a:extLst>
              <a:ext uri="{FF2B5EF4-FFF2-40B4-BE49-F238E27FC236}">
                <a16:creationId xmlns:a16="http://schemas.microsoft.com/office/drawing/2014/main" id="{008EA8AF-A5AA-4D8E-8326-A5AF501D34E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41438"/>
            <a:ext cx="8218488" cy="3095674"/>
          </a:xfrm>
        </p:spPr>
        <p:txBody>
          <a:bodyPr/>
          <a:lstStyle/>
          <a:p>
            <a:pPr>
              <a:buFontTx/>
              <a:buAutoNum type="arabicPeriod"/>
            </a:pPr>
            <a:r>
              <a:rPr lang="it-IT" altLang="it-IT" dirty="0"/>
              <a:t>I primi modelli della struttura atomica</a:t>
            </a:r>
          </a:p>
          <a:p>
            <a:pPr>
              <a:buFontTx/>
              <a:buAutoNum type="arabicPeriod"/>
            </a:pPr>
            <a:r>
              <a:rPr lang="it-IT" altLang="it-IT" dirty="0"/>
              <a:t>La doppia natura della radiazione elettromagnetica</a:t>
            </a:r>
          </a:p>
          <a:p>
            <a:pPr>
              <a:buFontTx/>
              <a:buAutoNum type="arabicPeriod"/>
            </a:pPr>
            <a:r>
              <a:rPr lang="it-IT" altLang="it-IT" dirty="0"/>
              <a:t>Gli spettri di emissione degli elementi</a:t>
            </a:r>
          </a:p>
          <a:p>
            <a:pPr>
              <a:buFontTx/>
              <a:buAutoNum type="arabicPeriod"/>
            </a:pPr>
            <a:r>
              <a:rPr lang="it-IT" altLang="it-IT" dirty="0"/>
              <a:t>La duplice natura dell’elettrone</a:t>
            </a:r>
          </a:p>
          <a:p>
            <a:pPr>
              <a:buFontTx/>
              <a:buAutoNum type="arabicPeriod"/>
            </a:pPr>
            <a:r>
              <a:rPr lang="it-IT" altLang="it-IT" dirty="0"/>
              <a:t>I numeri quantici</a:t>
            </a:r>
          </a:p>
        </p:txBody>
      </p:sp>
      <p:sp>
        <p:nvSpPr>
          <p:cNvPr id="17412" name="Footer Placeholder 3">
            <a:extLst>
              <a:ext uri="{FF2B5EF4-FFF2-40B4-BE49-F238E27FC236}">
                <a16:creationId xmlns:a16="http://schemas.microsoft.com/office/drawing/2014/main" id="{5E360B9E-1507-4058-BC28-6AFDB0A370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C9561C94-E14A-4BE8-84AF-8046BF27E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configurazione elettronica</a:t>
            </a:r>
            <a:br>
              <a:rPr lang="it-IT" dirty="0"/>
            </a:br>
            <a:r>
              <a:rPr lang="it-IT" dirty="0"/>
              <a:t>esterna e interna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C18DEF4-FD26-4440-9BD3-D50062F54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46448"/>
            <a:ext cx="8219256" cy="3970784"/>
          </a:xfrm>
        </p:spPr>
        <p:txBody>
          <a:bodyPr/>
          <a:lstStyle/>
          <a:p>
            <a:pPr marL="342900" indent="-342900"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b="1" dirty="0"/>
              <a:t>Configurazione interna</a:t>
            </a:r>
            <a:r>
              <a:rPr lang="it-IT" dirty="0"/>
              <a:t> (</a:t>
            </a:r>
            <a:r>
              <a:rPr lang="it-IT" i="1" dirty="0"/>
              <a:t>core</a:t>
            </a:r>
            <a:r>
              <a:rPr lang="it-IT" dirty="0"/>
              <a:t>) → corrisponde all’ultimo guscio completato e coincide con la configurazione elettronica del gas nobile che precede l’atomo dell’elemento.</a:t>
            </a:r>
          </a:p>
          <a:p>
            <a:pPr marL="342900" indent="-342900"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b="1" dirty="0"/>
              <a:t>Configurazione esterna </a:t>
            </a:r>
            <a:r>
              <a:rPr lang="it-IT" dirty="0"/>
              <a:t>(</a:t>
            </a:r>
            <a:r>
              <a:rPr lang="it-IT" i="1" dirty="0"/>
              <a:t>strato di valenza</a:t>
            </a:r>
            <a:r>
              <a:rPr lang="it-IT" dirty="0"/>
              <a:t>) → livello </a:t>
            </a:r>
            <a:r>
              <a:rPr lang="it-IT" i="1" dirty="0"/>
              <a:t>n</a:t>
            </a:r>
            <a:r>
              <a:rPr lang="it-IT" dirty="0"/>
              <a:t> più esterno, elettroni protagonisti nella formazione dei legami.</a:t>
            </a:r>
          </a:p>
          <a:p>
            <a:pPr>
              <a:buClrTx/>
              <a:buSzPct val="80000"/>
            </a:pPr>
            <a:endParaRPr lang="pt-BR" dirty="0"/>
          </a:p>
          <a:p>
            <a:pPr algn="ctr">
              <a:buClrTx/>
              <a:buSzPct val="80000"/>
            </a:pPr>
            <a:r>
              <a:rPr lang="pt-BR" dirty="0">
                <a:latin typeface="Cambria Math" panose="02040503050406030204" pitchFamily="18" charset="0"/>
                <a:ea typeface="Cambria Math" panose="02040503050406030204" pitchFamily="18" charset="0"/>
              </a:rPr>
              <a:t>Ca:	1</a:t>
            </a:r>
            <a:r>
              <a:rPr lang="pt-BR" i="1" dirty="0"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r>
              <a:rPr lang="pt-BR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pt-BR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pt-BR" i="1" dirty="0"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r>
              <a:rPr lang="pt-BR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pt-BR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pt-BR" i="1" dirty="0"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pt-BR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6</a:t>
            </a:r>
            <a:r>
              <a:rPr lang="pt-BR" dirty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pt-BR" i="1" dirty="0"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r>
              <a:rPr lang="pt-BR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pt-BR" dirty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pt-BR" i="1" dirty="0"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pt-BR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6</a:t>
            </a:r>
            <a:r>
              <a:rPr lang="pt-BR" dirty="0"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  <a:r>
              <a:rPr lang="pt-BR" i="1" dirty="0"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r>
              <a:rPr lang="pt-BR" dirty="0">
                <a:latin typeface="Cambria Math" panose="02040503050406030204" pitchFamily="18" charset="0"/>
                <a:ea typeface="Cambria Math" panose="02040503050406030204" pitchFamily="18" charset="0"/>
              </a:rPr>
              <a:t>2	   ⟶	[Ar]4</a:t>
            </a:r>
            <a:r>
              <a:rPr lang="pt-BR" i="1" dirty="0"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r>
              <a:rPr lang="pt-BR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it-IT" baseline="30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DD8E57E-D8D0-433A-BC62-48AD1FD139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34048190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6CE957-79E8-4C4E-B844-4D8AF714F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700" dirty="0"/>
              <a:t>Le configurazioni elettroniche e</a:t>
            </a:r>
            <a:br>
              <a:rPr lang="it-IT" sz="3700" dirty="0"/>
            </a:br>
            <a:r>
              <a:rPr lang="it-IT" sz="3700" dirty="0"/>
              <a:t>l’organizzazione della tavola periodica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4CE4FD9-AA8F-4F16-8038-5612D7E5A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46448"/>
            <a:ext cx="8219256" cy="4474840"/>
          </a:xfrm>
        </p:spPr>
        <p:txBody>
          <a:bodyPr/>
          <a:lstStyle/>
          <a:p>
            <a:r>
              <a:rPr lang="it-IT" dirty="0"/>
              <a:t>Nella tavola periodica gli elementi sono ordinati per numero atomico Z crescente.</a:t>
            </a:r>
          </a:p>
          <a:p>
            <a:pPr marL="342900" indent="-342900">
              <a:spcAft>
                <a:spcPts val="10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b="1" dirty="0"/>
              <a:t>blocco </a:t>
            </a:r>
            <a:r>
              <a:rPr lang="it-IT" b="1" i="1" dirty="0"/>
              <a:t>s</a:t>
            </a:r>
            <a:r>
              <a:rPr lang="it-IT" dirty="0"/>
              <a:t> → gli e</a:t>
            </a:r>
            <a:r>
              <a:rPr lang="it-IT" baseline="30000" dirty="0"/>
              <a:t>–</a:t>
            </a:r>
            <a:r>
              <a:rPr lang="it-IT" dirty="0"/>
              <a:t> esterni occupano i sottolivelli </a:t>
            </a:r>
            <a:r>
              <a:rPr lang="it-IT" i="1" dirty="0"/>
              <a:t>s</a:t>
            </a:r>
            <a:br>
              <a:rPr lang="it-IT" i="1" dirty="0"/>
            </a:br>
            <a:r>
              <a:rPr lang="it-IT" dirty="0"/>
              <a:t>(metalli alcalini e metalli alcalinoterrosi);</a:t>
            </a:r>
          </a:p>
          <a:p>
            <a:pPr marL="342900" indent="-342900">
              <a:spcAft>
                <a:spcPts val="10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b="1" dirty="0"/>
              <a:t>blocco </a:t>
            </a:r>
            <a:r>
              <a:rPr lang="it-IT" b="1" i="1" dirty="0"/>
              <a:t>p </a:t>
            </a:r>
            <a:r>
              <a:rPr lang="it-IT" dirty="0"/>
              <a:t>→ gli e</a:t>
            </a:r>
            <a:r>
              <a:rPr lang="it-IT" baseline="30000" dirty="0"/>
              <a:t>–</a:t>
            </a:r>
            <a:r>
              <a:rPr lang="it-IT" dirty="0"/>
              <a:t> esterni occupano i sottolivelli </a:t>
            </a:r>
            <a:r>
              <a:rPr lang="it-IT" i="1" dirty="0"/>
              <a:t>p</a:t>
            </a:r>
            <a:br>
              <a:rPr lang="it-IT" i="1" dirty="0"/>
            </a:br>
            <a:r>
              <a:rPr lang="it-IT" dirty="0"/>
              <a:t>(non metalli);</a:t>
            </a:r>
          </a:p>
          <a:p>
            <a:pPr marL="342900" indent="-342900">
              <a:spcAft>
                <a:spcPts val="10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b="1" dirty="0"/>
              <a:t>blocco </a:t>
            </a:r>
            <a:r>
              <a:rPr lang="it-IT" b="1" i="1" dirty="0"/>
              <a:t>d</a:t>
            </a:r>
            <a:r>
              <a:rPr lang="it-IT" dirty="0"/>
              <a:t> → gli e</a:t>
            </a:r>
            <a:r>
              <a:rPr lang="it-IT" baseline="30000" dirty="0"/>
              <a:t>–</a:t>
            </a:r>
            <a:r>
              <a:rPr lang="it-IT" dirty="0"/>
              <a:t> esterni occupano un sottolivello </a:t>
            </a:r>
            <a:r>
              <a:rPr lang="it-IT" i="1" dirty="0"/>
              <a:t>d</a:t>
            </a:r>
            <a:br>
              <a:rPr lang="it-IT" i="1" dirty="0"/>
            </a:br>
            <a:r>
              <a:rPr lang="it-IT" dirty="0"/>
              <a:t>(metalli di transizione);</a:t>
            </a:r>
          </a:p>
          <a:p>
            <a:pPr marL="342900" indent="-342900">
              <a:spcAft>
                <a:spcPts val="10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b="1" dirty="0"/>
              <a:t>blocco </a:t>
            </a:r>
            <a:r>
              <a:rPr lang="it-IT" b="1" i="1" dirty="0"/>
              <a:t>f</a:t>
            </a:r>
            <a:r>
              <a:rPr lang="it-IT" dirty="0"/>
              <a:t> → gli e</a:t>
            </a:r>
            <a:r>
              <a:rPr lang="it-IT" baseline="30000" dirty="0"/>
              <a:t>–</a:t>
            </a:r>
            <a:r>
              <a:rPr lang="it-IT" dirty="0"/>
              <a:t> esterni occupano un sottolivello </a:t>
            </a:r>
            <a:r>
              <a:rPr lang="it-IT" i="1" dirty="0"/>
              <a:t>f</a:t>
            </a:r>
            <a:br>
              <a:rPr lang="it-IT" i="1" dirty="0"/>
            </a:br>
            <a:r>
              <a:rPr lang="it-IT" dirty="0"/>
              <a:t>(lantanidi e gli attinidi).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E034096-6AA2-43BA-B768-3F96405B71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35047872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6CE957-79E8-4C4E-B844-4D8AF714F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700" dirty="0"/>
              <a:t>Le configurazioni elettroniche e</a:t>
            </a:r>
            <a:br>
              <a:rPr lang="it-IT" sz="3700" dirty="0"/>
            </a:br>
            <a:r>
              <a:rPr lang="it-IT" sz="3700" dirty="0"/>
              <a:t>l’organizzazione della tavola periodica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E034096-6AA2-43BA-B768-3F96405B71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30DAFA8-3A40-4449-90CB-BF7421B095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454" y="1628800"/>
            <a:ext cx="7709091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8212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6CE957-79E8-4C4E-B844-4D8AF714F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700" dirty="0"/>
              <a:t>Le configurazioni elettroniche e</a:t>
            </a:r>
            <a:br>
              <a:rPr lang="it-IT" sz="3700" dirty="0"/>
            </a:br>
            <a:r>
              <a:rPr lang="it-IT" sz="3700" dirty="0"/>
              <a:t>l’organizzazione della tavola periodica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4CE4FD9-AA8F-4F16-8038-5612D7E5A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46448"/>
            <a:ext cx="8219256" cy="4114800"/>
          </a:xfrm>
        </p:spPr>
        <p:txBody>
          <a:bodyPr/>
          <a:lstStyle/>
          <a:p>
            <a:endParaRPr lang="it-IT" b="1" dirty="0"/>
          </a:p>
          <a:p>
            <a:r>
              <a:rPr lang="it-IT" b="1" dirty="0"/>
              <a:t>Gruppi</a:t>
            </a:r>
            <a:r>
              <a:rPr lang="it-IT" dirty="0"/>
              <a:t> (colonne) → gli elementi hanno la stessa configurazione nel sottolivello più esterno; il numero corrisponde agli elettroni di valenza.</a:t>
            </a:r>
          </a:p>
          <a:p>
            <a:endParaRPr lang="it-IT" dirty="0"/>
          </a:p>
          <a:p>
            <a:r>
              <a:rPr lang="it-IT" b="1" dirty="0"/>
              <a:t>Periodi</a:t>
            </a:r>
            <a:r>
              <a:rPr lang="it-IT" dirty="0"/>
              <a:t> (righe) → gli elementi hanno analoga configurazione elettronica interna, ovvero la configurazione del gas nobile che precede il periodo; il numero del periodo corrisponde a </a:t>
            </a:r>
            <a:r>
              <a:rPr lang="it-IT" i="1" dirty="0"/>
              <a:t>n</a:t>
            </a:r>
            <a:r>
              <a:rPr lang="it-IT" dirty="0"/>
              <a:t>. 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E034096-6AA2-43BA-B768-3F96405B71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38990527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6CE957-79E8-4C4E-B844-4D8AF714F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700" dirty="0"/>
              <a:t>Le configurazioni elettroniche e</a:t>
            </a:r>
            <a:br>
              <a:rPr lang="it-IT" sz="3700" dirty="0"/>
            </a:br>
            <a:r>
              <a:rPr lang="it-IT" sz="3700" dirty="0"/>
              <a:t>l’organizzazione della tavola periodica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4CE4FD9-AA8F-4F16-8038-5612D7E5A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5976" y="1546448"/>
            <a:ext cx="4320480" cy="4114800"/>
          </a:xfrm>
        </p:spPr>
        <p:txBody>
          <a:bodyPr/>
          <a:lstStyle/>
          <a:p>
            <a:r>
              <a:rPr lang="it-IT" dirty="0"/>
              <a:t>Dalla configurazione elettronica di un elemento, si può risalire al gruppo e al periodo di appartenenza.</a:t>
            </a:r>
          </a:p>
          <a:p>
            <a:endParaRPr lang="it-IT" dirty="0"/>
          </a:p>
          <a:p>
            <a:r>
              <a:rPr lang="it-IT" dirty="0"/>
              <a:t>Viceversa, dalla posizione dell’elemento nella tavola periodica si può ricavare la configurazione elettronica.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E034096-6AA2-43BA-B768-3F96405B71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DB55C5B-AA6B-45C9-8EBC-67264AEEC8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1484784"/>
            <a:ext cx="3826768" cy="434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9915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580B38-67D1-4BD5-B3BD-4EEAC2192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proprietà periodiche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55D3A55-766E-4158-9785-AF5B5C4B71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/>
              <a:t>Proprietà periodiche </a:t>
            </a:r>
            <a:r>
              <a:rPr lang="it-IT" dirty="0"/>
              <a:t>→ proprietà chimiche e fisiche che si ripetono con lo stesso andamento passando da un periodo al successivo. Sono influenzate dalla carica nucleare.</a:t>
            </a:r>
          </a:p>
          <a:p>
            <a:r>
              <a:rPr lang="it-IT" dirty="0"/>
              <a:t>La </a:t>
            </a:r>
            <a:r>
              <a:rPr lang="it-IT" b="1" dirty="0"/>
              <a:t>carica nucleare efficace </a:t>
            </a:r>
            <a:r>
              <a:rPr lang="it-IT" dirty="0"/>
              <a:t>sentita dagli elettroni esterni dipende dalla differenza fra la carica complessiva del nucleo e quella degli elettroni del </a:t>
            </a:r>
            <a:r>
              <a:rPr lang="it-IT" i="1" dirty="0"/>
              <a:t>core</a:t>
            </a:r>
            <a:r>
              <a:rPr lang="it-IT" dirty="0"/>
              <a:t>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F664E77-4F6D-448E-9D33-62DD0E1B0B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45489ED-774A-495A-8FF3-1AB44700D3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4520" y="3990662"/>
            <a:ext cx="5544616" cy="231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9853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E9A28C-5D83-4309-BE9B-BA3514E41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proprietà periodiche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F5496269-D2F8-4009-974E-96D642575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/>
              <a:t>Raggio atomico</a:t>
            </a:r>
            <a:r>
              <a:rPr lang="it-IT" dirty="0"/>
              <a:t>: distanza minima di avvicinamento fra i nuclei di due atomi di uno stesso elemento.</a:t>
            </a:r>
          </a:p>
          <a:p>
            <a:r>
              <a:rPr lang="it-IT" dirty="0"/>
              <a:t>Per misurarlo si utilizza tradizionalmente l’</a:t>
            </a:r>
            <a:r>
              <a:rPr lang="it-IT" b="1" dirty="0"/>
              <a:t>ångström </a:t>
            </a:r>
            <a:r>
              <a:rPr lang="it-IT" dirty="0"/>
              <a:t>(</a:t>
            </a:r>
            <a:r>
              <a:rPr lang="it-IT" b="1" dirty="0"/>
              <a:t>Å</a:t>
            </a:r>
            <a:r>
              <a:rPr lang="it-IT" dirty="0"/>
              <a:t>):</a:t>
            </a:r>
          </a:p>
          <a:p>
            <a:pPr algn="ctr"/>
            <a:r>
              <a:rPr lang="nn-NO" dirty="0">
                <a:latin typeface="Cambria Math" panose="02040503050406030204" pitchFamily="18" charset="0"/>
                <a:ea typeface="Cambria Math" panose="02040503050406030204" pitchFamily="18" charset="0"/>
              </a:rPr>
              <a:t>1 Å = 1 · 10</a:t>
            </a:r>
            <a:r>
              <a:rPr lang="nn-NO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-10</a:t>
            </a:r>
            <a:r>
              <a:rPr lang="nn-NO" dirty="0">
                <a:latin typeface="Cambria Math" panose="02040503050406030204" pitchFamily="18" charset="0"/>
                <a:ea typeface="Cambria Math" panose="02040503050406030204" pitchFamily="18" charset="0"/>
              </a:rPr>
              <a:t> m = 100 pm</a:t>
            </a:r>
          </a:p>
          <a:p>
            <a:r>
              <a:rPr lang="it-IT" dirty="0">
                <a:solidFill>
                  <a:schemeClr val="dk1"/>
                </a:solidFill>
              </a:rPr>
              <a:t>Il raggio atomico </a:t>
            </a:r>
            <a:r>
              <a:rPr lang="it-IT" i="1" dirty="0">
                <a:solidFill>
                  <a:schemeClr val="dk1"/>
                </a:solidFill>
              </a:rPr>
              <a:t>cresce</a:t>
            </a:r>
            <a:r>
              <a:rPr lang="it-IT" dirty="0">
                <a:solidFill>
                  <a:schemeClr val="dk1"/>
                </a:solidFill>
              </a:rPr>
              <a:t> scendendo lungo un gruppo e </a:t>
            </a:r>
            <a:r>
              <a:rPr lang="it-IT" i="1" dirty="0">
                <a:solidFill>
                  <a:schemeClr val="dk1"/>
                </a:solidFill>
              </a:rPr>
              <a:t>diminuisce</a:t>
            </a:r>
            <a:r>
              <a:rPr lang="it-IT" dirty="0">
                <a:solidFill>
                  <a:schemeClr val="dk1"/>
                </a:solidFill>
              </a:rPr>
              <a:t> da sinistra a destra lungo un periodo.</a:t>
            </a:r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971AC32-D6EC-4D37-A58C-AF74431788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355EA42-F75A-4C51-98BB-B3A972B20D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4709" y="4293096"/>
            <a:ext cx="4944237" cy="198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1273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E9A28C-5D83-4309-BE9B-BA3514E41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proprietà periodiche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F5496269-D2F8-4009-974E-96D642575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2592288"/>
          </a:xfrm>
        </p:spPr>
        <p:txBody>
          <a:bodyPr/>
          <a:lstStyle/>
          <a:p>
            <a:r>
              <a:rPr lang="it-IT" dirty="0"/>
              <a:t>All’aumentare di </a:t>
            </a:r>
            <a:r>
              <a:rPr lang="it-IT" i="1" dirty="0"/>
              <a:t>n</a:t>
            </a:r>
            <a:r>
              <a:rPr lang="it-IT" dirty="0"/>
              <a:t> (dall’alto verso il basso) gli orbitali esterni diventano più grandi e gli elettroni si allontanano. </a:t>
            </a:r>
          </a:p>
          <a:p>
            <a:r>
              <a:rPr lang="it-IT" dirty="0"/>
              <a:t>Spostandoci da sinistra a destra in un periodo, cresce l’attrazione del nucleo sugli elettroni di valenza.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971AC32-D6EC-4D37-A58C-AF74431788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AFB41BA-50A3-4701-A3CE-B4FD7E2D1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732" y="3243583"/>
            <a:ext cx="4824536" cy="323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341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E4269F-EC57-4B3B-97E4-ED1ADF1AE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proprietà periodiche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79B7F51-2B67-421B-9177-D327BFCBEF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i="1" dirty="0"/>
              <a:t>Gli ioni negativi sono sempre più grandi degli atomi da cui derivano</a:t>
            </a:r>
            <a:r>
              <a:rPr lang="it-IT" dirty="0"/>
              <a:t>: l’aggiunta di elettroni a un atomo aumenta la forza con cui si respingono. </a:t>
            </a:r>
          </a:p>
          <a:p>
            <a:r>
              <a:rPr lang="it-IT" i="1" dirty="0"/>
              <a:t>Gli ioni positivi sono sempre più piccoli degli atomi da cui derivano</a:t>
            </a:r>
            <a:r>
              <a:rPr lang="it-IT" dirty="0"/>
              <a:t>: l’allontanamento degli elettroni da un atomo diminuisce le repulsioni reciproche elettrone-elettrone. </a:t>
            </a:r>
          </a:p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8139303-C845-4951-BFE9-250DAD7F51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05C91FD-BD58-456C-8BF3-70A5A58FC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98" y="4077072"/>
            <a:ext cx="8152096" cy="224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3161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E9A28C-5D83-4309-BE9B-BA3514E41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proprietà periodiche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F5496269-D2F8-4009-974E-96D642575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/>
              <a:t>Energia di ionizzazione </a:t>
            </a:r>
            <a:r>
              <a:rPr lang="it-IT" dirty="0"/>
              <a:t>(</a:t>
            </a:r>
            <a:r>
              <a:rPr lang="it-IT" b="1" dirty="0"/>
              <a:t>EI</a:t>
            </a:r>
            <a:r>
              <a:rPr lang="it-IT" dirty="0"/>
              <a:t>): energia necessaria per allontanare un elettrone da un atomo o da uno ione gassoso nel suo stato fondamentale.</a:t>
            </a:r>
          </a:p>
          <a:p>
            <a:r>
              <a:rPr lang="it-IT" dirty="0"/>
              <a:t>Si esprime in </a:t>
            </a:r>
            <a:r>
              <a:rPr lang="it-IT" dirty="0" err="1"/>
              <a:t>kilojoule</a:t>
            </a:r>
            <a:r>
              <a:rPr lang="it-IT" dirty="0"/>
              <a:t> per mole di elettroni (</a:t>
            </a:r>
            <a:r>
              <a:rPr lang="it-IT" dirty="0" err="1"/>
              <a:t>kJ</a:t>
            </a:r>
            <a:r>
              <a:rPr lang="it-IT" dirty="0"/>
              <a:t>/</a:t>
            </a:r>
            <a:r>
              <a:rPr lang="it-IT" dirty="0" err="1"/>
              <a:t>mol</a:t>
            </a:r>
            <a:r>
              <a:rPr lang="it-IT" dirty="0"/>
              <a:t>).</a:t>
            </a:r>
          </a:p>
          <a:p>
            <a:r>
              <a:rPr lang="it-IT" dirty="0">
                <a:solidFill>
                  <a:schemeClr val="dk1"/>
                </a:solidFill>
              </a:rPr>
              <a:t>L’energia di prima ionizzazione </a:t>
            </a:r>
            <a:r>
              <a:rPr lang="it-IT" i="1" dirty="0">
                <a:solidFill>
                  <a:schemeClr val="dk1"/>
                </a:solidFill>
              </a:rPr>
              <a:t>diminuisce</a:t>
            </a:r>
            <a:r>
              <a:rPr lang="it-IT" dirty="0">
                <a:solidFill>
                  <a:schemeClr val="dk1"/>
                </a:solidFill>
              </a:rPr>
              <a:t> scendendo lungo un gruppo e </a:t>
            </a:r>
            <a:r>
              <a:rPr lang="it-IT" i="1" dirty="0">
                <a:solidFill>
                  <a:schemeClr val="dk1"/>
                </a:solidFill>
              </a:rPr>
              <a:t>cresce</a:t>
            </a:r>
            <a:r>
              <a:rPr lang="it-IT" dirty="0">
                <a:solidFill>
                  <a:schemeClr val="dk1"/>
                </a:solidFill>
              </a:rPr>
              <a:t> da sinistra a destra lungo un periodo.</a:t>
            </a:r>
          </a:p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971AC32-D6EC-4D37-A58C-AF74431788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68BB480-17F1-4367-98AC-810968CC0E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4709" y="4293096"/>
            <a:ext cx="4944237" cy="198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846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BE279E10-FEEC-4357-90F5-6B3E2739A8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18488" cy="914400"/>
          </a:xfrm>
        </p:spPr>
        <p:txBody>
          <a:bodyPr/>
          <a:lstStyle/>
          <a:p>
            <a:r>
              <a:rPr lang="en-GB" altLang="it-IT"/>
              <a:t>Sommario</a:t>
            </a:r>
          </a:p>
        </p:txBody>
      </p:sp>
      <p:sp>
        <p:nvSpPr>
          <p:cNvPr id="17411" name="Segnaposto contenuto 1">
            <a:extLst>
              <a:ext uri="{FF2B5EF4-FFF2-40B4-BE49-F238E27FC236}">
                <a16:creationId xmlns:a16="http://schemas.microsoft.com/office/drawing/2014/main" id="{008EA8AF-A5AA-4D8E-8326-A5AF501D34E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41438"/>
            <a:ext cx="8218488" cy="4967882"/>
          </a:xfrm>
        </p:spPr>
        <p:txBody>
          <a:bodyPr/>
          <a:lstStyle/>
          <a:p>
            <a:pPr>
              <a:buFont typeface="+mj-lt"/>
              <a:buAutoNum type="arabicPeriod" startAt="6"/>
            </a:pPr>
            <a:r>
              <a:rPr lang="it-IT" altLang="it-IT" dirty="0"/>
              <a:t>La configurazione elettronica degli elementi</a:t>
            </a:r>
          </a:p>
          <a:p>
            <a:pPr>
              <a:buFont typeface="+mj-lt"/>
              <a:buAutoNum type="arabicPeriod" startAt="6"/>
            </a:pPr>
            <a:r>
              <a:rPr lang="it-IT" altLang="it-IT" dirty="0"/>
              <a:t>La configurazione elettronica esterna e interna</a:t>
            </a:r>
          </a:p>
          <a:p>
            <a:pPr>
              <a:buFont typeface="+mj-lt"/>
              <a:buAutoNum type="arabicPeriod" startAt="6"/>
            </a:pPr>
            <a:r>
              <a:rPr lang="it-IT" altLang="it-IT" dirty="0"/>
              <a:t>Le configurazioni elettroniche e l’organizzazione della tavola periodica</a:t>
            </a:r>
          </a:p>
          <a:p>
            <a:pPr>
              <a:buFont typeface="+mj-lt"/>
              <a:buAutoNum type="arabicPeriod" startAt="6"/>
            </a:pPr>
            <a:r>
              <a:rPr lang="it-IT" altLang="it-IT" dirty="0"/>
              <a:t>Le proprietà periodiche</a:t>
            </a:r>
          </a:p>
        </p:txBody>
      </p:sp>
      <p:sp>
        <p:nvSpPr>
          <p:cNvPr id="17412" name="Footer Placeholder 3">
            <a:extLst>
              <a:ext uri="{FF2B5EF4-FFF2-40B4-BE49-F238E27FC236}">
                <a16:creationId xmlns:a16="http://schemas.microsoft.com/office/drawing/2014/main" id="{5E360B9E-1507-4058-BC28-6AFDB0A370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35611971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E9A28C-5D83-4309-BE9B-BA3514E41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proprietà periodiche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7E83B5D-9DB2-4C73-AA3E-798D4EF2A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1656184"/>
          </a:xfrm>
        </p:spPr>
        <p:txBody>
          <a:bodyPr/>
          <a:lstStyle/>
          <a:p>
            <a:r>
              <a:rPr lang="it-IT" dirty="0"/>
              <a:t>Gli atomi con più di un elettrone hanno più valori di energia di ionizzazione, che corrispondono all’allontanamento successivo degli elettroni, uno dopo l’altro.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971AC32-D6EC-4D37-A58C-AF74431788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FA53DF6-9650-428F-B098-C84818733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176" y="2549153"/>
            <a:ext cx="6575648" cy="372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2351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E9A28C-5D83-4309-BE9B-BA3514E41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proprietà periodiche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F5496269-D2F8-4009-974E-96D642575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/>
              <a:t>Affinità elettronica </a:t>
            </a:r>
            <a:r>
              <a:rPr lang="it-IT" dirty="0"/>
              <a:t>(</a:t>
            </a:r>
            <a:r>
              <a:rPr lang="it-IT" b="1" dirty="0"/>
              <a:t>AE</a:t>
            </a:r>
            <a:r>
              <a:rPr lang="it-IT" dirty="0"/>
              <a:t>): variazione di energia potenziale dovuta all’aggiunta di un elettrone a un atomo o ione gassoso nel suo stato fondamentale.</a:t>
            </a:r>
          </a:p>
          <a:p>
            <a:r>
              <a:rPr lang="it-IT" dirty="0"/>
              <a:t>Anch’essa si esprime in </a:t>
            </a:r>
            <a:r>
              <a:rPr lang="it-IT" dirty="0" err="1"/>
              <a:t>kilojoule</a:t>
            </a:r>
            <a:r>
              <a:rPr lang="it-IT" dirty="0"/>
              <a:t> per mole di elettroni.</a:t>
            </a:r>
          </a:p>
          <a:p>
            <a:r>
              <a:rPr lang="it-IT" dirty="0"/>
              <a:t>L’affinità elettronica </a:t>
            </a:r>
            <a:r>
              <a:rPr lang="it-IT" i="1" dirty="0"/>
              <a:t>diminuisce</a:t>
            </a:r>
            <a:r>
              <a:rPr lang="it-IT" dirty="0"/>
              <a:t> scendendo lungo un gruppo e </a:t>
            </a:r>
            <a:r>
              <a:rPr lang="it-IT" i="1" dirty="0"/>
              <a:t>cresce</a:t>
            </a:r>
            <a:r>
              <a:rPr lang="it-IT" dirty="0"/>
              <a:t> da sinistra a destra lungo un periodo.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971AC32-D6EC-4D37-A58C-AF74431788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0EDCB39-218D-4774-9B69-ABF2F68309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4709" y="4246019"/>
            <a:ext cx="4944237" cy="199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8251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E9A28C-5D83-4309-BE9B-BA3514E41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proprietà periodiche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F5496269-D2F8-4009-974E-96D642575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2952328"/>
          </a:xfrm>
        </p:spPr>
        <p:txBody>
          <a:bodyPr/>
          <a:lstStyle/>
          <a:p>
            <a:r>
              <a:rPr lang="it-IT" dirty="0"/>
              <a:t>L’aggiunta di un elettrone a un atomo neutro è quasi sempre un processo </a:t>
            </a:r>
            <a:r>
              <a:rPr lang="it-IT" i="1" dirty="0"/>
              <a:t>esotermico, </a:t>
            </a:r>
            <a:r>
              <a:rPr lang="it-IT" dirty="0"/>
              <a:t>(valori di affinità elettronica negativi).</a:t>
            </a:r>
          </a:p>
          <a:p>
            <a:r>
              <a:rPr lang="it-IT" dirty="0"/>
              <a:t>L’aggiunta di un secondo elettrone, implica lo svolgimento di lavoro per forzare l’elettrone verso uno ione già negativo; il processo è quindi </a:t>
            </a:r>
            <a:r>
              <a:rPr lang="it-IT" i="1" dirty="0"/>
              <a:t>endotermico </a:t>
            </a:r>
            <a:r>
              <a:rPr lang="it-IT" dirty="0"/>
              <a:t>(valori di affinità elettronica positivi).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971AC32-D6EC-4D37-A58C-AF74431788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19FA722-A929-4B12-91AF-19A5AD7F2E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404" y="4289231"/>
            <a:ext cx="7632848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6479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A27B5E-7BA2-4F46-B470-A9F587FC2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008080"/>
                </a:solidFill>
                <a:latin typeface="AlrightSans-Black"/>
              </a:rPr>
              <a:t>LA CHIMICA CON METODO</a:t>
            </a:r>
            <a:endParaRPr lang="it-IT" dirty="0">
              <a:solidFill>
                <a:srgbClr val="008080"/>
              </a:solidFill>
              <a:latin typeface="+mn-lt"/>
            </a:endParaRP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F9D8C034-144F-4397-B341-0C15EA0F7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16" y="1340768"/>
            <a:ext cx="8219256" cy="4680520"/>
          </a:xfrm>
        </p:spPr>
        <p:txBody>
          <a:bodyPr/>
          <a:lstStyle/>
          <a:p>
            <a:pPr marL="342900" lvl="0" indent="-342900">
              <a:spcAft>
                <a:spcPts val="1000"/>
              </a:spcAft>
              <a:buClr>
                <a:schemeClr val="accent1">
                  <a:lumMod val="75000"/>
                </a:schemeClr>
              </a:buClr>
              <a:buSzPct val="60000"/>
              <a:buFont typeface="Arial" panose="020B0604020202020204" pitchFamily="34" charset="0"/>
              <a:buChar char="►"/>
            </a:pPr>
            <a:r>
              <a:rPr lang="it-IT" sz="2000" b="1" dirty="0"/>
              <a:t>Come si calcola la frequenza dalla lunghezza d’onda?</a:t>
            </a:r>
            <a:br>
              <a:rPr lang="it-IT" sz="2000" b="1" dirty="0"/>
            </a:br>
            <a:r>
              <a:rPr lang="it-IT" sz="2000" dirty="0"/>
              <a:t>Qual è la frequenza di una radiazione di </a:t>
            </a:r>
            <a:r>
              <a:rPr lang="el-GR" sz="2000" dirty="0"/>
              <a:t>λ</a:t>
            </a:r>
            <a:r>
              <a:rPr lang="it-IT" sz="2000" dirty="0"/>
              <a:t> = 254 nm?</a:t>
            </a:r>
          </a:p>
          <a:p>
            <a:pPr marL="342900" lvl="0" indent="-342900">
              <a:spcAft>
                <a:spcPts val="1000"/>
              </a:spcAft>
              <a:buClr>
                <a:schemeClr val="accent1">
                  <a:lumMod val="75000"/>
                </a:schemeClr>
              </a:buClr>
              <a:buSzPct val="60000"/>
              <a:buFont typeface="Arial" panose="020B0604020202020204" pitchFamily="34" charset="0"/>
              <a:buChar char="►"/>
            </a:pPr>
            <a:r>
              <a:rPr lang="it-IT" sz="2000" b="1" dirty="0"/>
              <a:t>Come si calcola l’energia associata a un fotone?</a:t>
            </a:r>
            <a:br>
              <a:rPr lang="it-IT" sz="2000" b="1" dirty="0"/>
            </a:br>
            <a:r>
              <a:rPr lang="it-IT" altLang="it-IT" sz="2000" dirty="0">
                <a:solidFill>
                  <a:srgbClr val="000000"/>
                </a:solidFill>
              </a:rPr>
              <a:t>Nello spettro dell’idrogeno c'è una riga azzurra di </a:t>
            </a:r>
            <a:r>
              <a:rPr lang="el-GR" sz="2000" dirty="0"/>
              <a:t>λ</a:t>
            </a:r>
            <a:r>
              <a:rPr lang="it-IT" altLang="it-IT" sz="2000" dirty="0">
                <a:solidFill>
                  <a:srgbClr val="000000"/>
                </a:solidFill>
              </a:rPr>
              <a:t> = 486,1 nm.</a:t>
            </a:r>
            <a:br>
              <a:rPr lang="it-IT" altLang="it-IT" sz="2000" dirty="0">
                <a:solidFill>
                  <a:srgbClr val="000000"/>
                </a:solidFill>
              </a:rPr>
            </a:br>
            <a:r>
              <a:rPr lang="it-IT" altLang="it-IT" sz="2000" dirty="0">
                <a:solidFill>
                  <a:srgbClr val="000000"/>
                </a:solidFill>
              </a:rPr>
              <a:t>Qual è l’energia associata a ogni fotone di questa riga?</a:t>
            </a:r>
          </a:p>
          <a:p>
            <a:pPr marL="342900" lvl="0" indent="-342900">
              <a:spcAft>
                <a:spcPts val="1000"/>
              </a:spcAft>
              <a:buClr>
                <a:schemeClr val="accent1">
                  <a:lumMod val="75000"/>
                </a:schemeClr>
              </a:buClr>
              <a:buSzPct val="60000"/>
              <a:buFont typeface="Arial" panose="020B0604020202020204" pitchFamily="34" charset="0"/>
              <a:buChar char="►"/>
            </a:pPr>
            <a:r>
              <a:rPr lang="it-IT" sz="2000" b="1" dirty="0"/>
              <a:t>Come si ricostruisce la configurazione elettronica di un elemento?</a:t>
            </a:r>
            <a:br>
              <a:rPr lang="it-IT" sz="2000" b="1" dirty="0"/>
            </a:br>
            <a:r>
              <a:rPr lang="it-IT" sz="2000" dirty="0"/>
              <a:t>Qual è la distribuzione dei 12 elettroni negli orbitali del magnesio?</a:t>
            </a:r>
          </a:p>
          <a:p>
            <a:pPr marL="342900" lvl="0" indent="-342900">
              <a:spcAft>
                <a:spcPts val="1000"/>
              </a:spcAft>
              <a:buClr>
                <a:schemeClr val="accent1">
                  <a:lumMod val="75000"/>
                </a:schemeClr>
              </a:buClr>
              <a:buSzPct val="60000"/>
              <a:buFont typeface="Arial" panose="020B0604020202020204" pitchFamily="34" charset="0"/>
              <a:buChar char="►"/>
            </a:pPr>
            <a:r>
              <a:rPr lang="it-IT" sz="2000" b="1" dirty="0"/>
              <a:t>Come si calcola la carica nucleare efficace?</a:t>
            </a:r>
            <a:br>
              <a:rPr lang="it-IT" sz="2000" b="1" dirty="0"/>
            </a:br>
            <a:r>
              <a:rPr lang="it-IT" sz="2000" dirty="0"/>
              <a:t>Determina la carica nucleare efficace sentita dagli elettroni più esterni degli atomi di magnesio e cloro.</a:t>
            </a:r>
            <a:br>
              <a:rPr lang="it-IT" sz="2000" b="1" dirty="0"/>
            </a:br>
            <a:endParaRPr lang="it-IT" sz="2000" b="1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E2DD77D-90F4-4963-9D64-6D47E44FDD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 dirty="0"/>
              <a:t>Brady, </a:t>
            </a:r>
            <a:r>
              <a:rPr lang="it-IT" altLang="it-IT" dirty="0" err="1"/>
              <a:t>Jespersen</a:t>
            </a:r>
            <a:r>
              <a:rPr lang="it-IT" altLang="it-IT" dirty="0"/>
              <a:t>, </a:t>
            </a:r>
            <a:r>
              <a:rPr lang="it-IT" altLang="it-IT" dirty="0" err="1"/>
              <a:t>Hyslop</a:t>
            </a:r>
            <a:r>
              <a:rPr lang="it-IT" altLang="it-IT" dirty="0"/>
              <a:t>, </a:t>
            </a:r>
            <a:r>
              <a:rPr lang="it-IT" altLang="it-IT" dirty="0" err="1"/>
              <a:t>Pignocchino</a:t>
            </a:r>
            <a:r>
              <a:rPr lang="it-IT" altLang="it-IT" dirty="0"/>
              <a:t> </a:t>
            </a:r>
            <a:r>
              <a:rPr lang="it-IT" altLang="it-IT" i="1" dirty="0" err="1"/>
              <a:t>Chimica.blu</a:t>
            </a:r>
            <a:r>
              <a:rPr lang="it-IT" altLang="it-IT" i="1" dirty="0"/>
              <a:t> seconda edizione </a:t>
            </a:r>
            <a:r>
              <a:rPr lang="it-IT" altLang="it-IT" dirty="0"/>
              <a:t>© Zanichelli 2020</a:t>
            </a: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75B53534-2613-4354-955E-542C54D2B5E9}"/>
              </a:ext>
            </a:extLst>
          </p:cNvPr>
          <p:cNvCxnSpPr>
            <a:cxnSpLocks/>
          </p:cNvCxnSpPr>
          <p:nvPr/>
        </p:nvCxnSpPr>
        <p:spPr bwMode="auto">
          <a:xfrm>
            <a:off x="455051" y="1362672"/>
            <a:ext cx="2149" cy="487464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671975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09E1ADF4-68C2-4B57-82AA-7DE2B175B4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b="1" dirty="0">
                <a:solidFill>
                  <a:srgbClr val="000000"/>
                </a:solidFill>
              </a:rPr>
              <a:t>La chimica in Agenda</a:t>
            </a:r>
            <a:endParaRPr lang="en-US" altLang="it-IT" sz="2000" b="1" dirty="0">
              <a:solidFill>
                <a:srgbClr val="000000"/>
              </a:solidFill>
            </a:endParaRPr>
          </a:p>
          <a:p>
            <a:pPr lvl="0">
              <a:spcAft>
                <a:spcPts val="1000"/>
              </a:spcAft>
            </a:pPr>
            <a:r>
              <a:rPr lang="it-IT" sz="2000" dirty="0">
                <a:solidFill>
                  <a:srgbClr val="000000"/>
                </a:solidFill>
              </a:rPr>
              <a:t>Il La radiazione solare è composta da diverse lunghezze d’onda, ciascuna delle quali ha specifici effetti sulle molecole che compongono l’atmosfera. In particolare, sappiamo che fotoni di m = 254 nm vengono filtrati completamente dall’ozono nella stratosfera secondo la reazione:</a:t>
            </a:r>
          </a:p>
          <a:p>
            <a:pPr lvl="0" algn="ctr">
              <a:spcAft>
                <a:spcPts val="1000"/>
              </a:spcAft>
            </a:pPr>
            <a:r>
              <a:rPr lang="it-IT" sz="2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</a:t>
            </a:r>
            <a:r>
              <a:rPr lang="it-IT" sz="2000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it-IT" sz="2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+ </a:t>
            </a:r>
            <a:r>
              <a:rPr lang="it-IT" sz="2000" i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</a:t>
            </a:r>
            <a:r>
              <a:rPr lang="el-GR" sz="2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ν</a:t>
            </a:r>
            <a:r>
              <a:rPr lang="it-IT" sz="2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l-GR" sz="2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·</a:t>
            </a:r>
            <a:r>
              <a:rPr lang="it-IT" sz="2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O</a:t>
            </a:r>
            <a:r>
              <a:rPr lang="it-IT" sz="2000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it-IT" sz="2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+ O</a:t>
            </a:r>
          </a:p>
          <a:p>
            <a:pPr lvl="0">
              <a:spcAft>
                <a:spcPts val="1000"/>
              </a:spcAft>
            </a:pPr>
            <a:r>
              <a:rPr lang="it-IT" sz="2000" dirty="0">
                <a:solidFill>
                  <a:srgbClr val="000000"/>
                </a:solidFill>
              </a:rPr>
              <a:t>Fotoni di </a:t>
            </a:r>
            <a:r>
              <a:rPr lang="el-GR" sz="2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λ</a:t>
            </a:r>
            <a:r>
              <a:rPr lang="it-IT" sz="2000" dirty="0">
                <a:solidFill>
                  <a:srgbClr val="000000"/>
                </a:solidFill>
              </a:rPr>
              <a:t> = 4300 nm e m = 15000 nm, invece, causano un certo aumento dell’energia con cui vibrano le molecole di CO</a:t>
            </a:r>
            <a:r>
              <a:rPr lang="it-IT" sz="2000" baseline="-25000" dirty="0">
                <a:solidFill>
                  <a:srgbClr val="000000"/>
                </a:solidFill>
              </a:rPr>
              <a:t>2</a:t>
            </a:r>
            <a:r>
              <a:rPr lang="it-IT" sz="2000" dirty="0">
                <a:solidFill>
                  <a:srgbClr val="000000"/>
                </a:solidFill>
              </a:rPr>
              <a:t> . Le molecole, così, aumentano la propria energia interna e successivamente rilasciano un fotone.</a:t>
            </a:r>
          </a:p>
          <a:p>
            <a:pPr lvl="0">
              <a:spcAft>
                <a:spcPts val="1000"/>
              </a:spcAft>
            </a:pPr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8E66D4F-7110-4156-8869-5FCAD50529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946BEA1-5E97-4F6F-9D26-E9E9BBB58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203" y="187259"/>
            <a:ext cx="1217613" cy="121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4706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D9DFB66D-1D1D-4C5B-B1A5-7D447D4F3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46448"/>
            <a:ext cx="8219256" cy="4834880"/>
          </a:xfrm>
        </p:spPr>
        <p:txBody>
          <a:bodyPr/>
          <a:lstStyle/>
          <a:p>
            <a:pPr lvl="0"/>
            <a:r>
              <a:rPr lang="en-US" altLang="it-IT" b="1" dirty="0">
                <a:solidFill>
                  <a:srgbClr val="000000"/>
                </a:solidFill>
              </a:rPr>
              <a:t>Chemistry in English</a:t>
            </a:r>
            <a:br>
              <a:rPr lang="en-US" altLang="it-IT" b="1" dirty="0">
                <a:solidFill>
                  <a:srgbClr val="000000"/>
                </a:solidFill>
              </a:rPr>
            </a:br>
            <a:r>
              <a:rPr lang="en-US" altLang="it-IT" sz="2000" b="1" dirty="0">
                <a:solidFill>
                  <a:srgbClr val="000000"/>
                </a:solidFill>
              </a:rPr>
              <a:t>Stratospheric and tropospheric ozone</a:t>
            </a:r>
          </a:p>
          <a:p>
            <a:pPr lvl="0">
              <a:spcAft>
                <a:spcPts val="1000"/>
              </a:spcAft>
            </a:pPr>
            <a:r>
              <a:rPr lang="en-US" sz="2000" dirty="0">
                <a:solidFill>
                  <a:srgbClr val="000000"/>
                </a:solidFill>
              </a:rPr>
              <a:t>«90% of the </a:t>
            </a:r>
            <a:r>
              <a:rPr lang="en-US" sz="2000" u="sng" dirty="0">
                <a:solidFill>
                  <a:srgbClr val="000000"/>
                </a:solidFill>
              </a:rPr>
              <a:t>ozone</a:t>
            </a:r>
            <a:r>
              <a:rPr lang="en-US" sz="2000" dirty="0">
                <a:solidFill>
                  <a:srgbClr val="000000"/>
                </a:solidFill>
              </a:rPr>
              <a:t> in the atmosphere sits in the stratosphere, between about 10 and 50 kilometers altitude. Ozone in the stratosphere absorbs most of the ultraviolet radiation from the Sun: without ozone, the Sun’s intense UV radiation would sterilize the Earth’s surface.</a:t>
            </a:r>
            <a:br>
              <a:rPr lang="en-US" sz="2000" dirty="0">
                <a:solidFill>
                  <a:srgbClr val="000000"/>
                </a:solidFill>
              </a:rPr>
            </a:br>
            <a:r>
              <a:rPr lang="en-US" sz="2000" dirty="0">
                <a:solidFill>
                  <a:srgbClr val="000000"/>
                </a:solidFill>
              </a:rPr>
              <a:t>Nevertheless, direct contact with ozone is harmful to plants and animals. </a:t>
            </a:r>
            <a:r>
              <a:rPr lang="en-US" sz="2000" u="sng" dirty="0">
                <a:solidFill>
                  <a:srgbClr val="000000"/>
                </a:solidFill>
              </a:rPr>
              <a:t>Ground-level</a:t>
            </a:r>
            <a:r>
              <a:rPr lang="en-US" sz="2000" dirty="0">
                <a:solidFill>
                  <a:srgbClr val="000000"/>
                </a:solidFill>
              </a:rPr>
              <a:t> ozone forms when nitrogen oxide gases from vehicle emissions react with volatile organic compounds. According to the </a:t>
            </a:r>
            <a:r>
              <a:rPr lang="en-US" sz="2000" u="sng" dirty="0">
                <a:solidFill>
                  <a:srgbClr val="000000"/>
                </a:solidFill>
              </a:rPr>
              <a:t>Environmental Protection Agency</a:t>
            </a:r>
            <a:r>
              <a:rPr lang="en-US" sz="2000" dirty="0">
                <a:solidFill>
                  <a:srgbClr val="000000"/>
                </a:solidFill>
              </a:rPr>
              <a:t>, exposure to ozone levels of 70 parts per billion for 8 hours can cause throat and lung irritation or aggravation of asthma or emphysema. Such concentrations occur in cities during periods where the atmosphere is warm and stable.»</a:t>
            </a:r>
          </a:p>
          <a:p>
            <a:pPr lvl="0" algn="r">
              <a:spcAft>
                <a:spcPts val="1000"/>
              </a:spcAft>
            </a:pPr>
            <a:r>
              <a:rPr lang="en-US" sz="2000" dirty="0">
                <a:solidFill>
                  <a:srgbClr val="000000"/>
                </a:solidFill>
              </a:rPr>
              <a:t>(</a:t>
            </a:r>
            <a:r>
              <a:rPr lang="en-US" sz="2000" i="1" dirty="0">
                <a:solidFill>
                  <a:srgbClr val="000000"/>
                </a:solidFill>
              </a:rPr>
              <a:t>Adapted by</a:t>
            </a:r>
            <a:r>
              <a:rPr lang="en-US" sz="2000" dirty="0">
                <a:solidFill>
                  <a:srgbClr val="000000"/>
                </a:solidFill>
              </a:rPr>
              <a:t>: NASA Ozone Watch)</a:t>
            </a:r>
            <a:endParaRPr lang="it-IT" sz="200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9DAD5BA-F8BC-403F-B26C-DF5DD10297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E31E7DC-8C37-4CD0-BCD4-DCF9CFCD3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206" y="191026"/>
            <a:ext cx="1213827" cy="120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832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BEDCC382-880D-4E1C-8D95-B170DDF98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primi modelli</a:t>
            </a:r>
            <a:br>
              <a:rPr lang="it-IT" dirty="0"/>
            </a:br>
            <a:r>
              <a:rPr lang="it-IT" dirty="0"/>
              <a:t>della struttura atomica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1AF0B84F-3812-490F-AEB1-6A52EE873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46448"/>
            <a:ext cx="8219256" cy="4114800"/>
          </a:xfrm>
        </p:spPr>
        <p:txBody>
          <a:bodyPr/>
          <a:lstStyle/>
          <a:p>
            <a:r>
              <a:rPr lang="it-IT" dirty="0"/>
              <a:t>Con la scoperta di protoni, neutroni ed elettroni sono nati i primi </a:t>
            </a:r>
            <a:r>
              <a:rPr lang="it-IT" b="1" dirty="0"/>
              <a:t>modelli atomici</a:t>
            </a:r>
            <a:r>
              <a:rPr lang="it-IT" dirty="0"/>
              <a:t>.</a:t>
            </a:r>
          </a:p>
          <a:p>
            <a:pPr marL="342900" indent="-342900"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b="1" dirty="0"/>
              <a:t>Modello a panettone </a:t>
            </a:r>
            <a:r>
              <a:rPr lang="it-IT" dirty="0"/>
              <a:t>(Thomson, 1904): gli elettroni erano distribuiti in modo uniforme in una massa sferica di carica positiva.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7499A42-DC96-4C2E-AA51-CF60A63A4C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727BEA29-71CD-4E00-8239-B54413DB2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401" y="3899726"/>
            <a:ext cx="2133197" cy="200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017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BEDCC382-880D-4E1C-8D95-B170DDF98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primi modelli</a:t>
            </a:r>
            <a:br>
              <a:rPr lang="it-IT" dirty="0"/>
            </a:br>
            <a:r>
              <a:rPr lang="it-IT" dirty="0"/>
              <a:t>della struttura atomica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1AF0B84F-3812-490F-AEB1-6A52EE873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46448"/>
            <a:ext cx="8219256" cy="4762872"/>
          </a:xfrm>
        </p:spPr>
        <p:txBody>
          <a:bodyPr/>
          <a:lstStyle/>
          <a:p>
            <a:pPr marL="342900" indent="-342900"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b="1" dirty="0"/>
              <a:t>Modello planetario </a:t>
            </a:r>
            <a:r>
              <a:rPr lang="it-IT" dirty="0"/>
              <a:t>(Rutherford, 1909): gli elettroni ruotavano a grande distanza dal </a:t>
            </a:r>
            <a:r>
              <a:rPr lang="it-IT" i="1" dirty="0"/>
              <a:t>nucleo</a:t>
            </a:r>
            <a:r>
              <a:rPr lang="it-IT" dirty="0"/>
              <a:t> a velocità elevata, per contrastarne la forza attrattiva.</a:t>
            </a:r>
          </a:p>
          <a:p>
            <a:pPr marL="342900" indent="-342900">
              <a:buClrTx/>
              <a:buSzPct val="80000"/>
              <a:buFont typeface="Arial" panose="020B0604020202020204" pitchFamily="34" charset="0"/>
              <a:buChar char="•"/>
            </a:pPr>
            <a:endParaRPr lang="it-IT" dirty="0"/>
          </a:p>
          <a:p>
            <a:pPr>
              <a:buClrTx/>
              <a:buSzPct val="80000"/>
            </a:pPr>
            <a:endParaRPr lang="it-IT" dirty="0"/>
          </a:p>
          <a:p>
            <a:pPr>
              <a:buClrTx/>
              <a:buSzPct val="80000"/>
            </a:pPr>
            <a:br>
              <a:rPr lang="it-IT" dirty="0"/>
            </a:br>
            <a:br>
              <a:rPr lang="it-IT" dirty="0"/>
            </a:br>
            <a:r>
              <a:rPr lang="it-IT" dirty="0"/>
              <a:t>Le leggi della fisica classica, che studiano il moto di corpi macroscopici, non spiegano il movimento continuo e senza dispersione energetica degli elettroni. Intorno al 1930, quindi, si sviluppò la teoria della </a:t>
            </a:r>
            <a:r>
              <a:rPr lang="it-IT" b="1" dirty="0"/>
              <a:t>meccanica quantistica</a:t>
            </a:r>
            <a:r>
              <a:rPr lang="it-IT" dirty="0"/>
              <a:t>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7499A42-DC96-4C2E-AA51-CF60A63A4C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47E97F4C-3FB9-4621-BF8D-27CF5B9EE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8430" y="2852936"/>
            <a:ext cx="1767140" cy="176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717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AED1EE-4E58-4B7B-AAF4-340C55FEA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doppia natura</a:t>
            </a:r>
            <a:br>
              <a:rPr lang="it-IT" dirty="0"/>
            </a:br>
            <a:r>
              <a:rPr lang="it-IT" dirty="0"/>
              <a:t>della radiazione elettromagnetica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9EDE44A-2BBE-4BDC-A221-D1493DBEA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46448"/>
            <a:ext cx="8219256" cy="4546848"/>
          </a:xfrm>
        </p:spPr>
        <p:txBody>
          <a:bodyPr/>
          <a:lstStyle/>
          <a:p>
            <a:r>
              <a:rPr lang="it-IT" b="1" dirty="0"/>
              <a:t>Radiazione </a:t>
            </a:r>
            <a:r>
              <a:rPr lang="it-IT" dirty="0"/>
              <a:t>→ energia assorbita o emessa da una sorgente.</a:t>
            </a:r>
          </a:p>
          <a:p>
            <a:r>
              <a:rPr lang="it-IT" dirty="0"/>
              <a:t>La luce visibile, i raggi X, i raggi ultravioletti, le onde radio e le microonde sono </a:t>
            </a:r>
            <a:r>
              <a:rPr lang="it-IT" b="1" dirty="0"/>
              <a:t>radiazioni elettromagnetiche</a:t>
            </a:r>
            <a:r>
              <a:rPr lang="it-IT" dirty="0"/>
              <a:t>, generate dalla rapidissima oscillazione di cariche elettriche.</a:t>
            </a:r>
          </a:p>
          <a:p>
            <a:r>
              <a:rPr lang="it-IT" dirty="0"/>
              <a:t>Le radiazioni elettromagnetiche possono essere rappresentate come:</a:t>
            </a:r>
          </a:p>
          <a:p>
            <a:pPr marL="342900" indent="-342900"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b="1" dirty="0"/>
              <a:t>onde elettromagnetiche</a:t>
            </a:r>
            <a:r>
              <a:rPr lang="it-IT" dirty="0"/>
              <a:t>;</a:t>
            </a:r>
          </a:p>
          <a:p>
            <a:pPr marL="342900" indent="-342900"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dirty="0"/>
              <a:t>minuscoli pacchetti o quanti di energia (</a:t>
            </a:r>
            <a:r>
              <a:rPr lang="it-IT" b="1" dirty="0"/>
              <a:t>fotoni</a:t>
            </a:r>
            <a:r>
              <a:rPr lang="it-IT" dirty="0"/>
              <a:t>).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729E30F-3CF3-411F-B4CC-A448B3AAE2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1548530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0809A9-D0F2-4C52-A12B-AC3F44134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doppia natura</a:t>
            </a:r>
            <a:br>
              <a:rPr lang="it-IT" dirty="0"/>
            </a:br>
            <a:r>
              <a:rPr lang="it-IT" dirty="0"/>
              <a:t>della radiazione elettromagnetica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990CC5F-8207-43F4-B063-C071E41F6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46448"/>
            <a:ext cx="8219256" cy="1450504"/>
          </a:xfrm>
        </p:spPr>
        <p:txBody>
          <a:bodyPr/>
          <a:lstStyle/>
          <a:p>
            <a:r>
              <a:rPr lang="it-IT" dirty="0"/>
              <a:t>Per la loro natura </a:t>
            </a:r>
            <a:r>
              <a:rPr lang="it-IT" i="1" dirty="0"/>
              <a:t>oscillatoria</a:t>
            </a:r>
            <a:r>
              <a:rPr lang="it-IT" dirty="0"/>
              <a:t>, le radiazioni elettromagnetiche si possono descrivere come </a:t>
            </a:r>
            <a:r>
              <a:rPr lang="it-IT" b="1" dirty="0"/>
              <a:t>onde elettromagnetiche</a:t>
            </a:r>
            <a:r>
              <a:rPr lang="it-IT" dirty="0"/>
              <a:t>.</a:t>
            </a:r>
          </a:p>
          <a:p>
            <a:pPr>
              <a:spcAft>
                <a:spcPts val="1000"/>
              </a:spcAft>
            </a:pP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68CEA4B-9F9C-482A-AFE3-8EA250A7D7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6E6FB34-D3D5-4AD1-BB1A-80D450A19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3284984"/>
            <a:ext cx="4070509" cy="233695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95A98B0-7319-4FFA-B56E-FE8565F294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0689" y="3284983"/>
            <a:ext cx="3083719" cy="23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54953"/>
      </p:ext>
    </p:extLst>
  </p:cSld>
  <p:clrMapOvr>
    <a:masterClrMapping/>
  </p:clrMapOvr>
</p:sld>
</file>

<file path=ppt/theme/theme1.xml><?xml version="1.0" encoding="utf-8"?>
<a:theme xmlns:a="http://schemas.openxmlformats.org/drawingml/2006/main" name="4_Presentazione vuota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zione vuota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/>
      <a:lstStyle>
        <a:defPPr algn="l">
          <a:buClr>
            <a:srgbClr val="FF0000"/>
          </a:buClr>
          <a:defRPr sz="7500" dirty="0">
            <a:solidFill>
              <a:srgbClr val="888888"/>
            </a:solidFill>
            <a:latin typeface="Arial" panose="020B0604020202020204" pitchFamily="34" charset="0"/>
          </a:defRPr>
        </a:defPPr>
      </a:lstStyle>
    </a:tx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tandard Zanichelli.ppt  -  Modalità compatibilità" id="{DC4D6554-FE9E-4066-A853-38AF42D40ABE}" vid="{EE820D8D-0148-412D-A3C6-D12A08A40329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33123</TotalTime>
  <Words>3662</Words>
  <Application>Microsoft Office PowerPoint</Application>
  <PresentationFormat>Presentazione su schermo (4:3)</PresentationFormat>
  <Paragraphs>317</Paragraphs>
  <Slides>55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55</vt:i4>
      </vt:variant>
    </vt:vector>
  </HeadingPairs>
  <TitlesOfParts>
    <vt:vector size="62" baseType="lpstr">
      <vt:lpstr>AlrightSans-Black</vt:lpstr>
      <vt:lpstr>Arial</vt:lpstr>
      <vt:lpstr>Calibri</vt:lpstr>
      <vt:lpstr>Cambria Math</vt:lpstr>
      <vt:lpstr>Times</vt:lpstr>
      <vt:lpstr>Times New Roman</vt:lpstr>
      <vt:lpstr>4_Presentazione vuota</vt:lpstr>
      <vt:lpstr>Presentazione standard di PowerPoint</vt:lpstr>
      <vt:lpstr>James E. Brady Neil D. Jespersen Alison Hyslop Maria Cristina Pignocchino</vt:lpstr>
      <vt:lpstr>Capitolo 7</vt:lpstr>
      <vt:lpstr>Sommario</vt:lpstr>
      <vt:lpstr>Sommario</vt:lpstr>
      <vt:lpstr>I primi modelli della struttura atomica</vt:lpstr>
      <vt:lpstr>I primi modelli della struttura atomica</vt:lpstr>
      <vt:lpstr>La doppia natura della radiazione elettromagnetica</vt:lpstr>
      <vt:lpstr>La doppia natura della radiazione elettromagnetica</vt:lpstr>
      <vt:lpstr>La doppia natura della radiazione elettromagnetica</vt:lpstr>
      <vt:lpstr>La doppia natura della radiazione elettromagnetica</vt:lpstr>
      <vt:lpstr>La doppia natura della radiazione elettromagnetica</vt:lpstr>
      <vt:lpstr>La doppia natura della radiazione elettromagnetica</vt:lpstr>
      <vt:lpstr>Gli spettri di emissione degli elementi</vt:lpstr>
      <vt:lpstr>Gli spettri di emissione degli elementi</vt:lpstr>
      <vt:lpstr>Gli spettri di emissione degli elementi</vt:lpstr>
      <vt:lpstr>Gli spettri di emissione degli elementi</vt:lpstr>
      <vt:lpstr>Gli spettri di emissione degli elementi</vt:lpstr>
      <vt:lpstr>Gli spettri di emissione degli elementi</vt:lpstr>
      <vt:lpstr>La duplice natura dell’elettrone</vt:lpstr>
      <vt:lpstr>La duplice natura dell’elettrone</vt:lpstr>
      <vt:lpstr>La duplice natura dell’elettrone</vt:lpstr>
      <vt:lpstr>La duplice natura dell’elettrone</vt:lpstr>
      <vt:lpstr>La duplice natura dell’elettrone</vt:lpstr>
      <vt:lpstr>I numeri quantici</vt:lpstr>
      <vt:lpstr>I numeri quantici</vt:lpstr>
      <vt:lpstr>I numeri quantici</vt:lpstr>
      <vt:lpstr>I numeri quantici</vt:lpstr>
      <vt:lpstr>I numeri quantici</vt:lpstr>
      <vt:lpstr>I numeri quantici</vt:lpstr>
      <vt:lpstr>I numeri quantici</vt:lpstr>
      <vt:lpstr>I numeri quantici</vt:lpstr>
      <vt:lpstr>I numeri quantici</vt:lpstr>
      <vt:lpstr>I numeri quantici</vt:lpstr>
      <vt:lpstr>La configurazione elettronica degli elementi</vt:lpstr>
      <vt:lpstr>La configurazione elettronica degli elementi</vt:lpstr>
      <vt:lpstr>La configurazione elettronica degli elementi</vt:lpstr>
      <vt:lpstr>La configurazione elettronica esterna e interna</vt:lpstr>
      <vt:lpstr>La configurazione elettronica esterna e interna</vt:lpstr>
      <vt:lpstr>La configurazione elettronica esterna e interna</vt:lpstr>
      <vt:lpstr>Le configurazioni elettroniche e l’organizzazione della tavola periodica</vt:lpstr>
      <vt:lpstr>Le configurazioni elettroniche e l’organizzazione della tavola periodica</vt:lpstr>
      <vt:lpstr>Le configurazioni elettroniche e l’organizzazione della tavola periodica</vt:lpstr>
      <vt:lpstr>Le configurazioni elettroniche e l’organizzazione della tavola periodica</vt:lpstr>
      <vt:lpstr>Le proprietà periodiche</vt:lpstr>
      <vt:lpstr>Le proprietà periodiche</vt:lpstr>
      <vt:lpstr>Le proprietà periodiche</vt:lpstr>
      <vt:lpstr>Le proprietà periodiche</vt:lpstr>
      <vt:lpstr>Le proprietà periodiche</vt:lpstr>
      <vt:lpstr>Le proprietà periodiche</vt:lpstr>
      <vt:lpstr>Le proprietà periodiche</vt:lpstr>
      <vt:lpstr>Le proprietà periodiche</vt:lpstr>
      <vt:lpstr>LA CHIMICA CON METODO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Modolo Irene</dc:creator>
  <cp:lastModifiedBy>Modolo Irene</cp:lastModifiedBy>
  <cp:revision>641</cp:revision>
  <cp:lastPrinted>2009-04-22T19:24:48Z</cp:lastPrinted>
  <dcterms:created xsi:type="dcterms:W3CDTF">2011-11-23T15:48:27Z</dcterms:created>
  <dcterms:modified xsi:type="dcterms:W3CDTF">2020-08-07T00:33:04Z</dcterms:modified>
</cp:coreProperties>
</file>