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88" r:id="rId1"/>
  </p:sldMasterIdLst>
  <p:notesMasterIdLst>
    <p:notesMasterId r:id="rId25"/>
  </p:notesMasterIdLst>
  <p:handoutMasterIdLst>
    <p:handoutMasterId r:id="rId26"/>
  </p:handoutMasterIdLst>
  <p:sldIdLst>
    <p:sldId id="432" r:id="rId2"/>
    <p:sldId id="464" r:id="rId3"/>
    <p:sldId id="466" r:id="rId4"/>
    <p:sldId id="465" r:id="rId5"/>
    <p:sldId id="467" r:id="rId6"/>
    <p:sldId id="468" r:id="rId7"/>
    <p:sldId id="469" r:id="rId8"/>
    <p:sldId id="471" r:id="rId9"/>
    <p:sldId id="474" r:id="rId10"/>
    <p:sldId id="476" r:id="rId11"/>
    <p:sldId id="477" r:id="rId12"/>
    <p:sldId id="478" r:id="rId13"/>
    <p:sldId id="481" r:id="rId14"/>
    <p:sldId id="487" r:id="rId15"/>
    <p:sldId id="488" r:id="rId16"/>
    <p:sldId id="483" r:id="rId17"/>
    <p:sldId id="484" r:id="rId18"/>
    <p:sldId id="495" r:id="rId19"/>
    <p:sldId id="489" r:id="rId20"/>
    <p:sldId id="490" r:id="rId21"/>
    <p:sldId id="491" r:id="rId22"/>
    <p:sldId id="492" r:id="rId23"/>
    <p:sldId id="496" r:id="rId2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80"/>
    <a:srgbClr val="008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70" autoAdjust="0"/>
  </p:normalViewPr>
  <p:slideViewPr>
    <p:cSldViewPr>
      <p:cViewPr varScale="1">
        <p:scale>
          <a:sx n="73" d="100"/>
          <a:sy n="73" d="100"/>
        </p:scale>
        <p:origin x="1236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45E246-9C30-43BA-8AAC-5A19A09D3B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04F1E-E684-4955-8065-E76DAE9310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17240E5-51A6-4EEA-AA74-416CA5DAF9AF}" type="datetimeFigureOut">
              <a:rPr lang="en-GB"/>
              <a:pPr>
                <a:defRPr/>
              </a:pPr>
              <a:t>07/08/2020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BF010-89A6-4457-82D2-A48C5C39BF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CBF10-17D9-479A-8F31-23E9FEB001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311AFA-A47E-426B-9DE4-EBB4B38AB576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">
            <a:extLst>
              <a:ext uri="{FF2B5EF4-FFF2-40B4-BE49-F238E27FC236}">
                <a16:creationId xmlns:a16="http://schemas.microsoft.com/office/drawing/2014/main" id="{A92DBBD8-76E3-44ED-89A3-32CEB3E33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800"/>
          </a:p>
        </p:txBody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0BE90A7B-BFCA-49E1-B069-50787D8D9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8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13EB806-919A-4C50-AE6D-61A305AEED2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it-IT"/>
              <a:t>13/11/11</a:t>
            </a:r>
          </a:p>
        </p:txBody>
      </p:sp>
      <p:sp>
        <p:nvSpPr>
          <p:cNvPr id="12293" name="Rectangle 4">
            <a:extLst>
              <a:ext uri="{FF2B5EF4-FFF2-40B4-BE49-F238E27FC236}">
                <a16:creationId xmlns:a16="http://schemas.microsoft.com/office/drawing/2014/main" id="{43390502-827A-49C2-BD9A-B356FE9F894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A3EAB51-E1D4-4933-BB9C-0BF007A3C9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12295" name="Text Box 6">
            <a:extLst>
              <a:ext uri="{FF2B5EF4-FFF2-40B4-BE49-F238E27FC236}">
                <a16:creationId xmlns:a16="http://schemas.microsoft.com/office/drawing/2014/main" id="{FAE8A6EF-29C6-4F74-BBD7-C3E4827D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800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6EFD4C9-8187-4CDB-A23B-15EBA2C26F2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7A09AEB-4C7F-4482-AAC0-AD0D36EC16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60E24322-9BFC-4547-90F4-7EFCED30D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8E3F70E2-7B09-4E4E-B9BE-F444E8318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15364" name="Date Placeholder 3">
            <a:extLst>
              <a:ext uri="{FF2B5EF4-FFF2-40B4-BE49-F238E27FC236}">
                <a16:creationId xmlns:a16="http://schemas.microsoft.com/office/drawing/2014/main" id="{FB103BF6-9C55-48F5-AEE4-36E674B7011B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0000"/>
                </a:solidFill>
              </a:rPr>
              <a:t>13/11/11</a:t>
            </a:r>
          </a:p>
        </p:txBody>
      </p:sp>
      <p:sp>
        <p:nvSpPr>
          <p:cNvPr id="15365" name="Slide Number Placeholder 4">
            <a:extLst>
              <a:ext uri="{FF2B5EF4-FFF2-40B4-BE49-F238E27FC236}">
                <a16:creationId xmlns:a16="http://schemas.microsoft.com/office/drawing/2014/main" id="{6D168264-E665-416F-B8C7-1E8513B9397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1A68321-29AB-493D-BA89-3F0E6FEFD883}" type="slidenum">
              <a:rPr lang="it-IT" altLang="it-IT" sz="1200" smtClean="0">
                <a:solidFill>
                  <a:srgbClr val="000000"/>
                </a:solidFill>
              </a:rPr>
              <a:pPr/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13/11/11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7A09AEB-4C7F-4482-AAC0-AD0D36EC16DF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251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iniz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44D7FD9-9EBB-4176-87D4-6AF4B81621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it-IT" sz="180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9A5436A-85E1-41FC-88D6-4E0F1BD4D9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00" y="76200"/>
            <a:ext cx="8991600" cy="6705600"/>
          </a:xfrm>
          <a:prstGeom prst="roundRect">
            <a:avLst>
              <a:gd name="adj" fmla="val 1278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800">
                <a:latin typeface="Arial" charset="0"/>
                <a:ea typeface="ＭＳ Ｐゴシック" pitchFamily="28" charset="-128"/>
              </a:rPr>
              <a:t> </a:t>
            </a:r>
          </a:p>
        </p:txBody>
      </p:sp>
      <p:sp>
        <p:nvSpPr>
          <p:cNvPr id="4" name="Rectangle 206">
            <a:extLst>
              <a:ext uri="{FF2B5EF4-FFF2-40B4-BE49-F238E27FC236}">
                <a16:creationId xmlns:a16="http://schemas.microsoft.com/office/drawing/2014/main" id="{83E8F6AF-3ACF-4427-93A4-AF9BF128FB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</a:pPr>
            <a:endParaRPr lang="en-US" altLang="it-IT" sz="3000">
              <a:solidFill>
                <a:srgbClr val="FF0000"/>
              </a:solidFill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C2FECAAA-A190-470E-BEFC-5EEBAB8F6D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557463"/>
            <a:ext cx="6553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05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340768"/>
            <a:ext cx="8229600" cy="4114800"/>
          </a:xfrm>
        </p:spPr>
        <p:txBody>
          <a:bodyPr/>
          <a:lstStyle>
            <a:lvl1pPr>
              <a:spcAft>
                <a:spcPts val="1000"/>
              </a:spcAft>
              <a:defRPr/>
            </a:lvl1pPr>
          </a:lstStyle>
          <a:p>
            <a:pPr lvl="0"/>
            <a:endParaRPr lang="it-IT" noProof="0" dirty="0"/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01756B48-763D-4303-8E65-8FDD2B6C05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626225"/>
            <a:ext cx="4351338" cy="231775"/>
          </a:xfrm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41125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olo lib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6B43649-6C91-4498-9F64-BA04DD33D9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B0806C3D-CB8E-4B38-9809-0CFD5F6CB8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00" y="71438"/>
            <a:ext cx="8991600" cy="6705600"/>
          </a:xfrm>
          <a:prstGeom prst="roundRect">
            <a:avLst>
              <a:gd name="adj" fmla="val 1278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>
                <a:latin typeface="Arial" charset="0"/>
                <a:ea typeface="ＭＳ Ｐゴシック" pitchFamily="28" charset="-128"/>
              </a:rPr>
              <a:t> </a:t>
            </a:r>
          </a:p>
        </p:txBody>
      </p:sp>
      <p:pic>
        <p:nvPicPr>
          <p:cNvPr id="6" name="Picture 202" descr="LOGO">
            <a:extLst>
              <a:ext uri="{FF2B5EF4-FFF2-40B4-BE49-F238E27FC236}">
                <a16:creationId xmlns:a16="http://schemas.microsoft.com/office/drawing/2014/main" id="{73C46BC5-C6AF-423C-881E-294A30EDF7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457825"/>
            <a:ext cx="3276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6">
            <a:extLst>
              <a:ext uri="{FF2B5EF4-FFF2-40B4-BE49-F238E27FC236}">
                <a16:creationId xmlns:a16="http://schemas.microsoft.com/office/drawing/2014/main" id="{8D4F571D-B4CF-4666-B452-EF9329FFA6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99592" y="476672"/>
            <a:ext cx="7416824" cy="914400"/>
          </a:xfrm>
        </p:spPr>
        <p:txBody>
          <a:bodyPr anchor="t"/>
          <a:lstStyle>
            <a:lvl1pPr>
              <a:defRPr sz="3000">
                <a:solidFill>
                  <a:srgbClr val="808080"/>
                </a:solidFill>
              </a:defRPr>
            </a:lvl1pPr>
          </a:lstStyle>
          <a:p>
            <a:r>
              <a:rPr lang="en-US" altLang="it-IT" noProof="0" dirty="0"/>
              <a:t>Click to edit Master title style</a:t>
            </a:r>
            <a:endParaRPr lang="it-IT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99592" y="2635250"/>
            <a:ext cx="7416824" cy="2057400"/>
          </a:xfrm>
        </p:spPr>
        <p:txBody>
          <a:bodyPr anchor="ctr"/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</a:t>
            </a:r>
          </a:p>
          <a:p>
            <a:pPr lvl="0"/>
            <a:r>
              <a:rPr lang="en-US" altLang="en-US" noProof="0" dirty="0"/>
              <a:t>subtitle style</a:t>
            </a:r>
            <a:endParaRPr lang="it-IT" altLang="it-IT" noProof="0" dirty="0"/>
          </a:p>
        </p:txBody>
      </p:sp>
    </p:spTree>
    <p:extLst>
      <p:ext uri="{BB962C8B-B14F-4D97-AF65-F5344CB8AC3E}">
        <p14:creationId xmlns:p14="http://schemas.microsoft.com/office/powerpoint/2010/main" val="251271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olo 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2" descr="LOGO">
            <a:extLst>
              <a:ext uri="{FF2B5EF4-FFF2-40B4-BE49-F238E27FC236}">
                <a16:creationId xmlns:a16="http://schemas.microsoft.com/office/drawing/2014/main" id="{91A4CB57-4F3A-443A-A27B-366EA6D282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457825"/>
            <a:ext cx="3276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6">
            <a:extLst>
              <a:ext uri="{FF2B5EF4-FFF2-40B4-BE49-F238E27FC236}">
                <a16:creationId xmlns:a16="http://schemas.microsoft.com/office/drawing/2014/main" id="{AC27620F-4952-49B4-9CDF-2FAD6946C1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57200" y="381600"/>
            <a:ext cx="8219256" cy="9144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635250"/>
            <a:ext cx="8219255" cy="2057400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7000">
                <a:solidFill>
                  <a:schemeClr val="bg2"/>
                </a:solidFill>
              </a:defRPr>
            </a:lvl1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1470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19256" cy="914400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114800"/>
          </a:xfrm>
        </p:spPr>
        <p:txBody>
          <a:bodyPr/>
          <a:lstStyle>
            <a:lvl1pPr marL="0" indent="0">
              <a:spcAft>
                <a:spcPts val="1500"/>
              </a:spcAft>
              <a:buNone/>
              <a:defRPr/>
            </a:lvl1pPr>
            <a:lvl2pPr marL="2921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867231D9-8139-47B4-89E7-86B4DEC9D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626225"/>
            <a:ext cx="5143500" cy="231775"/>
          </a:xfrm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161723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Immagine che contiene segnale, disegnando&#10;&#10;Descrizione generata automaticamente">
            <a:extLst>
              <a:ext uri="{FF2B5EF4-FFF2-40B4-BE49-F238E27FC236}">
                <a16:creationId xmlns:a16="http://schemas.microsoft.com/office/drawing/2014/main" id="{78D727F1-7F09-448C-810D-6E2411BBA3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" y="127000"/>
            <a:ext cx="9461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4114800"/>
          </a:xfrm>
        </p:spPr>
        <p:txBody>
          <a:bodyPr/>
          <a:lstStyle>
            <a:lvl1pPr marL="0" indent="0">
              <a:spcAft>
                <a:spcPts val="1500"/>
              </a:spcAft>
              <a:buNone/>
              <a:defRPr/>
            </a:lvl1pPr>
            <a:lvl2pPr marL="2921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0E81E12B-BAB5-4662-9D23-EE26903646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626225"/>
            <a:ext cx="5143500" cy="231775"/>
          </a:xfrm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29585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19256" cy="914400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114800"/>
          </a:xfrm>
        </p:spPr>
        <p:txBody>
          <a:bodyPr/>
          <a:lstStyle>
            <a:lvl1pPr marL="457200" indent="-457200">
              <a:spcAft>
                <a:spcPts val="1500"/>
              </a:spcAft>
              <a:buSzPct val="80000"/>
              <a:buFont typeface="+mj-lt"/>
              <a:buAutoNum type="arabicPeriod"/>
              <a:defRPr/>
            </a:lvl1pPr>
            <a:lvl2pPr marL="2921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0297B8DB-296B-4DA5-81B1-0CBB8EBA18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626225"/>
            <a:ext cx="4351338" cy="231775"/>
          </a:xfrm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364864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27803" cy="4114800"/>
          </a:xfrm>
        </p:spPr>
        <p:txBody>
          <a:bodyPr/>
          <a:lstStyle>
            <a:lvl1pPr>
              <a:lnSpc>
                <a:spcPct val="100000"/>
              </a:lnSpc>
              <a:spcAft>
                <a:spcPts val="1500"/>
              </a:spcAft>
              <a:defRPr sz="2800"/>
            </a:lvl1pPr>
            <a:lvl2pPr>
              <a:lnSpc>
                <a:spcPct val="100000"/>
              </a:lnSpc>
              <a:spcAft>
                <a:spcPts val="1500"/>
              </a:spcAft>
              <a:defRPr sz="2400"/>
            </a:lvl2pPr>
            <a:lvl3pPr>
              <a:lnSpc>
                <a:spcPct val="100000"/>
              </a:lnSpc>
              <a:spcAft>
                <a:spcPts val="1500"/>
              </a:spcAft>
              <a:defRPr sz="2000"/>
            </a:lvl3pPr>
            <a:lvl4pPr>
              <a:lnSpc>
                <a:spcPct val="100000"/>
              </a:lnSpc>
              <a:spcAft>
                <a:spcPts val="1500"/>
              </a:spcAft>
              <a:defRPr sz="1800"/>
            </a:lvl4pPr>
            <a:lvl5pPr>
              <a:lnSpc>
                <a:spcPct val="100000"/>
              </a:lnSpc>
              <a:spcAft>
                <a:spcPts val="15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8996" y="1340768"/>
            <a:ext cx="4027804" cy="4114800"/>
          </a:xfrm>
        </p:spPr>
        <p:txBody>
          <a:bodyPr/>
          <a:lstStyle>
            <a:lvl1pPr>
              <a:lnSpc>
                <a:spcPct val="100000"/>
              </a:lnSpc>
              <a:spcAft>
                <a:spcPts val="1500"/>
              </a:spcAft>
              <a:defRPr sz="2800"/>
            </a:lvl1pPr>
            <a:lvl2pPr>
              <a:lnSpc>
                <a:spcPct val="100000"/>
              </a:lnSpc>
              <a:spcAft>
                <a:spcPts val="1500"/>
              </a:spcAft>
              <a:defRPr sz="2400"/>
            </a:lvl2pPr>
            <a:lvl3pPr>
              <a:lnSpc>
                <a:spcPct val="100000"/>
              </a:lnSpc>
              <a:spcAft>
                <a:spcPts val="1500"/>
              </a:spcAft>
              <a:defRPr sz="2000"/>
            </a:lvl3pPr>
            <a:lvl4pPr>
              <a:lnSpc>
                <a:spcPct val="100000"/>
              </a:lnSpc>
              <a:spcAft>
                <a:spcPts val="1500"/>
              </a:spcAft>
              <a:defRPr sz="1800"/>
            </a:lvl4pPr>
            <a:lvl5pPr>
              <a:lnSpc>
                <a:spcPct val="100000"/>
              </a:lnSpc>
              <a:spcAft>
                <a:spcPts val="15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54765346-64E8-46ED-82FD-B74D28897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626225"/>
            <a:ext cx="4351338" cy="231775"/>
          </a:xfrm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132453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BF7FD464-AA25-4E41-ABAA-48D892DE4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626225"/>
            <a:ext cx="4351338" cy="231775"/>
          </a:xfrm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99112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C7A04D3-6012-478F-82A3-ADD9EA58F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626225"/>
            <a:ext cx="4351338" cy="231775"/>
          </a:xfrm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393563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DA1586-6383-40F6-92EB-ECAA881D31FF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80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7" name="Picture 9" descr="LOGO">
            <a:extLst>
              <a:ext uri="{FF2B5EF4-FFF2-40B4-BE49-F238E27FC236}">
                <a16:creationId xmlns:a16="http://schemas.microsoft.com/office/drawing/2014/main" id="{993664AA-D8C9-45A7-BE32-D8AA7D011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6850" y="6623050"/>
            <a:ext cx="13398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77F8D817-6C3F-41FD-9381-A5E86A1A3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C83DDDD-6E43-4634-8F25-1196B8D330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626225"/>
            <a:ext cx="4424363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sp>
        <p:nvSpPr>
          <p:cNvPr id="1030" name="Rectangle 209">
            <a:extLst>
              <a:ext uri="{FF2B5EF4-FFF2-40B4-BE49-F238E27FC236}">
                <a16:creationId xmlns:a16="http://schemas.microsoft.com/office/drawing/2014/main" id="{1F3ED997-7008-4F55-AE00-5B2B601BC293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733800" y="6626225"/>
            <a:ext cx="1905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fld id="{1B3BB54C-B0EF-474E-81FE-E0109535F7CC}" type="slidenum">
              <a:rPr lang="it-IT" altLang="it-IT" sz="800">
                <a:solidFill>
                  <a:schemeClr val="tx1"/>
                </a:solidFill>
                <a:latin typeface="Arial" panose="020B0604020202020204" pitchFamily="34" charset="0"/>
              </a:rPr>
              <a:pPr algn="ctr"/>
              <a:t>‹N›</a:t>
            </a:fld>
            <a:endParaRPr lang="it-IT" altLang="it-IT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Rectangle 213">
            <a:extLst>
              <a:ext uri="{FF2B5EF4-FFF2-40B4-BE49-F238E27FC236}">
                <a16:creationId xmlns:a16="http://schemas.microsoft.com/office/drawing/2014/main" id="{FD247F9F-453B-48E8-A8D2-883AD25F1F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50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ts val="1500"/>
        </a:spcAft>
        <a:buClr>
          <a:srgbClr val="FF0000"/>
        </a:buClr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1054100" indent="190500" algn="l" rtl="0" eaLnBrk="0" fontAlgn="base" hangingPunct="0">
        <a:spcBef>
          <a:spcPct val="0"/>
        </a:spcBef>
        <a:spcAft>
          <a:spcPts val="1500"/>
        </a:spcAft>
        <a:buClr>
          <a:schemeClr val="tx1"/>
        </a:buClr>
        <a:buFont typeface="Times" panose="02020603050405020304" pitchFamily="18" charset="0"/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435100" indent="185738" algn="l" rtl="0" eaLnBrk="0" fontAlgn="base" hangingPunct="0">
        <a:spcBef>
          <a:spcPct val="0"/>
        </a:spcBef>
        <a:spcAft>
          <a:spcPts val="150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816100" indent="190500" algn="l" rtl="0" eaLnBrk="0" fontAlgn="base" hangingPunct="0">
        <a:spcBef>
          <a:spcPct val="20000"/>
        </a:spcBef>
        <a:spcAft>
          <a:spcPts val="150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34DD4FB-35EE-4879-9661-94AE76BA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4524051"/>
            <a:ext cx="2664296" cy="186846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B770AF-5D5F-4D15-A46F-90D449E7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elemento a rischio: l’elio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F557B0-84B3-40FD-BFF5-0F3162C6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3096344"/>
          </a:xfrm>
        </p:spPr>
        <p:txBody>
          <a:bodyPr/>
          <a:lstStyle/>
          <a:p>
            <a:r>
              <a:rPr lang="it-IT" dirty="0"/>
              <a:t>L’</a:t>
            </a:r>
            <a:r>
              <a:rPr lang="it-IT" b="1" dirty="0"/>
              <a:t>elio</a:t>
            </a:r>
            <a:r>
              <a:rPr lang="it-IT" dirty="0"/>
              <a:t> sul nostro pianeta è molto raro.</a:t>
            </a:r>
          </a:p>
          <a:p>
            <a:r>
              <a:rPr lang="it-IT" dirty="0"/>
              <a:t>Si estrae da giacimenti nel sottosuolo (USA, Qatar, Iran, Algeria, Russia, Tanzania) e una volta liberato si disperde irreversibilmente nell’atmosfera.</a:t>
            </a:r>
          </a:p>
          <a:p>
            <a:r>
              <a:rPr lang="it-IT" dirty="0"/>
              <a:t>L’elio è insostituibile in alcune applicazioni come le macchine per la risonanza magnetica nucleare (NMR) e il suo prezzo elevato rende talvolta impossibile l’uso di queste in alcuni Paesi del Terzo Mondo.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1DCC83-68FB-4373-875D-B5E471CC4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FFEAC2-4F2D-462F-A622-7D203482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744" y="4865849"/>
            <a:ext cx="1512168" cy="152667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BE7C4B-8D5D-4B19-B4DA-6A39A5D06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449" y="375890"/>
            <a:ext cx="1214007" cy="12078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4F49BB-6741-4875-BC3C-CA6A7E44A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4874113"/>
            <a:ext cx="1512168" cy="15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C6DC8-C7D9-45A7-8693-343982E3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elemento a rischio: l’indio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73A288-E56A-4690-BD38-82EBA182F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L’</a:t>
            </a:r>
            <a:r>
              <a:rPr lang="it-IT" b="1" dirty="0"/>
              <a:t>indio</a:t>
            </a:r>
            <a:r>
              <a:rPr lang="it-IT" dirty="0"/>
              <a:t> sul nostro pianeta è molto limitato.</a:t>
            </a:r>
          </a:p>
          <a:p>
            <a:r>
              <a:rPr lang="it-IT" dirty="0"/>
              <a:t>Non esistono al mondo «miniere di indio»: si ottiene come elemento secondario da minerali di zinco (Asia orientale).</a:t>
            </a:r>
          </a:p>
          <a:p>
            <a:r>
              <a:rPr lang="it-IT" dirty="0"/>
              <a:t>L’ossido di indio stagno (ITO) è indispensabile per la produzione di tutti i dispositivi elettronici dotati di display, come schermi a cristalli liquidi, OLED e </a:t>
            </a:r>
            <a:r>
              <a:rPr lang="it-IT" i="1" dirty="0"/>
              <a:t>touchscreen</a:t>
            </a:r>
            <a:r>
              <a:rPr lang="it-IT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6179EC-EA16-47F3-878D-18A237CF81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BD72C2-4734-4CB0-A205-083FEC662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07657"/>
            <a:ext cx="2823402" cy="20095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4C2079B-BDA1-4EDF-8D05-C49752D6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293096"/>
            <a:ext cx="2448272" cy="19834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3AB82E6-33E6-46A3-B7A1-06B28F6AD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449" y="375890"/>
            <a:ext cx="1214007" cy="12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33F41-19D8-47E8-88C8-F49DCBD8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batterie ricaricabili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43FDF8-4BD5-45A3-84E9-0EE4190E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464496"/>
          </a:xfrm>
        </p:spPr>
        <p:txBody>
          <a:bodyPr/>
          <a:lstStyle/>
          <a:p>
            <a:r>
              <a:rPr lang="it-IT" dirty="0"/>
              <a:t>Le </a:t>
            </a:r>
            <a:r>
              <a:rPr lang="it-IT" b="1" dirty="0"/>
              <a:t>batterie ricaricabili </a:t>
            </a:r>
            <a:r>
              <a:rPr lang="it-IT" dirty="0"/>
              <a:t>agli ioni di litio (LIB), commercializzate nel 1991, hanno valso ai loro inventori l’assegnazione del premio </a:t>
            </a:r>
            <a:r>
              <a:rPr lang="it-IT" i="1" dirty="0"/>
              <a:t>Nobel per la Chimica </a:t>
            </a:r>
            <a:r>
              <a:rPr lang="it-IT" dirty="0"/>
              <a:t>2019.</a:t>
            </a:r>
          </a:p>
          <a:p>
            <a:r>
              <a:rPr lang="it-IT" dirty="0"/>
              <a:t>Il litio è l’elemento fondamentale delle batterie:</a:t>
            </a:r>
          </a:p>
          <a:p>
            <a:pPr marL="342900" indent="-342900">
              <a:buClrTx/>
              <a:buSzPct val="80000"/>
              <a:buFont typeface="Arial" panose="020B0604020202020204" pitchFamily="34" charset="0"/>
              <a:buChar char="•"/>
            </a:pPr>
            <a:r>
              <a:rPr lang="it-IT" dirty="0"/>
              <a:t>è il metallo più </a:t>
            </a:r>
            <a:r>
              <a:rPr lang="it-IT" b="1" dirty="0"/>
              <a:t>leggero </a:t>
            </a:r>
            <a:r>
              <a:rPr lang="it-IT" dirty="0"/>
              <a:t>della tavola periodica;</a:t>
            </a:r>
          </a:p>
          <a:p>
            <a:pPr marL="342900" indent="-342900">
              <a:buClrTx/>
              <a:buSzPct val="80000"/>
              <a:buFont typeface="Arial" panose="020B0604020202020204" pitchFamily="34" charset="0"/>
              <a:buChar char="•"/>
            </a:pPr>
            <a:r>
              <a:rPr lang="it-IT" dirty="0"/>
              <a:t>è tra i metalli più </a:t>
            </a:r>
            <a:r>
              <a:rPr lang="it-IT" b="1" dirty="0"/>
              <a:t>piccoli </a:t>
            </a:r>
            <a:r>
              <a:rPr lang="it-IT" dirty="0"/>
              <a:t>della tavola periodica;</a:t>
            </a:r>
          </a:p>
          <a:p>
            <a:pPr marL="342900" indent="-342900">
              <a:buClrTx/>
              <a:buSzPct val="80000"/>
              <a:buFont typeface="Arial" panose="020B0604020202020204" pitchFamily="34" charset="0"/>
              <a:buChar char="•"/>
            </a:pPr>
            <a:r>
              <a:rPr lang="it-IT" dirty="0"/>
              <a:t>ha una forte </a:t>
            </a:r>
            <a:r>
              <a:rPr lang="it-IT" b="1" dirty="0"/>
              <a:t>tendenza a perdere un elettrone </a:t>
            </a:r>
            <a:r>
              <a:rPr lang="it-IT" dirty="0"/>
              <a:t>e diventare ione (Li</a:t>
            </a:r>
            <a:r>
              <a:rPr lang="it-IT" baseline="30000" dirty="0"/>
              <a:t>+</a:t>
            </a:r>
            <a:r>
              <a:rPr lang="it-IT" dirty="0"/>
              <a:t>).</a:t>
            </a:r>
          </a:p>
          <a:p>
            <a:pPr algn="ctr"/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Li ⟶ Li</a:t>
            </a:r>
            <a:r>
              <a:rPr lang="it-IT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 + e</a:t>
            </a:r>
            <a:r>
              <a:rPr lang="it-IT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–</a:t>
            </a:r>
            <a:endParaRPr lang="it-IT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BC1857-E77A-4431-A4B8-BA24F6BA5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4ACC204-AC46-4DCB-A29E-857980EF1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448" y="381000"/>
            <a:ext cx="1214008" cy="1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58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33F41-19D8-47E8-88C8-F49DCBD8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batterie ricaricabili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43FDF8-4BD5-45A3-84E9-0EE4190E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320480"/>
          </a:xfrm>
        </p:spPr>
        <p:txBody>
          <a:bodyPr/>
          <a:lstStyle/>
          <a:p>
            <a:r>
              <a:rPr lang="it-IT" dirty="0"/>
              <a:t>Quando si pone litio in acqua avviene la reazione chimica che porta alla formazione di litio ed elettroni.</a:t>
            </a:r>
          </a:p>
          <a:p>
            <a:r>
              <a:rPr lang="it-IT" dirty="0"/>
              <a:t>La reazione è fortemente esotermica e la batteria è in grado di imbrigliare l’energia che entra in gioco in questa reazione, separando fisicamente gli ioni di litio dagli elettroni: i primi infatti si muovono all’interno della batteria mentre i secondi all’esterno.</a:t>
            </a:r>
          </a:p>
          <a:p>
            <a:pPr marL="342900" indent="-342900">
              <a:buClrTx/>
              <a:buSzPct val="80000"/>
              <a:buFont typeface="Arial" panose="020B0604020202020204" pitchFamily="34" charset="0"/>
              <a:buChar char="•"/>
            </a:pPr>
            <a:r>
              <a:rPr lang="it-IT" b="1" dirty="0"/>
              <a:t>Ioni litio </a:t>
            </a:r>
            <a:r>
              <a:rPr lang="it-IT" dirty="0"/>
              <a:t>(Li</a:t>
            </a:r>
            <a:r>
              <a:rPr lang="it-IT" baseline="30000" dirty="0"/>
              <a:t>+</a:t>
            </a:r>
            <a:r>
              <a:rPr lang="it-IT" dirty="0"/>
              <a:t>) → interno della batteria.</a:t>
            </a:r>
          </a:p>
          <a:p>
            <a:pPr marL="342900" indent="-342900">
              <a:buClrTx/>
              <a:buSzPct val="80000"/>
              <a:buFont typeface="Arial" panose="020B0604020202020204" pitchFamily="34" charset="0"/>
              <a:buChar char="•"/>
            </a:pPr>
            <a:r>
              <a:rPr lang="it-IT" b="1" dirty="0"/>
              <a:t>Elettroni</a:t>
            </a:r>
            <a:r>
              <a:rPr lang="it-IT" dirty="0"/>
              <a:t> (e</a:t>
            </a:r>
            <a:r>
              <a:rPr lang="it-IT" baseline="30000" dirty="0"/>
              <a:t>–</a:t>
            </a:r>
            <a:r>
              <a:rPr lang="it-IT" dirty="0"/>
              <a:t>) → esterno della batteria.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BC1857-E77A-4431-A4B8-BA24F6BA5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325812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33F41-19D8-47E8-88C8-F49DCBD8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batterie ricaricabili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43FDF8-4BD5-45A3-84E9-0EE4190E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1872208"/>
          </a:xfrm>
        </p:spPr>
        <p:txBody>
          <a:bodyPr/>
          <a:lstStyle/>
          <a:p>
            <a:pPr>
              <a:buClrTx/>
              <a:buSzPct val="80000"/>
            </a:pPr>
            <a:r>
              <a:rPr lang="it-IT" b="1" dirty="0"/>
              <a:t>Fase di carica</a:t>
            </a:r>
            <a:r>
              <a:rPr lang="it-IT" dirty="0"/>
              <a:t>: gli ioni Li</a:t>
            </a:r>
            <a:r>
              <a:rPr lang="it-IT" baseline="30000" dirty="0"/>
              <a:t>+ </a:t>
            </a:r>
            <a:r>
              <a:rPr lang="it-IT" dirty="0"/>
              <a:t>si muovono dal </a:t>
            </a:r>
            <a:r>
              <a:rPr lang="it-IT" i="1" dirty="0"/>
              <a:t>catodo</a:t>
            </a:r>
            <a:r>
              <a:rPr lang="it-IT" dirty="0"/>
              <a:t> all’</a:t>
            </a:r>
            <a:r>
              <a:rPr lang="it-IT" i="1" dirty="0"/>
              <a:t>anodo</a:t>
            </a:r>
            <a:r>
              <a:rPr lang="it-IT" dirty="0"/>
              <a:t>, dove vengono attirati anche gli elettroni. In questa condizione, la batteria è in uno stato forzato, a elevata energia.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BC1857-E77A-4431-A4B8-BA24F6BA5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B3305F-0849-4225-9CAD-D81CE361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59" y="3490257"/>
            <a:ext cx="7282881" cy="25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33F41-19D8-47E8-88C8-F49DCBD8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batterie ricaricabili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43FDF8-4BD5-45A3-84E9-0EE4190E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2088232"/>
          </a:xfrm>
        </p:spPr>
        <p:txBody>
          <a:bodyPr/>
          <a:lstStyle/>
          <a:p>
            <a:pPr>
              <a:buClrTx/>
              <a:buSzPct val="80000"/>
            </a:pPr>
            <a:r>
              <a:rPr lang="it-IT" b="1" dirty="0"/>
              <a:t>Fase di scarica</a:t>
            </a:r>
            <a:r>
              <a:rPr lang="it-IT" dirty="0"/>
              <a:t>: gli elettroni si muovono dall’</a:t>
            </a:r>
            <a:r>
              <a:rPr lang="it-IT" i="1" dirty="0"/>
              <a:t>anodo</a:t>
            </a:r>
            <a:r>
              <a:rPr lang="it-IT" dirty="0"/>
              <a:t> al </a:t>
            </a:r>
            <a:r>
              <a:rPr lang="it-IT" i="1" dirty="0"/>
              <a:t>catodo</a:t>
            </a:r>
            <a:r>
              <a:rPr lang="it-IT" dirty="0"/>
              <a:t>, dove vengono attirati anche gli ioni Li</a:t>
            </a:r>
            <a:r>
              <a:rPr lang="it-IT" baseline="30000" dirty="0"/>
              <a:t>+</a:t>
            </a:r>
            <a:r>
              <a:rPr lang="it-IT" dirty="0"/>
              <a:t>. Inserendo tra i due poli un dispositivo che richiede energia, apriamo la strada per tornare a casa al flusso di elettroni che, nel tragitto, alimenta il dispositivo.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BC1857-E77A-4431-A4B8-BA24F6BA5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083C64-33EB-4492-92F8-830EC153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02" y="3474368"/>
            <a:ext cx="7274052" cy="25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33F41-19D8-47E8-88C8-F49DCBD8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batterie ricaricabili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43FDF8-4BD5-45A3-84E9-0EE4190E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175868"/>
          </a:xfrm>
        </p:spPr>
        <p:txBody>
          <a:bodyPr/>
          <a:lstStyle/>
          <a:p>
            <a:r>
              <a:rPr lang="it-IT" dirty="0"/>
              <a:t>Il </a:t>
            </a:r>
            <a:r>
              <a:rPr lang="it-IT" b="1" dirty="0"/>
              <a:t>litio</a:t>
            </a:r>
            <a:r>
              <a:rPr lang="it-IT" dirty="0"/>
              <a:t> sulla Terra al momento è presente in buona quantità, ma la sua richiesta è in costante aumento.</a:t>
            </a:r>
          </a:p>
          <a:p>
            <a:r>
              <a:rPr lang="it-IT" dirty="0"/>
              <a:t>Si estrae da particolari rocce (Australia) e acque (</a:t>
            </a:r>
            <a:r>
              <a:rPr lang="it-IT" i="1" dirty="0"/>
              <a:t>triangolo del litio</a:t>
            </a:r>
            <a:r>
              <a:rPr lang="it-IT" dirty="0"/>
              <a:t> a cavallo tra Cile, Argentina e Bolivia) che lo contengono in elevata concentrazione. </a:t>
            </a:r>
            <a:br>
              <a:rPr lang="it-IT" dirty="0"/>
            </a:br>
            <a:r>
              <a:rPr lang="it-IT" dirty="0"/>
              <a:t>Il lago salato Salar de </a:t>
            </a:r>
            <a:r>
              <a:rPr lang="it-IT" dirty="0" err="1"/>
              <a:t>Uyuni</a:t>
            </a:r>
            <a:r>
              <a:rPr lang="it-IT" dirty="0"/>
              <a:t> costituisce la più grande risorsa mondiale di litio, ma il suo sfruttamento minerario ha un enorme impatto economico, sociale e ambientale.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BC1857-E77A-4431-A4B8-BA24F6BA5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16F3DB-1FE8-43FA-A7FA-CD597A67C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219" y="4698441"/>
            <a:ext cx="2035783" cy="17271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A7AFE7C-D034-4812-842F-D4B5168AB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891" y="4682604"/>
            <a:ext cx="1756638" cy="17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90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33F41-19D8-47E8-88C8-F49DCBD8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batterie ricaricabili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43FDF8-4BD5-45A3-84E9-0EE4190E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464496"/>
          </a:xfrm>
        </p:spPr>
        <p:txBody>
          <a:bodyPr/>
          <a:lstStyle/>
          <a:p>
            <a:r>
              <a:rPr lang="it-IT" dirty="0"/>
              <a:t>Il </a:t>
            </a:r>
            <a:r>
              <a:rPr lang="it-IT" b="1" dirty="0"/>
              <a:t>cobalto</a:t>
            </a:r>
            <a:r>
              <a:rPr lang="it-IT" dirty="0"/>
              <a:t> è uno dei metalli a maggior rischio</a:t>
            </a:r>
            <a:br>
              <a:rPr lang="it-IT" dirty="0"/>
            </a:br>
            <a:r>
              <a:rPr lang="it-IT" dirty="0"/>
              <a:t>diponibilità nel medio termine.</a:t>
            </a:r>
          </a:p>
          <a:p>
            <a:r>
              <a:rPr lang="it-IT" dirty="0"/>
              <a:t>Si ottiene come sottoprodotto dell’estrazione di nichel e rame nella Repubblica Democratica del Congo, dove sono presenti attività estrattive abusive con violazioni dei diritti dei lavoratori e impiego di bambini.</a:t>
            </a:r>
          </a:p>
          <a:p>
            <a:r>
              <a:rPr lang="it-IT" dirty="0"/>
              <a:t>La raffinazione del cobalto è quasi esclusivamente controllata dalla Cina.</a:t>
            </a:r>
          </a:p>
          <a:p>
            <a:r>
              <a:rPr lang="it-IT" dirty="0"/>
              <a:t>È il miglior metallo di transizione da utilizzare nei catodi per LIB ad alta densità di energia e ad alte prestazioni.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BC1857-E77A-4431-A4B8-BA24F6BA5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01267BE-EE85-460E-97FB-D092CFF5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304" y="381000"/>
            <a:ext cx="1214008" cy="1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05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91981-4618-4A1C-8C27-54996EA2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passaggio dall'economia</a:t>
            </a:r>
            <a:br>
              <a:rPr lang="it-IT" dirty="0"/>
            </a:br>
            <a:r>
              <a:rPr lang="it-IT" dirty="0"/>
              <a:t>lineare all'economia circolare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68B9154-37DC-4C5C-A5D5-8200BC8E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4114800"/>
          </a:xfrm>
        </p:spPr>
        <p:txBody>
          <a:bodyPr/>
          <a:lstStyle/>
          <a:p>
            <a:r>
              <a:rPr lang="it-IT" dirty="0"/>
              <a:t>L’</a:t>
            </a:r>
            <a:r>
              <a:rPr lang="it-IT" b="1" dirty="0"/>
              <a:t>economia lineare</a:t>
            </a:r>
            <a:r>
              <a:rPr lang="it-IT" dirty="0"/>
              <a:t> si basa sul falso presupposto che le risorse della Terra siano infinite, così come lo spazio in cui collocare i rifiuti.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724A0F-A491-4CB7-9519-F4F65F176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C126BD-D21F-4690-9C10-8B2237A1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448" y="381000"/>
            <a:ext cx="1214008" cy="12078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BD4175D-19CC-45D8-8575-D9D7E5BD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38" y="3140968"/>
            <a:ext cx="6994579" cy="31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44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91981-4618-4A1C-8C27-54996EA2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passaggio dall'economia</a:t>
            </a:r>
            <a:br>
              <a:rPr lang="it-IT" dirty="0"/>
            </a:br>
            <a:r>
              <a:rPr lang="it-IT" dirty="0"/>
              <a:t>lineare all'economia circolare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68B9154-37DC-4C5C-A5D5-8200BC8E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2324522"/>
          </a:xfrm>
        </p:spPr>
        <p:txBody>
          <a:bodyPr/>
          <a:lstStyle/>
          <a:p>
            <a:r>
              <a:rPr lang="it-IT" dirty="0"/>
              <a:t>L’</a:t>
            </a:r>
            <a:r>
              <a:rPr lang="it-IT" b="1" dirty="0"/>
              <a:t>economia circolare </a:t>
            </a:r>
            <a:r>
              <a:rPr lang="it-IT" dirty="0"/>
              <a:t>si basa sul concetto che le risorse naturali sono limitate, così come lo spazio a disposizione per i rifiuti. Tutta l’energia in circolo deve essere ottenuta da fonti rinnovabili, le risorse devono essere usate in nome del </a:t>
            </a:r>
            <a:r>
              <a:rPr lang="it-IT" i="1" dirty="0"/>
              <a:t>risparmio </a:t>
            </a:r>
            <a:r>
              <a:rPr lang="it-IT" dirty="0"/>
              <a:t>e dell’</a:t>
            </a:r>
            <a:r>
              <a:rPr lang="it-IT" i="1" dirty="0"/>
              <a:t>efficienza</a:t>
            </a:r>
            <a:r>
              <a:rPr lang="it-IT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724A0F-A491-4CB7-9519-F4F65F176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A2B2FC-0312-4EC6-A603-A19DE7CE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447" y="381000"/>
            <a:ext cx="1214009" cy="12078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2036AC-3ABF-44AD-8A9D-EE2D6E88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44" y="3467252"/>
            <a:ext cx="5580112" cy="29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>
            <a:extLst>
              <a:ext uri="{FF2B5EF4-FFF2-40B4-BE49-F238E27FC236}">
                <a16:creationId xmlns:a16="http://schemas.microsoft.com/office/drawing/2014/main" id="{7DEDD1A8-F772-48FF-91A5-6606F996E5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0113" y="476250"/>
            <a:ext cx="7416800" cy="914400"/>
          </a:xfrm>
        </p:spPr>
        <p:txBody>
          <a:bodyPr/>
          <a:lstStyle/>
          <a:p>
            <a:r>
              <a:rPr lang="it-IT" altLang="it-IT"/>
              <a:t>James E. Brady</a:t>
            </a:r>
            <a:br>
              <a:rPr lang="it-IT" altLang="it-IT"/>
            </a:br>
            <a:r>
              <a:rPr lang="it-IT" altLang="it-IT"/>
              <a:t>Neil D. Jespersen</a:t>
            </a:r>
            <a:br>
              <a:rPr lang="it-IT" altLang="it-IT"/>
            </a:br>
            <a:r>
              <a:rPr lang="it-IT" altLang="it-IT"/>
              <a:t>Alison Hyslop</a:t>
            </a:r>
            <a:br>
              <a:rPr lang="it-IT" altLang="it-IT"/>
            </a:br>
            <a:r>
              <a:rPr lang="it-IT" altLang="it-IT"/>
              <a:t>Maria Cristina Pignocchino</a:t>
            </a:r>
          </a:p>
        </p:txBody>
      </p:sp>
      <p:sp>
        <p:nvSpPr>
          <p:cNvPr id="14339" name="Sottotitolo 2">
            <a:extLst>
              <a:ext uri="{FF2B5EF4-FFF2-40B4-BE49-F238E27FC236}">
                <a16:creationId xmlns:a16="http://schemas.microsoft.com/office/drawing/2014/main" id="{9C33259D-D29D-4A7E-845F-836B2ED339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2635250"/>
            <a:ext cx="7416800" cy="2057400"/>
          </a:xfrm>
        </p:spPr>
        <p:txBody>
          <a:bodyPr/>
          <a:lstStyle/>
          <a:p>
            <a:r>
              <a:rPr lang="en-GB" altLang="en-US"/>
              <a:t>Chimica.blu </a:t>
            </a:r>
            <a:r>
              <a:rPr lang="en-GB" altLang="en-US" sz="5400"/>
              <a:t>seconda edizione</a:t>
            </a:r>
            <a:endParaRPr lang="it-IT" altLang="it-IT" sz="5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91981-4618-4A1C-8C27-54996EA2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passaggio dall'economia</a:t>
            </a:r>
            <a:br>
              <a:rPr lang="it-IT" dirty="0"/>
            </a:br>
            <a:r>
              <a:rPr lang="it-IT" dirty="0"/>
              <a:t>lineare all'economia circolare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68B9154-37DC-4C5C-A5D5-8200BC8E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4114800"/>
          </a:xfrm>
        </p:spPr>
        <p:txBody>
          <a:bodyPr/>
          <a:lstStyle/>
          <a:p>
            <a:r>
              <a:rPr lang="it-IT" dirty="0"/>
              <a:t>La transizione dall’economia lineare all’economia circolare sarà difficile, ma anche una straordinaria opportunità: coinvolgerà ogni aspetto della vita economica e sociale, e quindi moltissime professionalità.</a:t>
            </a:r>
          </a:p>
          <a:p>
            <a:r>
              <a:rPr lang="it-IT" dirty="0"/>
              <a:t>Attualmente si stima che l’economia mondiale sia circolare al 9%.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724A0F-A491-4CB7-9519-F4F65F176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B7290F3-E84B-47C7-9CF6-3A2391D3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12" y="381000"/>
            <a:ext cx="1214009" cy="120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93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91981-4618-4A1C-8C27-54996EA2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passaggio dall'economia</a:t>
            </a:r>
            <a:br>
              <a:rPr lang="it-IT" dirty="0"/>
            </a:br>
            <a:r>
              <a:rPr lang="it-IT" dirty="0"/>
              <a:t>lineare all'economia circolare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68B9154-37DC-4C5C-A5D5-8200BC8E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3256537"/>
          </a:xfrm>
        </p:spPr>
        <p:txBody>
          <a:bodyPr/>
          <a:lstStyle/>
          <a:p>
            <a:r>
              <a:rPr lang="it-IT" dirty="0"/>
              <a:t>Auto elettrica → </a:t>
            </a:r>
            <a:r>
              <a:rPr lang="it-IT" i="1" dirty="0"/>
              <a:t>sistema chiuso </a:t>
            </a:r>
            <a:r>
              <a:rPr lang="it-IT" dirty="0"/>
              <a:t>(scambia con l’ambiente solo energia).</a:t>
            </a:r>
          </a:p>
          <a:p>
            <a:r>
              <a:rPr lang="it-IT" dirty="0"/>
              <a:t>Auto a combustibili → </a:t>
            </a:r>
            <a:r>
              <a:rPr lang="it-IT" i="1" dirty="0"/>
              <a:t>sistema aperto </a:t>
            </a:r>
            <a:r>
              <a:rPr lang="it-IT" dirty="0"/>
              <a:t>(carburanti in entrata che vengono trasformati in sostanze chimiche in uscita).</a:t>
            </a:r>
          </a:p>
          <a:p>
            <a:r>
              <a:rPr lang="it-IT" dirty="0"/>
              <a:t>A fine vita, una batteria al litio si può riciclare per </a:t>
            </a:r>
            <a:r>
              <a:rPr lang="it-IT" i="1" dirty="0"/>
              <a:t>applicazioni di seconda vita</a:t>
            </a:r>
            <a:r>
              <a:rPr lang="it-IT" dirty="0"/>
              <a:t>, per esempio come accumulatori per impianti eolici o fotovoltaici.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724A0F-A491-4CB7-9519-F4F65F176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DF2892-69E8-45E5-82C9-2EFE2CE88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791" y="381000"/>
            <a:ext cx="1214009" cy="120784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81AA324-9ADB-4FA6-83A5-25D76B589F59}"/>
              </a:ext>
            </a:extLst>
          </p:cNvPr>
          <p:cNvSpPr/>
          <p:nvPr/>
        </p:nvSpPr>
        <p:spPr>
          <a:xfrm>
            <a:off x="966428" y="4864655"/>
            <a:ext cx="32455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808080"/>
                </a:solidFill>
              </a:rPr>
              <a:t>Lo stadio di Amsterdam è alimentato da un impianto fotovoltaico: l’elettricità prodotta viene immagazzinata in batterie «esauste» di auto.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057E3E4-3CE2-4DF3-A8C9-5BBDB5A5A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182" y="4864655"/>
            <a:ext cx="3871645" cy="17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68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91981-4618-4A1C-8C27-54996EA2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Europa: ricca di benessere,</a:t>
            </a:r>
            <a:br>
              <a:rPr lang="it-IT" dirty="0"/>
            </a:br>
            <a:r>
              <a:rPr lang="it-IT" dirty="0"/>
              <a:t>povera di risorse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68B9154-37DC-4C5C-A5D5-8200BC8E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2602632"/>
          </a:xfrm>
        </p:spPr>
        <p:txBody>
          <a:bodyPr/>
          <a:lstStyle/>
          <a:p>
            <a:r>
              <a:rPr lang="it-IT" b="1" dirty="0"/>
              <a:t>Risorse energetiche:</a:t>
            </a:r>
            <a:r>
              <a:rPr lang="it-IT" dirty="0"/>
              <a:t> l’Europa detiene meno dell’1% delle riserve mondiali accertate di petrolio e gas.</a:t>
            </a:r>
          </a:p>
          <a:p>
            <a:r>
              <a:rPr lang="it-IT" b="1" dirty="0"/>
              <a:t>Risorse minerarie:</a:t>
            </a:r>
            <a:r>
              <a:rPr lang="it-IT" dirty="0"/>
              <a:t> 27 materiali </a:t>
            </a:r>
            <a:r>
              <a:rPr lang="it-IT" i="1" dirty="0"/>
              <a:t>critici </a:t>
            </a:r>
            <a:r>
              <a:rPr lang="it-IT" dirty="0"/>
              <a:t>per la nostra economia, tutti provenienti da Paesi extraeuropei. L’Europa importa dalla Cina più del 50% delle proprie forniture.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724A0F-A491-4CB7-9519-F4F65F176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7F81D3-9F1F-4AF5-B4B3-5F9F6339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314" y="3933056"/>
            <a:ext cx="2247372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8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91981-4618-4A1C-8C27-54996EA2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Europa: ricca di benessere,</a:t>
            </a:r>
            <a:br>
              <a:rPr lang="it-IT" dirty="0"/>
            </a:br>
            <a:r>
              <a:rPr lang="it-IT" dirty="0"/>
              <a:t>povera di risorse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68B9154-37DC-4C5C-A5D5-8200BC8E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4474840"/>
          </a:xfrm>
        </p:spPr>
        <p:txBody>
          <a:bodyPr/>
          <a:lstStyle/>
          <a:p>
            <a:pPr>
              <a:buClrTx/>
              <a:buSzPct val="80000"/>
            </a:pPr>
            <a:r>
              <a:rPr lang="it-IT" i="1" dirty="0"/>
              <a:t>Piano di Azione per l’Economia Circolare</a:t>
            </a:r>
            <a:r>
              <a:rPr lang="it-IT" dirty="0"/>
              <a:t> (2015):</a:t>
            </a:r>
          </a:p>
          <a:p>
            <a:pPr marL="457200" indent="-457200">
              <a:buClrTx/>
              <a:buSzPct val="80000"/>
              <a:buFont typeface="+mj-lt"/>
              <a:buAutoNum type="arabicPeriod"/>
            </a:pPr>
            <a:r>
              <a:rPr lang="it-IT" dirty="0"/>
              <a:t>progettazione circolare dei prodotti;</a:t>
            </a:r>
          </a:p>
          <a:p>
            <a:pPr marL="457200" indent="-457200">
              <a:buClrTx/>
              <a:buSzPct val="80000"/>
              <a:buFont typeface="+mj-lt"/>
              <a:buAutoNum type="arabicPeriod"/>
            </a:pPr>
            <a:r>
              <a:rPr lang="it-IT" dirty="0"/>
              <a:t>adeguamento dei processi industriali;</a:t>
            </a:r>
          </a:p>
          <a:p>
            <a:pPr marL="457200" indent="-457200">
              <a:buClrTx/>
              <a:buSzPct val="80000"/>
              <a:buFont typeface="+mj-lt"/>
              <a:buAutoNum type="arabicPeriod"/>
            </a:pPr>
            <a:r>
              <a:rPr lang="it-IT" dirty="0"/>
              <a:t>responsabilizzazione dei consumatori;</a:t>
            </a:r>
          </a:p>
          <a:p>
            <a:pPr marL="457200" indent="-457200">
              <a:buClrTx/>
              <a:buSzPct val="80000"/>
              <a:buFont typeface="+mj-lt"/>
              <a:buAutoNum type="arabicPeriod"/>
            </a:pPr>
            <a:r>
              <a:rPr lang="it-IT" dirty="0"/>
              <a:t>protezione dei consumatori dalle dichiarazioni ambientali false e dalle pratiche di obsolescenza prematura;</a:t>
            </a:r>
          </a:p>
          <a:p>
            <a:pPr marL="457200" indent="-457200">
              <a:buClrTx/>
              <a:buSzPct val="80000"/>
              <a:buFont typeface="+mj-lt"/>
              <a:buAutoNum type="arabicPeriod"/>
            </a:pPr>
            <a:r>
              <a:rPr lang="it-IT" dirty="0"/>
              <a:t>trasformazione dei rifiuti in risorse e la tracciabilità;</a:t>
            </a:r>
          </a:p>
          <a:p>
            <a:pPr marL="457200" indent="-457200">
              <a:buClrTx/>
              <a:buSzPct val="80000"/>
              <a:buFont typeface="+mj-lt"/>
              <a:buAutoNum type="arabicPeriod"/>
            </a:pPr>
            <a:r>
              <a:rPr lang="it-IT" dirty="0"/>
              <a:t>riciclo della plastica.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724A0F-A491-4CB7-9519-F4F65F176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475EF5B-C91A-4AA9-808C-579F803A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790" y="381000"/>
            <a:ext cx="1214010" cy="12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4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9E123C3-48A8-4302-A937-40882C8AB3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8218488" cy="914400"/>
          </a:xfrm>
        </p:spPr>
        <p:txBody>
          <a:bodyPr/>
          <a:lstStyle/>
          <a:p>
            <a:r>
              <a:rPr lang="it-IT" altLang="it-IT"/>
              <a:t>Capitolo</a:t>
            </a:r>
            <a:r>
              <a:rPr lang="en-GB" altLang="it-IT"/>
              <a:t> </a:t>
            </a:r>
            <a:r>
              <a:rPr lang="en-GB" altLang="it-IT" dirty="0"/>
              <a:t>8</a:t>
            </a:r>
          </a:p>
        </p:txBody>
      </p:sp>
      <p:sp>
        <p:nvSpPr>
          <p:cNvPr id="16387" name="Sottotitolo 1">
            <a:extLst>
              <a:ext uri="{FF2B5EF4-FFF2-40B4-BE49-F238E27FC236}">
                <a16:creationId xmlns:a16="http://schemas.microsoft.com/office/drawing/2014/main" id="{02A3706E-E798-4E33-9813-354D3CF2D3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635250"/>
            <a:ext cx="8218488" cy="2057400"/>
          </a:xfrm>
        </p:spPr>
        <p:txBody>
          <a:bodyPr/>
          <a:lstStyle/>
          <a:p>
            <a:r>
              <a:rPr lang="it-IT" altLang="it-IT" dirty="0"/>
              <a:t>Gli elementi chimici</a:t>
            </a:r>
          </a:p>
          <a:p>
            <a:r>
              <a:rPr lang="it-IT" altLang="it-IT" dirty="0"/>
              <a:t>basteranno?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E279E10-FEEC-4357-90F5-6B3E2739A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18488" cy="914400"/>
          </a:xfrm>
        </p:spPr>
        <p:txBody>
          <a:bodyPr/>
          <a:lstStyle/>
          <a:p>
            <a:r>
              <a:rPr lang="en-GB" altLang="it-IT"/>
              <a:t>Sommario</a:t>
            </a:r>
          </a:p>
        </p:txBody>
      </p:sp>
      <p:sp>
        <p:nvSpPr>
          <p:cNvPr id="17411" name="Segnaposto contenuto 1">
            <a:extLst>
              <a:ext uri="{FF2B5EF4-FFF2-40B4-BE49-F238E27FC236}">
                <a16:creationId xmlns:a16="http://schemas.microsoft.com/office/drawing/2014/main" id="{008EA8AF-A5AA-4D8E-8326-A5AF501D34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18488" cy="4895874"/>
          </a:xfrm>
        </p:spPr>
        <p:txBody>
          <a:bodyPr/>
          <a:lstStyle/>
          <a:p>
            <a:pPr>
              <a:buFontTx/>
              <a:buAutoNum type="arabicPeriod"/>
            </a:pPr>
            <a:r>
              <a:rPr lang="it-IT" altLang="it-IT" dirty="0"/>
              <a:t>I mattoni dell’Universo</a:t>
            </a:r>
          </a:p>
          <a:p>
            <a:pPr>
              <a:buFontTx/>
              <a:buAutoNum type="arabicPeriod"/>
            </a:pPr>
            <a:r>
              <a:rPr lang="it-IT" altLang="it-IT" dirty="0"/>
              <a:t>La carta di identità chimica dell’astronave Terra</a:t>
            </a:r>
          </a:p>
          <a:p>
            <a:pPr>
              <a:buFontTx/>
              <a:buAutoNum type="arabicPeriod"/>
            </a:pPr>
            <a:r>
              <a:rPr lang="it-IT" altLang="it-IT" dirty="0"/>
              <a:t>Dematerializzazione e intensificazione materiale</a:t>
            </a:r>
          </a:p>
          <a:p>
            <a:pPr>
              <a:buFontTx/>
              <a:buAutoNum type="arabicPeriod"/>
            </a:pPr>
            <a:r>
              <a:rPr lang="it-IT" altLang="it-IT" dirty="0"/>
              <a:t>Un elemento a rischio: l’elio</a:t>
            </a:r>
          </a:p>
          <a:p>
            <a:pPr>
              <a:buFontTx/>
              <a:buAutoNum type="arabicPeriod"/>
            </a:pPr>
            <a:r>
              <a:rPr lang="it-IT" altLang="it-IT" dirty="0"/>
              <a:t>Un elemento a rischio: l’indio</a:t>
            </a:r>
          </a:p>
          <a:p>
            <a:pPr>
              <a:buFontTx/>
              <a:buAutoNum type="arabicPeriod"/>
            </a:pPr>
            <a:r>
              <a:rPr lang="it-IT" altLang="it-IT" dirty="0"/>
              <a:t>Le batterie ricaricabili</a:t>
            </a:r>
          </a:p>
          <a:p>
            <a:pPr>
              <a:buFontTx/>
              <a:buAutoNum type="arabicPeriod"/>
            </a:pPr>
            <a:r>
              <a:rPr lang="it-IT" altLang="it-IT" dirty="0"/>
              <a:t>Il passaggio dall'economia lineare all'economia circolare</a:t>
            </a:r>
          </a:p>
          <a:p>
            <a:pPr>
              <a:buFontTx/>
              <a:buAutoNum type="arabicPeriod"/>
            </a:pPr>
            <a:r>
              <a:rPr lang="it-IT" altLang="it-IT" dirty="0"/>
              <a:t>Europa: ricca di benessere, povera di risorse</a:t>
            </a:r>
          </a:p>
        </p:txBody>
      </p:sp>
      <p:sp>
        <p:nvSpPr>
          <p:cNvPr id="17412" name="Footer Placeholder 3">
            <a:extLst>
              <a:ext uri="{FF2B5EF4-FFF2-40B4-BE49-F238E27FC236}">
                <a16:creationId xmlns:a16="http://schemas.microsoft.com/office/drawing/2014/main" id="{5E360B9E-1507-4058-BC28-6AFDB0A370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6CE40-B399-4263-99A0-B15FE685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mattoni dell’Universo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AD09FB-6986-4102-B8C8-8B16A3FE2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824536"/>
          </a:xfrm>
        </p:spPr>
        <p:txBody>
          <a:bodyPr/>
          <a:lstStyle/>
          <a:p>
            <a:r>
              <a:rPr lang="it-IT" dirty="0"/>
              <a:t>L’intero Universo è costituito da circa un centinaio di elementi chimici.</a:t>
            </a:r>
          </a:p>
          <a:p>
            <a:r>
              <a:rPr lang="it-IT" dirty="0"/>
              <a:t>Oggi la tavola periodica raggruppa complessivamente 118 elementi. </a:t>
            </a:r>
          </a:p>
          <a:p>
            <a:pPr marL="342900" indent="-342900">
              <a:buClrTx/>
              <a:buSzPct val="80000"/>
              <a:buFont typeface="Arial" panose="020B0604020202020204" pitchFamily="34" charset="0"/>
              <a:buChar char="•"/>
            </a:pPr>
            <a:r>
              <a:rPr lang="it-IT" dirty="0"/>
              <a:t>83 stabili</a:t>
            </a:r>
          </a:p>
          <a:p>
            <a:pPr marL="342900" indent="-342900">
              <a:buClrTx/>
              <a:buSzPct val="80000"/>
              <a:buFont typeface="Arial" panose="020B0604020202020204" pitchFamily="34" charset="0"/>
              <a:buChar char="•"/>
            </a:pPr>
            <a:r>
              <a:rPr lang="it-IT" dirty="0"/>
              <a:t>35 radioattivi (si decompongono in tempi in tempi più o meno lunghi)</a:t>
            </a:r>
          </a:p>
          <a:p>
            <a:pPr marL="1397000" lvl="2" indent="-342900">
              <a:buClrTx/>
              <a:buSzPct val="70000"/>
              <a:buFont typeface="Wingdings" panose="05000000000000000000" pitchFamily="2" charset="2"/>
              <a:buChar char="§"/>
            </a:pPr>
            <a:r>
              <a:rPr lang="it-IT" sz="2400" dirty="0"/>
              <a:t>7 naturali</a:t>
            </a:r>
          </a:p>
          <a:p>
            <a:pPr marL="1397000" lvl="2" indent="-342900">
              <a:buClrTx/>
              <a:buSzPct val="70000"/>
              <a:buFont typeface="Wingdings" panose="05000000000000000000" pitchFamily="2" charset="2"/>
              <a:buChar char="§"/>
            </a:pPr>
            <a:r>
              <a:rPr lang="it-IT" sz="2400" dirty="0"/>
              <a:t>28 sintetici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45D8C5-D42E-40B2-B9A8-05D34E06DC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</p:spTree>
    <p:extLst>
      <p:ext uri="{BB962C8B-B14F-4D97-AF65-F5344CB8AC3E}">
        <p14:creationId xmlns:p14="http://schemas.microsoft.com/office/powerpoint/2010/main" val="42338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BD560-06C7-4DDB-A046-4DBDD414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carta di identità chimica</a:t>
            </a:r>
            <a:br>
              <a:rPr lang="it-IT" dirty="0"/>
            </a:br>
            <a:r>
              <a:rPr lang="it-IT" dirty="0"/>
              <a:t>dell’astronave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2F37A1-DDF1-40AC-A777-7AA9A18CB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2170584"/>
          </a:xfrm>
        </p:spPr>
        <p:txBody>
          <a:bodyPr/>
          <a:lstStyle/>
          <a:p>
            <a:r>
              <a:rPr lang="it-IT" dirty="0"/>
              <a:t>La Terra, abitata da quasi 8 miliardi di persone, è in grado di rigenerare (con i suoi ritmi) una parte delle risorse che ci offre, altre, invece, sono presenti in quantità fisse, come gli elementi chimici che si trovano nella crosta terrestre e nell’atmosfera.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087D5D-5519-48C4-B892-942EDEE66E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586062-3A5C-4A0A-802F-CDE62BDC8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091" y="3726160"/>
            <a:ext cx="2765717" cy="23373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887DA2-8508-4A91-BED3-B23A0CB96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480" y="3717032"/>
            <a:ext cx="2751429" cy="23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4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BD560-06C7-4DDB-A046-4DBDD414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carta di identità chimica</a:t>
            </a:r>
            <a:br>
              <a:rPr lang="it-IT" dirty="0"/>
            </a:br>
            <a:r>
              <a:rPr lang="it-IT" dirty="0"/>
              <a:t>dell’astronave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2F37A1-DDF1-40AC-A777-7AA9A18CB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4114800"/>
          </a:xfrm>
        </p:spPr>
        <p:txBody>
          <a:bodyPr/>
          <a:lstStyle/>
          <a:p>
            <a:r>
              <a:rPr lang="it-IT" dirty="0"/>
              <a:t>La tavola periodica dell’abbondanza degli elementi descrive la composizione del pianeta Terra e la disponibilità dei vari elementi.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087D5D-5519-48C4-B892-942EDEE66E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EFE82C-2C49-4DB1-B68F-8A83CB6A4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66" y="2780928"/>
            <a:ext cx="8311323" cy="35283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E01E077-E48D-4518-8D8D-DF5F1928A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381000"/>
            <a:ext cx="1214007" cy="12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B770AF-5D5F-4D15-A46F-90D449E7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Dematerializzazione</a:t>
            </a:r>
            <a:br>
              <a:rPr lang="it-IT" dirty="0"/>
            </a:br>
            <a:r>
              <a:rPr lang="it-IT" dirty="0"/>
              <a:t>e intensificazione materiale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F557B0-84B3-40FD-BFF5-0F3162C6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4114800"/>
          </a:xfrm>
        </p:spPr>
        <p:txBody>
          <a:bodyPr/>
          <a:lstStyle/>
          <a:p>
            <a:r>
              <a:rPr lang="it-IT" b="1" dirty="0"/>
              <a:t>Dematerializzazione</a:t>
            </a:r>
            <a:r>
              <a:rPr lang="it-IT" dirty="0"/>
              <a:t> → riduzione della quantità di materiali usati nella fabbricazione dei dispositivi che utilizziamo nella vita quotidiana.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1DCC83-68FB-4373-875D-B5E471CC4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A0B7FB-6F47-4117-BAF5-E353367B1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056339"/>
            <a:ext cx="2520280" cy="2444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A848AE4-0281-41CF-92EA-34E4F32B5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33" y="3056339"/>
            <a:ext cx="2523835" cy="24446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81C3CBE-B0C2-46B7-8FD4-AA6772E862A3}"/>
              </a:ext>
            </a:extLst>
          </p:cNvPr>
          <p:cNvSpPr/>
          <p:nvPr/>
        </p:nvSpPr>
        <p:spPr>
          <a:xfrm>
            <a:off x="576968" y="5668765"/>
            <a:ext cx="4141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808080"/>
                </a:solidFill>
              </a:rPr>
              <a:t>Primo computer elettronico (ENIAC): pesava 2 tonnellate e assorbiva 160000 W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B629BCB-DC0A-4060-A4A3-C535529A9050}"/>
              </a:ext>
            </a:extLst>
          </p:cNvPr>
          <p:cNvSpPr/>
          <p:nvPr/>
        </p:nvSpPr>
        <p:spPr>
          <a:xfrm>
            <a:off x="4898923" y="5668765"/>
            <a:ext cx="3447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808080"/>
                </a:solidFill>
              </a:rPr>
              <a:t>Moderno computer portatile:</a:t>
            </a:r>
            <a:br>
              <a:rPr lang="it-IT" sz="1800" dirty="0">
                <a:solidFill>
                  <a:srgbClr val="808080"/>
                </a:solidFill>
              </a:rPr>
            </a:br>
            <a:r>
              <a:rPr lang="it-IT" sz="1800" dirty="0">
                <a:solidFill>
                  <a:srgbClr val="808080"/>
                </a:solidFill>
              </a:rPr>
              <a:t>pesa meno di 2 kg e assorbe 30 W</a:t>
            </a:r>
          </a:p>
        </p:txBody>
      </p:sp>
    </p:spTree>
    <p:extLst>
      <p:ext uri="{BB962C8B-B14F-4D97-AF65-F5344CB8AC3E}">
        <p14:creationId xmlns:p14="http://schemas.microsoft.com/office/powerpoint/2010/main" val="165755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B770AF-5D5F-4D15-A46F-90D449E7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Dematerializzazione</a:t>
            </a:r>
            <a:br>
              <a:rPr lang="it-IT" dirty="0"/>
            </a:br>
            <a:r>
              <a:rPr lang="it-IT" dirty="0"/>
              <a:t>e intensificazione materiale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F557B0-84B3-40FD-BFF5-0F3162C6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6448"/>
            <a:ext cx="8219256" cy="2098576"/>
          </a:xfrm>
        </p:spPr>
        <p:txBody>
          <a:bodyPr/>
          <a:lstStyle/>
          <a:p>
            <a:r>
              <a:rPr lang="it-IT" dirty="0"/>
              <a:t>La dematerializzazione va spesso di pari passo con la concentrazione di un elevatissimo numero di elementi chimici in pochi centimetri cubi (</a:t>
            </a:r>
            <a:r>
              <a:rPr lang="it-IT" b="1" dirty="0"/>
              <a:t>intensificazione materiale</a:t>
            </a:r>
            <a:r>
              <a:rPr lang="it-IT" dirty="0"/>
              <a:t>), con un impatto non trascurabile sulle risorse limitate presenti sulla Terra.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1DCC83-68FB-4373-875D-B5E471CC4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Brady, Jespersen, Hyslop, Pignocchino </a:t>
            </a:r>
            <a:r>
              <a:rPr lang="it-IT" altLang="it-IT" i="1"/>
              <a:t>Chimica.blu seconda edizione </a:t>
            </a:r>
            <a:r>
              <a:rPr lang="it-IT" altLang="it-IT"/>
              <a:t>© Zanichelli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4A01CF-04D5-4B49-91DD-A82B93BCD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010" y="3645024"/>
            <a:ext cx="2739980" cy="26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78959"/>
      </p:ext>
    </p:extLst>
  </p:cSld>
  <p:clrMapOvr>
    <a:masterClrMapping/>
  </p:clrMapOvr>
</p:sld>
</file>

<file path=ppt/theme/theme1.xml><?xml version="1.0" encoding="utf-8"?>
<a:theme xmlns:a="http://schemas.openxmlformats.org/drawingml/2006/main" name="4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algn="l">
          <a:buClr>
            <a:srgbClr val="FF0000"/>
          </a:buClr>
          <a:defRPr sz="7500" dirty="0">
            <a:solidFill>
              <a:srgbClr val="888888"/>
            </a:solidFill>
            <a:latin typeface="Arial" panose="020B0604020202020204" pitchFamily="34" charset="0"/>
          </a:defRPr>
        </a:defPPr>
      </a:lstStyle>
    </a:tx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ndard Zanichelli.ppt  -  Modalità compatibilità" id="{DC4D6554-FE9E-4066-A853-38AF42D40ABE}" vid="{EE820D8D-0148-412D-A3C6-D12A08A40329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34913</TotalTime>
  <Words>1507</Words>
  <Application>Microsoft Office PowerPoint</Application>
  <PresentationFormat>Presentazione su schermo (4:3)</PresentationFormat>
  <Paragraphs>110</Paragraphs>
  <Slides>23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Times</vt:lpstr>
      <vt:lpstr>Times New Roman</vt:lpstr>
      <vt:lpstr>Wingdings</vt:lpstr>
      <vt:lpstr>4_Presentazione vuota</vt:lpstr>
      <vt:lpstr>Presentazione standard di PowerPoint</vt:lpstr>
      <vt:lpstr>James E. Brady Neil D. Jespersen Alison Hyslop Maria Cristina Pignocchino</vt:lpstr>
      <vt:lpstr>Capitolo 8</vt:lpstr>
      <vt:lpstr>Sommario</vt:lpstr>
      <vt:lpstr>I mattoni dell’Universo</vt:lpstr>
      <vt:lpstr>La carta di identità chimica dell’astronave Terra</vt:lpstr>
      <vt:lpstr>La carta di identità chimica dell’astronave Terra</vt:lpstr>
      <vt:lpstr>Dematerializzazione e intensificazione materiale</vt:lpstr>
      <vt:lpstr>Dematerializzazione e intensificazione materiale</vt:lpstr>
      <vt:lpstr>Un elemento a rischio: l’elio</vt:lpstr>
      <vt:lpstr>Un elemento a rischio: l’indio</vt:lpstr>
      <vt:lpstr>Le batterie ricaricabili</vt:lpstr>
      <vt:lpstr>Le batterie ricaricabili</vt:lpstr>
      <vt:lpstr>Le batterie ricaricabili</vt:lpstr>
      <vt:lpstr>Le batterie ricaricabili</vt:lpstr>
      <vt:lpstr>Le batterie ricaricabili</vt:lpstr>
      <vt:lpstr>Le batterie ricaricabili</vt:lpstr>
      <vt:lpstr>Il passaggio dall'economia lineare all'economia circolare</vt:lpstr>
      <vt:lpstr>Il passaggio dall'economia lineare all'economia circolare</vt:lpstr>
      <vt:lpstr>Il passaggio dall'economia lineare all'economia circolare</vt:lpstr>
      <vt:lpstr>Il passaggio dall'economia lineare all'economia circolare</vt:lpstr>
      <vt:lpstr>Europa: ricca di benessere, povera di risorse</vt:lpstr>
      <vt:lpstr>Europa: ricca di benessere, povera di risorse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Modolo Irene</dc:creator>
  <cp:lastModifiedBy>Modolo Irene</cp:lastModifiedBy>
  <cp:revision>583</cp:revision>
  <cp:lastPrinted>2009-04-22T19:24:48Z</cp:lastPrinted>
  <dcterms:created xsi:type="dcterms:W3CDTF">2011-11-23T15:48:27Z</dcterms:created>
  <dcterms:modified xsi:type="dcterms:W3CDTF">2020-08-07T00:38:38Z</dcterms:modified>
</cp:coreProperties>
</file>