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88" r:id="rId1"/>
  </p:sldMasterIdLst>
  <p:notesMasterIdLst>
    <p:notesMasterId r:id="rId47"/>
  </p:notesMasterIdLst>
  <p:handoutMasterIdLst>
    <p:handoutMasterId r:id="rId48"/>
  </p:handoutMasterIdLst>
  <p:sldIdLst>
    <p:sldId id="432" r:id="rId2"/>
    <p:sldId id="464" r:id="rId3"/>
    <p:sldId id="466" r:id="rId4"/>
    <p:sldId id="465" r:id="rId5"/>
    <p:sldId id="468" r:id="rId6"/>
    <p:sldId id="469" r:id="rId7"/>
    <p:sldId id="470" r:id="rId8"/>
    <p:sldId id="472" r:id="rId9"/>
    <p:sldId id="473" r:id="rId10"/>
    <p:sldId id="474" r:id="rId11"/>
    <p:sldId id="475" r:id="rId12"/>
    <p:sldId id="479" r:id="rId13"/>
    <p:sldId id="477" r:id="rId14"/>
    <p:sldId id="480" r:id="rId15"/>
    <p:sldId id="478" r:id="rId16"/>
    <p:sldId id="482" r:id="rId17"/>
    <p:sldId id="483" r:id="rId18"/>
    <p:sldId id="484" r:id="rId19"/>
    <p:sldId id="486" r:id="rId20"/>
    <p:sldId id="493" r:id="rId21"/>
    <p:sldId id="529" r:id="rId22"/>
    <p:sldId id="488" r:id="rId23"/>
    <p:sldId id="489" r:id="rId24"/>
    <p:sldId id="490" r:id="rId25"/>
    <p:sldId id="491" r:id="rId26"/>
    <p:sldId id="492" r:id="rId27"/>
    <p:sldId id="494" r:id="rId28"/>
    <p:sldId id="495" r:id="rId29"/>
    <p:sldId id="496" r:id="rId30"/>
    <p:sldId id="497" r:id="rId31"/>
    <p:sldId id="498" r:id="rId32"/>
    <p:sldId id="500" r:id="rId33"/>
    <p:sldId id="501" r:id="rId34"/>
    <p:sldId id="512" r:id="rId35"/>
    <p:sldId id="504" r:id="rId36"/>
    <p:sldId id="505" r:id="rId37"/>
    <p:sldId id="508" r:id="rId38"/>
    <p:sldId id="506" r:id="rId39"/>
    <p:sldId id="507" r:id="rId40"/>
    <p:sldId id="509" r:id="rId41"/>
    <p:sldId id="510" r:id="rId42"/>
    <p:sldId id="511" r:id="rId43"/>
    <p:sldId id="513" r:id="rId44"/>
    <p:sldId id="516" r:id="rId45"/>
    <p:sldId id="514" r:id="rId46"/>
  </p:sldIdLst>
  <p:sldSz cx="9144000" cy="6858000" type="screen4x3"/>
  <p:notesSz cx="6858000" cy="9144000"/>
  <p:defaultTextStyle>
    <a:defPPr>
      <a:defRPr lang="en-GB"/>
    </a:defPPr>
    <a:lvl1pPr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8080"/>
    <a:srgbClr val="008B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70" autoAdjust="0"/>
  </p:normalViewPr>
  <p:slideViewPr>
    <p:cSldViewPr>
      <p:cViewPr varScale="1">
        <p:scale>
          <a:sx n="73" d="100"/>
          <a:sy n="73" d="100"/>
        </p:scale>
        <p:origin x="1236" y="66"/>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304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45E246-9C30-43BA-8AAC-5A19A09D3B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FA104F1E-E684-4955-8065-E76DAE9310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517240E5-51A6-4EEA-AA74-416CA5DAF9AF}" type="datetimeFigureOut">
              <a:rPr lang="en-GB"/>
              <a:pPr>
                <a:defRPr/>
              </a:pPr>
              <a:t>07/08/2020</a:t>
            </a:fld>
            <a:endParaRPr lang="en-GB"/>
          </a:p>
        </p:txBody>
      </p:sp>
      <p:sp>
        <p:nvSpPr>
          <p:cNvPr id="4" name="Footer Placeholder 3">
            <a:extLst>
              <a:ext uri="{FF2B5EF4-FFF2-40B4-BE49-F238E27FC236}">
                <a16:creationId xmlns:a16="http://schemas.microsoft.com/office/drawing/2014/main" id="{14EBF010-89A6-4457-82D2-A48C5C39BF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a:extLst>
              <a:ext uri="{FF2B5EF4-FFF2-40B4-BE49-F238E27FC236}">
                <a16:creationId xmlns:a16="http://schemas.microsoft.com/office/drawing/2014/main" id="{0AECBF10-17D9-479A-8F31-23E9FEB001C0}"/>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5311AFA-A47E-426B-9DE4-EBB4B38AB576}" type="slidenum">
              <a:rPr lang="en-GB" altLang="it-IT"/>
              <a:pPr>
                <a:defRPr/>
              </a:pPr>
              <a:t>‹N›</a:t>
            </a:fld>
            <a:endParaRPr lang="en-GB"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AutoShape 1">
            <a:extLst>
              <a:ext uri="{FF2B5EF4-FFF2-40B4-BE49-F238E27FC236}">
                <a16:creationId xmlns:a16="http://schemas.microsoft.com/office/drawing/2014/main" id="{A92DBBD8-76E3-44ED-89A3-32CEB3E335D9}"/>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sz="1800"/>
          </a:p>
        </p:txBody>
      </p:sp>
      <p:sp>
        <p:nvSpPr>
          <p:cNvPr id="12291" name="Text Box 2">
            <a:extLst>
              <a:ext uri="{FF2B5EF4-FFF2-40B4-BE49-F238E27FC236}">
                <a16:creationId xmlns:a16="http://schemas.microsoft.com/office/drawing/2014/main" id="{0BE90A7B-BFCA-49E1-B069-50787D8D9F7E}"/>
              </a:ext>
            </a:extLst>
          </p:cNvPr>
          <p:cNvSpPr txBox="1">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sz="1800"/>
          </a:p>
        </p:txBody>
      </p:sp>
      <p:sp>
        <p:nvSpPr>
          <p:cNvPr id="2051" name="Rectangle 3">
            <a:extLst>
              <a:ext uri="{FF2B5EF4-FFF2-40B4-BE49-F238E27FC236}">
                <a16:creationId xmlns:a16="http://schemas.microsoft.com/office/drawing/2014/main" id="{113EB806-919A-4C50-AE6D-61A305AEED2D}"/>
              </a:ext>
            </a:extLst>
          </p:cNvPr>
          <p:cNvSpPr>
            <a:spLocks noGrp="1" noChangeArrowheads="1"/>
          </p:cNvSpPr>
          <p:nvPr>
            <p:ph type="dt"/>
          </p:nvPr>
        </p:nvSpPr>
        <p:spPr bwMode="auto">
          <a:xfrm>
            <a:off x="3884613" y="0"/>
            <a:ext cx="2970212"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Calibri" charset="0"/>
                <a:ea typeface="ＭＳ Ｐゴシック" charset="-128"/>
                <a:cs typeface="ＭＳ Ｐゴシック" charset="-128"/>
              </a:defRPr>
            </a:lvl1pPr>
          </a:lstStyle>
          <a:p>
            <a:pPr>
              <a:defRPr/>
            </a:pPr>
            <a:r>
              <a:rPr lang="it-IT"/>
              <a:t>13/11/11</a:t>
            </a:r>
          </a:p>
        </p:txBody>
      </p:sp>
      <p:sp>
        <p:nvSpPr>
          <p:cNvPr id="12293" name="Rectangle 4">
            <a:extLst>
              <a:ext uri="{FF2B5EF4-FFF2-40B4-BE49-F238E27FC236}">
                <a16:creationId xmlns:a16="http://schemas.microsoft.com/office/drawing/2014/main" id="{43390502-827A-49C2-BD9A-B356FE9F894D}"/>
              </a:ext>
            </a:extLst>
          </p:cNvPr>
          <p:cNvSpPr>
            <a:spLocks noGrp="1" noRot="1" noChangeAspect="1" noChangeArrowheads="1"/>
          </p:cNvSpPr>
          <p:nvPr>
            <p:ph type="sldImg"/>
          </p:nvPr>
        </p:nvSpPr>
        <p:spPr bwMode="auto">
          <a:xfrm>
            <a:off x="1143000" y="685800"/>
            <a:ext cx="4570413" cy="3427413"/>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5A3EAB51-E1D4-4933-BB9C-0BF007A3C97F}"/>
              </a:ext>
            </a:extLst>
          </p:cNvPr>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it-IT" noProof="0"/>
          </a:p>
        </p:txBody>
      </p:sp>
      <p:sp>
        <p:nvSpPr>
          <p:cNvPr id="12295" name="Text Box 6">
            <a:extLst>
              <a:ext uri="{FF2B5EF4-FFF2-40B4-BE49-F238E27FC236}">
                <a16:creationId xmlns:a16="http://schemas.microsoft.com/office/drawing/2014/main" id="{FAE8A6EF-29C6-4F74-BBD7-C3E4827D5470}"/>
              </a:ext>
            </a:extLst>
          </p:cNvPr>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sz="1800"/>
          </a:p>
        </p:txBody>
      </p:sp>
      <p:sp>
        <p:nvSpPr>
          <p:cNvPr id="2055" name="Rectangle 7">
            <a:extLst>
              <a:ext uri="{FF2B5EF4-FFF2-40B4-BE49-F238E27FC236}">
                <a16:creationId xmlns:a16="http://schemas.microsoft.com/office/drawing/2014/main" id="{A6EFD4C9-8187-4CDB-A23B-15EBA2C26F21}"/>
              </a:ext>
            </a:extLst>
          </p:cNvPr>
          <p:cNvSpPr>
            <a:spLocks noGrp="1" noChangeArrowheads="1"/>
          </p:cNvSpPr>
          <p:nvPr>
            <p:ph type="sldNum"/>
          </p:nvPr>
        </p:nvSpPr>
        <p:spPr bwMode="auto">
          <a:xfrm>
            <a:off x="3884613" y="8685213"/>
            <a:ext cx="2970212"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pPr>
              <a:defRPr/>
            </a:pPr>
            <a:fld id="{07A09AEB-4C7F-4482-AAC0-AD0D36EC16DF}"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0E24322-9BFC-4547-90F4-7EFCED30DEB1}"/>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8E3F70E2-7B09-4E4E-B9BE-F444E83185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5364" name="Date Placeholder 3">
            <a:extLst>
              <a:ext uri="{FF2B5EF4-FFF2-40B4-BE49-F238E27FC236}">
                <a16:creationId xmlns:a16="http://schemas.microsoft.com/office/drawing/2014/main" id="{FB103BF6-9C55-48F5-AEE4-36E674B7011B}"/>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9pPr>
          </a:lstStyle>
          <a:p>
            <a:r>
              <a:rPr lang="it-IT" altLang="it-IT" sz="1200">
                <a:solidFill>
                  <a:srgbClr val="000000"/>
                </a:solidFill>
              </a:rPr>
              <a:t>13/11/11</a:t>
            </a:r>
          </a:p>
        </p:txBody>
      </p:sp>
      <p:sp>
        <p:nvSpPr>
          <p:cNvPr id="15365" name="Slide Number Placeholder 4">
            <a:extLst>
              <a:ext uri="{FF2B5EF4-FFF2-40B4-BE49-F238E27FC236}">
                <a16:creationId xmlns:a16="http://schemas.microsoft.com/office/drawing/2014/main" id="{6D168264-E665-416F-B8C7-1E8513B93975}"/>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9pPr>
          </a:lstStyle>
          <a:p>
            <a:fld id="{A1A68321-29AB-493D-BA89-3F0E6FEFD883}" type="slidenum">
              <a:rPr lang="it-IT" altLang="it-IT" sz="1200" smtClean="0">
                <a:solidFill>
                  <a:srgbClr val="000000"/>
                </a:solidFill>
              </a:rPr>
              <a:pPr/>
              <a:t>2</a:t>
            </a:fld>
            <a:endParaRPr lang="it-IT" altLang="it-IT"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inizial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44D7FD9-9EBB-4176-87D4-6AF4B8162164}"/>
              </a:ext>
            </a:extLst>
          </p:cNvPr>
          <p:cNvSpPr>
            <a:spLocks noChangeArrowheads="1"/>
          </p:cNvSpPr>
          <p:nvPr userDrawn="1"/>
        </p:nvSpPr>
        <p:spPr bwMode="auto">
          <a:xfrm>
            <a:off x="0" y="0"/>
            <a:ext cx="9144000" cy="68580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it-IT" sz="1800"/>
          </a:p>
        </p:txBody>
      </p:sp>
      <p:sp>
        <p:nvSpPr>
          <p:cNvPr id="3" name="AutoShape 3">
            <a:extLst>
              <a:ext uri="{FF2B5EF4-FFF2-40B4-BE49-F238E27FC236}">
                <a16:creationId xmlns:a16="http://schemas.microsoft.com/office/drawing/2014/main" id="{19A5436A-85E1-41FC-88D6-4E0F1BD4D929}"/>
              </a:ext>
            </a:extLst>
          </p:cNvPr>
          <p:cNvSpPr>
            <a:spLocks noChangeArrowheads="1"/>
          </p:cNvSpPr>
          <p:nvPr userDrawn="1"/>
        </p:nvSpPr>
        <p:spPr bwMode="auto">
          <a:xfrm>
            <a:off x="76200" y="76200"/>
            <a:ext cx="8991600" cy="6705600"/>
          </a:xfrm>
          <a:prstGeom prst="roundRect">
            <a:avLst>
              <a:gd name="adj" fmla="val 1278"/>
            </a:avLst>
          </a:prstGeom>
          <a:solidFill>
            <a:schemeClr val="bg1"/>
          </a:solidFill>
          <a:ln w="9525">
            <a:noFill/>
            <a:round/>
            <a:headEnd/>
            <a:tailEnd/>
          </a:ln>
          <a:effectLst>
            <a:outerShdw blurRad="63500" dist="38099" dir="2700000" algn="ctr" rotWithShape="0">
              <a:srgbClr val="000000">
                <a:alpha val="74998"/>
              </a:srgbClr>
            </a:outerShdw>
          </a:effectLst>
        </p:spPr>
        <p:txBody>
          <a:bodyPr wrap="none" anchor="ctr"/>
          <a:lstStyle/>
          <a:p>
            <a:pPr algn="ctr">
              <a:defRPr/>
            </a:pPr>
            <a:r>
              <a:rPr lang="it-IT" sz="1800">
                <a:latin typeface="Arial" charset="0"/>
                <a:ea typeface="ＭＳ Ｐゴシック" pitchFamily="28" charset="-128"/>
              </a:rPr>
              <a:t> </a:t>
            </a:r>
          </a:p>
        </p:txBody>
      </p:sp>
      <p:sp>
        <p:nvSpPr>
          <p:cNvPr id="4" name="Rectangle 206">
            <a:extLst>
              <a:ext uri="{FF2B5EF4-FFF2-40B4-BE49-F238E27FC236}">
                <a16:creationId xmlns:a16="http://schemas.microsoft.com/office/drawing/2014/main" id="{83E8F6AF-3ACF-4427-93A4-AF9BF128FBD7}"/>
              </a:ext>
            </a:extLst>
          </p:cNvPr>
          <p:cNvSpPr>
            <a:spLocks noChangeArrowheads="1"/>
          </p:cNvSpPr>
          <p:nvPr userDrawn="1"/>
        </p:nvSpPr>
        <p:spPr bwMode="auto">
          <a:xfrm>
            <a:off x="563563" y="3182938"/>
            <a:ext cx="184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5000"/>
              </a:lnSpc>
              <a:spcBef>
                <a:spcPct val="20000"/>
              </a:spcBef>
            </a:pPr>
            <a:endParaRPr lang="en-US" altLang="it-IT" sz="3000">
              <a:solidFill>
                <a:srgbClr val="FF0000"/>
              </a:solidFill>
            </a:endParaRPr>
          </a:p>
        </p:txBody>
      </p:sp>
      <p:pic>
        <p:nvPicPr>
          <p:cNvPr id="5" name="Picture 10">
            <a:extLst>
              <a:ext uri="{FF2B5EF4-FFF2-40B4-BE49-F238E27FC236}">
                <a16:creationId xmlns:a16="http://schemas.microsoft.com/office/drawing/2014/main" id="{C2FECAAA-A190-470E-BEFC-5EEBAB8F6DB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514600" y="2557463"/>
            <a:ext cx="6553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009059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29600" cy="914400"/>
          </a:xfrm>
        </p:spPr>
        <p:txBody>
          <a:bodyPr/>
          <a:lstStyle/>
          <a:p>
            <a:r>
              <a:rPr lang="it-IT"/>
              <a:t>Fare clic per modificare stile</a:t>
            </a:r>
          </a:p>
        </p:txBody>
      </p:sp>
      <p:sp>
        <p:nvSpPr>
          <p:cNvPr id="3" name="Segnaposto tabella 2"/>
          <p:cNvSpPr>
            <a:spLocks noGrp="1"/>
          </p:cNvSpPr>
          <p:nvPr>
            <p:ph type="tbl" idx="1"/>
          </p:nvPr>
        </p:nvSpPr>
        <p:spPr>
          <a:xfrm>
            <a:off x="457200" y="1340768"/>
            <a:ext cx="8229600" cy="4114800"/>
          </a:xfrm>
        </p:spPr>
        <p:txBody>
          <a:bodyPr/>
          <a:lstStyle>
            <a:lvl1pPr>
              <a:spcAft>
                <a:spcPts val="1000"/>
              </a:spcAft>
              <a:defRPr/>
            </a:lvl1pPr>
          </a:lstStyle>
          <a:p>
            <a:pPr lvl="0"/>
            <a:endParaRPr lang="it-IT" noProof="0" dirty="0"/>
          </a:p>
        </p:txBody>
      </p:sp>
      <p:sp>
        <p:nvSpPr>
          <p:cNvPr id="4" name="Segnaposto piè di pagina 1">
            <a:extLst>
              <a:ext uri="{FF2B5EF4-FFF2-40B4-BE49-F238E27FC236}">
                <a16:creationId xmlns:a16="http://schemas.microsoft.com/office/drawing/2014/main" id="{01756B48-763D-4303-8E65-8FDD2B6C05A3}"/>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41125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olo libro">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6B43649-6C91-4498-9F64-BA04DD33D9DC}"/>
              </a:ext>
            </a:extLst>
          </p:cNvPr>
          <p:cNvSpPr>
            <a:spLocks noChangeArrowheads="1"/>
          </p:cNvSpPr>
          <p:nvPr userDrawn="1"/>
        </p:nvSpPr>
        <p:spPr bwMode="auto">
          <a:xfrm>
            <a:off x="0" y="0"/>
            <a:ext cx="9144000" cy="68580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it-IT"/>
          </a:p>
        </p:txBody>
      </p:sp>
      <p:sp>
        <p:nvSpPr>
          <p:cNvPr id="5" name="AutoShape 3">
            <a:extLst>
              <a:ext uri="{FF2B5EF4-FFF2-40B4-BE49-F238E27FC236}">
                <a16:creationId xmlns:a16="http://schemas.microsoft.com/office/drawing/2014/main" id="{B0806C3D-CB8E-4B38-9809-0CFD5F6CB8BE}"/>
              </a:ext>
            </a:extLst>
          </p:cNvPr>
          <p:cNvSpPr>
            <a:spLocks noChangeArrowheads="1"/>
          </p:cNvSpPr>
          <p:nvPr userDrawn="1"/>
        </p:nvSpPr>
        <p:spPr bwMode="auto">
          <a:xfrm>
            <a:off x="76200" y="71438"/>
            <a:ext cx="8991600" cy="6705600"/>
          </a:xfrm>
          <a:prstGeom prst="roundRect">
            <a:avLst>
              <a:gd name="adj" fmla="val 1278"/>
            </a:avLst>
          </a:prstGeom>
          <a:solidFill>
            <a:schemeClr val="bg1"/>
          </a:solidFill>
          <a:ln w="9525">
            <a:noFill/>
            <a:round/>
            <a:headEnd/>
            <a:tailEnd/>
          </a:ln>
          <a:effectLst>
            <a:outerShdw blurRad="63500" dist="38099" dir="2700000" algn="ctr" rotWithShape="0">
              <a:srgbClr val="000000">
                <a:alpha val="74998"/>
              </a:srgbClr>
            </a:outerShdw>
          </a:effectLst>
        </p:spPr>
        <p:txBody>
          <a:bodyPr wrap="none" anchor="ctr"/>
          <a:lstStyle/>
          <a:p>
            <a:pPr algn="ctr">
              <a:defRPr/>
            </a:pPr>
            <a:r>
              <a:rPr lang="it-IT">
                <a:latin typeface="Arial" charset="0"/>
                <a:ea typeface="ＭＳ Ｐゴシック" pitchFamily="28" charset="-128"/>
              </a:rPr>
              <a:t> </a:t>
            </a:r>
          </a:p>
        </p:txBody>
      </p:sp>
      <p:pic>
        <p:nvPicPr>
          <p:cNvPr id="6" name="Picture 202" descr="LOGO">
            <a:extLst>
              <a:ext uri="{FF2B5EF4-FFF2-40B4-BE49-F238E27FC236}">
                <a16:creationId xmlns:a16="http://schemas.microsoft.com/office/drawing/2014/main" id="{73C46BC5-C6AF-423C-881E-294A30EDF7F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791200" y="5457825"/>
            <a:ext cx="3276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06">
            <a:extLst>
              <a:ext uri="{FF2B5EF4-FFF2-40B4-BE49-F238E27FC236}">
                <a16:creationId xmlns:a16="http://schemas.microsoft.com/office/drawing/2014/main" id="{8D4F571D-B4CF-4666-B452-EF9329FFA6D6}"/>
              </a:ext>
            </a:extLst>
          </p:cNvPr>
          <p:cNvSpPr>
            <a:spLocks noChangeArrowheads="1"/>
          </p:cNvSpPr>
          <p:nvPr userDrawn="1"/>
        </p:nvSpPr>
        <p:spPr bwMode="auto">
          <a:xfrm>
            <a:off x="563563" y="3182938"/>
            <a:ext cx="184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5000"/>
              </a:lnSpc>
              <a:spcBef>
                <a:spcPct val="20000"/>
              </a:spcBef>
            </a:pPr>
            <a:endParaRPr lang="en-US" altLang="it-IT" sz="3000">
              <a:solidFill>
                <a:srgbClr val="FF0000"/>
              </a:solidFill>
            </a:endParaRPr>
          </a:p>
        </p:txBody>
      </p:sp>
      <p:sp>
        <p:nvSpPr>
          <p:cNvPr id="7173" name="Rectangle 5"/>
          <p:cNvSpPr>
            <a:spLocks noGrp="1" noChangeArrowheads="1"/>
          </p:cNvSpPr>
          <p:nvPr>
            <p:ph type="ctrTitle"/>
          </p:nvPr>
        </p:nvSpPr>
        <p:spPr>
          <a:xfrm>
            <a:off x="899592" y="476672"/>
            <a:ext cx="7416824" cy="914400"/>
          </a:xfrm>
        </p:spPr>
        <p:txBody>
          <a:bodyPr anchor="t"/>
          <a:lstStyle>
            <a:lvl1pPr>
              <a:defRPr sz="3000">
                <a:solidFill>
                  <a:srgbClr val="808080"/>
                </a:solidFill>
              </a:defRPr>
            </a:lvl1pPr>
          </a:lstStyle>
          <a:p>
            <a:r>
              <a:rPr lang="en-US" altLang="it-IT" noProof="0" dirty="0"/>
              <a:t>Click to edit Master title style</a:t>
            </a:r>
            <a:endParaRPr lang="it-IT" dirty="0"/>
          </a:p>
        </p:txBody>
      </p:sp>
      <p:sp>
        <p:nvSpPr>
          <p:cNvPr id="7174" name="Rectangle 6"/>
          <p:cNvSpPr>
            <a:spLocks noGrp="1" noChangeArrowheads="1"/>
          </p:cNvSpPr>
          <p:nvPr>
            <p:ph type="subTitle" idx="1"/>
          </p:nvPr>
        </p:nvSpPr>
        <p:spPr>
          <a:xfrm>
            <a:off x="899592" y="2635250"/>
            <a:ext cx="7416824" cy="2057400"/>
          </a:xfrm>
        </p:spPr>
        <p:txBody>
          <a:bodyPr anchor="ctr"/>
          <a:lstStyle>
            <a:lvl1pPr marL="0" marR="0" indent="0" algn="l" defTabSz="914400" rtl="0" eaLnBrk="0" fontAlgn="base" latinLnBrk="0" hangingPunct="0">
              <a:lnSpc>
                <a:spcPct val="90000"/>
              </a:lnSpc>
              <a:spcBef>
                <a:spcPct val="0"/>
              </a:spcBef>
              <a:spcAft>
                <a:spcPct val="0"/>
              </a:spcAft>
              <a:buClr>
                <a:srgbClr val="FF0000"/>
              </a:buClr>
              <a:buSzTx/>
              <a:buFontTx/>
              <a:buNone/>
              <a:tabLst/>
              <a:defRPr sz="8000">
                <a:solidFill>
                  <a:srgbClr val="FF0000"/>
                </a:solidFill>
              </a:defRPr>
            </a:lvl1pPr>
          </a:lstStyle>
          <a:p>
            <a:pPr lvl="0"/>
            <a:r>
              <a:rPr lang="en-US" altLang="en-US" noProof="0" dirty="0"/>
              <a:t>Click to edit Master</a:t>
            </a:r>
          </a:p>
          <a:p>
            <a:pPr lvl="0"/>
            <a:r>
              <a:rPr lang="en-US" altLang="en-US" noProof="0" dirty="0"/>
              <a:t>subtitle style</a:t>
            </a:r>
            <a:endParaRPr lang="it-IT" altLang="it-IT" noProof="0" dirty="0"/>
          </a:p>
        </p:txBody>
      </p:sp>
    </p:spTree>
    <p:extLst>
      <p:ext uri="{BB962C8B-B14F-4D97-AF65-F5344CB8AC3E}">
        <p14:creationId xmlns:p14="http://schemas.microsoft.com/office/powerpoint/2010/main" val="251271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olo capitolo">
    <p:spTree>
      <p:nvGrpSpPr>
        <p:cNvPr id="1" name=""/>
        <p:cNvGrpSpPr/>
        <p:nvPr/>
      </p:nvGrpSpPr>
      <p:grpSpPr>
        <a:xfrm>
          <a:off x="0" y="0"/>
          <a:ext cx="0" cy="0"/>
          <a:chOff x="0" y="0"/>
          <a:chExt cx="0" cy="0"/>
        </a:xfrm>
      </p:grpSpPr>
      <p:pic>
        <p:nvPicPr>
          <p:cNvPr id="4" name="Picture 202" descr="LOGO">
            <a:extLst>
              <a:ext uri="{FF2B5EF4-FFF2-40B4-BE49-F238E27FC236}">
                <a16:creationId xmlns:a16="http://schemas.microsoft.com/office/drawing/2014/main" id="{91A4CB57-4F3A-443A-A27B-366EA6D2824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791200" y="5457825"/>
            <a:ext cx="3276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06">
            <a:extLst>
              <a:ext uri="{FF2B5EF4-FFF2-40B4-BE49-F238E27FC236}">
                <a16:creationId xmlns:a16="http://schemas.microsoft.com/office/drawing/2014/main" id="{AC27620F-4952-49B4-9CDF-2FAD6946C1F0}"/>
              </a:ext>
            </a:extLst>
          </p:cNvPr>
          <p:cNvSpPr>
            <a:spLocks noChangeArrowheads="1"/>
          </p:cNvSpPr>
          <p:nvPr userDrawn="1"/>
        </p:nvSpPr>
        <p:spPr bwMode="auto">
          <a:xfrm>
            <a:off x="563563" y="3182938"/>
            <a:ext cx="184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5000"/>
              </a:lnSpc>
              <a:spcBef>
                <a:spcPct val="20000"/>
              </a:spcBef>
            </a:pPr>
            <a:endParaRPr lang="en-US" altLang="it-IT" sz="3000">
              <a:solidFill>
                <a:srgbClr val="FF0000"/>
              </a:solidFill>
            </a:endParaRPr>
          </a:p>
        </p:txBody>
      </p:sp>
      <p:sp>
        <p:nvSpPr>
          <p:cNvPr id="7173" name="Rectangle 5"/>
          <p:cNvSpPr>
            <a:spLocks noGrp="1" noChangeArrowheads="1"/>
          </p:cNvSpPr>
          <p:nvPr>
            <p:ph type="ctrTitle"/>
          </p:nvPr>
        </p:nvSpPr>
        <p:spPr>
          <a:xfrm>
            <a:off x="457200" y="381600"/>
            <a:ext cx="8219256" cy="914400"/>
          </a:xfrm>
        </p:spPr>
        <p:txBody>
          <a:bodyPr/>
          <a:lstStyle>
            <a:lvl1pPr>
              <a:defRPr sz="4000">
                <a:solidFill>
                  <a:schemeClr val="bg2"/>
                </a:solidFill>
              </a:defRPr>
            </a:lvl1pPr>
          </a:lstStyle>
          <a:p>
            <a:r>
              <a:rPr lang="it-IT" dirty="0"/>
              <a:t>Fare clic per modificare stile</a:t>
            </a:r>
          </a:p>
        </p:txBody>
      </p:sp>
      <p:sp>
        <p:nvSpPr>
          <p:cNvPr id="7174" name="Rectangle 6"/>
          <p:cNvSpPr>
            <a:spLocks noGrp="1" noChangeArrowheads="1"/>
          </p:cNvSpPr>
          <p:nvPr>
            <p:ph type="subTitle" idx="1"/>
          </p:nvPr>
        </p:nvSpPr>
        <p:spPr>
          <a:xfrm>
            <a:off x="457200" y="2635250"/>
            <a:ext cx="8219255" cy="2057400"/>
          </a:xfrm>
        </p:spPr>
        <p:txBody>
          <a:bodyPr anchor="ctr"/>
          <a:lstStyle>
            <a:lvl1pPr marL="0" indent="0">
              <a:lnSpc>
                <a:spcPct val="90000"/>
              </a:lnSpc>
              <a:buNone/>
              <a:defRPr sz="7000">
                <a:solidFill>
                  <a:schemeClr val="bg2"/>
                </a:solidFill>
              </a:defRPr>
            </a:lvl1pPr>
          </a:lstStyle>
          <a:p>
            <a:r>
              <a:rPr lang="it-IT" dirty="0"/>
              <a:t>Fare clic per modificare lo stile del sottotitolo dello schema</a:t>
            </a:r>
          </a:p>
        </p:txBody>
      </p:sp>
    </p:spTree>
    <p:extLst>
      <p:ext uri="{BB962C8B-B14F-4D97-AF65-F5344CB8AC3E}">
        <p14:creationId xmlns:p14="http://schemas.microsoft.com/office/powerpoint/2010/main" val="111470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19256" cy="914400"/>
          </a:xfrm>
        </p:spPr>
        <p:txBody>
          <a:bodyPr/>
          <a:lstStyle/>
          <a:p>
            <a:r>
              <a:rPr lang="it-IT" dirty="0"/>
              <a:t>Fare clic per modificare stile</a:t>
            </a:r>
          </a:p>
        </p:txBody>
      </p:sp>
      <p:sp>
        <p:nvSpPr>
          <p:cNvPr id="3" name="Segnaposto contenuto 2"/>
          <p:cNvSpPr>
            <a:spLocks noGrp="1"/>
          </p:cNvSpPr>
          <p:nvPr>
            <p:ph idx="1"/>
          </p:nvPr>
        </p:nvSpPr>
        <p:spPr>
          <a:xfrm>
            <a:off x="457200" y="1340768"/>
            <a:ext cx="8219256" cy="4114800"/>
          </a:xfrm>
        </p:spPr>
        <p:txBody>
          <a:bodyPr/>
          <a:lstStyle>
            <a:lvl1pPr marL="0" indent="0">
              <a:spcAft>
                <a:spcPts val="1500"/>
              </a:spcAft>
              <a:buNone/>
              <a:defRPr/>
            </a:lvl1pPr>
            <a:lvl2pPr marL="292100" indent="0">
              <a:buNone/>
              <a:defRPr/>
            </a:lvl2pPr>
          </a:lstStyle>
          <a:p>
            <a:pPr lvl="0"/>
            <a:r>
              <a:rPr lang="it-IT" dirty="0"/>
              <a:t>Fare clic per modificare gli stili del testo dello schema</a:t>
            </a:r>
          </a:p>
        </p:txBody>
      </p:sp>
      <p:sp>
        <p:nvSpPr>
          <p:cNvPr id="4" name="Segnaposto piè di pagina 1">
            <a:extLst>
              <a:ext uri="{FF2B5EF4-FFF2-40B4-BE49-F238E27FC236}">
                <a16:creationId xmlns:a16="http://schemas.microsoft.com/office/drawing/2014/main" id="{867231D9-8139-47B4-89E7-86B4DEC9D8BC}"/>
              </a:ext>
            </a:extLst>
          </p:cNvPr>
          <p:cNvSpPr>
            <a:spLocks noGrp="1"/>
          </p:cNvSpPr>
          <p:nvPr>
            <p:ph type="ftr" sz="quarter" idx="10"/>
          </p:nvPr>
        </p:nvSpPr>
        <p:spPr>
          <a:xfrm>
            <a:off x="76200" y="6626225"/>
            <a:ext cx="5143500"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61723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2030">
    <p:spTree>
      <p:nvGrpSpPr>
        <p:cNvPr id="1" name=""/>
        <p:cNvGrpSpPr/>
        <p:nvPr/>
      </p:nvGrpSpPr>
      <p:grpSpPr>
        <a:xfrm>
          <a:off x="0" y="0"/>
          <a:ext cx="0" cy="0"/>
          <a:chOff x="0" y="0"/>
          <a:chExt cx="0" cy="0"/>
        </a:xfrm>
      </p:grpSpPr>
      <p:pic>
        <p:nvPicPr>
          <p:cNvPr id="4" name="Immagine 7" descr="Immagine che contiene segnale, disegnando&#10;&#10;Descrizione generata automaticamente">
            <a:extLst>
              <a:ext uri="{FF2B5EF4-FFF2-40B4-BE49-F238E27FC236}">
                <a16:creationId xmlns:a16="http://schemas.microsoft.com/office/drawing/2014/main" id="{78D727F1-7F09-448C-810D-6E2411BBA36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44500" y="127000"/>
            <a:ext cx="94615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contenuto 2"/>
          <p:cNvSpPr>
            <a:spLocks noGrp="1"/>
          </p:cNvSpPr>
          <p:nvPr>
            <p:ph idx="1"/>
          </p:nvPr>
        </p:nvSpPr>
        <p:spPr>
          <a:xfrm>
            <a:off x="457200" y="1546448"/>
            <a:ext cx="8219256" cy="4114800"/>
          </a:xfrm>
        </p:spPr>
        <p:txBody>
          <a:bodyPr/>
          <a:lstStyle>
            <a:lvl1pPr marL="0" indent="0">
              <a:spcAft>
                <a:spcPts val="1500"/>
              </a:spcAft>
              <a:buNone/>
              <a:defRPr/>
            </a:lvl1pPr>
            <a:lvl2pPr marL="292100" indent="0">
              <a:buNone/>
              <a:defRPr/>
            </a:lvl2pPr>
          </a:lstStyle>
          <a:p>
            <a:pPr lvl="0"/>
            <a:r>
              <a:rPr lang="it-IT" dirty="0"/>
              <a:t>Fare clic per modificare gli stili del testo dello schema</a:t>
            </a:r>
          </a:p>
        </p:txBody>
      </p:sp>
      <p:sp>
        <p:nvSpPr>
          <p:cNvPr id="5" name="Segnaposto piè di pagina 1">
            <a:extLst>
              <a:ext uri="{FF2B5EF4-FFF2-40B4-BE49-F238E27FC236}">
                <a16:creationId xmlns:a16="http://schemas.microsoft.com/office/drawing/2014/main" id="{0E81E12B-BAB5-4662-9D23-EE269036461F}"/>
              </a:ext>
            </a:extLst>
          </p:cNvPr>
          <p:cNvSpPr>
            <a:spLocks noGrp="1"/>
          </p:cNvSpPr>
          <p:nvPr>
            <p:ph type="ftr" sz="quarter" idx="10"/>
          </p:nvPr>
        </p:nvSpPr>
        <p:spPr>
          <a:xfrm>
            <a:off x="76200" y="6626225"/>
            <a:ext cx="5143500"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295856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ommario">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19256" cy="914400"/>
          </a:xfrm>
        </p:spPr>
        <p:txBody>
          <a:bodyPr/>
          <a:lstStyle>
            <a:lvl1pPr>
              <a:defRPr/>
            </a:lvl1pPr>
          </a:lstStyle>
          <a:p>
            <a:endParaRPr lang="it-IT" dirty="0"/>
          </a:p>
        </p:txBody>
      </p:sp>
      <p:sp>
        <p:nvSpPr>
          <p:cNvPr id="3" name="Segnaposto contenuto 2"/>
          <p:cNvSpPr>
            <a:spLocks noGrp="1"/>
          </p:cNvSpPr>
          <p:nvPr>
            <p:ph idx="1"/>
          </p:nvPr>
        </p:nvSpPr>
        <p:spPr>
          <a:xfrm>
            <a:off x="457200" y="1340768"/>
            <a:ext cx="8219256" cy="4114800"/>
          </a:xfrm>
        </p:spPr>
        <p:txBody>
          <a:bodyPr/>
          <a:lstStyle>
            <a:lvl1pPr marL="457200" indent="-457200">
              <a:spcAft>
                <a:spcPts val="1500"/>
              </a:spcAft>
              <a:buSzPct val="80000"/>
              <a:buFont typeface="+mj-lt"/>
              <a:buAutoNum type="arabicPeriod"/>
              <a:defRPr/>
            </a:lvl1pPr>
            <a:lvl2pPr marL="292100" indent="0">
              <a:buNone/>
              <a:defRPr/>
            </a:lvl2pPr>
          </a:lstStyle>
          <a:p>
            <a:pPr lvl="0"/>
            <a:r>
              <a:rPr lang="it-IT" dirty="0"/>
              <a:t>Fare clic per modificare gli stili del testo dello schema</a:t>
            </a:r>
          </a:p>
        </p:txBody>
      </p:sp>
      <p:sp>
        <p:nvSpPr>
          <p:cNvPr id="4" name="Segnaposto piè di pagina 1">
            <a:extLst>
              <a:ext uri="{FF2B5EF4-FFF2-40B4-BE49-F238E27FC236}">
                <a16:creationId xmlns:a16="http://schemas.microsoft.com/office/drawing/2014/main" id="{0297B8DB-296B-4DA5-81B1-0CBB8EBA18DB}"/>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648640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340768"/>
            <a:ext cx="4027803" cy="4114800"/>
          </a:xfrm>
        </p:spPr>
        <p:txBody>
          <a:bodyPr/>
          <a:lstStyle>
            <a:lvl1pPr>
              <a:lnSpc>
                <a:spcPct val="100000"/>
              </a:lnSpc>
              <a:spcAft>
                <a:spcPts val="1500"/>
              </a:spcAft>
              <a:defRPr sz="2800"/>
            </a:lvl1pPr>
            <a:lvl2pPr>
              <a:lnSpc>
                <a:spcPct val="100000"/>
              </a:lnSpc>
              <a:spcAft>
                <a:spcPts val="1500"/>
              </a:spcAft>
              <a:defRPr sz="2400"/>
            </a:lvl2pPr>
            <a:lvl3pPr>
              <a:lnSpc>
                <a:spcPct val="100000"/>
              </a:lnSpc>
              <a:spcAft>
                <a:spcPts val="1500"/>
              </a:spcAft>
              <a:defRPr sz="2000"/>
            </a:lvl3pPr>
            <a:lvl4pPr>
              <a:lnSpc>
                <a:spcPct val="100000"/>
              </a:lnSpc>
              <a:spcAft>
                <a:spcPts val="1500"/>
              </a:spcAft>
              <a:defRPr sz="1800"/>
            </a:lvl4pPr>
            <a:lvl5pPr>
              <a:lnSpc>
                <a:spcPct val="100000"/>
              </a:lnSpc>
              <a:spcAft>
                <a:spcPts val="1500"/>
              </a:spcAft>
              <a:defRPr sz="1800"/>
            </a:lvl5pPr>
            <a:lvl6pPr>
              <a:defRPr sz="1800"/>
            </a:lvl6pPr>
            <a:lvl7pPr>
              <a:defRPr sz="1800"/>
            </a:lvl7pPr>
            <a:lvl8pPr>
              <a:defRPr sz="1800"/>
            </a:lvl8pPr>
            <a:lvl9pPr>
              <a:defRPr sz="18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p:cNvSpPr>
            <a:spLocks noGrp="1"/>
          </p:cNvSpPr>
          <p:nvPr>
            <p:ph sz="half" idx="2"/>
          </p:nvPr>
        </p:nvSpPr>
        <p:spPr>
          <a:xfrm>
            <a:off x="4658996" y="1340768"/>
            <a:ext cx="4027804" cy="4114800"/>
          </a:xfrm>
        </p:spPr>
        <p:txBody>
          <a:bodyPr/>
          <a:lstStyle>
            <a:lvl1pPr>
              <a:lnSpc>
                <a:spcPct val="100000"/>
              </a:lnSpc>
              <a:spcAft>
                <a:spcPts val="1500"/>
              </a:spcAft>
              <a:defRPr sz="2800"/>
            </a:lvl1pPr>
            <a:lvl2pPr>
              <a:lnSpc>
                <a:spcPct val="100000"/>
              </a:lnSpc>
              <a:spcAft>
                <a:spcPts val="1500"/>
              </a:spcAft>
              <a:defRPr sz="2400"/>
            </a:lvl2pPr>
            <a:lvl3pPr>
              <a:lnSpc>
                <a:spcPct val="100000"/>
              </a:lnSpc>
              <a:spcAft>
                <a:spcPts val="1500"/>
              </a:spcAft>
              <a:defRPr sz="2000"/>
            </a:lvl3pPr>
            <a:lvl4pPr>
              <a:lnSpc>
                <a:spcPct val="100000"/>
              </a:lnSpc>
              <a:spcAft>
                <a:spcPts val="1500"/>
              </a:spcAft>
              <a:defRPr sz="1800"/>
            </a:lvl4pPr>
            <a:lvl5pPr>
              <a:lnSpc>
                <a:spcPct val="100000"/>
              </a:lnSpc>
              <a:spcAft>
                <a:spcPts val="1500"/>
              </a:spcAft>
              <a:defRPr sz="1800"/>
            </a:lvl5pPr>
            <a:lvl6pPr>
              <a:defRPr sz="1800"/>
            </a:lvl6pPr>
            <a:lvl7pPr>
              <a:defRPr sz="1800"/>
            </a:lvl7pPr>
            <a:lvl8pPr>
              <a:defRPr sz="1800"/>
            </a:lvl8pPr>
            <a:lvl9pPr>
              <a:defRPr sz="18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1">
            <a:extLst>
              <a:ext uri="{FF2B5EF4-FFF2-40B4-BE49-F238E27FC236}">
                <a16:creationId xmlns:a16="http://schemas.microsoft.com/office/drawing/2014/main" id="{54765346-64E8-46ED-82FD-B74D288979F8}"/>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324538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piè di pagina 1">
            <a:extLst>
              <a:ext uri="{FF2B5EF4-FFF2-40B4-BE49-F238E27FC236}">
                <a16:creationId xmlns:a16="http://schemas.microsoft.com/office/drawing/2014/main" id="{BF7FD464-AA25-4E41-ABAA-48D892DE4006}"/>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991126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5C7A04D3-6012-478F-82A3-ADD9EA58FE93}"/>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93563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DA1586-6383-40F6-92EB-ECAA881D31FF}"/>
              </a:ext>
            </a:extLst>
          </p:cNvPr>
          <p:cNvSpPr/>
          <p:nvPr userDrawn="1"/>
        </p:nvSpPr>
        <p:spPr bwMode="auto">
          <a:xfrm>
            <a:off x="0" y="6621463"/>
            <a:ext cx="9144000" cy="236537"/>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r>
              <a:rPr lang="en-US" sz="1800" dirty="0">
                <a:latin typeface="Arial" charset="0"/>
                <a:ea typeface="ＭＳ Ｐゴシック" charset="-128"/>
              </a:rPr>
              <a:t> </a:t>
            </a:r>
          </a:p>
        </p:txBody>
      </p:sp>
      <p:pic>
        <p:nvPicPr>
          <p:cNvPr id="1027" name="Picture 9" descr="LOGO">
            <a:extLst>
              <a:ext uri="{FF2B5EF4-FFF2-40B4-BE49-F238E27FC236}">
                <a16:creationId xmlns:a16="http://schemas.microsoft.com/office/drawing/2014/main" id="{993664AA-D8C9-45A7-BE32-D8AA7D011133}"/>
              </a:ext>
            </a:extLst>
          </p:cNvPr>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7816850" y="6623050"/>
            <a:ext cx="1339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a:extLst>
              <a:ext uri="{FF2B5EF4-FFF2-40B4-BE49-F238E27FC236}">
                <a16:creationId xmlns:a16="http://schemas.microsoft.com/office/drawing/2014/main" id="{77F8D817-6C3F-41FD-9381-A5E86A1A33C8}"/>
              </a:ext>
            </a:extLst>
          </p:cNvPr>
          <p:cNvSpPr>
            <a:spLocks noGrp="1" noChangeArrowheads="1"/>
          </p:cNvSpPr>
          <p:nvPr>
            <p:ph type="title"/>
          </p:nvPr>
        </p:nvSpPr>
        <p:spPr bwMode="auto">
          <a:xfrm>
            <a:off x="457200" y="3810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stile</a:t>
            </a:r>
          </a:p>
        </p:txBody>
      </p:sp>
      <p:sp>
        <p:nvSpPr>
          <p:cNvPr id="2" name="Rectangle 5">
            <a:extLst>
              <a:ext uri="{FF2B5EF4-FFF2-40B4-BE49-F238E27FC236}">
                <a16:creationId xmlns:a16="http://schemas.microsoft.com/office/drawing/2014/main" id="{DC83DDDD-6E43-4634-8F25-1196B8D3305E}"/>
              </a:ext>
            </a:extLst>
          </p:cNvPr>
          <p:cNvSpPr>
            <a:spLocks noGrp="1" noChangeArrowheads="1"/>
          </p:cNvSpPr>
          <p:nvPr>
            <p:ph type="ftr" sz="quarter" idx="3"/>
          </p:nvPr>
        </p:nvSpPr>
        <p:spPr bwMode="auto">
          <a:xfrm>
            <a:off x="76200" y="6626225"/>
            <a:ext cx="4424363" cy="242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a:solidFill>
                  <a:schemeClr val="tx1"/>
                </a:solidFill>
                <a:latin typeface="Arial" panose="020B0604020202020204" pitchFamily="34" charset="0"/>
              </a:defRPr>
            </a:lvl1pPr>
          </a:lstStyle>
          <a:p>
            <a:pPr>
              <a:defRPr/>
            </a:pPr>
            <a:r>
              <a:rPr lang="it-IT" altLang="it-IT"/>
              <a:t>Brady, Jespersen, Hyslop, Pignocchino </a:t>
            </a:r>
            <a:r>
              <a:rPr lang="it-IT" altLang="it-IT" i="1"/>
              <a:t>Chimica.blu seconda edizione </a:t>
            </a:r>
            <a:r>
              <a:rPr lang="it-IT" altLang="it-IT"/>
              <a:t>© Zanichelli 2020</a:t>
            </a:r>
          </a:p>
        </p:txBody>
      </p:sp>
      <p:sp>
        <p:nvSpPr>
          <p:cNvPr id="1030" name="Rectangle 209">
            <a:extLst>
              <a:ext uri="{FF2B5EF4-FFF2-40B4-BE49-F238E27FC236}">
                <a16:creationId xmlns:a16="http://schemas.microsoft.com/office/drawing/2014/main" id="{1F3ED997-7008-4F55-AE00-5B2B601BC293}"/>
              </a:ext>
            </a:extLst>
          </p:cNvPr>
          <p:cNvSpPr>
            <a:spLocks noGrp="1" noChangeArrowheads="1"/>
          </p:cNvSpPr>
          <p:nvPr userDrawn="1"/>
        </p:nvSpPr>
        <p:spPr bwMode="auto">
          <a:xfrm>
            <a:off x="3733800" y="6626225"/>
            <a:ext cx="190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fld id="{1B3BB54C-B0EF-474E-81FE-E0109535F7CC}" type="slidenum">
              <a:rPr lang="it-IT" altLang="it-IT" sz="800">
                <a:solidFill>
                  <a:schemeClr val="tx1"/>
                </a:solidFill>
                <a:latin typeface="Arial" panose="020B0604020202020204" pitchFamily="34" charset="0"/>
              </a:rPr>
              <a:pPr algn="ctr"/>
              <a:t>‹N›</a:t>
            </a:fld>
            <a:endParaRPr lang="it-IT" altLang="it-IT" sz="1400">
              <a:solidFill>
                <a:schemeClr val="tx1"/>
              </a:solidFill>
              <a:latin typeface="Arial" panose="020B0604020202020204" pitchFamily="34" charset="0"/>
            </a:endParaRPr>
          </a:p>
        </p:txBody>
      </p:sp>
      <p:sp>
        <p:nvSpPr>
          <p:cNvPr id="1031" name="Rectangle 213">
            <a:extLst>
              <a:ext uri="{FF2B5EF4-FFF2-40B4-BE49-F238E27FC236}">
                <a16:creationId xmlns:a16="http://schemas.microsoft.com/office/drawing/2014/main" id="{FD247F9F-453B-48E8-A8D2-883AD25F1F38}"/>
              </a:ext>
            </a:extLst>
          </p:cNvPr>
          <p:cNvSpPr>
            <a:spLocks noGrp="1" noChangeArrowheads="1"/>
          </p:cNvSpPr>
          <p:nvPr>
            <p:ph type="body" idx="1"/>
          </p:nvPr>
        </p:nvSpPr>
        <p:spPr bwMode="auto">
          <a:xfrm>
            <a:off x="457200" y="1341438"/>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Tree>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Lst>
  <p:hf sldNum="0" hdr="0" dt="0"/>
  <p:txStyles>
    <p:titleStyle>
      <a:lvl1pPr algn="l" rtl="0" eaLnBrk="0" fontAlgn="base" hangingPunct="0">
        <a:lnSpc>
          <a:spcPct val="90000"/>
        </a:lnSpc>
        <a:spcBef>
          <a:spcPct val="0"/>
        </a:spcBef>
        <a:spcAft>
          <a:spcPct val="0"/>
        </a:spcAft>
        <a:defRPr sz="4000">
          <a:solidFill>
            <a:srgbClr val="FF0000"/>
          </a:solidFill>
          <a:latin typeface="+mj-lt"/>
          <a:ea typeface="MS PGothic" panose="020B0600070205080204" pitchFamily="34" charset="-128"/>
          <a:cs typeface="MS PGothic" panose="020B0600070205080204" pitchFamily="34" charset="-128"/>
        </a:defRPr>
      </a:lvl1pPr>
      <a:lvl2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2pPr>
      <a:lvl3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3pPr>
      <a:lvl4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4pPr>
      <a:lvl5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5pPr>
      <a:lvl6pPr marL="4572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6pPr>
      <a:lvl7pPr marL="9144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7pPr>
      <a:lvl8pPr marL="13716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8pPr>
      <a:lvl9pPr marL="18288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9pPr>
    </p:titleStyle>
    <p:bodyStyle>
      <a:lvl1pPr marL="342900" indent="-342900" algn="l" rtl="0" eaLnBrk="0" fontAlgn="base" hangingPunct="0">
        <a:spcBef>
          <a:spcPct val="0"/>
        </a:spcBef>
        <a:spcAft>
          <a:spcPts val="1500"/>
        </a:spcAft>
        <a:buClr>
          <a:srgbClr val="FF0000"/>
        </a:buClr>
        <a:buChar char="•"/>
        <a:defRPr sz="2400">
          <a:solidFill>
            <a:schemeClr val="tx1"/>
          </a:solidFill>
          <a:latin typeface="+mn-lt"/>
          <a:ea typeface="MS PGothic" panose="020B0600070205080204" pitchFamily="34" charset="-128"/>
          <a:cs typeface="MS PGothic" panose="020B0600070205080204" pitchFamily="34" charset="-128"/>
        </a:defRPr>
      </a:lvl1pPr>
      <a:lvl2pPr marL="292100" indent="571500" algn="l" rtl="0" eaLnBrk="0" fontAlgn="base" hangingPunct="0">
        <a:lnSpc>
          <a:spcPct val="140000"/>
        </a:lnSpc>
        <a:spcBef>
          <a:spcPct val="0"/>
        </a:spcBef>
        <a:spcAft>
          <a:spcPts val="1500"/>
        </a:spcAft>
        <a:buClr>
          <a:srgbClr val="FF0000"/>
        </a:buClr>
        <a:buFont typeface="Times" panose="02020603050405020304" pitchFamily="18" charset="0"/>
        <a:buChar char="•"/>
        <a:defRPr sz="3200">
          <a:solidFill>
            <a:schemeClr val="tx1"/>
          </a:solidFill>
          <a:latin typeface="+mn-lt"/>
          <a:ea typeface="MS PGothic" panose="020B0600070205080204" pitchFamily="34" charset="-128"/>
          <a:cs typeface="MS PGothic" panose="020B0600070205080204" pitchFamily="34" charset="-128"/>
        </a:defRPr>
      </a:lvl2pPr>
      <a:lvl3pPr marL="1054100" indent="190500" algn="l" rtl="0" eaLnBrk="0" fontAlgn="base" hangingPunct="0">
        <a:spcBef>
          <a:spcPct val="0"/>
        </a:spcBef>
        <a:spcAft>
          <a:spcPts val="1500"/>
        </a:spcAft>
        <a:buClr>
          <a:schemeClr val="tx1"/>
        </a:buClr>
        <a:buFont typeface="Times" panose="02020603050405020304" pitchFamily="18" charset="0"/>
        <a:buChar char="–"/>
        <a:defRPr sz="2000">
          <a:solidFill>
            <a:schemeClr val="tx1"/>
          </a:solidFill>
          <a:latin typeface="+mn-lt"/>
          <a:ea typeface="ヒラギノ角ゴ Pro W3" charset="-128"/>
          <a:cs typeface="ヒラギノ角ゴ Pro W3" charset="-128"/>
        </a:defRPr>
      </a:lvl3pPr>
      <a:lvl4pPr marL="1435100" indent="185738" algn="l" rtl="0" eaLnBrk="0" fontAlgn="base" hangingPunct="0">
        <a:spcBef>
          <a:spcPct val="0"/>
        </a:spcBef>
        <a:spcAft>
          <a:spcPts val="1500"/>
        </a:spcAft>
        <a:buChar char="–"/>
        <a:defRPr sz="2000">
          <a:solidFill>
            <a:schemeClr val="tx1"/>
          </a:solidFill>
          <a:latin typeface="+mn-lt"/>
          <a:ea typeface="ヒラギノ角ゴ Pro W3" charset="-128"/>
          <a:cs typeface="ヒラギノ角ゴ Pro W3" charset="0"/>
        </a:defRPr>
      </a:lvl4pPr>
      <a:lvl5pPr marL="1816100" indent="190500" algn="l" rtl="0" eaLnBrk="0" fontAlgn="base" hangingPunct="0">
        <a:spcBef>
          <a:spcPct val="20000"/>
        </a:spcBef>
        <a:spcAft>
          <a:spcPts val="1500"/>
        </a:spcAft>
        <a:buClr>
          <a:schemeClr val="bg2"/>
        </a:buClr>
        <a:buChar char="–"/>
        <a:defRPr sz="2000">
          <a:solidFill>
            <a:schemeClr val="tx1"/>
          </a:solidFill>
          <a:latin typeface="+mn-lt"/>
          <a:ea typeface="MS PGothic" panose="020B0600070205080204" pitchFamily="34" charset="-128"/>
          <a:cs typeface="MS PGothic" panose="020B0600070205080204" pitchFamily="34" charset="-128"/>
        </a:defRPr>
      </a:lvl5pPr>
      <a:lvl6pPr marL="2273300" indent="190500" algn="l" rtl="0" fontAlgn="base">
        <a:spcBef>
          <a:spcPct val="20000"/>
        </a:spcBef>
        <a:spcAft>
          <a:spcPct val="0"/>
        </a:spcAft>
        <a:buClr>
          <a:schemeClr val="bg2"/>
        </a:buClr>
        <a:buChar char="–"/>
        <a:defRPr>
          <a:solidFill>
            <a:schemeClr val="tx1"/>
          </a:solidFill>
          <a:latin typeface="+mn-lt"/>
          <a:ea typeface="+mn-ea"/>
        </a:defRPr>
      </a:lvl6pPr>
      <a:lvl7pPr marL="2730500" indent="190500" algn="l" rtl="0" fontAlgn="base">
        <a:spcBef>
          <a:spcPct val="20000"/>
        </a:spcBef>
        <a:spcAft>
          <a:spcPct val="0"/>
        </a:spcAft>
        <a:buClr>
          <a:schemeClr val="bg2"/>
        </a:buClr>
        <a:buChar char="–"/>
        <a:defRPr>
          <a:solidFill>
            <a:schemeClr val="tx1"/>
          </a:solidFill>
          <a:latin typeface="+mn-lt"/>
          <a:ea typeface="+mn-ea"/>
        </a:defRPr>
      </a:lvl7pPr>
      <a:lvl8pPr marL="3187700" indent="190500" algn="l" rtl="0" fontAlgn="base">
        <a:spcBef>
          <a:spcPct val="20000"/>
        </a:spcBef>
        <a:spcAft>
          <a:spcPct val="0"/>
        </a:spcAft>
        <a:buClr>
          <a:schemeClr val="bg2"/>
        </a:buClr>
        <a:buChar char="–"/>
        <a:defRPr>
          <a:solidFill>
            <a:schemeClr val="tx1"/>
          </a:solidFill>
          <a:latin typeface="+mn-lt"/>
          <a:ea typeface="+mn-ea"/>
        </a:defRPr>
      </a:lvl8pPr>
      <a:lvl9pPr marL="3644900" indent="190500" algn="l" rtl="0" fontAlgn="base">
        <a:spcBef>
          <a:spcPct val="20000"/>
        </a:spcBef>
        <a:spcAft>
          <a:spcPct val="0"/>
        </a:spcAft>
        <a:buClr>
          <a:schemeClr val="bg2"/>
        </a:buClr>
        <a:buChar char="–"/>
        <a:defRPr>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F36C21-D204-4651-915F-352D31B8FC21}"/>
              </a:ext>
            </a:extLst>
          </p:cNvPr>
          <p:cNvSpPr>
            <a:spLocks noGrp="1"/>
          </p:cNvSpPr>
          <p:nvPr>
            <p:ph type="title"/>
          </p:nvPr>
        </p:nvSpPr>
        <p:spPr/>
        <p:txBody>
          <a:bodyPr/>
          <a:lstStyle/>
          <a:p>
            <a:r>
              <a:rPr lang="it-IT" dirty="0"/>
              <a:t>Rottura e formazione dei legami</a:t>
            </a:r>
          </a:p>
        </p:txBody>
      </p:sp>
      <p:sp>
        <p:nvSpPr>
          <p:cNvPr id="3" name="Segnaposto contenuto 2">
            <a:extLst>
              <a:ext uri="{FF2B5EF4-FFF2-40B4-BE49-F238E27FC236}">
                <a16:creationId xmlns:a16="http://schemas.microsoft.com/office/drawing/2014/main" id="{A1127369-CF15-4D32-90A6-D969552F5CF8}"/>
              </a:ext>
            </a:extLst>
          </p:cNvPr>
          <p:cNvSpPr>
            <a:spLocks noGrp="1"/>
          </p:cNvSpPr>
          <p:nvPr>
            <p:ph idx="1"/>
          </p:nvPr>
        </p:nvSpPr>
        <p:spPr>
          <a:xfrm>
            <a:off x="457200" y="1340768"/>
            <a:ext cx="8219256" cy="3240360"/>
          </a:xfrm>
        </p:spPr>
        <p:txBody>
          <a:bodyPr/>
          <a:lstStyle/>
          <a:p>
            <a:r>
              <a:rPr lang="it-IT" dirty="0"/>
              <a:t>In base all’energia coinvolta nel legame si distinguono:</a:t>
            </a:r>
          </a:p>
          <a:p>
            <a:pPr marL="342900" indent="-342900">
              <a:buClrTx/>
              <a:buSzPct val="80000"/>
              <a:buFont typeface="Arial" panose="020B0604020202020204" pitchFamily="34" charset="0"/>
              <a:buChar char="•"/>
            </a:pPr>
            <a:r>
              <a:rPr lang="it-IT" b="1" dirty="0"/>
              <a:t>legami chimici forti </a:t>
            </a:r>
            <a:r>
              <a:rPr lang="it-IT" i="1" dirty="0"/>
              <a:t>→</a:t>
            </a:r>
            <a:r>
              <a:rPr lang="it-IT" dirty="0"/>
              <a:t> responsabili delle formule delle sostanze (ioniche o molecolari) e della forma delle singole molecole;</a:t>
            </a:r>
          </a:p>
          <a:p>
            <a:pPr marL="342900" indent="-342900">
              <a:buClrTx/>
              <a:buSzPct val="80000"/>
              <a:buFont typeface="Arial" panose="020B0604020202020204" pitchFamily="34" charset="0"/>
              <a:buChar char="•"/>
            </a:pPr>
            <a:r>
              <a:rPr lang="it-IT" b="1" dirty="0"/>
              <a:t>legami chimici deboli </a:t>
            </a:r>
            <a:r>
              <a:rPr lang="it-IT" dirty="0"/>
              <a:t>→ responsabili delle interazioni fra molecole uguali o diverse tra loro, o anche fra parti diverse della stessa molecola.</a:t>
            </a:r>
          </a:p>
        </p:txBody>
      </p:sp>
      <p:sp>
        <p:nvSpPr>
          <p:cNvPr id="4" name="Segnaposto piè di pagina 3">
            <a:extLst>
              <a:ext uri="{FF2B5EF4-FFF2-40B4-BE49-F238E27FC236}">
                <a16:creationId xmlns:a16="http://schemas.microsoft.com/office/drawing/2014/main" id="{EBEA2893-C97E-4800-814A-E146614914F9}"/>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
        <p:nvSpPr>
          <p:cNvPr id="6" name="Rettangolo 5">
            <a:extLst>
              <a:ext uri="{FF2B5EF4-FFF2-40B4-BE49-F238E27FC236}">
                <a16:creationId xmlns:a16="http://schemas.microsoft.com/office/drawing/2014/main" id="{7D47364F-A405-4E6C-B2EF-0FA799AF7512}"/>
              </a:ext>
            </a:extLst>
          </p:cNvPr>
          <p:cNvSpPr/>
          <p:nvPr/>
        </p:nvSpPr>
        <p:spPr>
          <a:xfrm>
            <a:off x="453390" y="4581128"/>
            <a:ext cx="3182506" cy="1754326"/>
          </a:xfrm>
          <a:prstGeom prst="rect">
            <a:avLst/>
          </a:prstGeom>
        </p:spPr>
        <p:txBody>
          <a:bodyPr wrap="square">
            <a:spAutoFit/>
          </a:bodyPr>
          <a:lstStyle/>
          <a:p>
            <a:r>
              <a:rPr lang="it-IT" sz="1800" dirty="0">
                <a:solidFill>
                  <a:srgbClr val="808080"/>
                </a:solidFill>
                <a:latin typeface="+mn-lt"/>
              </a:rPr>
              <a:t>Le proteine sono costituite da molecole (amminoacidi) unite da legami forti.</a:t>
            </a:r>
          </a:p>
          <a:p>
            <a:r>
              <a:rPr lang="it-IT" sz="1800" dirty="0">
                <a:solidFill>
                  <a:srgbClr val="808080"/>
                </a:solidFill>
                <a:latin typeface="+mn-lt"/>
              </a:rPr>
              <a:t>La sequenza di amminoacidi si ripiega grazie ai legami deboli.</a:t>
            </a:r>
          </a:p>
        </p:txBody>
      </p:sp>
      <p:pic>
        <p:nvPicPr>
          <p:cNvPr id="7" name="Immagine 6">
            <a:extLst>
              <a:ext uri="{FF2B5EF4-FFF2-40B4-BE49-F238E27FC236}">
                <a16:creationId xmlns:a16="http://schemas.microsoft.com/office/drawing/2014/main" id="{DAF627DD-E483-4671-8F65-3C0EB755E938}"/>
              </a:ext>
            </a:extLst>
          </p:cNvPr>
          <p:cNvPicPr>
            <a:picLocks noChangeAspect="1"/>
          </p:cNvPicPr>
          <p:nvPr/>
        </p:nvPicPr>
        <p:blipFill>
          <a:blip r:embed="rId2"/>
          <a:stretch>
            <a:fillRect/>
          </a:stretch>
        </p:blipFill>
        <p:spPr>
          <a:xfrm>
            <a:off x="4071067" y="4494235"/>
            <a:ext cx="4605389" cy="1841219"/>
          </a:xfrm>
          <a:prstGeom prst="rect">
            <a:avLst/>
          </a:prstGeom>
        </p:spPr>
      </p:pic>
    </p:spTree>
    <p:extLst>
      <p:ext uri="{BB962C8B-B14F-4D97-AF65-F5344CB8AC3E}">
        <p14:creationId xmlns:p14="http://schemas.microsoft.com/office/powerpoint/2010/main" val="268570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B1ACB0-E73D-4DA1-82F6-9303C284D565}"/>
              </a:ext>
            </a:extLst>
          </p:cNvPr>
          <p:cNvSpPr>
            <a:spLocks noGrp="1"/>
          </p:cNvSpPr>
          <p:nvPr>
            <p:ph type="title"/>
          </p:nvPr>
        </p:nvSpPr>
        <p:spPr/>
        <p:txBody>
          <a:bodyPr/>
          <a:lstStyle/>
          <a:p>
            <a:r>
              <a:rPr lang="it-IT" dirty="0"/>
              <a:t>I legami ionici</a:t>
            </a:r>
          </a:p>
        </p:txBody>
      </p:sp>
      <p:sp>
        <p:nvSpPr>
          <p:cNvPr id="3" name="Segnaposto contenuto 2">
            <a:extLst>
              <a:ext uri="{FF2B5EF4-FFF2-40B4-BE49-F238E27FC236}">
                <a16:creationId xmlns:a16="http://schemas.microsoft.com/office/drawing/2014/main" id="{EFE39C11-FA8F-4FA4-9D52-BB250A0C9BA8}"/>
              </a:ext>
            </a:extLst>
          </p:cNvPr>
          <p:cNvSpPr>
            <a:spLocks noGrp="1"/>
          </p:cNvSpPr>
          <p:nvPr>
            <p:ph idx="1"/>
          </p:nvPr>
        </p:nvSpPr>
        <p:spPr>
          <a:xfrm>
            <a:off x="457200" y="1340768"/>
            <a:ext cx="8219256" cy="2992476"/>
          </a:xfrm>
        </p:spPr>
        <p:txBody>
          <a:bodyPr/>
          <a:lstStyle/>
          <a:p>
            <a:r>
              <a:rPr lang="it-IT" b="1" dirty="0"/>
              <a:t>Legame ionico </a:t>
            </a:r>
            <a:r>
              <a:rPr lang="it-IT" i="1" dirty="0"/>
              <a:t>→</a:t>
            </a:r>
            <a:r>
              <a:rPr lang="it-IT" dirty="0"/>
              <a:t> forza di attrazione elettrostatica tra ioni positivi e negativi.</a:t>
            </a:r>
          </a:p>
          <a:p>
            <a:pPr>
              <a:spcAft>
                <a:spcPts val="1000"/>
              </a:spcAft>
            </a:pPr>
            <a:r>
              <a:rPr lang="it-IT" dirty="0"/>
              <a:t>Quando si forma un composto ionico, si ha un trasferimento di elettroni tra gli atomi che lo costituiscono:</a:t>
            </a:r>
          </a:p>
          <a:p>
            <a:pPr marL="342900" indent="-342900">
              <a:spcAft>
                <a:spcPts val="1000"/>
              </a:spcAft>
              <a:buClrTx/>
              <a:buSzPct val="80000"/>
              <a:buFont typeface="Arial" panose="020B0604020202020204" pitchFamily="34" charset="0"/>
              <a:buChar char="•"/>
            </a:pPr>
            <a:r>
              <a:rPr lang="it-IT" dirty="0"/>
              <a:t>un atomo perde un elettrone e si trasforma in catione;</a:t>
            </a:r>
          </a:p>
          <a:p>
            <a:pPr marL="342900" indent="-342900">
              <a:buClrTx/>
              <a:buSzPct val="80000"/>
              <a:buFont typeface="Arial" panose="020B0604020202020204" pitchFamily="34" charset="0"/>
              <a:buChar char="•"/>
            </a:pPr>
            <a:r>
              <a:rPr lang="it-IT" dirty="0"/>
              <a:t>l’altro atomo lo accetta e si trasforma in anione.</a:t>
            </a:r>
          </a:p>
        </p:txBody>
      </p:sp>
      <p:sp>
        <p:nvSpPr>
          <p:cNvPr id="4" name="Segnaposto piè di pagina 3">
            <a:extLst>
              <a:ext uri="{FF2B5EF4-FFF2-40B4-BE49-F238E27FC236}">
                <a16:creationId xmlns:a16="http://schemas.microsoft.com/office/drawing/2014/main" id="{EA13CA6C-0990-4288-8F29-D708A5CB5588}"/>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
        <p:nvSpPr>
          <p:cNvPr id="6" name="Rettangolo 5">
            <a:extLst>
              <a:ext uri="{FF2B5EF4-FFF2-40B4-BE49-F238E27FC236}">
                <a16:creationId xmlns:a16="http://schemas.microsoft.com/office/drawing/2014/main" id="{D5A3CFE1-F6E5-43E0-AD67-1B1F81F9B415}"/>
              </a:ext>
            </a:extLst>
          </p:cNvPr>
          <p:cNvSpPr/>
          <p:nvPr/>
        </p:nvSpPr>
        <p:spPr>
          <a:xfrm>
            <a:off x="820302" y="4941787"/>
            <a:ext cx="2242592" cy="830997"/>
          </a:xfrm>
          <a:prstGeom prst="rect">
            <a:avLst/>
          </a:prstGeom>
        </p:spPr>
        <p:txBody>
          <a:bodyPr wrap="square">
            <a:spAutoFit/>
          </a:bodyPr>
          <a:lstStyle/>
          <a:p>
            <a:r>
              <a:rPr lang="it-IT" dirty="0">
                <a:solidFill>
                  <a:srgbClr val="808080"/>
                </a:solidFill>
                <a:latin typeface="Cambria Math" panose="02040503050406030204" pitchFamily="18" charset="0"/>
                <a:ea typeface="Cambria Math" panose="02040503050406030204" pitchFamily="18" charset="0"/>
              </a:rPr>
              <a:t>Na ⟶ Na</a:t>
            </a:r>
            <a:r>
              <a:rPr lang="it-IT" baseline="30000" dirty="0">
                <a:solidFill>
                  <a:srgbClr val="808080"/>
                </a:solidFill>
                <a:latin typeface="Cambria Math" panose="02040503050406030204" pitchFamily="18" charset="0"/>
                <a:ea typeface="Cambria Math" panose="02040503050406030204" pitchFamily="18" charset="0"/>
              </a:rPr>
              <a:t>+</a:t>
            </a:r>
            <a:r>
              <a:rPr lang="it-IT" dirty="0">
                <a:solidFill>
                  <a:srgbClr val="808080"/>
                </a:solidFill>
                <a:latin typeface="Cambria Math" panose="02040503050406030204" pitchFamily="18" charset="0"/>
                <a:ea typeface="Cambria Math" panose="02040503050406030204" pitchFamily="18" charset="0"/>
              </a:rPr>
              <a:t> + e</a:t>
            </a:r>
            <a:r>
              <a:rPr lang="it-IT" baseline="30000" dirty="0">
                <a:solidFill>
                  <a:srgbClr val="808080"/>
                </a:solidFill>
                <a:latin typeface="Cambria Math" panose="02040503050406030204" pitchFamily="18" charset="0"/>
                <a:ea typeface="Cambria Math" panose="02040503050406030204" pitchFamily="18" charset="0"/>
              </a:rPr>
              <a:t>–</a:t>
            </a:r>
          </a:p>
          <a:p>
            <a:r>
              <a:rPr lang="it-IT" dirty="0">
                <a:solidFill>
                  <a:srgbClr val="808080"/>
                </a:solidFill>
                <a:latin typeface="Cambria Math" panose="02040503050406030204" pitchFamily="18" charset="0"/>
                <a:ea typeface="Cambria Math" panose="02040503050406030204" pitchFamily="18" charset="0"/>
              </a:rPr>
              <a:t>Cl + e</a:t>
            </a:r>
            <a:r>
              <a:rPr lang="it-IT" baseline="30000" dirty="0">
                <a:solidFill>
                  <a:srgbClr val="808080"/>
                </a:solidFill>
                <a:latin typeface="Cambria Math" panose="02040503050406030204" pitchFamily="18" charset="0"/>
                <a:ea typeface="Cambria Math" panose="02040503050406030204" pitchFamily="18" charset="0"/>
              </a:rPr>
              <a:t>–</a:t>
            </a:r>
            <a:r>
              <a:rPr lang="it-IT" dirty="0">
                <a:solidFill>
                  <a:srgbClr val="808080"/>
                </a:solidFill>
                <a:latin typeface="Cambria Math" panose="02040503050406030204" pitchFamily="18" charset="0"/>
                <a:ea typeface="Cambria Math" panose="02040503050406030204" pitchFamily="18" charset="0"/>
              </a:rPr>
              <a:t> ⟶ Cl</a:t>
            </a:r>
            <a:r>
              <a:rPr lang="it-IT" baseline="30000" dirty="0">
                <a:solidFill>
                  <a:srgbClr val="808080"/>
                </a:solidFill>
                <a:latin typeface="Cambria Math" panose="02040503050406030204" pitchFamily="18" charset="0"/>
                <a:ea typeface="Cambria Math" panose="02040503050406030204" pitchFamily="18" charset="0"/>
              </a:rPr>
              <a:t>–</a:t>
            </a:r>
          </a:p>
        </p:txBody>
      </p:sp>
      <p:pic>
        <p:nvPicPr>
          <p:cNvPr id="7" name="Immagine 6">
            <a:extLst>
              <a:ext uri="{FF2B5EF4-FFF2-40B4-BE49-F238E27FC236}">
                <a16:creationId xmlns:a16="http://schemas.microsoft.com/office/drawing/2014/main" id="{8C564A80-FC78-46F3-B3B7-5D6BB2B7898B}"/>
              </a:ext>
            </a:extLst>
          </p:cNvPr>
          <p:cNvPicPr>
            <a:picLocks noChangeAspect="1"/>
          </p:cNvPicPr>
          <p:nvPr/>
        </p:nvPicPr>
        <p:blipFill>
          <a:blip r:embed="rId2"/>
          <a:stretch>
            <a:fillRect/>
          </a:stretch>
        </p:blipFill>
        <p:spPr>
          <a:xfrm>
            <a:off x="3885632" y="4385888"/>
            <a:ext cx="4510260" cy="1951898"/>
          </a:xfrm>
          <a:prstGeom prst="rect">
            <a:avLst/>
          </a:prstGeom>
        </p:spPr>
      </p:pic>
    </p:spTree>
    <p:extLst>
      <p:ext uri="{BB962C8B-B14F-4D97-AF65-F5344CB8AC3E}">
        <p14:creationId xmlns:p14="http://schemas.microsoft.com/office/powerpoint/2010/main" val="1183290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A7A600B-2B94-405C-8BDE-0D7CFB7E17F0}"/>
              </a:ext>
            </a:extLst>
          </p:cNvPr>
          <p:cNvPicPr>
            <a:picLocks noChangeAspect="1"/>
          </p:cNvPicPr>
          <p:nvPr/>
        </p:nvPicPr>
        <p:blipFill>
          <a:blip r:embed="rId2"/>
          <a:stretch>
            <a:fillRect/>
          </a:stretch>
        </p:blipFill>
        <p:spPr>
          <a:xfrm>
            <a:off x="4323680" y="3369538"/>
            <a:ext cx="4591050" cy="1908810"/>
          </a:xfrm>
          <a:prstGeom prst="rect">
            <a:avLst/>
          </a:prstGeom>
        </p:spPr>
      </p:pic>
      <p:sp>
        <p:nvSpPr>
          <p:cNvPr id="2" name="Titolo 1">
            <a:extLst>
              <a:ext uri="{FF2B5EF4-FFF2-40B4-BE49-F238E27FC236}">
                <a16:creationId xmlns:a16="http://schemas.microsoft.com/office/drawing/2014/main" id="{23B1ACB0-E73D-4DA1-82F6-9303C284D565}"/>
              </a:ext>
            </a:extLst>
          </p:cNvPr>
          <p:cNvSpPr>
            <a:spLocks noGrp="1"/>
          </p:cNvSpPr>
          <p:nvPr>
            <p:ph type="title"/>
          </p:nvPr>
        </p:nvSpPr>
        <p:spPr/>
        <p:txBody>
          <a:bodyPr/>
          <a:lstStyle/>
          <a:p>
            <a:r>
              <a:rPr lang="it-IT" dirty="0"/>
              <a:t>I legami ionici</a:t>
            </a:r>
          </a:p>
        </p:txBody>
      </p:sp>
      <p:sp>
        <p:nvSpPr>
          <p:cNvPr id="3" name="Segnaposto contenuto 2">
            <a:extLst>
              <a:ext uri="{FF2B5EF4-FFF2-40B4-BE49-F238E27FC236}">
                <a16:creationId xmlns:a16="http://schemas.microsoft.com/office/drawing/2014/main" id="{EFE39C11-FA8F-4FA4-9D52-BB250A0C9BA8}"/>
              </a:ext>
            </a:extLst>
          </p:cNvPr>
          <p:cNvSpPr>
            <a:spLocks noGrp="1"/>
          </p:cNvSpPr>
          <p:nvPr>
            <p:ph idx="1"/>
          </p:nvPr>
        </p:nvSpPr>
        <p:spPr/>
        <p:txBody>
          <a:bodyPr/>
          <a:lstStyle/>
          <a:p>
            <a:r>
              <a:rPr lang="it-IT" dirty="0"/>
              <a:t>Nel formare ioni, gli atomi degli </a:t>
            </a:r>
            <a:r>
              <a:rPr lang="it-IT" b="1" dirty="0"/>
              <a:t>elementi dei blocchi </a:t>
            </a:r>
            <a:r>
              <a:rPr lang="it-IT" b="1" i="1" dirty="0"/>
              <a:t>s </a:t>
            </a:r>
            <a:r>
              <a:rPr lang="it-IT" b="1" dirty="0"/>
              <a:t>e </a:t>
            </a:r>
            <a:r>
              <a:rPr lang="it-IT" b="1" i="1" dirty="0"/>
              <a:t>p </a:t>
            </a:r>
            <a:r>
              <a:rPr lang="it-IT" dirty="0"/>
              <a:t>tendono ad </a:t>
            </a:r>
            <a:r>
              <a:rPr lang="it-IT" i="1" dirty="0"/>
              <a:t>acquistare</a:t>
            </a:r>
            <a:r>
              <a:rPr lang="it-IT" dirty="0"/>
              <a:t> o a </a:t>
            </a:r>
            <a:r>
              <a:rPr lang="it-IT" i="1" dirty="0"/>
              <a:t>cedere</a:t>
            </a:r>
            <a:r>
              <a:rPr lang="it-IT" dirty="0"/>
              <a:t> elettroni in modo da raggiungere la configurazione elettronica del </a:t>
            </a:r>
            <a:r>
              <a:rPr lang="it-IT" b="1" dirty="0"/>
              <a:t>gas nobile più vicino</a:t>
            </a:r>
            <a:r>
              <a:rPr lang="it-IT" dirty="0"/>
              <a:t> nella tavola periodica.</a:t>
            </a:r>
          </a:p>
        </p:txBody>
      </p:sp>
      <p:sp>
        <p:nvSpPr>
          <p:cNvPr id="4" name="Segnaposto piè di pagina 3">
            <a:extLst>
              <a:ext uri="{FF2B5EF4-FFF2-40B4-BE49-F238E27FC236}">
                <a16:creationId xmlns:a16="http://schemas.microsoft.com/office/drawing/2014/main" id="{EA13CA6C-0990-4288-8F29-D708A5CB5588}"/>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9" name="Immagine 8">
            <a:extLst>
              <a:ext uri="{FF2B5EF4-FFF2-40B4-BE49-F238E27FC236}">
                <a16:creationId xmlns:a16="http://schemas.microsoft.com/office/drawing/2014/main" id="{E0318396-5EA4-443A-B6D6-335A62A8607B}"/>
              </a:ext>
            </a:extLst>
          </p:cNvPr>
          <p:cNvPicPr>
            <a:picLocks noChangeAspect="1"/>
          </p:cNvPicPr>
          <p:nvPr/>
        </p:nvPicPr>
        <p:blipFill>
          <a:blip r:embed="rId3"/>
          <a:stretch>
            <a:fillRect/>
          </a:stretch>
        </p:blipFill>
        <p:spPr>
          <a:xfrm>
            <a:off x="444137" y="3358108"/>
            <a:ext cx="3981450" cy="1931670"/>
          </a:xfrm>
          <a:prstGeom prst="rect">
            <a:avLst/>
          </a:prstGeom>
        </p:spPr>
      </p:pic>
    </p:spTree>
    <p:extLst>
      <p:ext uri="{BB962C8B-B14F-4D97-AF65-F5344CB8AC3E}">
        <p14:creationId xmlns:p14="http://schemas.microsoft.com/office/powerpoint/2010/main" val="738193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B1ACB0-E73D-4DA1-82F6-9303C284D565}"/>
              </a:ext>
            </a:extLst>
          </p:cNvPr>
          <p:cNvSpPr>
            <a:spLocks noGrp="1"/>
          </p:cNvSpPr>
          <p:nvPr>
            <p:ph type="title"/>
          </p:nvPr>
        </p:nvSpPr>
        <p:spPr/>
        <p:txBody>
          <a:bodyPr/>
          <a:lstStyle/>
          <a:p>
            <a:r>
              <a:rPr lang="it-IT" dirty="0"/>
              <a:t>I legami ionici</a:t>
            </a:r>
          </a:p>
        </p:txBody>
      </p:sp>
      <p:sp>
        <p:nvSpPr>
          <p:cNvPr id="3" name="Segnaposto contenuto 2">
            <a:extLst>
              <a:ext uri="{FF2B5EF4-FFF2-40B4-BE49-F238E27FC236}">
                <a16:creationId xmlns:a16="http://schemas.microsoft.com/office/drawing/2014/main" id="{EFE39C11-FA8F-4FA4-9D52-BB250A0C9BA8}"/>
              </a:ext>
            </a:extLst>
          </p:cNvPr>
          <p:cNvSpPr>
            <a:spLocks noGrp="1"/>
          </p:cNvSpPr>
          <p:nvPr>
            <p:ph idx="1"/>
          </p:nvPr>
        </p:nvSpPr>
        <p:spPr>
          <a:xfrm>
            <a:off x="457200" y="1340768"/>
            <a:ext cx="8219256" cy="2232248"/>
          </a:xfrm>
        </p:spPr>
        <p:txBody>
          <a:bodyPr/>
          <a:lstStyle/>
          <a:p>
            <a:r>
              <a:rPr lang="it-IT" dirty="0"/>
              <a:t>Tutti i gas nobili, a parte l’elio, hanno otto elettroni nel livello più esterno, quindi:</a:t>
            </a:r>
          </a:p>
          <a:p>
            <a:r>
              <a:rPr lang="it-IT" b="1" dirty="0"/>
              <a:t>Regola dell’ottetto </a:t>
            </a:r>
            <a:r>
              <a:rPr lang="it-IT" dirty="0"/>
              <a:t>→ gli atomi degli elementi dei blocchi </a:t>
            </a:r>
            <a:r>
              <a:rPr lang="it-IT" i="1" dirty="0"/>
              <a:t>s </a:t>
            </a:r>
            <a:r>
              <a:rPr lang="it-IT" dirty="0"/>
              <a:t>e </a:t>
            </a:r>
            <a:r>
              <a:rPr lang="it-IT" i="1" dirty="0"/>
              <a:t>p</a:t>
            </a:r>
            <a:r>
              <a:rPr lang="it-IT" dirty="0"/>
              <a:t> tendono ad </a:t>
            </a:r>
            <a:r>
              <a:rPr lang="it-IT" i="1" dirty="0"/>
              <a:t>acquistare</a:t>
            </a:r>
            <a:r>
              <a:rPr lang="it-IT" dirty="0"/>
              <a:t> o a </a:t>
            </a:r>
            <a:r>
              <a:rPr lang="it-IT" i="1" dirty="0"/>
              <a:t>cedere</a:t>
            </a:r>
            <a:r>
              <a:rPr lang="it-IT" dirty="0"/>
              <a:t> elettroni in modo da disporre </a:t>
            </a:r>
            <a:r>
              <a:rPr lang="it-IT" b="1" dirty="0"/>
              <a:t>otto elettroni </a:t>
            </a:r>
            <a:r>
              <a:rPr lang="it-IT" dirty="0"/>
              <a:t>nel livello più esterno.</a:t>
            </a:r>
          </a:p>
        </p:txBody>
      </p:sp>
      <p:sp>
        <p:nvSpPr>
          <p:cNvPr id="4" name="Segnaposto piè di pagina 3">
            <a:extLst>
              <a:ext uri="{FF2B5EF4-FFF2-40B4-BE49-F238E27FC236}">
                <a16:creationId xmlns:a16="http://schemas.microsoft.com/office/drawing/2014/main" id="{EA13CA6C-0990-4288-8F29-D708A5CB5588}"/>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
        <p:nvSpPr>
          <p:cNvPr id="6" name="Rettangolo 5">
            <a:extLst>
              <a:ext uri="{FF2B5EF4-FFF2-40B4-BE49-F238E27FC236}">
                <a16:creationId xmlns:a16="http://schemas.microsoft.com/office/drawing/2014/main" id="{C8BFF8E7-FA2F-4082-BF2B-2AC152A976D2}"/>
              </a:ext>
            </a:extLst>
          </p:cNvPr>
          <p:cNvSpPr/>
          <p:nvPr/>
        </p:nvSpPr>
        <p:spPr>
          <a:xfrm>
            <a:off x="2046548" y="5955650"/>
            <a:ext cx="5040560" cy="369332"/>
          </a:xfrm>
          <a:prstGeom prst="rect">
            <a:avLst/>
          </a:prstGeom>
        </p:spPr>
        <p:txBody>
          <a:bodyPr wrap="square">
            <a:spAutoFit/>
          </a:bodyPr>
          <a:lstStyle/>
          <a:p>
            <a:pPr algn="ctr"/>
            <a:r>
              <a:rPr lang="it-IT" sz="1800" dirty="0">
                <a:solidFill>
                  <a:srgbClr val="808080"/>
                </a:solidFill>
                <a:latin typeface="+mn-lt"/>
              </a:rPr>
              <a:t>Alcuni ioni formati dagli elementi rappresentativi</a:t>
            </a:r>
          </a:p>
        </p:txBody>
      </p:sp>
      <p:pic>
        <p:nvPicPr>
          <p:cNvPr id="7" name="Immagine 6">
            <a:extLst>
              <a:ext uri="{FF2B5EF4-FFF2-40B4-BE49-F238E27FC236}">
                <a16:creationId xmlns:a16="http://schemas.microsoft.com/office/drawing/2014/main" id="{474CE4AF-67E3-43B7-AA41-A97C9EEDDC79}"/>
              </a:ext>
            </a:extLst>
          </p:cNvPr>
          <p:cNvPicPr>
            <a:picLocks noChangeAspect="1"/>
          </p:cNvPicPr>
          <p:nvPr/>
        </p:nvPicPr>
        <p:blipFill>
          <a:blip r:embed="rId2"/>
          <a:stretch>
            <a:fillRect/>
          </a:stretch>
        </p:blipFill>
        <p:spPr>
          <a:xfrm>
            <a:off x="1019318" y="3618384"/>
            <a:ext cx="7105364" cy="2240875"/>
          </a:xfrm>
          <a:prstGeom prst="rect">
            <a:avLst/>
          </a:prstGeom>
        </p:spPr>
      </p:pic>
    </p:spTree>
    <p:extLst>
      <p:ext uri="{BB962C8B-B14F-4D97-AF65-F5344CB8AC3E}">
        <p14:creationId xmlns:p14="http://schemas.microsoft.com/office/powerpoint/2010/main" val="3974966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B1ACB0-E73D-4DA1-82F6-9303C284D565}"/>
              </a:ext>
            </a:extLst>
          </p:cNvPr>
          <p:cNvSpPr>
            <a:spLocks noGrp="1"/>
          </p:cNvSpPr>
          <p:nvPr>
            <p:ph type="title"/>
          </p:nvPr>
        </p:nvSpPr>
        <p:spPr/>
        <p:txBody>
          <a:bodyPr/>
          <a:lstStyle/>
          <a:p>
            <a:r>
              <a:rPr lang="it-IT" dirty="0"/>
              <a:t>I legami ionici</a:t>
            </a:r>
          </a:p>
        </p:txBody>
      </p:sp>
      <p:sp>
        <p:nvSpPr>
          <p:cNvPr id="3" name="Segnaposto contenuto 2">
            <a:extLst>
              <a:ext uri="{FF2B5EF4-FFF2-40B4-BE49-F238E27FC236}">
                <a16:creationId xmlns:a16="http://schemas.microsoft.com/office/drawing/2014/main" id="{EFE39C11-FA8F-4FA4-9D52-BB250A0C9BA8}"/>
              </a:ext>
            </a:extLst>
          </p:cNvPr>
          <p:cNvSpPr>
            <a:spLocks noGrp="1"/>
          </p:cNvSpPr>
          <p:nvPr>
            <p:ph idx="1"/>
          </p:nvPr>
        </p:nvSpPr>
        <p:spPr/>
        <p:txBody>
          <a:bodyPr/>
          <a:lstStyle/>
          <a:p>
            <a:r>
              <a:rPr lang="it-IT" dirty="0"/>
              <a:t>Per i </a:t>
            </a:r>
            <a:r>
              <a:rPr lang="it-IT" b="1" dirty="0"/>
              <a:t>metalli dei blocchi </a:t>
            </a:r>
            <a:r>
              <a:rPr lang="it-IT" b="1" i="1" dirty="0"/>
              <a:t>d </a:t>
            </a:r>
            <a:r>
              <a:rPr lang="it-IT" b="1" dirty="0"/>
              <a:t>e </a:t>
            </a:r>
            <a:r>
              <a:rPr lang="it-IT" b="1" i="1" dirty="0"/>
              <a:t>p </a:t>
            </a:r>
            <a:r>
              <a:rPr lang="it-IT" dirty="0"/>
              <a:t>la regola dell’ottetto non funziona: possono formare più ioni, con cariche differenti, in base agli elementi con cui interagiscono.</a:t>
            </a:r>
          </a:p>
        </p:txBody>
      </p:sp>
      <p:sp>
        <p:nvSpPr>
          <p:cNvPr id="4" name="Segnaposto piè di pagina 3">
            <a:extLst>
              <a:ext uri="{FF2B5EF4-FFF2-40B4-BE49-F238E27FC236}">
                <a16:creationId xmlns:a16="http://schemas.microsoft.com/office/drawing/2014/main" id="{EA13CA6C-0990-4288-8F29-D708A5CB5588}"/>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
        <p:nvSpPr>
          <p:cNvPr id="6" name="Rettangolo 5">
            <a:extLst>
              <a:ext uri="{FF2B5EF4-FFF2-40B4-BE49-F238E27FC236}">
                <a16:creationId xmlns:a16="http://schemas.microsoft.com/office/drawing/2014/main" id="{C8BFF8E7-FA2F-4082-BF2B-2AC152A976D2}"/>
              </a:ext>
            </a:extLst>
          </p:cNvPr>
          <p:cNvSpPr/>
          <p:nvPr/>
        </p:nvSpPr>
        <p:spPr>
          <a:xfrm>
            <a:off x="1827938" y="5949280"/>
            <a:ext cx="5477780" cy="369332"/>
          </a:xfrm>
          <a:prstGeom prst="rect">
            <a:avLst/>
          </a:prstGeom>
        </p:spPr>
        <p:txBody>
          <a:bodyPr wrap="square">
            <a:spAutoFit/>
          </a:bodyPr>
          <a:lstStyle/>
          <a:p>
            <a:pPr algn="ctr"/>
            <a:r>
              <a:rPr lang="it-IT" sz="1800" dirty="0">
                <a:solidFill>
                  <a:srgbClr val="808080"/>
                </a:solidFill>
                <a:latin typeface="+mn-lt"/>
              </a:rPr>
              <a:t>Ioni di alcuni metalli di transizione e post-transizione</a:t>
            </a:r>
          </a:p>
        </p:txBody>
      </p:sp>
      <p:pic>
        <p:nvPicPr>
          <p:cNvPr id="5" name="Immagine 4">
            <a:extLst>
              <a:ext uri="{FF2B5EF4-FFF2-40B4-BE49-F238E27FC236}">
                <a16:creationId xmlns:a16="http://schemas.microsoft.com/office/drawing/2014/main" id="{11C8BC76-5A59-4769-9B6A-4AD247872FCE}"/>
              </a:ext>
            </a:extLst>
          </p:cNvPr>
          <p:cNvPicPr>
            <a:picLocks noChangeAspect="1"/>
          </p:cNvPicPr>
          <p:nvPr/>
        </p:nvPicPr>
        <p:blipFill>
          <a:blip r:embed="rId2"/>
          <a:stretch>
            <a:fillRect/>
          </a:stretch>
        </p:blipFill>
        <p:spPr>
          <a:xfrm>
            <a:off x="1661523" y="2780928"/>
            <a:ext cx="5810610" cy="3040258"/>
          </a:xfrm>
          <a:prstGeom prst="rect">
            <a:avLst/>
          </a:prstGeom>
        </p:spPr>
      </p:pic>
    </p:spTree>
    <p:extLst>
      <p:ext uri="{BB962C8B-B14F-4D97-AF65-F5344CB8AC3E}">
        <p14:creationId xmlns:p14="http://schemas.microsoft.com/office/powerpoint/2010/main" val="13483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B1ACB0-E73D-4DA1-82F6-9303C284D565}"/>
              </a:ext>
            </a:extLst>
          </p:cNvPr>
          <p:cNvSpPr>
            <a:spLocks noGrp="1"/>
          </p:cNvSpPr>
          <p:nvPr>
            <p:ph type="title"/>
          </p:nvPr>
        </p:nvSpPr>
        <p:spPr/>
        <p:txBody>
          <a:bodyPr/>
          <a:lstStyle/>
          <a:p>
            <a:r>
              <a:rPr lang="it-IT" dirty="0"/>
              <a:t>I legami ionici</a:t>
            </a:r>
          </a:p>
        </p:txBody>
      </p:sp>
      <p:sp>
        <p:nvSpPr>
          <p:cNvPr id="3" name="Segnaposto contenuto 2">
            <a:extLst>
              <a:ext uri="{FF2B5EF4-FFF2-40B4-BE49-F238E27FC236}">
                <a16:creationId xmlns:a16="http://schemas.microsoft.com/office/drawing/2014/main" id="{EFE39C11-FA8F-4FA4-9D52-BB250A0C9BA8}"/>
              </a:ext>
            </a:extLst>
          </p:cNvPr>
          <p:cNvSpPr>
            <a:spLocks noGrp="1"/>
          </p:cNvSpPr>
          <p:nvPr>
            <p:ph idx="1"/>
          </p:nvPr>
        </p:nvSpPr>
        <p:spPr>
          <a:xfrm>
            <a:off x="457200" y="1340768"/>
            <a:ext cx="8219256" cy="2952328"/>
          </a:xfrm>
        </p:spPr>
        <p:txBody>
          <a:bodyPr/>
          <a:lstStyle/>
          <a:p>
            <a:r>
              <a:rPr lang="it-IT" dirty="0"/>
              <a:t>L’</a:t>
            </a:r>
            <a:r>
              <a:rPr lang="it-IT" b="1" dirty="0"/>
              <a:t>energia reticolare </a:t>
            </a:r>
            <a:r>
              <a:rPr lang="it-IT" dirty="0"/>
              <a:t>è l’energia necessaria per separare gli ioni presenti in una mole di un composto, in modo da formare una nube di ioni allo stato gassoso.</a:t>
            </a:r>
            <a:br>
              <a:rPr lang="it-IT" dirty="0"/>
            </a:br>
            <a:r>
              <a:rPr lang="it-IT" dirty="0"/>
              <a:t>Corrisponde quindi alla differenza di energia tra gli ioni nel solido e quelli allo stato gassoso.</a:t>
            </a:r>
          </a:p>
          <a:p>
            <a:pPr algn="ctr"/>
            <a:r>
              <a:rPr lang="it-IT" dirty="0">
                <a:latin typeface="Cambria Math" panose="02040503050406030204" pitchFamily="18" charset="0"/>
                <a:ea typeface="Cambria Math" panose="02040503050406030204" pitchFamily="18" charset="0"/>
              </a:rPr>
              <a:t>NaCl(</a:t>
            </a:r>
            <a:r>
              <a:rPr lang="it-IT" i="1" dirty="0">
                <a:latin typeface="Cambria Math" panose="02040503050406030204" pitchFamily="18" charset="0"/>
                <a:ea typeface="Cambria Math" panose="02040503050406030204" pitchFamily="18" charset="0"/>
              </a:rPr>
              <a:t>s</a:t>
            </a:r>
            <a:r>
              <a:rPr lang="it-IT" dirty="0">
                <a:latin typeface="Cambria Math" panose="02040503050406030204" pitchFamily="18" charset="0"/>
                <a:ea typeface="Cambria Math" panose="02040503050406030204" pitchFamily="18" charset="0"/>
              </a:rPr>
              <a:t>) ⟶ Na</a:t>
            </a:r>
            <a:r>
              <a:rPr lang="it-IT" baseline="30000" dirty="0">
                <a:latin typeface="Cambria Math" panose="02040503050406030204" pitchFamily="18" charset="0"/>
                <a:ea typeface="Cambria Math" panose="02040503050406030204" pitchFamily="18" charset="0"/>
              </a:rPr>
              <a:t>+</a:t>
            </a:r>
            <a:r>
              <a:rPr lang="it-IT" dirty="0">
                <a:latin typeface="Cambria Math" panose="02040503050406030204" pitchFamily="18" charset="0"/>
                <a:ea typeface="Cambria Math" panose="02040503050406030204" pitchFamily="18" charset="0"/>
              </a:rPr>
              <a:t>(</a:t>
            </a:r>
            <a:r>
              <a:rPr lang="it-IT" i="1" dirty="0">
                <a:latin typeface="Cambria Math" panose="02040503050406030204" pitchFamily="18" charset="0"/>
                <a:ea typeface="Cambria Math" panose="02040503050406030204" pitchFamily="18" charset="0"/>
              </a:rPr>
              <a:t>g</a:t>
            </a:r>
            <a:r>
              <a:rPr lang="it-IT" dirty="0">
                <a:latin typeface="Cambria Math" panose="02040503050406030204" pitchFamily="18" charset="0"/>
                <a:ea typeface="Cambria Math" panose="02040503050406030204" pitchFamily="18" charset="0"/>
              </a:rPr>
              <a:t>) + Cl</a:t>
            </a:r>
            <a:r>
              <a:rPr lang="it-IT" baseline="30000" dirty="0">
                <a:latin typeface="Cambria Math" panose="02040503050406030204" pitchFamily="18" charset="0"/>
                <a:ea typeface="Cambria Math" panose="02040503050406030204" pitchFamily="18" charset="0"/>
              </a:rPr>
              <a:t>–</a:t>
            </a:r>
            <a:r>
              <a:rPr lang="it-IT" dirty="0">
                <a:latin typeface="Cambria Math" panose="02040503050406030204" pitchFamily="18" charset="0"/>
                <a:ea typeface="Cambria Math" panose="02040503050406030204" pitchFamily="18" charset="0"/>
              </a:rPr>
              <a:t>(</a:t>
            </a:r>
            <a:r>
              <a:rPr lang="it-IT" i="1" dirty="0">
                <a:latin typeface="Cambria Math" panose="02040503050406030204" pitchFamily="18" charset="0"/>
                <a:ea typeface="Cambria Math" panose="02040503050406030204" pitchFamily="18" charset="0"/>
              </a:rPr>
              <a:t>g</a:t>
            </a:r>
            <a:r>
              <a:rPr lang="it-IT" dirty="0">
                <a:latin typeface="Cambria Math" panose="02040503050406030204" pitchFamily="18" charset="0"/>
                <a:ea typeface="Cambria Math" panose="02040503050406030204" pitchFamily="18" charset="0"/>
              </a:rPr>
              <a:t>)</a:t>
            </a:r>
          </a:p>
          <a:p>
            <a:endParaRPr lang="it-IT" dirty="0">
              <a:ea typeface="Cambria Math" panose="02040503050406030204" pitchFamily="18" charset="0"/>
            </a:endParaRPr>
          </a:p>
        </p:txBody>
      </p:sp>
      <p:sp>
        <p:nvSpPr>
          <p:cNvPr id="4" name="Segnaposto piè di pagina 3">
            <a:extLst>
              <a:ext uri="{FF2B5EF4-FFF2-40B4-BE49-F238E27FC236}">
                <a16:creationId xmlns:a16="http://schemas.microsoft.com/office/drawing/2014/main" id="{EA13CA6C-0990-4288-8F29-D708A5CB5588}"/>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6" name="Immagine 5">
            <a:extLst>
              <a:ext uri="{FF2B5EF4-FFF2-40B4-BE49-F238E27FC236}">
                <a16:creationId xmlns:a16="http://schemas.microsoft.com/office/drawing/2014/main" id="{2FEC0DCB-AD67-4F97-9705-379348CA69D8}"/>
              </a:ext>
            </a:extLst>
          </p:cNvPr>
          <p:cNvPicPr>
            <a:picLocks noChangeAspect="1"/>
          </p:cNvPicPr>
          <p:nvPr/>
        </p:nvPicPr>
        <p:blipFill>
          <a:blip r:embed="rId2"/>
          <a:stretch>
            <a:fillRect/>
          </a:stretch>
        </p:blipFill>
        <p:spPr>
          <a:xfrm>
            <a:off x="2116906" y="3933056"/>
            <a:ext cx="4899844" cy="2351713"/>
          </a:xfrm>
          <a:prstGeom prst="rect">
            <a:avLst/>
          </a:prstGeom>
        </p:spPr>
      </p:pic>
    </p:spTree>
    <p:extLst>
      <p:ext uri="{BB962C8B-B14F-4D97-AF65-F5344CB8AC3E}">
        <p14:creationId xmlns:p14="http://schemas.microsoft.com/office/powerpoint/2010/main" val="3710827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B1ACB0-E73D-4DA1-82F6-9303C284D565}"/>
              </a:ext>
            </a:extLst>
          </p:cNvPr>
          <p:cNvSpPr>
            <a:spLocks noGrp="1"/>
          </p:cNvSpPr>
          <p:nvPr>
            <p:ph type="title"/>
          </p:nvPr>
        </p:nvSpPr>
        <p:spPr/>
        <p:txBody>
          <a:bodyPr/>
          <a:lstStyle/>
          <a:p>
            <a:r>
              <a:rPr lang="it-IT" dirty="0"/>
              <a:t>I legami ionici</a:t>
            </a:r>
          </a:p>
        </p:txBody>
      </p:sp>
      <p:sp>
        <p:nvSpPr>
          <p:cNvPr id="3" name="Segnaposto contenuto 2">
            <a:extLst>
              <a:ext uri="{FF2B5EF4-FFF2-40B4-BE49-F238E27FC236}">
                <a16:creationId xmlns:a16="http://schemas.microsoft.com/office/drawing/2014/main" id="{EFE39C11-FA8F-4FA4-9D52-BB250A0C9BA8}"/>
              </a:ext>
            </a:extLst>
          </p:cNvPr>
          <p:cNvSpPr>
            <a:spLocks noGrp="1"/>
          </p:cNvSpPr>
          <p:nvPr>
            <p:ph idx="1"/>
          </p:nvPr>
        </p:nvSpPr>
        <p:spPr>
          <a:xfrm>
            <a:off x="457200" y="1340768"/>
            <a:ext cx="8219256" cy="4824536"/>
          </a:xfrm>
        </p:spPr>
        <p:txBody>
          <a:bodyPr/>
          <a:lstStyle/>
          <a:p>
            <a:r>
              <a:rPr lang="it-IT" dirty="0"/>
              <a:t>Per valutare la stabilità del cloruro di sodio, dobbiamo quindi tenere conto di energia di ionizzazione, affinità elettronica ed energia reticolare:</a:t>
            </a:r>
          </a:p>
          <a:p>
            <a:endParaRPr lang="it-IT" dirty="0"/>
          </a:p>
          <a:p>
            <a:endParaRPr lang="it-IT" dirty="0"/>
          </a:p>
          <a:p>
            <a:endParaRPr lang="it-IT" dirty="0"/>
          </a:p>
          <a:p>
            <a:br>
              <a:rPr lang="it-IT" dirty="0"/>
            </a:br>
            <a:r>
              <a:rPr lang="it-IT" dirty="0"/>
              <a:t>L’energia reticolare dà il principale contributo alla stabilità dei composti ionici, poiché consente di superare la spesa energetica necessaria per la formazione degli ioni dagli elementi.</a:t>
            </a:r>
          </a:p>
        </p:txBody>
      </p:sp>
      <p:sp>
        <p:nvSpPr>
          <p:cNvPr id="4" name="Segnaposto piè di pagina 3">
            <a:extLst>
              <a:ext uri="{FF2B5EF4-FFF2-40B4-BE49-F238E27FC236}">
                <a16:creationId xmlns:a16="http://schemas.microsoft.com/office/drawing/2014/main" id="{EA13CA6C-0990-4288-8F29-D708A5CB5588}"/>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7" name="Immagine 6">
            <a:extLst>
              <a:ext uri="{FF2B5EF4-FFF2-40B4-BE49-F238E27FC236}">
                <a16:creationId xmlns:a16="http://schemas.microsoft.com/office/drawing/2014/main" id="{10B162E7-B381-4F79-8CF5-0EA7C4E5FC82}"/>
              </a:ext>
            </a:extLst>
          </p:cNvPr>
          <p:cNvPicPr>
            <a:picLocks noChangeAspect="1"/>
          </p:cNvPicPr>
          <p:nvPr/>
        </p:nvPicPr>
        <p:blipFill>
          <a:blip r:embed="rId2"/>
          <a:stretch>
            <a:fillRect/>
          </a:stretch>
        </p:blipFill>
        <p:spPr>
          <a:xfrm>
            <a:off x="457200" y="2852936"/>
            <a:ext cx="8219256" cy="1435335"/>
          </a:xfrm>
          <a:prstGeom prst="rect">
            <a:avLst/>
          </a:prstGeom>
        </p:spPr>
      </p:pic>
    </p:spTree>
    <p:extLst>
      <p:ext uri="{BB962C8B-B14F-4D97-AF65-F5344CB8AC3E}">
        <p14:creationId xmlns:p14="http://schemas.microsoft.com/office/powerpoint/2010/main" val="2578895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60133E-0B07-49E8-B825-9EF9B4CBAD69}"/>
              </a:ext>
            </a:extLst>
          </p:cNvPr>
          <p:cNvSpPr>
            <a:spLocks noGrp="1"/>
          </p:cNvSpPr>
          <p:nvPr>
            <p:ph type="title"/>
          </p:nvPr>
        </p:nvSpPr>
        <p:spPr/>
        <p:txBody>
          <a:bodyPr/>
          <a:lstStyle/>
          <a:p>
            <a:r>
              <a:rPr lang="it-IT" dirty="0"/>
              <a:t>I simboli di Lewis</a:t>
            </a:r>
          </a:p>
        </p:txBody>
      </p:sp>
      <p:sp>
        <p:nvSpPr>
          <p:cNvPr id="3" name="Segnaposto contenuto 2">
            <a:extLst>
              <a:ext uri="{FF2B5EF4-FFF2-40B4-BE49-F238E27FC236}">
                <a16:creationId xmlns:a16="http://schemas.microsoft.com/office/drawing/2014/main" id="{3CF3F9A1-8800-444F-A662-6D46CB600792}"/>
              </a:ext>
            </a:extLst>
          </p:cNvPr>
          <p:cNvSpPr>
            <a:spLocks noGrp="1"/>
          </p:cNvSpPr>
          <p:nvPr>
            <p:ph idx="1"/>
          </p:nvPr>
        </p:nvSpPr>
        <p:spPr>
          <a:xfrm>
            <a:off x="457200" y="1340768"/>
            <a:ext cx="8219256" cy="1301352"/>
          </a:xfrm>
        </p:spPr>
        <p:txBody>
          <a:bodyPr/>
          <a:lstStyle/>
          <a:p>
            <a:r>
              <a:rPr lang="it-IT" dirty="0"/>
              <a:t>Il </a:t>
            </a:r>
            <a:r>
              <a:rPr lang="it-IT" b="1" dirty="0"/>
              <a:t>simbolo di Lewis</a:t>
            </a:r>
            <a:r>
              <a:rPr lang="it-IT" dirty="0"/>
              <a:t> (Lewis, 1916) si ottiene scrivendo il simbolo chimico dell’elemento circondato da puntini, che rappresentano gli elettroni di valenza dell’atomo.</a:t>
            </a:r>
          </a:p>
        </p:txBody>
      </p:sp>
      <p:sp>
        <p:nvSpPr>
          <p:cNvPr id="4" name="Segnaposto piè di pagina 3">
            <a:extLst>
              <a:ext uri="{FF2B5EF4-FFF2-40B4-BE49-F238E27FC236}">
                <a16:creationId xmlns:a16="http://schemas.microsoft.com/office/drawing/2014/main" id="{88B5EE25-6E46-4E29-810F-C78CF9F35FDF}"/>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6" name="Immagine 5">
            <a:extLst>
              <a:ext uri="{FF2B5EF4-FFF2-40B4-BE49-F238E27FC236}">
                <a16:creationId xmlns:a16="http://schemas.microsoft.com/office/drawing/2014/main" id="{BB12D6B7-C352-4FFE-B39C-05183217014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257806" y="4639247"/>
            <a:ext cx="6618043" cy="860663"/>
          </a:xfrm>
          <a:prstGeom prst="rect">
            <a:avLst/>
          </a:prstGeom>
        </p:spPr>
      </p:pic>
      <p:pic>
        <p:nvPicPr>
          <p:cNvPr id="7" name="Immagine 6">
            <a:extLst>
              <a:ext uri="{FF2B5EF4-FFF2-40B4-BE49-F238E27FC236}">
                <a16:creationId xmlns:a16="http://schemas.microsoft.com/office/drawing/2014/main" id="{4B0ECC62-9FC9-464D-885A-7649665F6CC2}"/>
              </a:ext>
            </a:extLst>
          </p:cNvPr>
          <p:cNvPicPr>
            <a:picLocks noChangeAspect="1"/>
          </p:cNvPicPr>
          <p:nvPr/>
        </p:nvPicPr>
        <p:blipFill>
          <a:blip r:embed="rId3"/>
          <a:stretch>
            <a:fillRect/>
          </a:stretch>
        </p:blipFill>
        <p:spPr>
          <a:xfrm>
            <a:off x="649705" y="3055732"/>
            <a:ext cx="7844590" cy="914400"/>
          </a:xfrm>
          <a:prstGeom prst="rect">
            <a:avLst/>
          </a:prstGeom>
        </p:spPr>
      </p:pic>
    </p:spTree>
    <p:extLst>
      <p:ext uri="{BB962C8B-B14F-4D97-AF65-F5344CB8AC3E}">
        <p14:creationId xmlns:p14="http://schemas.microsoft.com/office/powerpoint/2010/main" val="1522425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60133E-0B07-49E8-B825-9EF9B4CBAD69}"/>
              </a:ext>
            </a:extLst>
          </p:cNvPr>
          <p:cNvSpPr>
            <a:spLocks noGrp="1"/>
          </p:cNvSpPr>
          <p:nvPr>
            <p:ph type="title"/>
          </p:nvPr>
        </p:nvSpPr>
        <p:spPr/>
        <p:txBody>
          <a:bodyPr/>
          <a:lstStyle/>
          <a:p>
            <a:r>
              <a:rPr lang="it-IT" dirty="0"/>
              <a:t>I legami covalenti</a:t>
            </a:r>
          </a:p>
        </p:txBody>
      </p:sp>
      <p:sp>
        <p:nvSpPr>
          <p:cNvPr id="3" name="Segnaposto contenuto 2">
            <a:extLst>
              <a:ext uri="{FF2B5EF4-FFF2-40B4-BE49-F238E27FC236}">
                <a16:creationId xmlns:a16="http://schemas.microsoft.com/office/drawing/2014/main" id="{3CF3F9A1-8800-444F-A662-6D46CB600792}"/>
              </a:ext>
            </a:extLst>
          </p:cNvPr>
          <p:cNvSpPr>
            <a:spLocks noGrp="1"/>
          </p:cNvSpPr>
          <p:nvPr>
            <p:ph idx="1"/>
          </p:nvPr>
        </p:nvSpPr>
        <p:spPr/>
        <p:txBody>
          <a:bodyPr/>
          <a:lstStyle/>
          <a:p>
            <a:r>
              <a:rPr lang="it-IT" b="1" dirty="0"/>
              <a:t>Legame covalente </a:t>
            </a:r>
            <a:r>
              <a:rPr lang="it-IT" i="1" dirty="0"/>
              <a:t>→</a:t>
            </a:r>
            <a:r>
              <a:rPr lang="it-IT" dirty="0"/>
              <a:t> forza di attrazione dovuta alla condivisione di elettroni.</a:t>
            </a:r>
          </a:p>
          <a:p>
            <a:r>
              <a:rPr lang="it-IT" dirty="0"/>
              <a:t>Quando si forma una molecola, l’elettrone di ciascun atomo comincia a risentire dell’attrazione di entrambi i nuclei.</a:t>
            </a:r>
          </a:p>
          <a:p>
            <a:r>
              <a:rPr lang="it-IT" dirty="0"/>
              <a:t>Al diminuire della distanza aumenta la probabilità di trovare entrambi gli elettroni di legame nello spazio compreso fra i due nuclei (densità elettronica).</a:t>
            </a:r>
          </a:p>
        </p:txBody>
      </p:sp>
      <p:sp>
        <p:nvSpPr>
          <p:cNvPr id="4" name="Segnaposto piè di pagina 3">
            <a:extLst>
              <a:ext uri="{FF2B5EF4-FFF2-40B4-BE49-F238E27FC236}">
                <a16:creationId xmlns:a16="http://schemas.microsoft.com/office/drawing/2014/main" id="{88B5EE25-6E46-4E29-810F-C78CF9F35FDF}"/>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7" name="Immagine 6">
            <a:extLst>
              <a:ext uri="{FF2B5EF4-FFF2-40B4-BE49-F238E27FC236}">
                <a16:creationId xmlns:a16="http://schemas.microsoft.com/office/drawing/2014/main" id="{B3B95DA0-A866-41D5-8921-74A6F5313C41}"/>
              </a:ext>
            </a:extLst>
          </p:cNvPr>
          <p:cNvPicPr>
            <a:picLocks noChangeAspect="1"/>
          </p:cNvPicPr>
          <p:nvPr/>
        </p:nvPicPr>
        <p:blipFill>
          <a:blip r:embed="rId2"/>
          <a:stretch>
            <a:fillRect/>
          </a:stretch>
        </p:blipFill>
        <p:spPr>
          <a:xfrm>
            <a:off x="1169841" y="4643385"/>
            <a:ext cx="6804318" cy="1833615"/>
          </a:xfrm>
          <a:prstGeom prst="rect">
            <a:avLst/>
          </a:prstGeom>
        </p:spPr>
      </p:pic>
      <p:cxnSp>
        <p:nvCxnSpPr>
          <p:cNvPr id="9" name="Connettore 2 8">
            <a:extLst>
              <a:ext uri="{FF2B5EF4-FFF2-40B4-BE49-F238E27FC236}">
                <a16:creationId xmlns:a16="http://schemas.microsoft.com/office/drawing/2014/main" id="{7634D5AD-79C0-40FF-B1F2-79BABF66AFD5}"/>
              </a:ext>
            </a:extLst>
          </p:cNvPr>
          <p:cNvCxnSpPr/>
          <p:nvPr/>
        </p:nvCxnSpPr>
        <p:spPr bwMode="auto">
          <a:xfrm>
            <a:off x="4716016" y="5455568"/>
            <a:ext cx="79208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954114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60133E-0B07-49E8-B825-9EF9B4CBAD69}"/>
              </a:ext>
            </a:extLst>
          </p:cNvPr>
          <p:cNvSpPr>
            <a:spLocks noGrp="1"/>
          </p:cNvSpPr>
          <p:nvPr>
            <p:ph type="title"/>
          </p:nvPr>
        </p:nvSpPr>
        <p:spPr/>
        <p:txBody>
          <a:bodyPr/>
          <a:lstStyle/>
          <a:p>
            <a:r>
              <a:rPr lang="it-IT" dirty="0"/>
              <a:t>I legami covalenti</a:t>
            </a:r>
          </a:p>
        </p:txBody>
      </p:sp>
      <p:sp>
        <p:nvSpPr>
          <p:cNvPr id="3" name="Segnaposto contenuto 2">
            <a:extLst>
              <a:ext uri="{FF2B5EF4-FFF2-40B4-BE49-F238E27FC236}">
                <a16:creationId xmlns:a16="http://schemas.microsoft.com/office/drawing/2014/main" id="{3CF3F9A1-8800-444F-A662-6D46CB600792}"/>
              </a:ext>
            </a:extLst>
          </p:cNvPr>
          <p:cNvSpPr>
            <a:spLocks noGrp="1"/>
          </p:cNvSpPr>
          <p:nvPr>
            <p:ph idx="1"/>
          </p:nvPr>
        </p:nvSpPr>
        <p:spPr>
          <a:xfrm>
            <a:off x="457200" y="1340768"/>
            <a:ext cx="8219256" cy="3816424"/>
          </a:xfrm>
        </p:spPr>
        <p:txBody>
          <a:bodyPr/>
          <a:lstStyle/>
          <a:p>
            <a:r>
              <a:rPr lang="it-IT" dirty="0"/>
              <a:t>La </a:t>
            </a:r>
            <a:r>
              <a:rPr lang="it-IT" b="1" dirty="0"/>
              <a:t>lunghezza di legame </a:t>
            </a:r>
            <a:r>
              <a:rPr lang="it-IT" dirty="0"/>
              <a:t>(o </a:t>
            </a:r>
            <a:r>
              <a:rPr lang="it-IT" b="1" dirty="0"/>
              <a:t>distanza di legame</a:t>
            </a:r>
            <a:r>
              <a:rPr lang="it-IT" dirty="0"/>
              <a:t>) è la distanza che intercorre tra i nuclei di due atomi uniti da un legame covalente.</a:t>
            </a:r>
          </a:p>
          <a:p>
            <a:r>
              <a:rPr lang="it-IT" dirty="0"/>
              <a:t>L’energia liberata durante la formazione del legame (o necessaria per romperlo) è detta </a:t>
            </a:r>
            <a:r>
              <a:rPr lang="it-IT" b="1" dirty="0"/>
              <a:t>energia di legame</a:t>
            </a:r>
            <a:r>
              <a:rPr lang="it-IT" dirty="0"/>
              <a:t>.</a:t>
            </a:r>
          </a:p>
          <a:p>
            <a:r>
              <a:rPr lang="it-IT" dirty="0"/>
              <a:t>L’energia potenziale della molecola raggiunge un valore minimo quando le forze di attrazione e di repulsione si equivalgono.</a:t>
            </a:r>
          </a:p>
        </p:txBody>
      </p:sp>
      <p:sp>
        <p:nvSpPr>
          <p:cNvPr id="4" name="Segnaposto piè di pagina 3">
            <a:extLst>
              <a:ext uri="{FF2B5EF4-FFF2-40B4-BE49-F238E27FC236}">
                <a16:creationId xmlns:a16="http://schemas.microsoft.com/office/drawing/2014/main" id="{88B5EE25-6E46-4E29-810F-C78CF9F35FDF}"/>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2464546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a:extLst>
              <a:ext uri="{FF2B5EF4-FFF2-40B4-BE49-F238E27FC236}">
                <a16:creationId xmlns:a16="http://schemas.microsoft.com/office/drawing/2014/main" id="{7DEDD1A8-F772-48FF-91A5-6606F996E591}"/>
              </a:ext>
            </a:extLst>
          </p:cNvPr>
          <p:cNvSpPr>
            <a:spLocks noGrp="1" noChangeArrowheads="1"/>
          </p:cNvSpPr>
          <p:nvPr>
            <p:ph type="ctrTitle"/>
          </p:nvPr>
        </p:nvSpPr>
        <p:spPr>
          <a:xfrm>
            <a:off x="900113" y="476250"/>
            <a:ext cx="7416800" cy="914400"/>
          </a:xfrm>
        </p:spPr>
        <p:txBody>
          <a:bodyPr/>
          <a:lstStyle/>
          <a:p>
            <a:r>
              <a:rPr lang="it-IT" altLang="it-IT"/>
              <a:t>James E. Brady</a:t>
            </a:r>
            <a:br>
              <a:rPr lang="it-IT" altLang="it-IT"/>
            </a:br>
            <a:r>
              <a:rPr lang="it-IT" altLang="it-IT"/>
              <a:t>Neil D. Jespersen</a:t>
            </a:r>
            <a:br>
              <a:rPr lang="it-IT" altLang="it-IT"/>
            </a:br>
            <a:r>
              <a:rPr lang="it-IT" altLang="it-IT"/>
              <a:t>Alison Hyslop</a:t>
            </a:r>
            <a:br>
              <a:rPr lang="it-IT" altLang="it-IT"/>
            </a:br>
            <a:r>
              <a:rPr lang="it-IT" altLang="it-IT"/>
              <a:t>Maria Cristina Pignocchino</a:t>
            </a:r>
          </a:p>
        </p:txBody>
      </p:sp>
      <p:sp>
        <p:nvSpPr>
          <p:cNvPr id="14339" name="Sottotitolo 2">
            <a:extLst>
              <a:ext uri="{FF2B5EF4-FFF2-40B4-BE49-F238E27FC236}">
                <a16:creationId xmlns:a16="http://schemas.microsoft.com/office/drawing/2014/main" id="{9C33259D-D29D-4A7E-845F-836B2ED33953}"/>
              </a:ext>
            </a:extLst>
          </p:cNvPr>
          <p:cNvSpPr>
            <a:spLocks noGrp="1" noChangeArrowheads="1"/>
          </p:cNvSpPr>
          <p:nvPr>
            <p:ph type="subTitle" idx="1"/>
          </p:nvPr>
        </p:nvSpPr>
        <p:spPr>
          <a:xfrm>
            <a:off x="900113" y="2635250"/>
            <a:ext cx="7416800" cy="2057400"/>
          </a:xfrm>
        </p:spPr>
        <p:txBody>
          <a:bodyPr/>
          <a:lstStyle/>
          <a:p>
            <a:r>
              <a:rPr lang="en-GB" altLang="en-US"/>
              <a:t>Chimica.blu </a:t>
            </a:r>
            <a:r>
              <a:rPr lang="en-GB" altLang="en-US" sz="5400"/>
              <a:t>seconda edizione</a:t>
            </a:r>
            <a:endParaRPr lang="it-IT" altLang="it-IT" sz="5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60133E-0B07-49E8-B825-9EF9B4CBAD69}"/>
              </a:ext>
            </a:extLst>
          </p:cNvPr>
          <p:cNvSpPr>
            <a:spLocks noGrp="1"/>
          </p:cNvSpPr>
          <p:nvPr>
            <p:ph type="title"/>
          </p:nvPr>
        </p:nvSpPr>
        <p:spPr/>
        <p:txBody>
          <a:bodyPr/>
          <a:lstStyle/>
          <a:p>
            <a:r>
              <a:rPr lang="it-IT" dirty="0"/>
              <a:t>I legami covalenti</a:t>
            </a:r>
          </a:p>
        </p:txBody>
      </p:sp>
      <p:sp>
        <p:nvSpPr>
          <p:cNvPr id="4" name="Segnaposto piè di pagina 3">
            <a:extLst>
              <a:ext uri="{FF2B5EF4-FFF2-40B4-BE49-F238E27FC236}">
                <a16:creationId xmlns:a16="http://schemas.microsoft.com/office/drawing/2014/main" id="{88B5EE25-6E46-4E29-810F-C78CF9F35FDF}"/>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C0A0F483-FDB4-4CC1-91D3-33EBD679600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521273" y="1412150"/>
            <a:ext cx="6101453" cy="4357137"/>
          </a:xfrm>
          <a:prstGeom prst="rect">
            <a:avLst/>
          </a:prstGeom>
        </p:spPr>
      </p:pic>
      <p:sp>
        <p:nvSpPr>
          <p:cNvPr id="6" name="Rettangolo 5">
            <a:extLst>
              <a:ext uri="{FF2B5EF4-FFF2-40B4-BE49-F238E27FC236}">
                <a16:creationId xmlns:a16="http://schemas.microsoft.com/office/drawing/2014/main" id="{410A2636-22C9-4210-A561-AE9D082891EC}"/>
              </a:ext>
            </a:extLst>
          </p:cNvPr>
          <p:cNvSpPr/>
          <p:nvPr/>
        </p:nvSpPr>
        <p:spPr>
          <a:xfrm>
            <a:off x="2185578" y="5784776"/>
            <a:ext cx="4762500" cy="646331"/>
          </a:xfrm>
          <a:prstGeom prst="rect">
            <a:avLst/>
          </a:prstGeom>
        </p:spPr>
        <p:txBody>
          <a:bodyPr wrap="square">
            <a:spAutoFit/>
          </a:bodyPr>
          <a:lstStyle/>
          <a:p>
            <a:pPr algn="ctr"/>
            <a:r>
              <a:rPr lang="it-IT" sz="1800" dirty="0">
                <a:solidFill>
                  <a:srgbClr val="808080"/>
                </a:solidFill>
                <a:latin typeface="+mn-lt"/>
              </a:rPr>
              <a:t>Grafico dell’energia potenziale di due atomi di idrogeno che formano una molecola H</a:t>
            </a:r>
            <a:r>
              <a:rPr lang="it-IT" sz="1800" baseline="-25000" dirty="0">
                <a:solidFill>
                  <a:srgbClr val="808080"/>
                </a:solidFill>
                <a:latin typeface="+mn-lt"/>
              </a:rPr>
              <a:t>2</a:t>
            </a:r>
            <a:r>
              <a:rPr lang="it-IT" sz="1800" dirty="0">
                <a:solidFill>
                  <a:srgbClr val="808080"/>
                </a:solidFill>
                <a:latin typeface="+mn-lt"/>
              </a:rPr>
              <a:t>.</a:t>
            </a:r>
          </a:p>
        </p:txBody>
      </p:sp>
    </p:spTree>
    <p:extLst>
      <p:ext uri="{BB962C8B-B14F-4D97-AF65-F5344CB8AC3E}">
        <p14:creationId xmlns:p14="http://schemas.microsoft.com/office/powerpoint/2010/main" val="758245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A27B5E-7BA2-4F46-B470-A9F587FC2ED7}"/>
              </a:ext>
            </a:extLst>
          </p:cNvPr>
          <p:cNvSpPr>
            <a:spLocks noGrp="1"/>
          </p:cNvSpPr>
          <p:nvPr>
            <p:ph type="title"/>
          </p:nvPr>
        </p:nvSpPr>
        <p:spPr/>
        <p:txBody>
          <a:bodyPr/>
          <a:lstStyle/>
          <a:p>
            <a:r>
              <a:rPr lang="it-IT" dirty="0">
                <a:solidFill>
                  <a:srgbClr val="008080"/>
                </a:solidFill>
                <a:latin typeface="AlrightSans-Black"/>
              </a:rPr>
              <a:t>LA CHIMICA CON METODO</a:t>
            </a:r>
            <a:endParaRPr lang="it-IT" dirty="0">
              <a:solidFill>
                <a:srgbClr val="008080"/>
              </a:solidFill>
              <a:latin typeface="+mn-lt"/>
            </a:endParaRPr>
          </a:p>
        </p:txBody>
      </p:sp>
      <p:sp>
        <p:nvSpPr>
          <p:cNvPr id="8" name="Segnaposto contenuto 7">
            <a:extLst>
              <a:ext uri="{FF2B5EF4-FFF2-40B4-BE49-F238E27FC236}">
                <a16:creationId xmlns:a16="http://schemas.microsoft.com/office/drawing/2014/main" id="{F9D8C034-144F-4397-B341-0C15EA0F71DA}"/>
              </a:ext>
            </a:extLst>
          </p:cNvPr>
          <p:cNvSpPr>
            <a:spLocks noGrp="1"/>
          </p:cNvSpPr>
          <p:nvPr>
            <p:ph idx="1"/>
          </p:nvPr>
        </p:nvSpPr>
        <p:spPr>
          <a:xfrm>
            <a:off x="601216" y="1340768"/>
            <a:ext cx="8219256" cy="4680520"/>
          </a:xfrm>
        </p:spPr>
        <p:txBody>
          <a:bodyPr/>
          <a:lstStyle/>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si scrive il simbolo di Lewis per uno ione?</a:t>
            </a:r>
            <a:br>
              <a:rPr lang="it-IT" sz="2000" b="1" dirty="0"/>
            </a:br>
            <a:r>
              <a:rPr lang="it-IT" sz="2000" dirty="0"/>
              <a:t>Come varia la configurazione elettronica quando un atomo di azoto forma lo ione nitruro N</a:t>
            </a:r>
            <a:r>
              <a:rPr lang="it-IT" sz="2000" baseline="30000" dirty="0"/>
              <a:t>3-</a:t>
            </a:r>
            <a:r>
              <a:rPr lang="it-IT" sz="2000" dirty="0"/>
              <a:t> e quando l’alluminio forma lo ione Al</a:t>
            </a:r>
            <a:r>
              <a:rPr lang="it-IT" sz="2000" baseline="30000" dirty="0"/>
              <a:t>3+</a:t>
            </a:r>
            <a:r>
              <a:rPr lang="it-IT" sz="2000" dirty="0"/>
              <a:t>? Assegna agli ioni i simboli di Lewis.</a:t>
            </a:r>
          </a:p>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si determinano, con i simboli di Lewis, la carica e il numero di ioni coinvolti nella formazione dei legami ionici?</a:t>
            </a:r>
            <a:br>
              <a:rPr lang="it-IT" sz="2000" b="1" dirty="0"/>
            </a:br>
            <a:r>
              <a:rPr lang="it-IT" sz="2000" dirty="0"/>
              <a:t>Usa i simboli di Lewis per schematizzare la reazione fra gli atomi di sodio e ossigeno che dà origine agli ioni Na</a:t>
            </a:r>
            <a:r>
              <a:rPr lang="it-IT" sz="2000" baseline="30000" dirty="0"/>
              <a:t>+</a:t>
            </a:r>
            <a:r>
              <a:rPr lang="it-IT" sz="2000" dirty="0"/>
              <a:t> e O</a:t>
            </a:r>
            <a:r>
              <a:rPr lang="it-IT" sz="2000" baseline="30000" dirty="0"/>
              <a:t>2-</a:t>
            </a:r>
            <a:r>
              <a:rPr lang="it-IT" sz="2000" dirty="0"/>
              <a:t>.</a:t>
            </a:r>
          </a:p>
        </p:txBody>
      </p:sp>
      <p:sp>
        <p:nvSpPr>
          <p:cNvPr id="5" name="Segnaposto piè di pagina 4">
            <a:extLst>
              <a:ext uri="{FF2B5EF4-FFF2-40B4-BE49-F238E27FC236}">
                <a16:creationId xmlns:a16="http://schemas.microsoft.com/office/drawing/2014/main" id="{7E2DD77D-90F4-4963-9D64-6D47E44FDDA4}"/>
              </a:ext>
            </a:extLst>
          </p:cNvPr>
          <p:cNvSpPr>
            <a:spLocks noGrp="1"/>
          </p:cNvSpPr>
          <p:nvPr>
            <p:ph type="ftr" sz="quarter" idx="10"/>
          </p:nvPr>
        </p:nvSpPr>
        <p:spPr/>
        <p:txBody>
          <a:bodyPr/>
          <a:lstStyle/>
          <a:p>
            <a:pPr>
              <a:defRPr/>
            </a:pPr>
            <a:r>
              <a:rPr lang="it-IT" altLang="it-IT" dirty="0"/>
              <a:t>Brady, </a:t>
            </a:r>
            <a:r>
              <a:rPr lang="it-IT" altLang="it-IT" dirty="0" err="1"/>
              <a:t>Jespersen</a:t>
            </a:r>
            <a:r>
              <a:rPr lang="it-IT" altLang="it-IT" dirty="0"/>
              <a:t>, </a:t>
            </a:r>
            <a:r>
              <a:rPr lang="it-IT" altLang="it-IT" dirty="0" err="1"/>
              <a:t>Hyslop</a:t>
            </a:r>
            <a:r>
              <a:rPr lang="it-IT" altLang="it-IT" dirty="0"/>
              <a:t>, </a:t>
            </a:r>
            <a:r>
              <a:rPr lang="it-IT" altLang="it-IT" dirty="0" err="1"/>
              <a:t>Pignocchino</a:t>
            </a:r>
            <a:r>
              <a:rPr lang="it-IT" altLang="it-IT" dirty="0"/>
              <a:t> </a:t>
            </a:r>
            <a:r>
              <a:rPr lang="it-IT" altLang="it-IT" i="1" dirty="0" err="1"/>
              <a:t>Chimica.blu</a:t>
            </a:r>
            <a:r>
              <a:rPr lang="it-IT" altLang="it-IT" i="1" dirty="0"/>
              <a:t> seconda edizione </a:t>
            </a:r>
            <a:r>
              <a:rPr lang="it-IT" altLang="it-IT" dirty="0"/>
              <a:t>© Zanichelli 2020</a:t>
            </a:r>
          </a:p>
        </p:txBody>
      </p:sp>
      <p:cxnSp>
        <p:nvCxnSpPr>
          <p:cNvPr id="6" name="Connettore diritto 5">
            <a:extLst>
              <a:ext uri="{FF2B5EF4-FFF2-40B4-BE49-F238E27FC236}">
                <a16:creationId xmlns:a16="http://schemas.microsoft.com/office/drawing/2014/main" id="{75B53534-2613-4354-955E-542C54D2B5E9}"/>
              </a:ext>
            </a:extLst>
          </p:cNvPr>
          <p:cNvCxnSpPr>
            <a:cxnSpLocks/>
          </p:cNvCxnSpPr>
          <p:nvPr/>
        </p:nvCxnSpPr>
        <p:spPr bwMode="auto">
          <a:xfrm>
            <a:off x="455051" y="1362672"/>
            <a:ext cx="2149" cy="4874640"/>
          </a:xfrm>
          <a:prstGeom prst="line">
            <a:avLst/>
          </a:prstGeom>
          <a:solidFill>
            <a:schemeClr val="accent1"/>
          </a:solidFill>
          <a:ln w="19050" cap="flat" cmpd="sng" algn="ctr">
            <a:solidFill>
              <a:srgbClr val="008080"/>
            </a:solidFill>
            <a:prstDash val="solid"/>
            <a:round/>
            <a:headEnd type="none" w="med" len="med"/>
            <a:tailEnd type="none" w="med" len="med"/>
          </a:ln>
          <a:effectLst/>
        </p:spPr>
      </p:cxnSp>
    </p:spTree>
    <p:extLst>
      <p:ext uri="{BB962C8B-B14F-4D97-AF65-F5344CB8AC3E}">
        <p14:creationId xmlns:p14="http://schemas.microsoft.com/office/powerpoint/2010/main" val="4207383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60133E-0B07-49E8-B825-9EF9B4CBAD69}"/>
              </a:ext>
            </a:extLst>
          </p:cNvPr>
          <p:cNvSpPr>
            <a:spLocks noGrp="1"/>
          </p:cNvSpPr>
          <p:nvPr>
            <p:ph type="title"/>
          </p:nvPr>
        </p:nvSpPr>
        <p:spPr/>
        <p:txBody>
          <a:bodyPr/>
          <a:lstStyle/>
          <a:p>
            <a:r>
              <a:rPr lang="it-IT" dirty="0"/>
              <a:t>Le formule delle molecole</a:t>
            </a:r>
          </a:p>
        </p:txBody>
      </p:sp>
      <p:sp>
        <p:nvSpPr>
          <p:cNvPr id="3" name="Segnaposto contenuto 2">
            <a:extLst>
              <a:ext uri="{FF2B5EF4-FFF2-40B4-BE49-F238E27FC236}">
                <a16:creationId xmlns:a16="http://schemas.microsoft.com/office/drawing/2014/main" id="{3CF3F9A1-8800-444F-A662-6D46CB600792}"/>
              </a:ext>
            </a:extLst>
          </p:cNvPr>
          <p:cNvSpPr>
            <a:spLocks noGrp="1"/>
          </p:cNvSpPr>
          <p:nvPr>
            <p:ph idx="1"/>
          </p:nvPr>
        </p:nvSpPr>
        <p:spPr/>
        <p:txBody>
          <a:bodyPr/>
          <a:lstStyle/>
          <a:p>
            <a:r>
              <a:rPr lang="it-IT" dirty="0"/>
              <a:t>Una </a:t>
            </a:r>
            <a:r>
              <a:rPr lang="it-IT" b="1" dirty="0"/>
              <a:t>molecola </a:t>
            </a:r>
            <a:r>
              <a:rPr lang="it-IT" dirty="0"/>
              <a:t>è un aggregato di atomi uniti da legami covalenti.</a:t>
            </a:r>
          </a:p>
          <a:p>
            <a:r>
              <a:rPr lang="it-IT" dirty="0"/>
              <a:t>Le combinazioni di atomi che generano legami con minore energia potenziale, ossia legami più stabili, sono favorite.</a:t>
            </a:r>
          </a:p>
          <a:p>
            <a:r>
              <a:rPr lang="it-IT" b="1" dirty="0"/>
              <a:t>Regola dell’ottetto </a:t>
            </a:r>
            <a:r>
              <a:rPr lang="it-IT" dirty="0"/>
              <a:t>→ gli atomi degli elementi dei blocchi </a:t>
            </a:r>
            <a:r>
              <a:rPr lang="it-IT" i="1" dirty="0"/>
              <a:t>s </a:t>
            </a:r>
            <a:r>
              <a:rPr lang="it-IT" dirty="0"/>
              <a:t>e </a:t>
            </a:r>
            <a:r>
              <a:rPr lang="it-IT" i="1" dirty="0"/>
              <a:t>p</a:t>
            </a:r>
            <a:r>
              <a:rPr lang="it-IT" dirty="0"/>
              <a:t> tendono a </a:t>
            </a:r>
            <a:r>
              <a:rPr lang="it-IT" i="1" dirty="0"/>
              <a:t>condividere</a:t>
            </a:r>
            <a:r>
              <a:rPr lang="it-IT" dirty="0"/>
              <a:t> un numero di elettroni tale da consentire il completare il livello di valenza con </a:t>
            </a:r>
            <a:r>
              <a:rPr lang="it-IT" b="1" dirty="0"/>
              <a:t>otto elettroni</a:t>
            </a:r>
            <a:r>
              <a:rPr lang="it-IT" dirty="0"/>
              <a:t>.</a:t>
            </a:r>
          </a:p>
          <a:p>
            <a:r>
              <a:rPr lang="it-IT" dirty="0"/>
              <a:t>Le coppie elettroniche condivise vengono conteggiate come se appartenessero a entrambi gli atomi.</a:t>
            </a:r>
          </a:p>
        </p:txBody>
      </p:sp>
      <p:sp>
        <p:nvSpPr>
          <p:cNvPr id="4" name="Segnaposto piè di pagina 3">
            <a:extLst>
              <a:ext uri="{FF2B5EF4-FFF2-40B4-BE49-F238E27FC236}">
                <a16:creationId xmlns:a16="http://schemas.microsoft.com/office/drawing/2014/main" id="{88B5EE25-6E46-4E29-810F-C78CF9F35FDF}"/>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2167176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60133E-0B07-49E8-B825-9EF9B4CBAD69}"/>
              </a:ext>
            </a:extLst>
          </p:cNvPr>
          <p:cNvSpPr>
            <a:spLocks noGrp="1"/>
          </p:cNvSpPr>
          <p:nvPr>
            <p:ph type="title"/>
          </p:nvPr>
        </p:nvSpPr>
        <p:spPr/>
        <p:txBody>
          <a:bodyPr/>
          <a:lstStyle/>
          <a:p>
            <a:r>
              <a:rPr lang="it-IT" dirty="0"/>
              <a:t>Le formule delle molecole</a:t>
            </a:r>
          </a:p>
        </p:txBody>
      </p:sp>
      <p:sp>
        <p:nvSpPr>
          <p:cNvPr id="3" name="Segnaposto contenuto 2">
            <a:extLst>
              <a:ext uri="{FF2B5EF4-FFF2-40B4-BE49-F238E27FC236}">
                <a16:creationId xmlns:a16="http://schemas.microsoft.com/office/drawing/2014/main" id="{3CF3F9A1-8800-444F-A662-6D46CB600792}"/>
              </a:ext>
            </a:extLst>
          </p:cNvPr>
          <p:cNvSpPr>
            <a:spLocks noGrp="1"/>
          </p:cNvSpPr>
          <p:nvPr>
            <p:ph idx="1"/>
          </p:nvPr>
        </p:nvSpPr>
        <p:spPr>
          <a:xfrm>
            <a:off x="457200" y="1340768"/>
            <a:ext cx="8219256" cy="4392488"/>
          </a:xfrm>
        </p:spPr>
        <p:txBody>
          <a:bodyPr/>
          <a:lstStyle/>
          <a:p>
            <a:r>
              <a:rPr lang="it-IT" dirty="0"/>
              <a:t>La coppia di elettroni di un legame covalente si indica con un trattino singolo:</a:t>
            </a:r>
          </a:p>
          <a:p>
            <a:endParaRPr lang="it-IT" dirty="0"/>
          </a:p>
          <a:p>
            <a:endParaRPr lang="it-IT" dirty="0"/>
          </a:p>
          <a:p>
            <a:endParaRPr lang="it-IT" dirty="0"/>
          </a:p>
          <a:p>
            <a:endParaRPr lang="it-IT" dirty="0"/>
          </a:p>
          <a:p>
            <a:endParaRPr lang="it-IT" dirty="0"/>
          </a:p>
          <a:p>
            <a:r>
              <a:rPr lang="it-IT" dirty="0"/>
              <a:t>Una formula descritta con i simboli di Lewis è chiamata </a:t>
            </a:r>
            <a:r>
              <a:rPr lang="it-IT" b="1" dirty="0"/>
              <a:t>formula di Lewis </a:t>
            </a:r>
            <a:r>
              <a:rPr lang="it-IT" dirty="0"/>
              <a:t>o </a:t>
            </a:r>
            <a:r>
              <a:rPr lang="it-IT" b="1" dirty="0"/>
              <a:t>struttura di Lewis</a:t>
            </a:r>
            <a:r>
              <a:rPr lang="it-IT" dirty="0"/>
              <a:t>. </a:t>
            </a:r>
          </a:p>
        </p:txBody>
      </p:sp>
      <p:sp>
        <p:nvSpPr>
          <p:cNvPr id="4" name="Segnaposto piè di pagina 3">
            <a:extLst>
              <a:ext uri="{FF2B5EF4-FFF2-40B4-BE49-F238E27FC236}">
                <a16:creationId xmlns:a16="http://schemas.microsoft.com/office/drawing/2014/main" id="{88B5EE25-6E46-4E29-810F-C78CF9F35FDF}"/>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A83074EA-565F-4B57-B5DE-9C33FF0B46A2}"/>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840918" y="2410543"/>
            <a:ext cx="3451820" cy="730425"/>
          </a:xfrm>
          <a:prstGeom prst="rect">
            <a:avLst/>
          </a:prstGeom>
        </p:spPr>
      </p:pic>
      <p:pic>
        <p:nvPicPr>
          <p:cNvPr id="7" name="Immagine 6">
            <a:extLst>
              <a:ext uri="{FF2B5EF4-FFF2-40B4-BE49-F238E27FC236}">
                <a16:creationId xmlns:a16="http://schemas.microsoft.com/office/drawing/2014/main" id="{309444F3-1CB2-4B79-B841-94F7BD545B0E}"/>
              </a:ext>
            </a:extLst>
          </p:cNvPr>
          <p:cNvPicPr>
            <a:picLocks noChangeAspect="1"/>
          </p:cNvPicPr>
          <p:nvPr/>
        </p:nvPicPr>
        <p:blipFill>
          <a:blip r:embed="rId3"/>
          <a:stretch>
            <a:fillRect/>
          </a:stretch>
        </p:blipFill>
        <p:spPr>
          <a:xfrm>
            <a:off x="1615008" y="3576371"/>
            <a:ext cx="5903640" cy="1076765"/>
          </a:xfrm>
          <a:prstGeom prst="rect">
            <a:avLst/>
          </a:prstGeom>
        </p:spPr>
      </p:pic>
    </p:spTree>
    <p:extLst>
      <p:ext uri="{BB962C8B-B14F-4D97-AF65-F5344CB8AC3E}">
        <p14:creationId xmlns:p14="http://schemas.microsoft.com/office/powerpoint/2010/main" val="2309103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60133E-0B07-49E8-B825-9EF9B4CBAD69}"/>
              </a:ext>
            </a:extLst>
          </p:cNvPr>
          <p:cNvSpPr>
            <a:spLocks noGrp="1"/>
          </p:cNvSpPr>
          <p:nvPr>
            <p:ph type="title"/>
          </p:nvPr>
        </p:nvSpPr>
        <p:spPr/>
        <p:txBody>
          <a:bodyPr/>
          <a:lstStyle/>
          <a:p>
            <a:r>
              <a:rPr lang="it-IT" dirty="0"/>
              <a:t>Le formule delle molecole</a:t>
            </a:r>
          </a:p>
        </p:txBody>
      </p:sp>
      <p:sp>
        <p:nvSpPr>
          <p:cNvPr id="3" name="Segnaposto contenuto 2">
            <a:extLst>
              <a:ext uri="{FF2B5EF4-FFF2-40B4-BE49-F238E27FC236}">
                <a16:creationId xmlns:a16="http://schemas.microsoft.com/office/drawing/2014/main" id="{3CF3F9A1-8800-444F-A662-6D46CB600792}"/>
              </a:ext>
            </a:extLst>
          </p:cNvPr>
          <p:cNvSpPr>
            <a:spLocks noGrp="1"/>
          </p:cNvSpPr>
          <p:nvPr>
            <p:ph idx="1"/>
          </p:nvPr>
        </p:nvSpPr>
        <p:spPr/>
        <p:txBody>
          <a:bodyPr/>
          <a:lstStyle/>
          <a:p>
            <a:r>
              <a:rPr lang="it-IT" dirty="0"/>
              <a:t>Molti non metalli formano più di un legame covalente.</a:t>
            </a:r>
          </a:p>
          <a:p>
            <a:r>
              <a:rPr lang="it-IT" dirty="0"/>
              <a:t>Consideriamo carbonio, azoto e ossigeno.</a:t>
            </a:r>
          </a:p>
        </p:txBody>
      </p:sp>
      <p:sp>
        <p:nvSpPr>
          <p:cNvPr id="4" name="Segnaposto piè di pagina 3">
            <a:extLst>
              <a:ext uri="{FF2B5EF4-FFF2-40B4-BE49-F238E27FC236}">
                <a16:creationId xmlns:a16="http://schemas.microsoft.com/office/drawing/2014/main" id="{88B5EE25-6E46-4E29-810F-C78CF9F35FDF}"/>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8194184D-654A-4C44-8FBC-7BA9BCAE487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121662" y="3130624"/>
            <a:ext cx="1711801" cy="1707631"/>
          </a:xfrm>
          <a:prstGeom prst="rect">
            <a:avLst/>
          </a:prstGeom>
        </p:spPr>
      </p:pic>
      <p:pic>
        <p:nvPicPr>
          <p:cNvPr id="6" name="Immagine 5">
            <a:extLst>
              <a:ext uri="{FF2B5EF4-FFF2-40B4-BE49-F238E27FC236}">
                <a16:creationId xmlns:a16="http://schemas.microsoft.com/office/drawing/2014/main" id="{A046A241-4882-44FB-AA2C-3B471BDE1FAE}"/>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710927" y="3130624"/>
            <a:ext cx="1711801" cy="1162472"/>
          </a:xfrm>
          <a:prstGeom prst="rect">
            <a:avLst/>
          </a:prstGeom>
        </p:spPr>
      </p:pic>
      <p:pic>
        <p:nvPicPr>
          <p:cNvPr id="7" name="Immagine 6">
            <a:extLst>
              <a:ext uri="{FF2B5EF4-FFF2-40B4-BE49-F238E27FC236}">
                <a16:creationId xmlns:a16="http://schemas.microsoft.com/office/drawing/2014/main" id="{A33BE0A4-4EC3-4F8B-B2FF-A9A7B52F135C}"/>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300192" y="3145141"/>
            <a:ext cx="1160256" cy="1133437"/>
          </a:xfrm>
          <a:prstGeom prst="rect">
            <a:avLst/>
          </a:prstGeom>
        </p:spPr>
      </p:pic>
      <p:sp>
        <p:nvSpPr>
          <p:cNvPr id="8" name="Rettangolo 7">
            <a:extLst>
              <a:ext uri="{FF2B5EF4-FFF2-40B4-BE49-F238E27FC236}">
                <a16:creationId xmlns:a16="http://schemas.microsoft.com/office/drawing/2014/main" id="{2F23011B-3D55-4C8A-8235-C5D4BCB36E0B}"/>
              </a:ext>
            </a:extLst>
          </p:cNvPr>
          <p:cNvSpPr/>
          <p:nvPr/>
        </p:nvSpPr>
        <p:spPr>
          <a:xfrm>
            <a:off x="1467050" y="5003884"/>
            <a:ext cx="1013284" cy="369332"/>
          </a:xfrm>
          <a:prstGeom prst="rect">
            <a:avLst/>
          </a:prstGeom>
        </p:spPr>
        <p:txBody>
          <a:bodyPr wrap="square">
            <a:spAutoFit/>
          </a:bodyPr>
          <a:lstStyle/>
          <a:p>
            <a:pPr algn="ctr"/>
            <a:r>
              <a:rPr lang="it-IT" sz="1800" dirty="0">
                <a:solidFill>
                  <a:srgbClr val="808080"/>
                </a:solidFill>
                <a:latin typeface="+mn-lt"/>
              </a:rPr>
              <a:t>Metano</a:t>
            </a:r>
          </a:p>
        </p:txBody>
      </p:sp>
      <p:sp>
        <p:nvSpPr>
          <p:cNvPr id="9" name="Rettangolo 8">
            <a:extLst>
              <a:ext uri="{FF2B5EF4-FFF2-40B4-BE49-F238E27FC236}">
                <a16:creationId xmlns:a16="http://schemas.microsoft.com/office/drawing/2014/main" id="{36EA84FC-3005-4A28-B554-8728F9884C03}"/>
              </a:ext>
            </a:extLst>
          </p:cNvPr>
          <p:cNvSpPr/>
          <p:nvPr/>
        </p:nvSpPr>
        <p:spPr>
          <a:xfrm>
            <a:off x="3846659" y="5003884"/>
            <a:ext cx="1440335" cy="369332"/>
          </a:xfrm>
          <a:prstGeom prst="rect">
            <a:avLst/>
          </a:prstGeom>
        </p:spPr>
        <p:txBody>
          <a:bodyPr wrap="square">
            <a:spAutoFit/>
          </a:bodyPr>
          <a:lstStyle/>
          <a:p>
            <a:pPr algn="ctr"/>
            <a:r>
              <a:rPr lang="it-IT" sz="1800" dirty="0">
                <a:solidFill>
                  <a:srgbClr val="808080"/>
                </a:solidFill>
                <a:latin typeface="+mn-lt"/>
              </a:rPr>
              <a:t>Ammoniaca</a:t>
            </a:r>
          </a:p>
        </p:txBody>
      </p:sp>
      <p:sp>
        <p:nvSpPr>
          <p:cNvPr id="10" name="Rettangolo 9">
            <a:extLst>
              <a:ext uri="{FF2B5EF4-FFF2-40B4-BE49-F238E27FC236}">
                <a16:creationId xmlns:a16="http://schemas.microsoft.com/office/drawing/2014/main" id="{214E63AC-293B-4EAF-AE42-62290988A898}"/>
              </a:ext>
            </a:extLst>
          </p:cNvPr>
          <p:cNvSpPr/>
          <p:nvPr/>
        </p:nvSpPr>
        <p:spPr>
          <a:xfrm>
            <a:off x="6438258" y="5003884"/>
            <a:ext cx="884124" cy="369332"/>
          </a:xfrm>
          <a:prstGeom prst="rect">
            <a:avLst/>
          </a:prstGeom>
        </p:spPr>
        <p:txBody>
          <a:bodyPr wrap="square">
            <a:spAutoFit/>
          </a:bodyPr>
          <a:lstStyle/>
          <a:p>
            <a:pPr algn="ctr"/>
            <a:r>
              <a:rPr lang="it-IT" sz="1800" dirty="0">
                <a:solidFill>
                  <a:srgbClr val="808080"/>
                </a:solidFill>
                <a:latin typeface="+mn-lt"/>
              </a:rPr>
              <a:t>Acqua</a:t>
            </a:r>
          </a:p>
        </p:txBody>
      </p:sp>
    </p:spTree>
    <p:extLst>
      <p:ext uri="{BB962C8B-B14F-4D97-AF65-F5344CB8AC3E}">
        <p14:creationId xmlns:p14="http://schemas.microsoft.com/office/powerpoint/2010/main" val="2190383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60133E-0B07-49E8-B825-9EF9B4CBAD69}"/>
              </a:ext>
            </a:extLst>
          </p:cNvPr>
          <p:cNvSpPr>
            <a:spLocks noGrp="1"/>
          </p:cNvSpPr>
          <p:nvPr>
            <p:ph type="title"/>
          </p:nvPr>
        </p:nvSpPr>
        <p:spPr/>
        <p:txBody>
          <a:bodyPr/>
          <a:lstStyle/>
          <a:p>
            <a:r>
              <a:rPr lang="it-IT" dirty="0"/>
              <a:t>Le formule delle molecole</a:t>
            </a:r>
          </a:p>
        </p:txBody>
      </p:sp>
      <p:sp>
        <p:nvSpPr>
          <p:cNvPr id="3" name="Segnaposto contenuto 2">
            <a:extLst>
              <a:ext uri="{FF2B5EF4-FFF2-40B4-BE49-F238E27FC236}">
                <a16:creationId xmlns:a16="http://schemas.microsoft.com/office/drawing/2014/main" id="{3CF3F9A1-8800-444F-A662-6D46CB600792}"/>
              </a:ext>
            </a:extLst>
          </p:cNvPr>
          <p:cNvSpPr>
            <a:spLocks noGrp="1"/>
          </p:cNvSpPr>
          <p:nvPr>
            <p:ph idx="1"/>
          </p:nvPr>
        </p:nvSpPr>
        <p:spPr/>
        <p:txBody>
          <a:bodyPr/>
          <a:lstStyle/>
          <a:p>
            <a:r>
              <a:rPr lang="it-IT" b="1" dirty="0"/>
              <a:t>Legame singolo → </a:t>
            </a:r>
            <a:r>
              <a:rPr lang="it-IT" dirty="0"/>
              <a:t>formato dalla condivisione di </a:t>
            </a:r>
            <a:r>
              <a:rPr lang="it-IT" i="1" dirty="0"/>
              <a:t>una </a:t>
            </a:r>
            <a:r>
              <a:rPr lang="it-IT" dirty="0"/>
              <a:t>coppia di elettroni fra due atomi.</a:t>
            </a:r>
          </a:p>
          <a:p>
            <a:r>
              <a:rPr lang="it-IT" b="1" dirty="0"/>
              <a:t>Legame doppio →  </a:t>
            </a:r>
            <a:r>
              <a:rPr lang="it-IT" dirty="0"/>
              <a:t>formato dalla condivisione di </a:t>
            </a:r>
            <a:r>
              <a:rPr lang="it-IT" i="1" dirty="0"/>
              <a:t>due </a:t>
            </a:r>
            <a:r>
              <a:rPr lang="it-IT" dirty="0"/>
              <a:t>coppie di elettroni fra due atomi.</a:t>
            </a:r>
            <a:endParaRPr lang="it-IT" b="1" dirty="0"/>
          </a:p>
          <a:p>
            <a:r>
              <a:rPr lang="it-IT" b="1" dirty="0"/>
              <a:t>Legame triplo → </a:t>
            </a:r>
            <a:r>
              <a:rPr lang="it-IT" dirty="0"/>
              <a:t>formato dalla condivisione di </a:t>
            </a:r>
            <a:r>
              <a:rPr lang="it-IT" i="1" dirty="0"/>
              <a:t>tre </a:t>
            </a:r>
            <a:r>
              <a:rPr lang="it-IT" dirty="0"/>
              <a:t>coppie di elettroni fra due atomi.</a:t>
            </a:r>
          </a:p>
          <a:p>
            <a:r>
              <a:rPr lang="it-IT" dirty="0"/>
              <a:t>Tutte le coppie elettroniche condivise vengono conteggiate come se appartenessero a entrambi gli atomi.</a:t>
            </a:r>
            <a:endParaRPr lang="it-IT" b="1" dirty="0"/>
          </a:p>
          <a:p>
            <a:endParaRPr lang="it-IT" dirty="0"/>
          </a:p>
        </p:txBody>
      </p:sp>
      <p:sp>
        <p:nvSpPr>
          <p:cNvPr id="4" name="Segnaposto piè di pagina 3">
            <a:extLst>
              <a:ext uri="{FF2B5EF4-FFF2-40B4-BE49-F238E27FC236}">
                <a16:creationId xmlns:a16="http://schemas.microsoft.com/office/drawing/2014/main" id="{88B5EE25-6E46-4E29-810F-C78CF9F35FDF}"/>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42361820-31FC-433B-89C4-779895ED1C1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051720" y="5124693"/>
            <a:ext cx="1967247" cy="1198800"/>
          </a:xfrm>
          <a:prstGeom prst="rect">
            <a:avLst/>
          </a:prstGeom>
        </p:spPr>
      </p:pic>
      <p:pic>
        <p:nvPicPr>
          <p:cNvPr id="7" name="Immagine 6">
            <a:extLst>
              <a:ext uri="{FF2B5EF4-FFF2-40B4-BE49-F238E27FC236}">
                <a16:creationId xmlns:a16="http://schemas.microsoft.com/office/drawing/2014/main" id="{309A4F43-66DA-4853-BA47-7AD80D9283F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647574" y="5201535"/>
            <a:ext cx="1444706" cy="1045115"/>
          </a:xfrm>
          <a:prstGeom prst="rect">
            <a:avLst/>
          </a:prstGeom>
        </p:spPr>
      </p:pic>
    </p:spTree>
    <p:extLst>
      <p:ext uri="{BB962C8B-B14F-4D97-AF65-F5344CB8AC3E}">
        <p14:creationId xmlns:p14="http://schemas.microsoft.com/office/powerpoint/2010/main" val="3987896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60133E-0B07-49E8-B825-9EF9B4CBAD69}"/>
              </a:ext>
            </a:extLst>
          </p:cNvPr>
          <p:cNvSpPr>
            <a:spLocks noGrp="1"/>
          </p:cNvSpPr>
          <p:nvPr>
            <p:ph type="title"/>
          </p:nvPr>
        </p:nvSpPr>
        <p:spPr/>
        <p:txBody>
          <a:bodyPr/>
          <a:lstStyle/>
          <a:p>
            <a:r>
              <a:rPr lang="it-IT" dirty="0"/>
              <a:t>Le formule delle molecole</a:t>
            </a:r>
          </a:p>
        </p:txBody>
      </p:sp>
      <p:sp>
        <p:nvSpPr>
          <p:cNvPr id="3" name="Segnaposto contenuto 2">
            <a:extLst>
              <a:ext uri="{FF2B5EF4-FFF2-40B4-BE49-F238E27FC236}">
                <a16:creationId xmlns:a16="http://schemas.microsoft.com/office/drawing/2014/main" id="{3CF3F9A1-8800-444F-A662-6D46CB600792}"/>
              </a:ext>
            </a:extLst>
          </p:cNvPr>
          <p:cNvSpPr>
            <a:spLocks noGrp="1"/>
          </p:cNvSpPr>
          <p:nvPr>
            <p:ph idx="1"/>
          </p:nvPr>
        </p:nvSpPr>
        <p:spPr/>
        <p:txBody>
          <a:bodyPr/>
          <a:lstStyle/>
          <a:p>
            <a:r>
              <a:rPr lang="it-IT" dirty="0"/>
              <a:t>Vi sono molecole in cui gli atomi possono avere più di otto elettroni nel livello di valenza.</a:t>
            </a:r>
          </a:p>
          <a:p>
            <a:endParaRPr lang="it-IT" dirty="0"/>
          </a:p>
          <a:p>
            <a:endParaRPr lang="it-IT" dirty="0"/>
          </a:p>
          <a:p>
            <a:endParaRPr lang="it-IT" dirty="0"/>
          </a:p>
          <a:p>
            <a:r>
              <a:rPr lang="it-IT" dirty="0"/>
              <a:t>Esistono anche molecole in cui l’atomo centrale non raggiunge l’ottetto.</a:t>
            </a:r>
          </a:p>
        </p:txBody>
      </p:sp>
      <p:sp>
        <p:nvSpPr>
          <p:cNvPr id="4" name="Segnaposto piè di pagina 3">
            <a:extLst>
              <a:ext uri="{FF2B5EF4-FFF2-40B4-BE49-F238E27FC236}">
                <a16:creationId xmlns:a16="http://schemas.microsoft.com/office/drawing/2014/main" id="{88B5EE25-6E46-4E29-810F-C78CF9F35FDF}"/>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4DC07649-9A1F-4D0F-A905-34A530F4867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757879" y="2269066"/>
            <a:ext cx="3617897" cy="1622967"/>
          </a:xfrm>
          <a:prstGeom prst="rect">
            <a:avLst/>
          </a:prstGeom>
        </p:spPr>
      </p:pic>
      <p:pic>
        <p:nvPicPr>
          <p:cNvPr id="8" name="Immagine 7">
            <a:extLst>
              <a:ext uri="{FF2B5EF4-FFF2-40B4-BE49-F238E27FC236}">
                <a16:creationId xmlns:a16="http://schemas.microsoft.com/office/drawing/2014/main" id="{7E4CCB7C-5D2F-4D18-B966-06B5C8E01BDC}"/>
              </a:ext>
            </a:extLst>
          </p:cNvPr>
          <p:cNvPicPr>
            <a:picLocks noChangeAspect="1"/>
          </p:cNvPicPr>
          <p:nvPr/>
        </p:nvPicPr>
        <p:blipFill>
          <a:blip r:embed="rId3"/>
          <a:stretch>
            <a:fillRect/>
          </a:stretch>
        </p:blipFill>
        <p:spPr>
          <a:xfrm>
            <a:off x="683568" y="5049557"/>
            <a:ext cx="3617898" cy="1055006"/>
          </a:xfrm>
          <a:prstGeom prst="rect">
            <a:avLst/>
          </a:prstGeom>
        </p:spPr>
      </p:pic>
      <p:pic>
        <p:nvPicPr>
          <p:cNvPr id="9" name="Immagine 8">
            <a:extLst>
              <a:ext uri="{FF2B5EF4-FFF2-40B4-BE49-F238E27FC236}">
                <a16:creationId xmlns:a16="http://schemas.microsoft.com/office/drawing/2014/main" id="{284CC25A-7298-458B-95BB-A60F193BF640}"/>
              </a:ext>
            </a:extLst>
          </p:cNvPr>
          <p:cNvPicPr>
            <a:picLocks noChangeAspect="1"/>
          </p:cNvPicPr>
          <p:nvPr/>
        </p:nvPicPr>
        <p:blipFill>
          <a:blip r:embed="rId4"/>
          <a:stretch>
            <a:fillRect/>
          </a:stretch>
        </p:blipFill>
        <p:spPr>
          <a:xfrm>
            <a:off x="4842536" y="4506710"/>
            <a:ext cx="2864930" cy="1527620"/>
          </a:xfrm>
          <a:prstGeom prst="rect">
            <a:avLst/>
          </a:prstGeom>
        </p:spPr>
      </p:pic>
    </p:spTree>
    <p:extLst>
      <p:ext uri="{BB962C8B-B14F-4D97-AF65-F5344CB8AC3E}">
        <p14:creationId xmlns:p14="http://schemas.microsoft.com/office/powerpoint/2010/main" val="1614492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F3FF91-1E65-41C2-8B8D-73ED7608C1C9}"/>
              </a:ext>
            </a:extLst>
          </p:cNvPr>
          <p:cNvSpPr>
            <a:spLocks noGrp="1"/>
          </p:cNvSpPr>
          <p:nvPr>
            <p:ph type="title"/>
          </p:nvPr>
        </p:nvSpPr>
        <p:spPr/>
        <p:txBody>
          <a:bodyPr/>
          <a:lstStyle/>
          <a:p>
            <a:r>
              <a:rPr lang="it-IT" dirty="0"/>
              <a:t>Le formule delle molecole</a:t>
            </a:r>
          </a:p>
        </p:txBody>
      </p:sp>
      <p:sp>
        <p:nvSpPr>
          <p:cNvPr id="3" name="Segnaposto contenuto 2">
            <a:extLst>
              <a:ext uri="{FF2B5EF4-FFF2-40B4-BE49-F238E27FC236}">
                <a16:creationId xmlns:a16="http://schemas.microsoft.com/office/drawing/2014/main" id="{062A36D5-F989-45A5-A952-AE91B1680307}"/>
              </a:ext>
            </a:extLst>
          </p:cNvPr>
          <p:cNvSpPr>
            <a:spLocks noGrp="1"/>
          </p:cNvSpPr>
          <p:nvPr>
            <p:ph idx="1"/>
          </p:nvPr>
        </p:nvSpPr>
        <p:spPr/>
        <p:txBody>
          <a:bodyPr/>
          <a:lstStyle/>
          <a:p>
            <a:r>
              <a:rPr lang="it-IT" b="1" dirty="0"/>
              <a:t>Legame covalente di coordinazione </a:t>
            </a:r>
            <a:r>
              <a:rPr lang="it-IT" dirty="0"/>
              <a:t>(o </a:t>
            </a:r>
            <a:r>
              <a:rPr lang="it-IT" b="1" dirty="0"/>
              <a:t>legame dativo</a:t>
            </a:r>
            <a:r>
              <a:rPr lang="it-IT" dirty="0"/>
              <a:t>): entrambi gli elettroni della coppia condivisa provengono da uno solo dei due atomi.</a:t>
            </a:r>
          </a:p>
          <a:p>
            <a:r>
              <a:rPr lang="it-IT" dirty="0"/>
              <a:t>Per indicare la coppia di elettroni che corrisponde al legame covalente di coordinazione si usa una freccia che punta verso l’atomo a cui sono stati donati gli elettroni.</a:t>
            </a:r>
          </a:p>
        </p:txBody>
      </p:sp>
      <p:sp>
        <p:nvSpPr>
          <p:cNvPr id="4" name="Segnaposto piè di pagina 3">
            <a:extLst>
              <a:ext uri="{FF2B5EF4-FFF2-40B4-BE49-F238E27FC236}">
                <a16:creationId xmlns:a16="http://schemas.microsoft.com/office/drawing/2014/main" id="{794B97EB-3A12-4429-8C54-9F2D2000CCEB}"/>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4F5D0678-6D7D-4432-8F3E-DCD94B684B4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580112" y="4005064"/>
            <a:ext cx="2610970" cy="2189165"/>
          </a:xfrm>
          <a:prstGeom prst="rect">
            <a:avLst/>
          </a:prstGeom>
        </p:spPr>
      </p:pic>
      <p:pic>
        <p:nvPicPr>
          <p:cNvPr id="6" name="Immagine 5">
            <a:extLst>
              <a:ext uri="{FF2B5EF4-FFF2-40B4-BE49-F238E27FC236}">
                <a16:creationId xmlns:a16="http://schemas.microsoft.com/office/drawing/2014/main" id="{7817245B-8FCA-432F-AB1E-830E4CE4467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952918" y="4524285"/>
            <a:ext cx="3744416" cy="1150721"/>
          </a:xfrm>
          <a:prstGeom prst="rect">
            <a:avLst/>
          </a:prstGeom>
        </p:spPr>
      </p:pic>
    </p:spTree>
    <p:extLst>
      <p:ext uri="{BB962C8B-B14F-4D97-AF65-F5344CB8AC3E}">
        <p14:creationId xmlns:p14="http://schemas.microsoft.com/office/powerpoint/2010/main" val="3536676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FE5EAE-7E10-4F5A-B951-8AD28BB53879}"/>
              </a:ext>
            </a:extLst>
          </p:cNvPr>
          <p:cNvSpPr>
            <a:spLocks noGrp="1"/>
          </p:cNvSpPr>
          <p:nvPr>
            <p:ph type="title"/>
          </p:nvPr>
        </p:nvSpPr>
        <p:spPr/>
        <p:txBody>
          <a:bodyPr/>
          <a:lstStyle/>
          <a:p>
            <a:r>
              <a:rPr lang="it-IT" dirty="0"/>
              <a:t>I legami covalenti polari</a:t>
            </a:r>
          </a:p>
        </p:txBody>
      </p:sp>
      <p:sp>
        <p:nvSpPr>
          <p:cNvPr id="3" name="Segnaposto contenuto 2">
            <a:extLst>
              <a:ext uri="{FF2B5EF4-FFF2-40B4-BE49-F238E27FC236}">
                <a16:creationId xmlns:a16="http://schemas.microsoft.com/office/drawing/2014/main" id="{ED77B782-0927-464E-8206-9F1A66E3BBF8}"/>
              </a:ext>
            </a:extLst>
          </p:cNvPr>
          <p:cNvSpPr>
            <a:spLocks noGrp="1"/>
          </p:cNvSpPr>
          <p:nvPr>
            <p:ph idx="1"/>
          </p:nvPr>
        </p:nvSpPr>
        <p:spPr/>
        <p:txBody>
          <a:bodyPr/>
          <a:lstStyle/>
          <a:p>
            <a:r>
              <a:rPr lang="it-IT" dirty="0"/>
              <a:t>Un legame che ha cariche parziali positive e negative alle sue estremità si dice </a:t>
            </a:r>
            <a:r>
              <a:rPr lang="it-IT" b="1" dirty="0"/>
              <a:t>legame covalente polare</a:t>
            </a:r>
            <a:r>
              <a:rPr lang="it-IT" dirty="0"/>
              <a:t>.</a:t>
            </a:r>
          </a:p>
          <a:p>
            <a:r>
              <a:rPr lang="it-IT" dirty="0"/>
              <a:t>Queste cariche non hanno mai un valore intero di 1+ e 1– e perciò sono </a:t>
            </a:r>
            <a:r>
              <a:rPr lang="it-IT" b="1" dirty="0"/>
              <a:t>cariche parziali </a:t>
            </a:r>
            <a:r>
              <a:rPr lang="it-IT" dirty="0"/>
              <a:t>che si indicano con la lettera greca </a:t>
            </a:r>
            <a:r>
              <a:rPr lang="el-GR" dirty="0">
                <a:latin typeface="Cambria Math" panose="02040503050406030204" pitchFamily="18" charset="0"/>
                <a:ea typeface="Cambria Math" panose="02040503050406030204" pitchFamily="18" charset="0"/>
              </a:rPr>
              <a:t>δ</a:t>
            </a:r>
            <a:r>
              <a:rPr lang="it-IT" dirty="0"/>
              <a:t>.</a:t>
            </a:r>
          </a:p>
        </p:txBody>
      </p:sp>
      <p:sp>
        <p:nvSpPr>
          <p:cNvPr id="4" name="Segnaposto piè di pagina 3">
            <a:extLst>
              <a:ext uri="{FF2B5EF4-FFF2-40B4-BE49-F238E27FC236}">
                <a16:creationId xmlns:a16="http://schemas.microsoft.com/office/drawing/2014/main" id="{D9ABF5D4-CEC6-458F-B26C-9B1664119DCE}"/>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8" name="Immagine 7">
            <a:extLst>
              <a:ext uri="{FF2B5EF4-FFF2-40B4-BE49-F238E27FC236}">
                <a16:creationId xmlns:a16="http://schemas.microsoft.com/office/drawing/2014/main" id="{608DB3B4-6013-43C8-938C-4EF2B354B061}"/>
              </a:ext>
            </a:extLst>
          </p:cNvPr>
          <p:cNvPicPr>
            <a:picLocks noChangeAspect="1"/>
          </p:cNvPicPr>
          <p:nvPr/>
        </p:nvPicPr>
        <p:blipFill>
          <a:blip r:embed="rId2"/>
          <a:stretch>
            <a:fillRect/>
          </a:stretch>
        </p:blipFill>
        <p:spPr>
          <a:xfrm>
            <a:off x="5316203" y="3501008"/>
            <a:ext cx="2838963" cy="2355163"/>
          </a:xfrm>
          <a:prstGeom prst="rect">
            <a:avLst/>
          </a:prstGeom>
        </p:spPr>
      </p:pic>
      <p:pic>
        <p:nvPicPr>
          <p:cNvPr id="9" name="Immagine 8">
            <a:extLst>
              <a:ext uri="{FF2B5EF4-FFF2-40B4-BE49-F238E27FC236}">
                <a16:creationId xmlns:a16="http://schemas.microsoft.com/office/drawing/2014/main" id="{B02A8C67-DA2E-419C-A599-82B889A7ADE5}"/>
              </a:ext>
            </a:extLst>
          </p:cNvPr>
          <p:cNvPicPr>
            <a:picLocks noChangeAspect="1"/>
          </p:cNvPicPr>
          <p:nvPr/>
        </p:nvPicPr>
        <p:blipFill>
          <a:blip r:embed="rId3"/>
          <a:stretch>
            <a:fillRect/>
          </a:stretch>
        </p:blipFill>
        <p:spPr>
          <a:xfrm>
            <a:off x="1187576" y="3717032"/>
            <a:ext cx="2920748" cy="2126758"/>
          </a:xfrm>
          <a:prstGeom prst="rect">
            <a:avLst/>
          </a:prstGeom>
        </p:spPr>
      </p:pic>
      <p:sp>
        <p:nvSpPr>
          <p:cNvPr id="10" name="Rettangolo 9">
            <a:extLst>
              <a:ext uri="{FF2B5EF4-FFF2-40B4-BE49-F238E27FC236}">
                <a16:creationId xmlns:a16="http://schemas.microsoft.com/office/drawing/2014/main" id="{2C252370-6EE7-4F09-B80D-75F0094087BF}"/>
              </a:ext>
            </a:extLst>
          </p:cNvPr>
          <p:cNvSpPr/>
          <p:nvPr/>
        </p:nvSpPr>
        <p:spPr>
          <a:xfrm>
            <a:off x="928727" y="5877272"/>
            <a:ext cx="3209990" cy="369332"/>
          </a:xfrm>
          <a:prstGeom prst="rect">
            <a:avLst/>
          </a:prstGeom>
        </p:spPr>
        <p:txBody>
          <a:bodyPr wrap="square">
            <a:spAutoFit/>
          </a:bodyPr>
          <a:lstStyle/>
          <a:p>
            <a:pPr algn="ctr"/>
            <a:r>
              <a:rPr lang="it-IT" sz="1800" dirty="0">
                <a:solidFill>
                  <a:srgbClr val="808080"/>
                </a:solidFill>
                <a:latin typeface="+mn-lt"/>
              </a:rPr>
              <a:t>Legame covalente non polare</a:t>
            </a:r>
          </a:p>
        </p:txBody>
      </p:sp>
      <p:sp>
        <p:nvSpPr>
          <p:cNvPr id="11" name="Rettangolo 10">
            <a:extLst>
              <a:ext uri="{FF2B5EF4-FFF2-40B4-BE49-F238E27FC236}">
                <a16:creationId xmlns:a16="http://schemas.microsoft.com/office/drawing/2014/main" id="{95FED0AF-6D91-4335-98D2-4B2D71A13F0F}"/>
              </a:ext>
            </a:extLst>
          </p:cNvPr>
          <p:cNvSpPr/>
          <p:nvPr/>
        </p:nvSpPr>
        <p:spPr>
          <a:xfrm>
            <a:off x="5130690" y="5877272"/>
            <a:ext cx="3209990" cy="369332"/>
          </a:xfrm>
          <a:prstGeom prst="rect">
            <a:avLst/>
          </a:prstGeom>
        </p:spPr>
        <p:txBody>
          <a:bodyPr wrap="square">
            <a:spAutoFit/>
          </a:bodyPr>
          <a:lstStyle/>
          <a:p>
            <a:pPr algn="ctr"/>
            <a:r>
              <a:rPr lang="it-IT" sz="1800" dirty="0">
                <a:solidFill>
                  <a:srgbClr val="808080"/>
                </a:solidFill>
                <a:latin typeface="+mn-lt"/>
              </a:rPr>
              <a:t>Legame covalente polare</a:t>
            </a:r>
          </a:p>
        </p:txBody>
      </p:sp>
    </p:spTree>
    <p:extLst>
      <p:ext uri="{BB962C8B-B14F-4D97-AF65-F5344CB8AC3E}">
        <p14:creationId xmlns:p14="http://schemas.microsoft.com/office/powerpoint/2010/main" val="1673499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FE5EAE-7E10-4F5A-B951-8AD28BB53879}"/>
              </a:ext>
            </a:extLst>
          </p:cNvPr>
          <p:cNvSpPr>
            <a:spLocks noGrp="1"/>
          </p:cNvSpPr>
          <p:nvPr>
            <p:ph type="title"/>
          </p:nvPr>
        </p:nvSpPr>
        <p:spPr/>
        <p:txBody>
          <a:bodyPr/>
          <a:lstStyle/>
          <a:p>
            <a:r>
              <a:rPr lang="it-IT" dirty="0"/>
              <a:t>I legami covalenti polari</a:t>
            </a:r>
          </a:p>
        </p:txBody>
      </p:sp>
      <p:sp>
        <p:nvSpPr>
          <p:cNvPr id="3" name="Segnaposto contenuto 2">
            <a:extLst>
              <a:ext uri="{FF2B5EF4-FFF2-40B4-BE49-F238E27FC236}">
                <a16:creationId xmlns:a16="http://schemas.microsoft.com/office/drawing/2014/main" id="{ED77B782-0927-464E-8206-9F1A66E3BBF8}"/>
              </a:ext>
            </a:extLst>
          </p:cNvPr>
          <p:cNvSpPr>
            <a:spLocks noGrp="1"/>
          </p:cNvSpPr>
          <p:nvPr>
            <p:ph idx="1"/>
          </p:nvPr>
        </p:nvSpPr>
        <p:spPr/>
        <p:txBody>
          <a:bodyPr/>
          <a:lstStyle/>
          <a:p>
            <a:r>
              <a:rPr lang="it-IT" dirty="0"/>
              <a:t>Poiché si tratta di </a:t>
            </a:r>
            <a:r>
              <a:rPr lang="it-IT" i="1" dirty="0"/>
              <a:t>due poli </a:t>
            </a:r>
            <a:r>
              <a:rPr lang="it-IT" dirty="0"/>
              <a:t>elettrici, il legame è anche un </a:t>
            </a:r>
            <a:r>
              <a:rPr lang="it-IT" b="1" dirty="0"/>
              <a:t>dipolo elettrico</a:t>
            </a:r>
            <a:r>
              <a:rPr lang="it-IT" dirty="0"/>
              <a:t>.</a:t>
            </a:r>
          </a:p>
          <a:p>
            <a:r>
              <a:rPr lang="it-IT" dirty="0"/>
              <a:t>Il grado di polarità di un legame covalente dipende dalla differenza fra le tendenze dei due atomi legati ad attrarre elettroni.</a:t>
            </a:r>
          </a:p>
        </p:txBody>
      </p:sp>
      <p:sp>
        <p:nvSpPr>
          <p:cNvPr id="4" name="Segnaposto piè di pagina 3">
            <a:extLst>
              <a:ext uri="{FF2B5EF4-FFF2-40B4-BE49-F238E27FC236}">
                <a16:creationId xmlns:a16="http://schemas.microsoft.com/office/drawing/2014/main" id="{D9ABF5D4-CEC6-458F-B26C-9B1664119DCE}"/>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9A5D112B-BB7E-49AB-9BA9-62809ABFC95F}"/>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3547703" y="3820567"/>
            <a:ext cx="2048593" cy="1613685"/>
          </a:xfrm>
          <a:prstGeom prst="rect">
            <a:avLst/>
          </a:prstGeom>
        </p:spPr>
      </p:pic>
    </p:spTree>
    <p:extLst>
      <p:ext uri="{BB962C8B-B14F-4D97-AF65-F5344CB8AC3E}">
        <p14:creationId xmlns:p14="http://schemas.microsoft.com/office/powerpoint/2010/main" val="3279588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9E123C3-48A8-4302-A937-40882C8AB3E9}"/>
              </a:ext>
            </a:extLst>
          </p:cNvPr>
          <p:cNvSpPr>
            <a:spLocks noGrp="1" noChangeArrowheads="1"/>
          </p:cNvSpPr>
          <p:nvPr>
            <p:ph type="ctrTitle"/>
          </p:nvPr>
        </p:nvSpPr>
        <p:spPr>
          <a:xfrm>
            <a:off x="457200" y="381000"/>
            <a:ext cx="8218488" cy="914400"/>
          </a:xfrm>
        </p:spPr>
        <p:txBody>
          <a:bodyPr/>
          <a:lstStyle/>
          <a:p>
            <a:r>
              <a:rPr lang="it-IT" altLang="it-IT" dirty="0"/>
              <a:t>Capitolo</a:t>
            </a:r>
            <a:r>
              <a:rPr lang="en-GB" altLang="it-IT" dirty="0"/>
              <a:t> 9</a:t>
            </a:r>
          </a:p>
        </p:txBody>
      </p:sp>
      <p:sp>
        <p:nvSpPr>
          <p:cNvPr id="16387" name="Sottotitolo 1">
            <a:extLst>
              <a:ext uri="{FF2B5EF4-FFF2-40B4-BE49-F238E27FC236}">
                <a16:creationId xmlns:a16="http://schemas.microsoft.com/office/drawing/2014/main" id="{02A3706E-E798-4E33-9813-354D3CF2D330}"/>
              </a:ext>
            </a:extLst>
          </p:cNvPr>
          <p:cNvSpPr>
            <a:spLocks noGrp="1" noChangeArrowheads="1"/>
          </p:cNvSpPr>
          <p:nvPr>
            <p:ph type="subTitle" idx="1"/>
          </p:nvPr>
        </p:nvSpPr>
        <p:spPr>
          <a:xfrm>
            <a:off x="457200" y="2635250"/>
            <a:ext cx="8218488" cy="2057400"/>
          </a:xfrm>
        </p:spPr>
        <p:txBody>
          <a:bodyPr/>
          <a:lstStyle/>
          <a:p>
            <a:r>
              <a:rPr lang="it-IT" dirty="0"/>
              <a:t>I legami chimici</a:t>
            </a:r>
            <a:endParaRPr lang="it-IT" altLang="it-IT"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FE5EAE-7E10-4F5A-B951-8AD28BB53879}"/>
              </a:ext>
            </a:extLst>
          </p:cNvPr>
          <p:cNvSpPr>
            <a:spLocks noGrp="1"/>
          </p:cNvSpPr>
          <p:nvPr>
            <p:ph type="title"/>
          </p:nvPr>
        </p:nvSpPr>
        <p:spPr/>
        <p:txBody>
          <a:bodyPr/>
          <a:lstStyle/>
          <a:p>
            <a:r>
              <a:rPr lang="it-IT" dirty="0"/>
              <a:t>I legami covalenti polari</a:t>
            </a:r>
          </a:p>
        </p:txBody>
      </p:sp>
      <p:sp>
        <p:nvSpPr>
          <p:cNvPr id="3" name="Segnaposto contenuto 2">
            <a:extLst>
              <a:ext uri="{FF2B5EF4-FFF2-40B4-BE49-F238E27FC236}">
                <a16:creationId xmlns:a16="http://schemas.microsoft.com/office/drawing/2014/main" id="{ED77B782-0927-464E-8206-9F1A66E3BBF8}"/>
              </a:ext>
            </a:extLst>
          </p:cNvPr>
          <p:cNvSpPr>
            <a:spLocks noGrp="1"/>
          </p:cNvSpPr>
          <p:nvPr>
            <p:ph idx="1"/>
          </p:nvPr>
        </p:nvSpPr>
        <p:spPr>
          <a:xfrm>
            <a:off x="457200" y="1340768"/>
            <a:ext cx="8219256" cy="4464496"/>
          </a:xfrm>
        </p:spPr>
        <p:txBody>
          <a:bodyPr/>
          <a:lstStyle/>
          <a:p>
            <a:r>
              <a:rPr lang="it-IT" dirty="0"/>
              <a:t>L’</a:t>
            </a:r>
            <a:r>
              <a:rPr lang="it-IT" b="1" dirty="0"/>
              <a:t>elettronegatività </a:t>
            </a:r>
            <a:r>
              <a:rPr lang="it-IT" dirty="0"/>
              <a:t>esprime la capacità di un atomo, all’interno di una molecola, di attrarre gli elettroni del legame in cui è coinvolto.</a:t>
            </a:r>
          </a:p>
          <a:p>
            <a:r>
              <a:rPr lang="it-IT" dirty="0"/>
              <a:t>Nella scala di </a:t>
            </a:r>
            <a:r>
              <a:rPr lang="it-IT" dirty="0" err="1"/>
              <a:t>Pauling</a:t>
            </a:r>
            <a:r>
              <a:rPr lang="it-IT" dirty="0"/>
              <a:t>, l’elettronegatività è un numero senza unità di misura, che </a:t>
            </a:r>
            <a:r>
              <a:rPr lang="it-IT" i="1" dirty="0"/>
              <a:t>aumenta in un gruppo dal basso verso l’alto e lungo un periodo da sinistra a destra</a:t>
            </a:r>
            <a:r>
              <a:rPr lang="it-IT" dirty="0"/>
              <a:t>.</a:t>
            </a:r>
          </a:p>
          <a:p>
            <a:r>
              <a:rPr lang="it-IT" dirty="0"/>
              <a:t>Ai gas inerti viene assegnata elettronegatività pari a zero.</a:t>
            </a:r>
          </a:p>
          <a:p>
            <a:r>
              <a:rPr lang="it-IT" dirty="0"/>
              <a:t>In un legame ionico la differenza di elettronegatività fra i due atomi è molto grande: l’atomo più elettronegativo acquista il controllo completo degli elettroni di legame.</a:t>
            </a:r>
          </a:p>
          <a:p>
            <a:endParaRPr lang="it-IT" dirty="0"/>
          </a:p>
        </p:txBody>
      </p:sp>
      <p:sp>
        <p:nvSpPr>
          <p:cNvPr id="4" name="Segnaposto piè di pagina 3">
            <a:extLst>
              <a:ext uri="{FF2B5EF4-FFF2-40B4-BE49-F238E27FC236}">
                <a16:creationId xmlns:a16="http://schemas.microsoft.com/office/drawing/2014/main" id="{D9ABF5D4-CEC6-458F-B26C-9B1664119DCE}"/>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55580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FE5EAE-7E10-4F5A-B951-8AD28BB53879}"/>
              </a:ext>
            </a:extLst>
          </p:cNvPr>
          <p:cNvSpPr>
            <a:spLocks noGrp="1"/>
          </p:cNvSpPr>
          <p:nvPr>
            <p:ph type="title"/>
          </p:nvPr>
        </p:nvSpPr>
        <p:spPr/>
        <p:txBody>
          <a:bodyPr/>
          <a:lstStyle/>
          <a:p>
            <a:r>
              <a:rPr lang="it-IT" dirty="0"/>
              <a:t>I legami covalenti polari</a:t>
            </a:r>
          </a:p>
        </p:txBody>
      </p:sp>
      <p:sp>
        <p:nvSpPr>
          <p:cNvPr id="4" name="Segnaposto piè di pagina 3">
            <a:extLst>
              <a:ext uri="{FF2B5EF4-FFF2-40B4-BE49-F238E27FC236}">
                <a16:creationId xmlns:a16="http://schemas.microsoft.com/office/drawing/2014/main" id="{D9ABF5D4-CEC6-458F-B26C-9B1664119DCE}"/>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3" name="Immagine 2">
            <a:extLst>
              <a:ext uri="{FF2B5EF4-FFF2-40B4-BE49-F238E27FC236}">
                <a16:creationId xmlns:a16="http://schemas.microsoft.com/office/drawing/2014/main" id="{A7199D72-1C7E-4745-95B5-3B517F350A2A}"/>
              </a:ext>
            </a:extLst>
          </p:cNvPr>
          <p:cNvPicPr>
            <a:picLocks noChangeAspect="1"/>
          </p:cNvPicPr>
          <p:nvPr/>
        </p:nvPicPr>
        <p:blipFill>
          <a:blip r:embed="rId2"/>
          <a:stretch>
            <a:fillRect/>
          </a:stretch>
        </p:blipFill>
        <p:spPr>
          <a:xfrm>
            <a:off x="457200" y="1556792"/>
            <a:ext cx="8230929" cy="4365848"/>
          </a:xfrm>
          <a:prstGeom prst="rect">
            <a:avLst/>
          </a:prstGeom>
        </p:spPr>
      </p:pic>
    </p:spTree>
    <p:extLst>
      <p:ext uri="{BB962C8B-B14F-4D97-AF65-F5344CB8AC3E}">
        <p14:creationId xmlns:p14="http://schemas.microsoft.com/office/powerpoint/2010/main" val="3948003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FE5EAE-7E10-4F5A-B951-8AD28BB53879}"/>
              </a:ext>
            </a:extLst>
          </p:cNvPr>
          <p:cNvSpPr>
            <a:spLocks noGrp="1"/>
          </p:cNvSpPr>
          <p:nvPr>
            <p:ph type="title"/>
          </p:nvPr>
        </p:nvSpPr>
        <p:spPr/>
        <p:txBody>
          <a:bodyPr/>
          <a:lstStyle/>
          <a:p>
            <a:r>
              <a:rPr lang="it-IT" dirty="0"/>
              <a:t>I legami covalenti polari</a:t>
            </a:r>
          </a:p>
        </p:txBody>
      </p:sp>
      <p:sp>
        <p:nvSpPr>
          <p:cNvPr id="3" name="Segnaposto contenuto 2">
            <a:extLst>
              <a:ext uri="{FF2B5EF4-FFF2-40B4-BE49-F238E27FC236}">
                <a16:creationId xmlns:a16="http://schemas.microsoft.com/office/drawing/2014/main" id="{ED77B782-0927-464E-8206-9F1A66E3BBF8}"/>
              </a:ext>
            </a:extLst>
          </p:cNvPr>
          <p:cNvSpPr>
            <a:spLocks noGrp="1"/>
          </p:cNvSpPr>
          <p:nvPr>
            <p:ph idx="1"/>
          </p:nvPr>
        </p:nvSpPr>
        <p:spPr>
          <a:xfrm>
            <a:off x="457200" y="5085184"/>
            <a:ext cx="8219256" cy="1391816"/>
          </a:xfrm>
        </p:spPr>
        <p:txBody>
          <a:bodyPr/>
          <a:lstStyle/>
          <a:p>
            <a:pPr marL="342900" indent="-342900">
              <a:spcAft>
                <a:spcPts val="0"/>
              </a:spcAft>
              <a:buClrTx/>
              <a:buSzPct val="80000"/>
              <a:buFont typeface="Arial" panose="020B0604020202020204" pitchFamily="34" charset="0"/>
              <a:buChar char="•"/>
            </a:pPr>
            <a:r>
              <a:rPr lang="el-GR" dirty="0">
                <a:ea typeface="Cambria Math" panose="02040503050406030204" pitchFamily="18" charset="0"/>
              </a:rPr>
              <a:t>Δ</a:t>
            </a:r>
            <a:r>
              <a:rPr lang="it-IT" i="1" dirty="0">
                <a:ea typeface="Cambria Math" panose="02040503050406030204" pitchFamily="18" charset="0"/>
              </a:rPr>
              <a:t>E </a:t>
            </a:r>
            <a:r>
              <a:rPr lang="it-IT" dirty="0">
                <a:ea typeface="Cambria Math" panose="02040503050406030204" pitchFamily="18" charset="0"/>
              </a:rPr>
              <a:t>&lt; 0,4 </a:t>
            </a:r>
            <a:r>
              <a:rPr lang="it-IT" b="1" dirty="0"/>
              <a:t>→ </a:t>
            </a:r>
            <a:r>
              <a:rPr lang="it-IT" dirty="0"/>
              <a:t>legame covalente puro;</a:t>
            </a:r>
          </a:p>
          <a:p>
            <a:pPr marL="342900" indent="-342900">
              <a:spcAft>
                <a:spcPts val="0"/>
              </a:spcAft>
              <a:buClrTx/>
              <a:buSzPct val="80000"/>
              <a:buFont typeface="Arial" panose="020B0604020202020204" pitchFamily="34" charset="0"/>
              <a:buChar char="•"/>
            </a:pPr>
            <a:r>
              <a:rPr lang="it-IT" dirty="0">
                <a:ea typeface="Cambria Math" panose="02040503050406030204" pitchFamily="18" charset="0"/>
              </a:rPr>
              <a:t>0,4 &lt; </a:t>
            </a:r>
            <a:r>
              <a:rPr lang="el-GR" dirty="0">
                <a:ea typeface="Cambria Math" panose="02040503050406030204" pitchFamily="18" charset="0"/>
              </a:rPr>
              <a:t>Δ</a:t>
            </a:r>
            <a:r>
              <a:rPr lang="it-IT" i="1" dirty="0">
                <a:ea typeface="Cambria Math" panose="02040503050406030204" pitchFamily="18" charset="0"/>
              </a:rPr>
              <a:t>E </a:t>
            </a:r>
            <a:r>
              <a:rPr lang="it-IT" dirty="0">
                <a:ea typeface="Cambria Math" panose="02040503050406030204" pitchFamily="18" charset="0"/>
              </a:rPr>
              <a:t>&lt; 1,7 </a:t>
            </a:r>
            <a:r>
              <a:rPr lang="it-IT" b="1" dirty="0"/>
              <a:t>→ </a:t>
            </a:r>
            <a:r>
              <a:rPr lang="it-IT" dirty="0"/>
              <a:t>legame covalente polare;</a:t>
            </a:r>
          </a:p>
          <a:p>
            <a:pPr marL="342900" indent="-342900">
              <a:spcAft>
                <a:spcPts val="0"/>
              </a:spcAft>
              <a:buClrTx/>
              <a:buSzPct val="80000"/>
              <a:buFont typeface="Arial" panose="020B0604020202020204" pitchFamily="34" charset="0"/>
              <a:buChar char="•"/>
            </a:pPr>
            <a:r>
              <a:rPr lang="el-GR" dirty="0">
                <a:ea typeface="Cambria Math" panose="02040503050406030204" pitchFamily="18" charset="0"/>
              </a:rPr>
              <a:t>Δ</a:t>
            </a:r>
            <a:r>
              <a:rPr lang="it-IT" i="1" dirty="0">
                <a:ea typeface="Cambria Math" panose="02040503050406030204" pitchFamily="18" charset="0"/>
              </a:rPr>
              <a:t>E</a:t>
            </a:r>
            <a:r>
              <a:rPr lang="it-IT" dirty="0">
                <a:ea typeface="Cambria Math" panose="02040503050406030204" pitchFamily="18" charset="0"/>
              </a:rPr>
              <a:t> &gt; 1,7 </a:t>
            </a:r>
            <a:r>
              <a:rPr lang="it-IT" b="1" dirty="0"/>
              <a:t>→ </a:t>
            </a:r>
            <a:r>
              <a:rPr lang="it-IT" dirty="0"/>
              <a:t>legame ionico.</a:t>
            </a:r>
          </a:p>
        </p:txBody>
      </p:sp>
      <p:sp>
        <p:nvSpPr>
          <p:cNvPr id="4" name="Segnaposto piè di pagina 3">
            <a:extLst>
              <a:ext uri="{FF2B5EF4-FFF2-40B4-BE49-F238E27FC236}">
                <a16:creationId xmlns:a16="http://schemas.microsoft.com/office/drawing/2014/main" id="{D9ABF5D4-CEC6-458F-B26C-9B1664119DCE}"/>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7D4A3712-A9C6-41CA-9563-28015DDAC68C}"/>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475656" y="1443168"/>
            <a:ext cx="5750346" cy="3357736"/>
          </a:xfrm>
          <a:prstGeom prst="rect">
            <a:avLst/>
          </a:prstGeom>
        </p:spPr>
      </p:pic>
    </p:spTree>
    <p:extLst>
      <p:ext uri="{BB962C8B-B14F-4D97-AF65-F5344CB8AC3E}">
        <p14:creationId xmlns:p14="http://schemas.microsoft.com/office/powerpoint/2010/main" val="938917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FE5EAE-7E10-4F5A-B951-8AD28BB53879}"/>
              </a:ext>
            </a:extLst>
          </p:cNvPr>
          <p:cNvSpPr>
            <a:spLocks noGrp="1"/>
          </p:cNvSpPr>
          <p:nvPr>
            <p:ph type="title"/>
          </p:nvPr>
        </p:nvSpPr>
        <p:spPr/>
        <p:txBody>
          <a:bodyPr/>
          <a:lstStyle/>
          <a:p>
            <a:r>
              <a:rPr lang="it-IT" dirty="0"/>
              <a:t>La teoria del legame di valenza</a:t>
            </a:r>
          </a:p>
        </p:txBody>
      </p:sp>
      <p:sp>
        <p:nvSpPr>
          <p:cNvPr id="5" name="Segnaposto contenuto 4">
            <a:extLst>
              <a:ext uri="{FF2B5EF4-FFF2-40B4-BE49-F238E27FC236}">
                <a16:creationId xmlns:a16="http://schemas.microsoft.com/office/drawing/2014/main" id="{1C312542-6BC6-472F-A6A0-2EE74EB8BF28}"/>
              </a:ext>
            </a:extLst>
          </p:cNvPr>
          <p:cNvSpPr>
            <a:spLocks noGrp="1"/>
          </p:cNvSpPr>
          <p:nvPr>
            <p:ph idx="1"/>
          </p:nvPr>
        </p:nvSpPr>
        <p:spPr/>
        <p:txBody>
          <a:bodyPr/>
          <a:lstStyle/>
          <a:p>
            <a:r>
              <a:rPr lang="it-IT" dirty="0"/>
              <a:t>Per comprendere la ragione per la quale i legami covalenti si formano e come gli elettroni sono condivisi fra gli atomi possiamo ricorrere a due teorie:</a:t>
            </a:r>
          </a:p>
          <a:p>
            <a:pPr marL="342900" indent="-342900">
              <a:buClrTx/>
              <a:buSzPct val="80000"/>
              <a:buFont typeface="Arial" panose="020B0604020202020204" pitchFamily="34" charset="0"/>
              <a:buChar char="•"/>
            </a:pPr>
            <a:r>
              <a:rPr lang="it-IT" b="1" dirty="0"/>
              <a:t>teoria del legame di valenza </a:t>
            </a:r>
            <a:r>
              <a:rPr lang="it-IT" dirty="0"/>
              <a:t>(o teoria VB);</a:t>
            </a:r>
          </a:p>
          <a:p>
            <a:pPr marL="342900" indent="-342900">
              <a:buClrTx/>
              <a:buSzPct val="80000"/>
              <a:buFont typeface="Arial" panose="020B0604020202020204" pitchFamily="34" charset="0"/>
              <a:buChar char="•"/>
            </a:pPr>
            <a:r>
              <a:rPr lang="it-IT" b="1" dirty="0"/>
              <a:t>teoria dell’orbitale molecolare </a:t>
            </a:r>
            <a:r>
              <a:rPr lang="it-IT" dirty="0"/>
              <a:t>(o teoria MO).</a:t>
            </a:r>
          </a:p>
        </p:txBody>
      </p:sp>
      <p:sp>
        <p:nvSpPr>
          <p:cNvPr id="4" name="Segnaposto piè di pagina 3">
            <a:extLst>
              <a:ext uri="{FF2B5EF4-FFF2-40B4-BE49-F238E27FC236}">
                <a16:creationId xmlns:a16="http://schemas.microsoft.com/office/drawing/2014/main" id="{D9ABF5D4-CEC6-458F-B26C-9B1664119DCE}"/>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2341450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FE5EAE-7E10-4F5A-B951-8AD28BB53879}"/>
              </a:ext>
            </a:extLst>
          </p:cNvPr>
          <p:cNvSpPr>
            <a:spLocks noGrp="1"/>
          </p:cNvSpPr>
          <p:nvPr>
            <p:ph type="title"/>
          </p:nvPr>
        </p:nvSpPr>
        <p:spPr/>
        <p:txBody>
          <a:bodyPr/>
          <a:lstStyle/>
          <a:p>
            <a:r>
              <a:rPr lang="it-IT" dirty="0"/>
              <a:t>La teoria del legame di valenza</a:t>
            </a:r>
          </a:p>
        </p:txBody>
      </p:sp>
      <p:sp>
        <p:nvSpPr>
          <p:cNvPr id="5" name="Segnaposto contenuto 4">
            <a:extLst>
              <a:ext uri="{FF2B5EF4-FFF2-40B4-BE49-F238E27FC236}">
                <a16:creationId xmlns:a16="http://schemas.microsoft.com/office/drawing/2014/main" id="{1C312542-6BC6-472F-A6A0-2EE74EB8BF28}"/>
              </a:ext>
            </a:extLst>
          </p:cNvPr>
          <p:cNvSpPr>
            <a:spLocks noGrp="1"/>
          </p:cNvSpPr>
          <p:nvPr>
            <p:ph idx="1"/>
          </p:nvPr>
        </p:nvSpPr>
        <p:spPr/>
        <p:txBody>
          <a:bodyPr/>
          <a:lstStyle/>
          <a:p>
            <a:r>
              <a:rPr lang="it-IT" dirty="0"/>
              <a:t>Secondo la </a:t>
            </a:r>
            <a:r>
              <a:rPr lang="it-IT" b="1" dirty="0"/>
              <a:t>teoria del legame di valenza</a:t>
            </a:r>
            <a:r>
              <a:rPr lang="it-IT" dirty="0"/>
              <a:t>, fra due atomi si forma un legame quando una coppia di elettroni con spin appaiati (antiparalleli) viene condivisa per sovrapposizione di due orbitali atomici, uno per ciascuno dei due atomi legati.</a:t>
            </a:r>
          </a:p>
        </p:txBody>
      </p:sp>
      <p:sp>
        <p:nvSpPr>
          <p:cNvPr id="4" name="Segnaposto piè di pagina 3">
            <a:extLst>
              <a:ext uri="{FF2B5EF4-FFF2-40B4-BE49-F238E27FC236}">
                <a16:creationId xmlns:a16="http://schemas.microsoft.com/office/drawing/2014/main" id="{D9ABF5D4-CEC6-458F-B26C-9B1664119DCE}"/>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6" name="Immagine 5">
            <a:extLst>
              <a:ext uri="{FF2B5EF4-FFF2-40B4-BE49-F238E27FC236}">
                <a16:creationId xmlns:a16="http://schemas.microsoft.com/office/drawing/2014/main" id="{013BF61E-EB84-489A-B3C5-00D27F48839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910081" y="4644859"/>
            <a:ext cx="7313493" cy="1736469"/>
          </a:xfrm>
          <a:prstGeom prst="rect">
            <a:avLst/>
          </a:prstGeom>
        </p:spPr>
      </p:pic>
      <p:pic>
        <p:nvPicPr>
          <p:cNvPr id="7" name="Immagine 6">
            <a:extLst>
              <a:ext uri="{FF2B5EF4-FFF2-40B4-BE49-F238E27FC236}">
                <a16:creationId xmlns:a16="http://schemas.microsoft.com/office/drawing/2014/main" id="{4E0B3EA2-C482-4DFC-A6C7-8ED8DF80A25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308500" y="3251423"/>
            <a:ext cx="2516654" cy="1501164"/>
          </a:xfrm>
          <a:prstGeom prst="rect">
            <a:avLst/>
          </a:prstGeom>
        </p:spPr>
      </p:pic>
    </p:spTree>
    <p:extLst>
      <p:ext uri="{BB962C8B-B14F-4D97-AF65-F5344CB8AC3E}">
        <p14:creationId xmlns:p14="http://schemas.microsoft.com/office/powerpoint/2010/main" val="659420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FE5EAE-7E10-4F5A-B951-8AD28BB53879}"/>
              </a:ext>
            </a:extLst>
          </p:cNvPr>
          <p:cNvSpPr>
            <a:spLocks noGrp="1"/>
          </p:cNvSpPr>
          <p:nvPr>
            <p:ph type="title"/>
          </p:nvPr>
        </p:nvSpPr>
        <p:spPr/>
        <p:txBody>
          <a:bodyPr/>
          <a:lstStyle/>
          <a:p>
            <a:r>
              <a:rPr lang="it-IT" dirty="0"/>
              <a:t>La teoria del legame di valenza</a:t>
            </a:r>
          </a:p>
        </p:txBody>
      </p:sp>
      <p:sp>
        <p:nvSpPr>
          <p:cNvPr id="5" name="Segnaposto contenuto 4">
            <a:extLst>
              <a:ext uri="{FF2B5EF4-FFF2-40B4-BE49-F238E27FC236}">
                <a16:creationId xmlns:a16="http://schemas.microsoft.com/office/drawing/2014/main" id="{1C312542-6BC6-472F-A6A0-2EE74EB8BF28}"/>
              </a:ext>
            </a:extLst>
          </p:cNvPr>
          <p:cNvSpPr>
            <a:spLocks noGrp="1"/>
          </p:cNvSpPr>
          <p:nvPr>
            <p:ph idx="1"/>
          </p:nvPr>
        </p:nvSpPr>
        <p:spPr/>
        <p:txBody>
          <a:bodyPr/>
          <a:lstStyle/>
          <a:p>
            <a:r>
              <a:rPr lang="it-IT" dirty="0"/>
              <a:t>I legami che si formano per sovrapposizione frontale di orbitali </a:t>
            </a:r>
            <a:r>
              <a:rPr lang="it-IT" i="1" dirty="0"/>
              <a:t>s</a:t>
            </a:r>
            <a:r>
              <a:rPr lang="it-IT" dirty="0"/>
              <a:t>, di orbitali </a:t>
            </a:r>
            <a:r>
              <a:rPr lang="it-IT" i="1" dirty="0"/>
              <a:t>p </a:t>
            </a:r>
            <a:r>
              <a:rPr lang="it-IT" dirty="0"/>
              <a:t>o di orbitali </a:t>
            </a:r>
            <a:r>
              <a:rPr lang="it-IT" i="1" dirty="0"/>
              <a:t>s </a:t>
            </a:r>
            <a:r>
              <a:rPr lang="it-IT" dirty="0"/>
              <a:t>e </a:t>
            </a:r>
            <a:r>
              <a:rPr lang="it-IT" i="1" dirty="0"/>
              <a:t>p</a:t>
            </a:r>
            <a:r>
              <a:rPr lang="it-IT" dirty="0"/>
              <a:t> si dicono </a:t>
            </a:r>
            <a:r>
              <a:rPr lang="it-IT" b="1" dirty="0"/>
              <a:t>legami sigma </a:t>
            </a:r>
            <a:r>
              <a:rPr lang="it-IT" dirty="0"/>
              <a:t>(</a:t>
            </a:r>
            <a:r>
              <a:rPr lang="it-IT" b="1" dirty="0"/>
              <a:t>legami </a:t>
            </a:r>
            <a:r>
              <a:rPr lang="el-GR" b="1" dirty="0">
                <a:latin typeface="Cambria Math" panose="02040503050406030204" pitchFamily="18" charset="0"/>
                <a:ea typeface="Cambria Math" panose="02040503050406030204" pitchFamily="18" charset="0"/>
              </a:rPr>
              <a:t>σ</a:t>
            </a:r>
            <a:r>
              <a:rPr lang="it-IT" dirty="0"/>
              <a:t>).</a:t>
            </a:r>
          </a:p>
        </p:txBody>
      </p:sp>
      <p:sp>
        <p:nvSpPr>
          <p:cNvPr id="4" name="Segnaposto piè di pagina 3">
            <a:extLst>
              <a:ext uri="{FF2B5EF4-FFF2-40B4-BE49-F238E27FC236}">
                <a16:creationId xmlns:a16="http://schemas.microsoft.com/office/drawing/2014/main" id="{D9ABF5D4-CEC6-458F-B26C-9B1664119DCE}"/>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3" name="Immagine 2">
            <a:extLst>
              <a:ext uri="{FF2B5EF4-FFF2-40B4-BE49-F238E27FC236}">
                <a16:creationId xmlns:a16="http://schemas.microsoft.com/office/drawing/2014/main" id="{B63C1F10-9C0A-4525-9AD7-27774EF6333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34611" y="2852936"/>
            <a:ext cx="7864434" cy="3187960"/>
          </a:xfrm>
          <a:prstGeom prst="rect">
            <a:avLst/>
          </a:prstGeom>
        </p:spPr>
      </p:pic>
    </p:spTree>
    <p:extLst>
      <p:ext uri="{BB962C8B-B14F-4D97-AF65-F5344CB8AC3E}">
        <p14:creationId xmlns:p14="http://schemas.microsoft.com/office/powerpoint/2010/main" val="1697976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FE5EAE-7E10-4F5A-B951-8AD28BB53879}"/>
              </a:ext>
            </a:extLst>
          </p:cNvPr>
          <p:cNvSpPr>
            <a:spLocks noGrp="1"/>
          </p:cNvSpPr>
          <p:nvPr>
            <p:ph type="title"/>
          </p:nvPr>
        </p:nvSpPr>
        <p:spPr/>
        <p:txBody>
          <a:bodyPr/>
          <a:lstStyle/>
          <a:p>
            <a:r>
              <a:rPr lang="it-IT" dirty="0"/>
              <a:t>La teoria del legame di valenza</a:t>
            </a:r>
          </a:p>
        </p:txBody>
      </p:sp>
      <p:sp>
        <p:nvSpPr>
          <p:cNvPr id="5" name="Segnaposto contenuto 4">
            <a:extLst>
              <a:ext uri="{FF2B5EF4-FFF2-40B4-BE49-F238E27FC236}">
                <a16:creationId xmlns:a16="http://schemas.microsoft.com/office/drawing/2014/main" id="{1C312542-6BC6-472F-A6A0-2EE74EB8BF28}"/>
              </a:ext>
            </a:extLst>
          </p:cNvPr>
          <p:cNvSpPr>
            <a:spLocks noGrp="1"/>
          </p:cNvSpPr>
          <p:nvPr>
            <p:ph idx="1"/>
          </p:nvPr>
        </p:nvSpPr>
        <p:spPr/>
        <p:txBody>
          <a:bodyPr/>
          <a:lstStyle/>
          <a:p>
            <a:r>
              <a:rPr lang="it-IT" dirty="0"/>
              <a:t>I legami che si formano per sovrapposizione laterale di orbitali </a:t>
            </a:r>
            <a:r>
              <a:rPr lang="it-IT" i="1" dirty="0"/>
              <a:t>p </a:t>
            </a:r>
            <a:r>
              <a:rPr lang="it-IT" dirty="0"/>
              <a:t>si chiamano </a:t>
            </a:r>
            <a:r>
              <a:rPr lang="it-IT" b="1" dirty="0"/>
              <a:t>legami </a:t>
            </a:r>
            <a:r>
              <a:rPr lang="pt-BR" b="1" dirty="0"/>
              <a:t>pi greco </a:t>
            </a:r>
            <a:r>
              <a:rPr lang="pt-BR" dirty="0"/>
              <a:t>(</a:t>
            </a:r>
            <a:r>
              <a:rPr lang="pt-BR" b="1" dirty="0"/>
              <a:t>legami </a:t>
            </a:r>
            <a:r>
              <a:rPr lang="el-GR" b="1" dirty="0">
                <a:latin typeface="Cambria Math" panose="02040503050406030204" pitchFamily="18" charset="0"/>
                <a:ea typeface="Cambria Math" panose="02040503050406030204" pitchFamily="18" charset="0"/>
              </a:rPr>
              <a:t>π</a:t>
            </a:r>
            <a:r>
              <a:rPr lang="pt-BR" dirty="0"/>
              <a:t>).</a:t>
            </a:r>
            <a:endParaRPr lang="it-IT" dirty="0"/>
          </a:p>
        </p:txBody>
      </p:sp>
      <p:sp>
        <p:nvSpPr>
          <p:cNvPr id="4" name="Segnaposto piè di pagina 3">
            <a:extLst>
              <a:ext uri="{FF2B5EF4-FFF2-40B4-BE49-F238E27FC236}">
                <a16:creationId xmlns:a16="http://schemas.microsoft.com/office/drawing/2014/main" id="{D9ABF5D4-CEC6-458F-B26C-9B1664119DCE}"/>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3" name="Immagine 2">
            <a:extLst>
              <a:ext uri="{FF2B5EF4-FFF2-40B4-BE49-F238E27FC236}">
                <a16:creationId xmlns:a16="http://schemas.microsoft.com/office/drawing/2014/main" id="{229D2D64-82A1-496B-9ECE-BB320234A15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91986" y="2708920"/>
            <a:ext cx="7949683" cy="3024336"/>
          </a:xfrm>
          <a:prstGeom prst="rect">
            <a:avLst/>
          </a:prstGeom>
        </p:spPr>
      </p:pic>
    </p:spTree>
    <p:extLst>
      <p:ext uri="{BB962C8B-B14F-4D97-AF65-F5344CB8AC3E}">
        <p14:creationId xmlns:p14="http://schemas.microsoft.com/office/powerpoint/2010/main" val="761298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FE5EAE-7E10-4F5A-B951-8AD28BB53879}"/>
              </a:ext>
            </a:extLst>
          </p:cNvPr>
          <p:cNvSpPr>
            <a:spLocks noGrp="1"/>
          </p:cNvSpPr>
          <p:nvPr>
            <p:ph type="title"/>
          </p:nvPr>
        </p:nvSpPr>
        <p:spPr/>
        <p:txBody>
          <a:bodyPr/>
          <a:lstStyle/>
          <a:p>
            <a:r>
              <a:rPr lang="it-IT" dirty="0"/>
              <a:t>La teoria del legame di valenza</a:t>
            </a:r>
          </a:p>
        </p:txBody>
      </p:sp>
      <p:sp>
        <p:nvSpPr>
          <p:cNvPr id="5" name="Segnaposto contenuto 4">
            <a:extLst>
              <a:ext uri="{FF2B5EF4-FFF2-40B4-BE49-F238E27FC236}">
                <a16:creationId xmlns:a16="http://schemas.microsoft.com/office/drawing/2014/main" id="{1C312542-6BC6-472F-A6A0-2EE74EB8BF28}"/>
              </a:ext>
            </a:extLst>
          </p:cNvPr>
          <p:cNvSpPr>
            <a:spLocks noGrp="1"/>
          </p:cNvSpPr>
          <p:nvPr>
            <p:ph idx="1"/>
          </p:nvPr>
        </p:nvSpPr>
        <p:spPr/>
        <p:txBody>
          <a:bodyPr/>
          <a:lstStyle/>
          <a:p>
            <a:pPr>
              <a:buClrTx/>
              <a:buSzPct val="80000"/>
            </a:pPr>
            <a:r>
              <a:rPr lang="it-IT" dirty="0"/>
              <a:t>In generale:</a:t>
            </a:r>
          </a:p>
          <a:p>
            <a:pPr marL="342900" indent="-342900">
              <a:buClrTx/>
              <a:buSzPct val="80000"/>
              <a:buFont typeface="Arial" panose="020B0604020202020204" pitchFamily="34" charset="0"/>
              <a:buChar char="•"/>
            </a:pPr>
            <a:r>
              <a:rPr lang="it-IT" dirty="0"/>
              <a:t>ogni legame semplice è un legame </a:t>
            </a:r>
            <a:r>
              <a:rPr lang="el-GR" dirty="0">
                <a:latin typeface="Cambria Math" panose="02040503050406030204" pitchFamily="18" charset="0"/>
                <a:ea typeface="Cambria Math" panose="02040503050406030204" pitchFamily="18" charset="0"/>
              </a:rPr>
              <a:t>σ</a:t>
            </a:r>
            <a:r>
              <a:rPr lang="it-IT" dirty="0"/>
              <a:t>;</a:t>
            </a:r>
          </a:p>
          <a:p>
            <a:pPr marL="342900" indent="-342900">
              <a:buClrTx/>
              <a:buSzPct val="80000"/>
              <a:buFont typeface="Arial" panose="020B0604020202020204" pitchFamily="34" charset="0"/>
              <a:buChar char="•"/>
            </a:pPr>
            <a:r>
              <a:rPr lang="it-IT" dirty="0"/>
              <a:t>ogni legame doppio è costituito da un legame </a:t>
            </a:r>
            <a:r>
              <a:rPr lang="el-GR" dirty="0">
                <a:latin typeface="Cambria Math" panose="02040503050406030204" pitchFamily="18" charset="0"/>
                <a:ea typeface="Cambria Math" panose="02040503050406030204" pitchFamily="18" charset="0"/>
              </a:rPr>
              <a:t>σ</a:t>
            </a:r>
            <a:r>
              <a:rPr lang="it-IT" dirty="0"/>
              <a:t> e da un legame </a:t>
            </a:r>
            <a:r>
              <a:rPr lang="el-GR" dirty="0">
                <a:latin typeface="Cambria Math" panose="02040503050406030204" pitchFamily="18" charset="0"/>
                <a:ea typeface="Cambria Math" panose="02040503050406030204" pitchFamily="18" charset="0"/>
              </a:rPr>
              <a:t>π</a:t>
            </a:r>
            <a:r>
              <a:rPr lang="it-IT" dirty="0"/>
              <a:t>;</a:t>
            </a:r>
          </a:p>
          <a:p>
            <a:pPr marL="342900" indent="-342900">
              <a:buClrTx/>
              <a:buSzPct val="80000"/>
              <a:buFont typeface="Arial" panose="020B0604020202020204" pitchFamily="34" charset="0"/>
              <a:buChar char="•"/>
            </a:pPr>
            <a:r>
              <a:rPr lang="it-IT" dirty="0"/>
              <a:t>ogni legame triplo è costituito da un legame </a:t>
            </a:r>
            <a:r>
              <a:rPr lang="el-GR" dirty="0">
                <a:latin typeface="Cambria Math" panose="02040503050406030204" pitchFamily="18" charset="0"/>
                <a:ea typeface="Cambria Math" panose="02040503050406030204" pitchFamily="18" charset="0"/>
              </a:rPr>
              <a:t>σ</a:t>
            </a:r>
            <a:r>
              <a:rPr lang="it-IT" dirty="0"/>
              <a:t> e da due legami </a:t>
            </a:r>
            <a:r>
              <a:rPr lang="el-GR" dirty="0">
                <a:latin typeface="Cambria Math" panose="02040503050406030204" pitchFamily="18" charset="0"/>
                <a:ea typeface="Cambria Math" panose="02040503050406030204" pitchFamily="18" charset="0"/>
              </a:rPr>
              <a:t>π</a:t>
            </a:r>
            <a:r>
              <a:rPr lang="it-IT" dirty="0"/>
              <a:t>.</a:t>
            </a:r>
          </a:p>
        </p:txBody>
      </p:sp>
      <p:sp>
        <p:nvSpPr>
          <p:cNvPr id="4" name="Segnaposto piè di pagina 3">
            <a:extLst>
              <a:ext uri="{FF2B5EF4-FFF2-40B4-BE49-F238E27FC236}">
                <a16:creationId xmlns:a16="http://schemas.microsoft.com/office/drawing/2014/main" id="{D9ABF5D4-CEC6-458F-B26C-9B1664119DCE}"/>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021045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FE5EAE-7E10-4F5A-B951-8AD28BB53879}"/>
              </a:ext>
            </a:extLst>
          </p:cNvPr>
          <p:cNvSpPr>
            <a:spLocks noGrp="1"/>
          </p:cNvSpPr>
          <p:nvPr>
            <p:ph type="title"/>
          </p:nvPr>
        </p:nvSpPr>
        <p:spPr/>
        <p:txBody>
          <a:bodyPr/>
          <a:lstStyle/>
          <a:p>
            <a:r>
              <a:rPr lang="it-IT" dirty="0"/>
              <a:t>La teoria del legame di valenza</a:t>
            </a:r>
          </a:p>
        </p:txBody>
      </p:sp>
      <p:sp>
        <p:nvSpPr>
          <p:cNvPr id="5" name="Segnaposto contenuto 4">
            <a:extLst>
              <a:ext uri="{FF2B5EF4-FFF2-40B4-BE49-F238E27FC236}">
                <a16:creationId xmlns:a16="http://schemas.microsoft.com/office/drawing/2014/main" id="{1C312542-6BC6-472F-A6A0-2EE74EB8BF28}"/>
              </a:ext>
            </a:extLst>
          </p:cNvPr>
          <p:cNvSpPr>
            <a:spLocks noGrp="1"/>
          </p:cNvSpPr>
          <p:nvPr>
            <p:ph idx="1"/>
          </p:nvPr>
        </p:nvSpPr>
        <p:spPr/>
        <p:txBody>
          <a:bodyPr/>
          <a:lstStyle/>
          <a:p>
            <a:r>
              <a:rPr lang="it-IT" dirty="0"/>
              <a:t>Molecola di ossigeno, O</a:t>
            </a:r>
            <a:r>
              <a:rPr lang="it-IT" baseline="-25000" dirty="0"/>
              <a:t>2</a:t>
            </a:r>
            <a:r>
              <a:rPr lang="it-IT" dirty="0"/>
              <a:t>:</a:t>
            </a:r>
          </a:p>
        </p:txBody>
      </p:sp>
      <p:sp>
        <p:nvSpPr>
          <p:cNvPr id="4" name="Segnaposto piè di pagina 3">
            <a:extLst>
              <a:ext uri="{FF2B5EF4-FFF2-40B4-BE49-F238E27FC236}">
                <a16:creationId xmlns:a16="http://schemas.microsoft.com/office/drawing/2014/main" id="{D9ABF5D4-CEC6-458F-B26C-9B1664119DCE}"/>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3" name="Immagine 2">
            <a:extLst>
              <a:ext uri="{FF2B5EF4-FFF2-40B4-BE49-F238E27FC236}">
                <a16:creationId xmlns:a16="http://schemas.microsoft.com/office/drawing/2014/main" id="{056F5697-40EF-49ED-BD85-B41479793896}"/>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050634" y="2038706"/>
            <a:ext cx="5032387" cy="1521554"/>
          </a:xfrm>
          <a:prstGeom prst="rect">
            <a:avLst/>
          </a:prstGeom>
        </p:spPr>
      </p:pic>
      <p:pic>
        <p:nvPicPr>
          <p:cNvPr id="8" name="Immagine 7">
            <a:extLst>
              <a:ext uri="{FF2B5EF4-FFF2-40B4-BE49-F238E27FC236}">
                <a16:creationId xmlns:a16="http://schemas.microsoft.com/office/drawing/2014/main" id="{5F07C8AC-A2A1-40B7-8A3C-1100B3056573}"/>
              </a:ext>
            </a:extLst>
          </p:cNvPr>
          <p:cNvPicPr>
            <a:picLocks noChangeAspect="1"/>
          </p:cNvPicPr>
          <p:nvPr/>
        </p:nvPicPr>
        <p:blipFill>
          <a:blip r:embed="rId3"/>
          <a:stretch>
            <a:fillRect/>
          </a:stretch>
        </p:blipFill>
        <p:spPr>
          <a:xfrm>
            <a:off x="1452735" y="4119355"/>
            <a:ext cx="6228184" cy="2283867"/>
          </a:xfrm>
          <a:prstGeom prst="rect">
            <a:avLst/>
          </a:prstGeom>
        </p:spPr>
      </p:pic>
    </p:spTree>
    <p:extLst>
      <p:ext uri="{BB962C8B-B14F-4D97-AF65-F5344CB8AC3E}">
        <p14:creationId xmlns:p14="http://schemas.microsoft.com/office/powerpoint/2010/main" val="3589172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FE5EAE-7E10-4F5A-B951-8AD28BB53879}"/>
              </a:ext>
            </a:extLst>
          </p:cNvPr>
          <p:cNvSpPr>
            <a:spLocks noGrp="1"/>
          </p:cNvSpPr>
          <p:nvPr>
            <p:ph type="title"/>
          </p:nvPr>
        </p:nvSpPr>
        <p:spPr/>
        <p:txBody>
          <a:bodyPr/>
          <a:lstStyle/>
          <a:p>
            <a:r>
              <a:rPr lang="it-IT" dirty="0"/>
              <a:t>La teoria del legame di valenza</a:t>
            </a:r>
          </a:p>
        </p:txBody>
      </p:sp>
      <p:sp>
        <p:nvSpPr>
          <p:cNvPr id="5" name="Segnaposto contenuto 4">
            <a:extLst>
              <a:ext uri="{FF2B5EF4-FFF2-40B4-BE49-F238E27FC236}">
                <a16:creationId xmlns:a16="http://schemas.microsoft.com/office/drawing/2014/main" id="{1C312542-6BC6-472F-A6A0-2EE74EB8BF28}"/>
              </a:ext>
            </a:extLst>
          </p:cNvPr>
          <p:cNvSpPr>
            <a:spLocks noGrp="1"/>
          </p:cNvSpPr>
          <p:nvPr>
            <p:ph idx="1"/>
          </p:nvPr>
        </p:nvSpPr>
        <p:spPr/>
        <p:txBody>
          <a:bodyPr/>
          <a:lstStyle/>
          <a:p>
            <a:r>
              <a:rPr lang="it-IT" dirty="0"/>
              <a:t>Molecola di azoto, N</a:t>
            </a:r>
            <a:r>
              <a:rPr lang="it-IT" baseline="-25000" dirty="0"/>
              <a:t>2</a:t>
            </a:r>
            <a:r>
              <a:rPr lang="it-IT" dirty="0"/>
              <a:t>:</a:t>
            </a:r>
          </a:p>
        </p:txBody>
      </p:sp>
      <p:sp>
        <p:nvSpPr>
          <p:cNvPr id="4" name="Segnaposto piè di pagina 3">
            <a:extLst>
              <a:ext uri="{FF2B5EF4-FFF2-40B4-BE49-F238E27FC236}">
                <a16:creationId xmlns:a16="http://schemas.microsoft.com/office/drawing/2014/main" id="{D9ABF5D4-CEC6-458F-B26C-9B1664119DCE}"/>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3" name="Immagine 2">
            <a:extLst>
              <a:ext uri="{FF2B5EF4-FFF2-40B4-BE49-F238E27FC236}">
                <a16:creationId xmlns:a16="http://schemas.microsoft.com/office/drawing/2014/main" id="{E84E5532-CE14-486A-8FA4-E8ABA2B7436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030932" y="1988840"/>
            <a:ext cx="5071792" cy="2127549"/>
          </a:xfrm>
          <a:prstGeom prst="rect">
            <a:avLst/>
          </a:prstGeom>
        </p:spPr>
      </p:pic>
      <p:pic>
        <p:nvPicPr>
          <p:cNvPr id="7" name="Immagine 6">
            <a:extLst>
              <a:ext uri="{FF2B5EF4-FFF2-40B4-BE49-F238E27FC236}">
                <a16:creationId xmlns:a16="http://schemas.microsoft.com/office/drawing/2014/main" id="{EE80F94C-8649-4CA2-90B3-5B647ECA468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57199" y="4526772"/>
            <a:ext cx="3503876" cy="1598386"/>
          </a:xfrm>
          <a:prstGeom prst="rect">
            <a:avLst/>
          </a:prstGeom>
        </p:spPr>
      </p:pic>
      <p:pic>
        <p:nvPicPr>
          <p:cNvPr id="6" name="Immagine 5">
            <a:extLst>
              <a:ext uri="{FF2B5EF4-FFF2-40B4-BE49-F238E27FC236}">
                <a16:creationId xmlns:a16="http://schemas.microsoft.com/office/drawing/2014/main" id="{E6471D31-46A1-429E-807E-AC2A1DC800CA}"/>
              </a:ext>
            </a:extLst>
          </p:cNvPr>
          <p:cNvPicPr>
            <a:picLocks noChangeAspect="1"/>
          </p:cNvPicPr>
          <p:nvPr/>
        </p:nvPicPr>
        <p:blipFill>
          <a:blip r:embed="rId4"/>
          <a:stretch>
            <a:fillRect/>
          </a:stretch>
        </p:blipFill>
        <p:spPr>
          <a:xfrm>
            <a:off x="5221322" y="4431252"/>
            <a:ext cx="2895228" cy="1944440"/>
          </a:xfrm>
          <a:prstGeom prst="rect">
            <a:avLst/>
          </a:prstGeom>
        </p:spPr>
      </p:pic>
    </p:spTree>
    <p:extLst>
      <p:ext uri="{BB962C8B-B14F-4D97-AF65-F5344CB8AC3E}">
        <p14:creationId xmlns:p14="http://schemas.microsoft.com/office/powerpoint/2010/main" val="41402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E279E10-FEEC-4357-90F5-6B3E2739A87A}"/>
              </a:ext>
            </a:extLst>
          </p:cNvPr>
          <p:cNvSpPr>
            <a:spLocks noGrp="1" noChangeArrowheads="1"/>
          </p:cNvSpPr>
          <p:nvPr>
            <p:ph type="title"/>
          </p:nvPr>
        </p:nvSpPr>
        <p:spPr>
          <a:xfrm>
            <a:off x="457200" y="381000"/>
            <a:ext cx="8218488" cy="914400"/>
          </a:xfrm>
        </p:spPr>
        <p:txBody>
          <a:bodyPr/>
          <a:lstStyle/>
          <a:p>
            <a:r>
              <a:rPr lang="en-GB" altLang="it-IT"/>
              <a:t>Sommario</a:t>
            </a:r>
          </a:p>
        </p:txBody>
      </p:sp>
      <p:sp>
        <p:nvSpPr>
          <p:cNvPr id="17411" name="Segnaposto contenuto 1">
            <a:extLst>
              <a:ext uri="{FF2B5EF4-FFF2-40B4-BE49-F238E27FC236}">
                <a16:creationId xmlns:a16="http://schemas.microsoft.com/office/drawing/2014/main" id="{008EA8AF-A5AA-4D8E-8326-A5AF501D34EA}"/>
              </a:ext>
            </a:extLst>
          </p:cNvPr>
          <p:cNvSpPr>
            <a:spLocks noGrp="1" noChangeArrowheads="1"/>
          </p:cNvSpPr>
          <p:nvPr>
            <p:ph idx="1"/>
          </p:nvPr>
        </p:nvSpPr>
        <p:spPr>
          <a:xfrm>
            <a:off x="457200" y="1341438"/>
            <a:ext cx="8218488" cy="5039890"/>
          </a:xfrm>
        </p:spPr>
        <p:txBody>
          <a:bodyPr/>
          <a:lstStyle/>
          <a:p>
            <a:pPr>
              <a:buFontTx/>
              <a:buAutoNum type="arabicPeriod"/>
            </a:pPr>
            <a:r>
              <a:rPr lang="it-IT" altLang="it-IT" dirty="0"/>
              <a:t>I legami e l’energia interna dei corpi</a:t>
            </a:r>
          </a:p>
          <a:p>
            <a:pPr>
              <a:buFontTx/>
              <a:buAutoNum type="arabicPeriod"/>
            </a:pPr>
            <a:r>
              <a:rPr lang="it-IT" altLang="it-IT" dirty="0"/>
              <a:t>Rottura e formazione dei legami</a:t>
            </a:r>
          </a:p>
          <a:p>
            <a:pPr>
              <a:buFontTx/>
              <a:buAutoNum type="arabicPeriod"/>
            </a:pPr>
            <a:r>
              <a:rPr lang="it-IT" altLang="it-IT" dirty="0"/>
              <a:t>I legami ionici</a:t>
            </a:r>
          </a:p>
          <a:p>
            <a:pPr>
              <a:buFontTx/>
              <a:buAutoNum type="arabicPeriod"/>
            </a:pPr>
            <a:r>
              <a:rPr lang="it-IT" altLang="it-IT" dirty="0"/>
              <a:t>I simboli di Lewis</a:t>
            </a:r>
          </a:p>
          <a:p>
            <a:pPr>
              <a:buFontTx/>
              <a:buAutoNum type="arabicPeriod"/>
            </a:pPr>
            <a:r>
              <a:rPr lang="it-IT" altLang="it-IT" dirty="0"/>
              <a:t>I legami covalenti</a:t>
            </a:r>
          </a:p>
          <a:p>
            <a:pPr>
              <a:buFontTx/>
              <a:buAutoNum type="arabicPeriod"/>
            </a:pPr>
            <a:r>
              <a:rPr lang="it-IT" altLang="it-IT" dirty="0"/>
              <a:t>Le formule delle molecole</a:t>
            </a:r>
          </a:p>
          <a:p>
            <a:pPr>
              <a:buFontTx/>
              <a:buAutoNum type="arabicPeriod"/>
            </a:pPr>
            <a:r>
              <a:rPr lang="it-IT" altLang="it-IT" dirty="0"/>
              <a:t>I legami covalenti polari</a:t>
            </a:r>
          </a:p>
          <a:p>
            <a:pPr>
              <a:buFontTx/>
              <a:buAutoNum type="arabicPeriod"/>
            </a:pPr>
            <a:r>
              <a:rPr lang="it-IT" altLang="it-IT" dirty="0"/>
              <a:t>La teoria del legame di valenza</a:t>
            </a:r>
          </a:p>
          <a:p>
            <a:pPr>
              <a:buFontTx/>
              <a:buAutoNum type="arabicPeriod"/>
            </a:pPr>
            <a:r>
              <a:rPr lang="it-IT" altLang="it-IT" dirty="0"/>
              <a:t>La teoria dell’orbitale molecolare</a:t>
            </a:r>
          </a:p>
        </p:txBody>
      </p:sp>
      <p:sp>
        <p:nvSpPr>
          <p:cNvPr id="17412" name="Footer Placeholder 3">
            <a:extLst>
              <a:ext uri="{FF2B5EF4-FFF2-40B4-BE49-F238E27FC236}">
                <a16:creationId xmlns:a16="http://schemas.microsoft.com/office/drawing/2014/main" id="{5E360B9E-1507-4058-BC28-6AFDB0A3707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Brady, Jespersen, Hyslop, Pignocchino </a:t>
            </a:r>
            <a:r>
              <a:rPr lang="it-IT" altLang="it-IT" i="1"/>
              <a:t>Chimica.blu seconda edizione </a:t>
            </a:r>
            <a:r>
              <a:rPr lang="it-IT" altLang="it-IT"/>
              <a:t>© Zanichelli 2020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365315-7922-4BA8-AE68-89A4EFC269CC}"/>
              </a:ext>
            </a:extLst>
          </p:cNvPr>
          <p:cNvSpPr>
            <a:spLocks noGrp="1"/>
          </p:cNvSpPr>
          <p:nvPr>
            <p:ph type="title"/>
          </p:nvPr>
        </p:nvSpPr>
        <p:spPr/>
        <p:txBody>
          <a:bodyPr/>
          <a:lstStyle/>
          <a:p>
            <a:r>
              <a:rPr lang="it-IT" dirty="0"/>
              <a:t>La teoria dell’orbitale molecolare</a:t>
            </a:r>
          </a:p>
        </p:txBody>
      </p:sp>
      <p:sp>
        <p:nvSpPr>
          <p:cNvPr id="3" name="Segnaposto contenuto 2">
            <a:extLst>
              <a:ext uri="{FF2B5EF4-FFF2-40B4-BE49-F238E27FC236}">
                <a16:creationId xmlns:a16="http://schemas.microsoft.com/office/drawing/2014/main" id="{F78CB29C-997F-4E68-AC7D-B7190096E17E}"/>
              </a:ext>
            </a:extLst>
          </p:cNvPr>
          <p:cNvSpPr>
            <a:spLocks noGrp="1"/>
          </p:cNvSpPr>
          <p:nvPr>
            <p:ph idx="1"/>
          </p:nvPr>
        </p:nvSpPr>
        <p:spPr>
          <a:xfrm>
            <a:off x="457200" y="1340768"/>
            <a:ext cx="8219256" cy="4680520"/>
          </a:xfrm>
        </p:spPr>
        <p:txBody>
          <a:bodyPr/>
          <a:lstStyle/>
          <a:p>
            <a:r>
              <a:rPr lang="it-IT" dirty="0"/>
              <a:t>La </a:t>
            </a:r>
            <a:r>
              <a:rPr lang="it-IT" b="1" dirty="0"/>
              <a:t>teoria dell’orbitale molecolare </a:t>
            </a:r>
            <a:r>
              <a:rPr lang="it-IT" dirty="0"/>
              <a:t>considera le molecole come un insieme di nuclei circondati da elettroni che occupano una serie di </a:t>
            </a:r>
            <a:r>
              <a:rPr lang="it-IT" i="1" dirty="0"/>
              <a:t>orbitali molecolari</a:t>
            </a:r>
            <a:r>
              <a:rPr lang="it-IT" dirty="0"/>
              <a:t>.</a:t>
            </a:r>
          </a:p>
          <a:p>
            <a:r>
              <a:rPr lang="it-IT" dirty="0"/>
              <a:t>Se si combinano le onde elettroniche degli orbitali atomici degli atomi che formano la molecola, queste interferiscono:</a:t>
            </a:r>
          </a:p>
          <a:p>
            <a:pPr marL="342900" indent="-342900">
              <a:buClrTx/>
              <a:buSzPct val="80000"/>
              <a:buFont typeface="Arial" panose="020B0604020202020204" pitchFamily="34" charset="0"/>
              <a:buChar char="•"/>
            </a:pPr>
            <a:r>
              <a:rPr lang="it-IT" dirty="0"/>
              <a:t>in modo costruttivo </a:t>
            </a:r>
            <a:r>
              <a:rPr lang="it-IT" b="1" dirty="0"/>
              <a:t>→ orbitali molecolari leganti</a:t>
            </a:r>
            <a:r>
              <a:rPr lang="it-IT" dirty="0"/>
              <a:t>;</a:t>
            </a:r>
          </a:p>
          <a:p>
            <a:pPr marL="342900" indent="-342900">
              <a:buClrTx/>
              <a:buSzPct val="80000"/>
              <a:buFont typeface="Arial" panose="020B0604020202020204" pitchFamily="34" charset="0"/>
              <a:buChar char="•"/>
            </a:pPr>
            <a:r>
              <a:rPr lang="it-IT" dirty="0"/>
              <a:t>in modo distruttivo </a:t>
            </a:r>
            <a:r>
              <a:rPr lang="it-IT" b="1" dirty="0"/>
              <a:t>→ orbitali molecolari </a:t>
            </a:r>
            <a:r>
              <a:rPr lang="it-IT" b="1" dirty="0" err="1"/>
              <a:t>antileganti</a:t>
            </a:r>
            <a:r>
              <a:rPr lang="it-IT" dirty="0"/>
              <a:t>.</a:t>
            </a:r>
          </a:p>
        </p:txBody>
      </p:sp>
      <p:sp>
        <p:nvSpPr>
          <p:cNvPr id="4" name="Segnaposto piè di pagina 3">
            <a:extLst>
              <a:ext uri="{FF2B5EF4-FFF2-40B4-BE49-F238E27FC236}">
                <a16:creationId xmlns:a16="http://schemas.microsoft.com/office/drawing/2014/main" id="{E6166DAF-0ECD-4A17-A6E7-7599E3450421}"/>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45634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365315-7922-4BA8-AE68-89A4EFC269CC}"/>
              </a:ext>
            </a:extLst>
          </p:cNvPr>
          <p:cNvSpPr>
            <a:spLocks noGrp="1"/>
          </p:cNvSpPr>
          <p:nvPr>
            <p:ph type="title"/>
          </p:nvPr>
        </p:nvSpPr>
        <p:spPr/>
        <p:txBody>
          <a:bodyPr/>
          <a:lstStyle/>
          <a:p>
            <a:r>
              <a:rPr lang="it-IT" dirty="0"/>
              <a:t>La teoria dell’orbitale molecolare</a:t>
            </a:r>
          </a:p>
        </p:txBody>
      </p:sp>
      <p:sp>
        <p:nvSpPr>
          <p:cNvPr id="3" name="Segnaposto contenuto 2">
            <a:extLst>
              <a:ext uri="{FF2B5EF4-FFF2-40B4-BE49-F238E27FC236}">
                <a16:creationId xmlns:a16="http://schemas.microsoft.com/office/drawing/2014/main" id="{F78CB29C-997F-4E68-AC7D-B7190096E17E}"/>
              </a:ext>
            </a:extLst>
          </p:cNvPr>
          <p:cNvSpPr>
            <a:spLocks noGrp="1"/>
          </p:cNvSpPr>
          <p:nvPr>
            <p:ph idx="1"/>
          </p:nvPr>
        </p:nvSpPr>
        <p:spPr>
          <a:xfrm>
            <a:off x="457200" y="1340768"/>
            <a:ext cx="8219256" cy="2520280"/>
          </a:xfrm>
        </p:spPr>
        <p:txBody>
          <a:bodyPr/>
          <a:lstStyle/>
          <a:p>
            <a:r>
              <a:rPr lang="it-IT" dirty="0"/>
              <a:t>Il </a:t>
            </a:r>
            <a:r>
              <a:rPr lang="it-IT" b="1" dirty="0"/>
              <a:t>numero di orbitali molecolari </a:t>
            </a:r>
            <a:r>
              <a:rPr lang="it-IT" dirty="0"/>
              <a:t>(MO) formati è sempre uguale al numero di orbitali atomici che si combinano.</a:t>
            </a:r>
          </a:p>
          <a:p>
            <a:r>
              <a:rPr lang="it-IT" dirty="0"/>
              <a:t>Gli elettroni si distribuiscono fra gli orbitali con la stessa energia (regola di </a:t>
            </a:r>
            <a:r>
              <a:rPr lang="it-IT" dirty="0" err="1"/>
              <a:t>Hund</a:t>
            </a:r>
            <a:r>
              <a:rPr lang="it-IT" dirty="0"/>
              <a:t>); due elettroni possono occupare lo stesso orbitale solo se hanno spin appaiati (principio di esclusione di Pauli).</a:t>
            </a:r>
          </a:p>
        </p:txBody>
      </p:sp>
      <p:sp>
        <p:nvSpPr>
          <p:cNvPr id="4" name="Segnaposto piè di pagina 3">
            <a:extLst>
              <a:ext uri="{FF2B5EF4-FFF2-40B4-BE49-F238E27FC236}">
                <a16:creationId xmlns:a16="http://schemas.microsoft.com/office/drawing/2014/main" id="{E6166DAF-0ECD-4A17-A6E7-7599E3450421}"/>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EB02EC61-BF71-4192-8FDE-625154D83F2A}"/>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397954" y="3881224"/>
            <a:ext cx="8337748" cy="2657149"/>
          </a:xfrm>
          <a:prstGeom prst="rect">
            <a:avLst/>
          </a:prstGeom>
        </p:spPr>
      </p:pic>
    </p:spTree>
    <p:extLst>
      <p:ext uri="{BB962C8B-B14F-4D97-AF65-F5344CB8AC3E}">
        <p14:creationId xmlns:p14="http://schemas.microsoft.com/office/powerpoint/2010/main" val="279071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365315-7922-4BA8-AE68-89A4EFC269CC}"/>
              </a:ext>
            </a:extLst>
          </p:cNvPr>
          <p:cNvSpPr>
            <a:spLocks noGrp="1"/>
          </p:cNvSpPr>
          <p:nvPr>
            <p:ph type="title"/>
          </p:nvPr>
        </p:nvSpPr>
        <p:spPr/>
        <p:txBody>
          <a:bodyPr/>
          <a:lstStyle/>
          <a:p>
            <a:r>
              <a:rPr lang="it-IT" dirty="0"/>
              <a:t>La teoria dell’orbitale molecolare</a:t>
            </a:r>
          </a:p>
        </p:txBody>
      </p:sp>
      <p:sp>
        <p:nvSpPr>
          <p:cNvPr id="3" name="Segnaposto contenuto 2">
            <a:extLst>
              <a:ext uri="{FF2B5EF4-FFF2-40B4-BE49-F238E27FC236}">
                <a16:creationId xmlns:a16="http://schemas.microsoft.com/office/drawing/2014/main" id="{F78CB29C-997F-4E68-AC7D-B7190096E17E}"/>
              </a:ext>
            </a:extLst>
          </p:cNvPr>
          <p:cNvSpPr>
            <a:spLocks noGrp="1"/>
          </p:cNvSpPr>
          <p:nvPr>
            <p:ph idx="1"/>
          </p:nvPr>
        </p:nvSpPr>
        <p:spPr>
          <a:xfrm>
            <a:off x="457200" y="1340768"/>
            <a:ext cx="8219256" cy="1872208"/>
          </a:xfrm>
        </p:spPr>
        <p:txBody>
          <a:bodyPr/>
          <a:lstStyle/>
          <a:p>
            <a:r>
              <a:rPr lang="it-IT" dirty="0"/>
              <a:t>La teoria dell’orbitale molecolare spiega perché solo alcune molecole possono formarsi: gli effetti degli elettroni di </a:t>
            </a:r>
            <a:r>
              <a:rPr lang="it-IT" dirty="0" err="1"/>
              <a:t>antilegame</a:t>
            </a:r>
            <a:r>
              <a:rPr lang="it-IT" dirty="0"/>
              <a:t> annullano gli effetti di un ugual numero di elettroni di legame, quindi le molecole che hanno lo stesso numero di elettroni di legame e di </a:t>
            </a:r>
            <a:r>
              <a:rPr lang="it-IT" dirty="0" err="1"/>
              <a:t>antilegame</a:t>
            </a:r>
            <a:r>
              <a:rPr lang="it-IT" dirty="0"/>
              <a:t> sono instabili.</a:t>
            </a:r>
          </a:p>
        </p:txBody>
      </p:sp>
      <p:sp>
        <p:nvSpPr>
          <p:cNvPr id="4" name="Segnaposto piè di pagina 3">
            <a:extLst>
              <a:ext uri="{FF2B5EF4-FFF2-40B4-BE49-F238E27FC236}">
                <a16:creationId xmlns:a16="http://schemas.microsoft.com/office/drawing/2014/main" id="{E6166DAF-0ECD-4A17-A6E7-7599E3450421}"/>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6" name="Immagine 5">
            <a:extLst>
              <a:ext uri="{FF2B5EF4-FFF2-40B4-BE49-F238E27FC236}">
                <a16:creationId xmlns:a16="http://schemas.microsoft.com/office/drawing/2014/main" id="{3649BF4E-55A6-4C76-9542-A54059C28195}"/>
              </a:ext>
            </a:extLst>
          </p:cNvPr>
          <p:cNvPicPr>
            <a:picLocks noChangeAspect="1"/>
          </p:cNvPicPr>
          <p:nvPr/>
        </p:nvPicPr>
        <p:blipFill>
          <a:blip r:embed="rId2"/>
          <a:stretch>
            <a:fillRect/>
          </a:stretch>
        </p:blipFill>
        <p:spPr>
          <a:xfrm>
            <a:off x="529208" y="3453106"/>
            <a:ext cx="8075240" cy="2280150"/>
          </a:xfrm>
          <a:prstGeom prst="rect">
            <a:avLst/>
          </a:prstGeom>
        </p:spPr>
      </p:pic>
      <p:sp>
        <p:nvSpPr>
          <p:cNvPr id="7" name="Rettangolo 6">
            <a:extLst>
              <a:ext uri="{FF2B5EF4-FFF2-40B4-BE49-F238E27FC236}">
                <a16:creationId xmlns:a16="http://schemas.microsoft.com/office/drawing/2014/main" id="{3B888260-7715-4323-8FDC-1DA1BA988902}"/>
              </a:ext>
            </a:extLst>
          </p:cNvPr>
          <p:cNvSpPr/>
          <p:nvPr/>
        </p:nvSpPr>
        <p:spPr>
          <a:xfrm>
            <a:off x="1839652" y="5939988"/>
            <a:ext cx="5454352" cy="369332"/>
          </a:xfrm>
          <a:prstGeom prst="rect">
            <a:avLst/>
          </a:prstGeom>
        </p:spPr>
        <p:txBody>
          <a:bodyPr wrap="square">
            <a:spAutoFit/>
          </a:bodyPr>
          <a:lstStyle/>
          <a:p>
            <a:pPr algn="ctr"/>
            <a:r>
              <a:rPr lang="it-IT" sz="1800" dirty="0">
                <a:solidFill>
                  <a:srgbClr val="808080"/>
                </a:solidFill>
                <a:latin typeface="+mn-lt"/>
              </a:rPr>
              <a:t>Si forma la molecola H</a:t>
            </a:r>
            <a:r>
              <a:rPr lang="it-IT" sz="1800" baseline="-25000" dirty="0">
                <a:solidFill>
                  <a:srgbClr val="808080"/>
                </a:solidFill>
                <a:latin typeface="+mn-lt"/>
              </a:rPr>
              <a:t>2</a:t>
            </a:r>
            <a:r>
              <a:rPr lang="it-IT" sz="1800" dirty="0">
                <a:solidFill>
                  <a:srgbClr val="808080"/>
                </a:solidFill>
                <a:latin typeface="+mn-lt"/>
              </a:rPr>
              <a:t> ma non la molecola He</a:t>
            </a:r>
            <a:r>
              <a:rPr lang="it-IT" sz="1800" baseline="-25000" dirty="0">
                <a:solidFill>
                  <a:srgbClr val="808080"/>
                </a:solidFill>
                <a:latin typeface="+mn-lt"/>
              </a:rPr>
              <a:t>2</a:t>
            </a:r>
            <a:r>
              <a:rPr lang="it-IT" sz="1800" dirty="0">
                <a:solidFill>
                  <a:srgbClr val="808080"/>
                </a:solidFill>
                <a:latin typeface="+mn-lt"/>
              </a:rPr>
              <a:t>.</a:t>
            </a:r>
          </a:p>
        </p:txBody>
      </p:sp>
    </p:spTree>
    <p:extLst>
      <p:ext uri="{BB962C8B-B14F-4D97-AF65-F5344CB8AC3E}">
        <p14:creationId xmlns:p14="http://schemas.microsoft.com/office/powerpoint/2010/main" val="321833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365315-7922-4BA8-AE68-89A4EFC269CC}"/>
              </a:ext>
            </a:extLst>
          </p:cNvPr>
          <p:cNvSpPr>
            <a:spLocks noGrp="1"/>
          </p:cNvSpPr>
          <p:nvPr>
            <p:ph type="title"/>
          </p:nvPr>
        </p:nvSpPr>
        <p:spPr/>
        <p:txBody>
          <a:bodyPr/>
          <a:lstStyle/>
          <a:p>
            <a:r>
              <a:rPr lang="it-IT" dirty="0"/>
              <a:t>La teoria dell’orbitale molecolare</a:t>
            </a:r>
          </a:p>
        </p:txBody>
      </p:sp>
      <p:sp>
        <p:nvSpPr>
          <p:cNvPr id="3" name="Segnaposto contenuto 2">
            <a:extLst>
              <a:ext uri="{FF2B5EF4-FFF2-40B4-BE49-F238E27FC236}">
                <a16:creationId xmlns:a16="http://schemas.microsoft.com/office/drawing/2014/main" id="{F78CB29C-997F-4E68-AC7D-B7190096E17E}"/>
              </a:ext>
            </a:extLst>
          </p:cNvPr>
          <p:cNvSpPr>
            <a:spLocks noGrp="1"/>
          </p:cNvSpPr>
          <p:nvPr>
            <p:ph idx="1"/>
          </p:nvPr>
        </p:nvSpPr>
        <p:spPr>
          <a:xfrm>
            <a:off x="457200" y="1340768"/>
            <a:ext cx="8219256" cy="1872208"/>
          </a:xfrm>
        </p:spPr>
        <p:txBody>
          <a:bodyPr/>
          <a:lstStyle/>
          <a:p>
            <a:r>
              <a:rPr lang="it-IT" dirty="0"/>
              <a:t>Ordine di legame → numero di coppie di elettroni condivise fra due atomi.</a:t>
            </a:r>
          </a:p>
          <a:p>
            <a:r>
              <a:rPr lang="it-IT" dirty="0"/>
              <a:t>Per descrivere gli MO in termini analoghi, l’ordine di legame si calcola:</a:t>
            </a:r>
          </a:p>
          <a:p>
            <a:endParaRPr lang="it-IT" dirty="0"/>
          </a:p>
          <a:p>
            <a:endParaRPr lang="it-IT" dirty="0"/>
          </a:p>
          <a:p>
            <a:r>
              <a:rPr lang="it-IT" dirty="0"/>
              <a:t>Per He</a:t>
            </a:r>
            <a:r>
              <a:rPr lang="it-IT" baseline="-25000" dirty="0"/>
              <a:t>2</a:t>
            </a:r>
            <a:r>
              <a:rPr lang="it-IT" dirty="0"/>
              <a:t> l’ordine di legame è zero: ciò significa che non esiste alcun legame.</a:t>
            </a:r>
          </a:p>
        </p:txBody>
      </p:sp>
      <p:sp>
        <p:nvSpPr>
          <p:cNvPr id="4" name="Segnaposto piè di pagina 3">
            <a:extLst>
              <a:ext uri="{FF2B5EF4-FFF2-40B4-BE49-F238E27FC236}">
                <a16:creationId xmlns:a16="http://schemas.microsoft.com/office/drawing/2014/main" id="{E6166DAF-0ECD-4A17-A6E7-7599E3450421}"/>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72DB67AF-6829-45EB-9DDA-3448E627C592}"/>
              </a:ext>
            </a:extLst>
          </p:cNvPr>
          <p:cNvPicPr>
            <a:picLocks noChangeAspect="1"/>
          </p:cNvPicPr>
          <p:nvPr/>
        </p:nvPicPr>
        <p:blipFill>
          <a:blip r:embed="rId2"/>
          <a:stretch>
            <a:fillRect/>
          </a:stretch>
        </p:blipFill>
        <p:spPr>
          <a:xfrm>
            <a:off x="575556" y="3356992"/>
            <a:ext cx="7992888" cy="814702"/>
          </a:xfrm>
          <a:prstGeom prst="rect">
            <a:avLst/>
          </a:prstGeom>
        </p:spPr>
      </p:pic>
    </p:spTree>
    <p:extLst>
      <p:ext uri="{BB962C8B-B14F-4D97-AF65-F5344CB8AC3E}">
        <p14:creationId xmlns:p14="http://schemas.microsoft.com/office/powerpoint/2010/main" val="2177660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DC4E9682-DE33-4ED8-B0BD-E086990BDDA8}"/>
              </a:ext>
            </a:extLst>
          </p:cNvPr>
          <p:cNvSpPr>
            <a:spLocks noGrp="1"/>
          </p:cNvSpPr>
          <p:nvPr>
            <p:ph idx="1"/>
          </p:nvPr>
        </p:nvSpPr>
        <p:spPr>
          <a:xfrm>
            <a:off x="457200" y="1546448"/>
            <a:ext cx="8219256" cy="4474840"/>
          </a:xfrm>
        </p:spPr>
        <p:txBody>
          <a:bodyPr/>
          <a:lstStyle/>
          <a:p>
            <a:pPr lvl="0"/>
            <a:r>
              <a:rPr lang="it-IT" b="1" dirty="0">
                <a:solidFill>
                  <a:srgbClr val="000000"/>
                </a:solidFill>
              </a:rPr>
              <a:t>La chimica in Agenda</a:t>
            </a:r>
            <a:endParaRPr lang="en-US" altLang="it-IT" sz="2000" b="1" dirty="0">
              <a:solidFill>
                <a:srgbClr val="000000"/>
              </a:solidFill>
            </a:endParaRPr>
          </a:p>
          <a:p>
            <a:pPr lvl="0">
              <a:spcAft>
                <a:spcPts val="1000"/>
              </a:spcAft>
            </a:pPr>
            <a:r>
              <a:rPr lang="it-IT" sz="2000" dirty="0">
                <a:solidFill>
                  <a:srgbClr val="000000"/>
                </a:solidFill>
              </a:rPr>
              <a:t>Lo sviluppo dell’agricoltura è strettamente legato alla chimica dell’azoto. Tra i principali fertilizzanti azotati ci sono il nitrato di ammonio (NH</a:t>
            </a:r>
            <a:r>
              <a:rPr lang="it-IT" sz="2000" baseline="-25000" dirty="0">
                <a:solidFill>
                  <a:srgbClr val="000000"/>
                </a:solidFill>
              </a:rPr>
              <a:t>4</a:t>
            </a:r>
            <a:r>
              <a:rPr lang="it-IT" sz="2000" dirty="0">
                <a:solidFill>
                  <a:srgbClr val="000000"/>
                </a:solidFill>
              </a:rPr>
              <a:t>NO</a:t>
            </a:r>
            <a:r>
              <a:rPr lang="it-IT" sz="2000" baseline="-25000" dirty="0">
                <a:solidFill>
                  <a:srgbClr val="000000"/>
                </a:solidFill>
              </a:rPr>
              <a:t>3</a:t>
            </a:r>
            <a:r>
              <a:rPr lang="it-IT" sz="2000" dirty="0">
                <a:solidFill>
                  <a:srgbClr val="000000"/>
                </a:solidFill>
              </a:rPr>
              <a:t>) e l’urea (CO(NH</a:t>
            </a:r>
            <a:r>
              <a:rPr lang="it-IT" sz="2000" baseline="-25000" dirty="0">
                <a:solidFill>
                  <a:srgbClr val="000000"/>
                </a:solidFill>
              </a:rPr>
              <a:t>2</a:t>
            </a:r>
            <a:r>
              <a:rPr lang="it-IT" sz="2000" dirty="0">
                <a:solidFill>
                  <a:srgbClr val="000000"/>
                </a:solidFill>
              </a:rPr>
              <a:t>)</a:t>
            </a:r>
            <a:r>
              <a:rPr lang="it-IT" sz="2000" baseline="-25000" dirty="0">
                <a:solidFill>
                  <a:srgbClr val="000000"/>
                </a:solidFill>
              </a:rPr>
              <a:t>2</a:t>
            </a:r>
            <a:r>
              <a:rPr lang="it-IT" sz="2000" dirty="0">
                <a:solidFill>
                  <a:srgbClr val="000000"/>
                </a:solidFill>
              </a:rPr>
              <a:t>) , spesso usati insieme.</a:t>
            </a:r>
            <a:br>
              <a:rPr lang="it-IT" sz="2000" dirty="0">
                <a:solidFill>
                  <a:srgbClr val="000000"/>
                </a:solidFill>
              </a:rPr>
            </a:br>
            <a:r>
              <a:rPr lang="it-IT" sz="2000" dirty="0">
                <a:solidFill>
                  <a:srgbClr val="000000"/>
                </a:solidFill>
              </a:rPr>
              <a:t>Questi composti liberano nel terreno ioni ammonio che, grazie all’azione di batteri nitrificanti, si trasformano in ioni nitrato (NO</a:t>
            </a:r>
            <a:r>
              <a:rPr lang="it-IT" sz="2000" baseline="30000" dirty="0">
                <a:solidFill>
                  <a:srgbClr val="000000"/>
                </a:solidFill>
              </a:rPr>
              <a:t>3-</a:t>
            </a:r>
            <a:r>
              <a:rPr lang="it-IT" sz="2000" dirty="0">
                <a:solidFill>
                  <a:srgbClr val="000000"/>
                </a:solidFill>
              </a:rPr>
              <a:t>). Gli ioni nitrato possono essere assorbiti dalle piante. L’ammoniaca, tuttavia, può disperdersi nell’aria. Questo ha una serie di effetti negativi, tra cui ridurre la concentrazione di fertilizzante utile per le coltivazioni e ricadere con le precipitazioni per accumularsi nelle acque. L’accumulo nelle acque di questo fertilizzante, favorisce la proliferazione di microrganismi e alghe, che a loro volta sottraggono ossigeno alle altre specie che popolano i bacini idrici (eutrofizzazione).</a:t>
            </a:r>
            <a:endParaRPr lang="it-IT" dirty="0"/>
          </a:p>
        </p:txBody>
      </p:sp>
      <p:sp>
        <p:nvSpPr>
          <p:cNvPr id="3" name="Segnaposto piè di pagina 2">
            <a:extLst>
              <a:ext uri="{FF2B5EF4-FFF2-40B4-BE49-F238E27FC236}">
                <a16:creationId xmlns:a16="http://schemas.microsoft.com/office/drawing/2014/main" id="{9AA59914-0642-42F6-B094-D178404C1995}"/>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4" name="Immagine 3">
            <a:extLst>
              <a:ext uri="{FF2B5EF4-FFF2-40B4-BE49-F238E27FC236}">
                <a16:creationId xmlns:a16="http://schemas.microsoft.com/office/drawing/2014/main" id="{879881E5-003E-4230-85FF-0D6AD1F2EF4F}"/>
              </a:ext>
            </a:extLst>
          </p:cNvPr>
          <p:cNvPicPr>
            <a:picLocks noChangeAspect="1"/>
          </p:cNvPicPr>
          <p:nvPr/>
        </p:nvPicPr>
        <p:blipFill>
          <a:blip r:embed="rId2"/>
          <a:stretch>
            <a:fillRect/>
          </a:stretch>
        </p:blipFill>
        <p:spPr>
          <a:xfrm>
            <a:off x="1704206" y="187258"/>
            <a:ext cx="1219804" cy="1211433"/>
          </a:xfrm>
          <a:prstGeom prst="rect">
            <a:avLst/>
          </a:prstGeom>
        </p:spPr>
      </p:pic>
    </p:spTree>
    <p:extLst>
      <p:ext uri="{BB962C8B-B14F-4D97-AF65-F5344CB8AC3E}">
        <p14:creationId xmlns:p14="http://schemas.microsoft.com/office/powerpoint/2010/main" val="40363125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1FBB639F-9733-4D91-A2DE-EC25CAC08373}"/>
              </a:ext>
            </a:extLst>
          </p:cNvPr>
          <p:cNvSpPr>
            <a:spLocks noGrp="1"/>
          </p:cNvSpPr>
          <p:nvPr>
            <p:ph idx="1"/>
          </p:nvPr>
        </p:nvSpPr>
        <p:spPr>
          <a:xfrm>
            <a:off x="457200" y="1546448"/>
            <a:ext cx="8219256" cy="4762872"/>
          </a:xfrm>
        </p:spPr>
        <p:txBody>
          <a:bodyPr/>
          <a:lstStyle/>
          <a:p>
            <a:pPr lvl="0"/>
            <a:r>
              <a:rPr lang="en-US" altLang="it-IT" b="1" dirty="0">
                <a:solidFill>
                  <a:srgbClr val="000000"/>
                </a:solidFill>
              </a:rPr>
              <a:t>Chemistry in English</a:t>
            </a:r>
            <a:br>
              <a:rPr lang="en-US" altLang="it-IT" b="1" dirty="0">
                <a:solidFill>
                  <a:srgbClr val="000000"/>
                </a:solidFill>
              </a:rPr>
            </a:br>
            <a:r>
              <a:rPr lang="en-US" altLang="it-IT" sz="2000" b="1" dirty="0">
                <a:solidFill>
                  <a:srgbClr val="000000"/>
                </a:solidFill>
              </a:rPr>
              <a:t>Declining oxygen in the global ocean and coastal waters</a:t>
            </a:r>
          </a:p>
          <a:p>
            <a:pPr lvl="0">
              <a:spcAft>
                <a:spcPts val="0"/>
              </a:spcAft>
            </a:pPr>
            <a:r>
              <a:rPr lang="en-US" sz="2000" dirty="0">
                <a:solidFill>
                  <a:srgbClr val="000000"/>
                </a:solidFill>
              </a:rPr>
              <a:t>«Oxygen concentrations in both the open ocean and coastal waters have been declining since at least the middle of the 20th century.</a:t>
            </a:r>
          </a:p>
          <a:p>
            <a:pPr marL="342900" lvl="0" indent="-342900">
              <a:spcAft>
                <a:spcPts val="0"/>
              </a:spcAft>
              <a:buClrTx/>
              <a:buSzPct val="80000"/>
              <a:buFont typeface="Arial" panose="020B0604020202020204" pitchFamily="34" charset="0"/>
              <a:buChar char="•"/>
            </a:pPr>
            <a:r>
              <a:rPr lang="en-US" sz="2000" dirty="0">
                <a:solidFill>
                  <a:srgbClr val="000000"/>
                </a:solidFill>
              </a:rPr>
              <a:t>In the open ocean, global warming is considered the primary cause of ongoing deoxygenation.</a:t>
            </a:r>
          </a:p>
          <a:p>
            <a:pPr marL="342900" lvl="0" indent="-342900">
              <a:spcAft>
                <a:spcPts val="0"/>
              </a:spcAft>
              <a:buClrTx/>
              <a:buSzPct val="80000"/>
              <a:buFont typeface="Arial" panose="020B0604020202020204" pitchFamily="34" charset="0"/>
              <a:buChar char="•"/>
            </a:pPr>
            <a:r>
              <a:rPr lang="en-US" sz="2000" dirty="0">
                <a:solidFill>
                  <a:srgbClr val="000000"/>
                </a:solidFill>
              </a:rPr>
              <a:t>In estuaries and other coastal systems, oxygen declines have been caused by increased loadings of nitrogen and phosphorus and organic matter, primarily from agriculture; </a:t>
            </a:r>
            <a:r>
              <a:rPr lang="en-US" sz="2000" u="sng" dirty="0">
                <a:solidFill>
                  <a:srgbClr val="000000"/>
                </a:solidFill>
              </a:rPr>
              <a:t>sewage</a:t>
            </a:r>
            <a:r>
              <a:rPr lang="en-US" sz="2000" dirty="0">
                <a:solidFill>
                  <a:srgbClr val="000000"/>
                </a:solidFill>
              </a:rPr>
              <a:t>; and the combustion of fossil fuels.</a:t>
            </a:r>
          </a:p>
          <a:p>
            <a:pPr lvl="0"/>
            <a:r>
              <a:rPr lang="en-US" sz="2000" dirty="0">
                <a:solidFill>
                  <a:srgbClr val="000000"/>
                </a:solidFill>
              </a:rPr>
              <a:t>Expansion of </a:t>
            </a:r>
            <a:r>
              <a:rPr lang="en-US" sz="2000" u="sng" dirty="0">
                <a:solidFill>
                  <a:srgbClr val="000000"/>
                </a:solidFill>
              </a:rPr>
              <a:t>low-oxygen zones </a:t>
            </a:r>
            <a:r>
              <a:rPr lang="en-US" sz="2000" dirty="0">
                <a:solidFill>
                  <a:srgbClr val="000000"/>
                </a:solidFill>
              </a:rPr>
              <a:t>can increase production of N</a:t>
            </a:r>
            <a:r>
              <a:rPr lang="en-US" sz="2000" baseline="-25000" dirty="0">
                <a:solidFill>
                  <a:srgbClr val="000000"/>
                </a:solidFill>
              </a:rPr>
              <a:t>2</a:t>
            </a:r>
            <a:r>
              <a:rPr lang="en-US" sz="2000" dirty="0">
                <a:solidFill>
                  <a:srgbClr val="000000"/>
                </a:solidFill>
              </a:rPr>
              <a:t>O, a potent greenhouse gas; reduce eukaryote biodiversity; alter the structure of food webs; and negatively affect food security.» </a:t>
            </a:r>
          </a:p>
          <a:p>
            <a:pPr lvl="0" algn="r"/>
            <a:r>
              <a:rPr lang="en-US" sz="2000" dirty="0">
                <a:solidFill>
                  <a:srgbClr val="000000"/>
                </a:solidFill>
              </a:rPr>
              <a:t>(</a:t>
            </a:r>
            <a:r>
              <a:rPr lang="en-US" sz="2000" i="1" dirty="0">
                <a:solidFill>
                  <a:srgbClr val="000000"/>
                </a:solidFill>
              </a:rPr>
              <a:t>Adapted by</a:t>
            </a:r>
            <a:r>
              <a:rPr lang="en-US" sz="2000" dirty="0">
                <a:solidFill>
                  <a:srgbClr val="000000"/>
                </a:solidFill>
              </a:rPr>
              <a:t>: </a:t>
            </a:r>
            <a:r>
              <a:rPr lang="en-US" sz="2000" i="1" dirty="0">
                <a:solidFill>
                  <a:srgbClr val="000000"/>
                </a:solidFill>
              </a:rPr>
              <a:t>Science, 2018</a:t>
            </a:r>
            <a:r>
              <a:rPr lang="en-US" sz="2000" dirty="0">
                <a:solidFill>
                  <a:srgbClr val="000000"/>
                </a:solidFill>
              </a:rPr>
              <a:t>, </a:t>
            </a:r>
            <a:r>
              <a:rPr lang="en-US" sz="2000" dirty="0" err="1">
                <a:solidFill>
                  <a:srgbClr val="000000"/>
                </a:solidFill>
              </a:rPr>
              <a:t>doi</a:t>
            </a:r>
            <a:r>
              <a:rPr lang="en-US" sz="2000" dirty="0">
                <a:solidFill>
                  <a:srgbClr val="000000"/>
                </a:solidFill>
              </a:rPr>
              <a:t>: 10.1126/science.aam7240)</a:t>
            </a:r>
          </a:p>
        </p:txBody>
      </p:sp>
      <p:sp>
        <p:nvSpPr>
          <p:cNvPr id="3" name="Segnaposto piè di pagina 2">
            <a:extLst>
              <a:ext uri="{FF2B5EF4-FFF2-40B4-BE49-F238E27FC236}">
                <a16:creationId xmlns:a16="http://schemas.microsoft.com/office/drawing/2014/main" id="{D9934AC2-91BC-42F4-9413-D01C2C152B5D}"/>
              </a:ext>
            </a:extLst>
          </p:cNvPr>
          <p:cNvSpPr>
            <a:spLocks noGrp="1"/>
          </p:cNvSpPr>
          <p:nvPr>
            <p:ph type="ftr" sz="quarter" idx="10"/>
          </p:nvPr>
        </p:nvSpPr>
        <p:spPr/>
        <p:txBody>
          <a:bodyPr/>
          <a:lstStyle/>
          <a:p>
            <a:pPr>
              <a:defRPr/>
            </a:pPr>
            <a:r>
              <a:rPr lang="it-IT" altLang="it-IT" dirty="0"/>
              <a:t>Brady, </a:t>
            </a:r>
            <a:r>
              <a:rPr lang="it-IT" altLang="it-IT" dirty="0" err="1"/>
              <a:t>Jespersen</a:t>
            </a:r>
            <a:r>
              <a:rPr lang="it-IT" altLang="it-IT" dirty="0"/>
              <a:t>, </a:t>
            </a:r>
            <a:r>
              <a:rPr lang="it-IT" altLang="it-IT" dirty="0" err="1"/>
              <a:t>Hyslop</a:t>
            </a:r>
            <a:r>
              <a:rPr lang="it-IT" altLang="it-IT" dirty="0"/>
              <a:t>, </a:t>
            </a:r>
            <a:r>
              <a:rPr lang="it-IT" altLang="it-IT" dirty="0" err="1"/>
              <a:t>Pignocchino</a:t>
            </a:r>
            <a:r>
              <a:rPr lang="it-IT" altLang="it-IT" dirty="0"/>
              <a:t> </a:t>
            </a:r>
            <a:r>
              <a:rPr lang="it-IT" altLang="it-IT" i="1" dirty="0" err="1"/>
              <a:t>Chimica.blu</a:t>
            </a:r>
            <a:r>
              <a:rPr lang="it-IT" altLang="it-IT" i="1" dirty="0"/>
              <a:t> seconda edizione </a:t>
            </a:r>
            <a:r>
              <a:rPr lang="it-IT" altLang="it-IT" dirty="0"/>
              <a:t>© Zanichelli 2020</a:t>
            </a:r>
          </a:p>
        </p:txBody>
      </p:sp>
      <p:pic>
        <p:nvPicPr>
          <p:cNvPr id="6" name="Immagine 5">
            <a:extLst>
              <a:ext uri="{FF2B5EF4-FFF2-40B4-BE49-F238E27FC236}">
                <a16:creationId xmlns:a16="http://schemas.microsoft.com/office/drawing/2014/main" id="{661F133C-E634-42AA-87EB-2BDEF448CC9B}"/>
              </a:ext>
            </a:extLst>
          </p:cNvPr>
          <p:cNvPicPr>
            <a:picLocks noChangeAspect="1"/>
          </p:cNvPicPr>
          <p:nvPr/>
        </p:nvPicPr>
        <p:blipFill>
          <a:blip r:embed="rId2"/>
          <a:stretch>
            <a:fillRect/>
          </a:stretch>
        </p:blipFill>
        <p:spPr>
          <a:xfrm>
            <a:off x="1704206" y="187259"/>
            <a:ext cx="1219804" cy="1211433"/>
          </a:xfrm>
          <a:prstGeom prst="rect">
            <a:avLst/>
          </a:prstGeom>
        </p:spPr>
      </p:pic>
    </p:spTree>
    <p:extLst>
      <p:ext uri="{BB962C8B-B14F-4D97-AF65-F5344CB8AC3E}">
        <p14:creationId xmlns:p14="http://schemas.microsoft.com/office/powerpoint/2010/main" val="1033823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75C2F6-08F8-499B-9B87-F0572807D844}"/>
              </a:ext>
            </a:extLst>
          </p:cNvPr>
          <p:cNvSpPr>
            <a:spLocks noGrp="1"/>
          </p:cNvSpPr>
          <p:nvPr>
            <p:ph type="title"/>
          </p:nvPr>
        </p:nvSpPr>
        <p:spPr/>
        <p:txBody>
          <a:bodyPr/>
          <a:lstStyle/>
          <a:p>
            <a:r>
              <a:rPr lang="it-IT" dirty="0"/>
              <a:t>I legami e l’energia interna dei corpi</a:t>
            </a:r>
          </a:p>
        </p:txBody>
      </p:sp>
      <p:sp>
        <p:nvSpPr>
          <p:cNvPr id="5" name="Segnaposto contenuto 4">
            <a:extLst>
              <a:ext uri="{FF2B5EF4-FFF2-40B4-BE49-F238E27FC236}">
                <a16:creationId xmlns:a16="http://schemas.microsoft.com/office/drawing/2014/main" id="{09FEA5AB-2FF0-4DE0-83E8-9822E8230D6C}"/>
              </a:ext>
            </a:extLst>
          </p:cNvPr>
          <p:cNvSpPr>
            <a:spLocks noGrp="1"/>
          </p:cNvSpPr>
          <p:nvPr>
            <p:ph idx="1"/>
          </p:nvPr>
        </p:nvSpPr>
        <p:spPr>
          <a:xfrm>
            <a:off x="457200" y="1340768"/>
            <a:ext cx="8219256" cy="2952328"/>
          </a:xfrm>
        </p:spPr>
        <p:txBody>
          <a:bodyPr/>
          <a:lstStyle/>
          <a:p>
            <a:r>
              <a:rPr lang="it-IT" dirty="0"/>
              <a:t>Ogni elettrone in un atomo possiede:</a:t>
            </a:r>
            <a:endParaRPr lang="it-IT" i="1" dirty="0"/>
          </a:p>
          <a:p>
            <a:pPr marL="342900" indent="-342900">
              <a:buClrTx/>
              <a:buSzPct val="80000"/>
              <a:buFont typeface="Arial" panose="020B0604020202020204" pitchFamily="34" charset="0"/>
              <a:buChar char="•"/>
            </a:pPr>
            <a:r>
              <a:rPr lang="it-IT" i="1" dirty="0"/>
              <a:t>energia cinetica → </a:t>
            </a:r>
            <a:r>
              <a:rPr lang="it-IT" dirty="0"/>
              <a:t>dipende dal moto intorno al nucleo;</a:t>
            </a:r>
          </a:p>
          <a:p>
            <a:pPr marL="342900" indent="-342900">
              <a:buClrTx/>
              <a:buSzPct val="80000"/>
              <a:buFont typeface="Arial" panose="020B0604020202020204" pitchFamily="34" charset="0"/>
              <a:buChar char="•"/>
            </a:pPr>
            <a:r>
              <a:rPr lang="it-IT" i="1" dirty="0"/>
              <a:t>energia potenziale → </a:t>
            </a:r>
            <a:r>
              <a:rPr lang="it-IT" dirty="0"/>
              <a:t>dipende dall’attrazione che il nucleo esercita sull’elettrone.</a:t>
            </a:r>
          </a:p>
          <a:p>
            <a:r>
              <a:rPr lang="it-IT" dirty="0"/>
              <a:t>Entrambe aumentano all’aumentare della distanza dal nucleo, compensandosi.</a:t>
            </a:r>
          </a:p>
        </p:txBody>
      </p:sp>
      <p:sp>
        <p:nvSpPr>
          <p:cNvPr id="4" name="Segnaposto piè di pagina 3">
            <a:extLst>
              <a:ext uri="{FF2B5EF4-FFF2-40B4-BE49-F238E27FC236}">
                <a16:creationId xmlns:a16="http://schemas.microsoft.com/office/drawing/2014/main" id="{02E392C2-5D34-4237-AE70-ECF4458D9E76}"/>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6" name="Immagine 5">
            <a:extLst>
              <a:ext uri="{FF2B5EF4-FFF2-40B4-BE49-F238E27FC236}">
                <a16:creationId xmlns:a16="http://schemas.microsoft.com/office/drawing/2014/main" id="{15715D1C-2934-410E-B4CC-02C3A168EB0E}"/>
              </a:ext>
            </a:extLst>
          </p:cNvPr>
          <p:cNvPicPr>
            <a:picLocks noChangeAspect="1"/>
          </p:cNvPicPr>
          <p:nvPr/>
        </p:nvPicPr>
        <p:blipFill>
          <a:blip r:embed="rId2"/>
          <a:stretch>
            <a:fillRect/>
          </a:stretch>
        </p:blipFill>
        <p:spPr>
          <a:xfrm>
            <a:off x="1884784" y="4293096"/>
            <a:ext cx="5364088" cy="2053839"/>
          </a:xfrm>
          <a:prstGeom prst="rect">
            <a:avLst/>
          </a:prstGeom>
        </p:spPr>
      </p:pic>
    </p:spTree>
    <p:extLst>
      <p:ext uri="{BB962C8B-B14F-4D97-AF65-F5344CB8AC3E}">
        <p14:creationId xmlns:p14="http://schemas.microsoft.com/office/powerpoint/2010/main" val="1616423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266864-3A48-4C94-916A-FE05C5EE3E4F}"/>
              </a:ext>
            </a:extLst>
          </p:cNvPr>
          <p:cNvSpPr>
            <a:spLocks noGrp="1"/>
          </p:cNvSpPr>
          <p:nvPr>
            <p:ph type="title"/>
          </p:nvPr>
        </p:nvSpPr>
        <p:spPr/>
        <p:txBody>
          <a:bodyPr/>
          <a:lstStyle/>
          <a:p>
            <a:r>
              <a:rPr lang="it-IT" dirty="0"/>
              <a:t>I legami e l’energia interna dei corpi</a:t>
            </a:r>
          </a:p>
        </p:txBody>
      </p:sp>
      <p:sp>
        <p:nvSpPr>
          <p:cNvPr id="3" name="Segnaposto contenuto 2">
            <a:extLst>
              <a:ext uri="{FF2B5EF4-FFF2-40B4-BE49-F238E27FC236}">
                <a16:creationId xmlns:a16="http://schemas.microsoft.com/office/drawing/2014/main" id="{67FFD754-DEE9-41F5-A7D3-D0D46874EA73}"/>
              </a:ext>
            </a:extLst>
          </p:cNvPr>
          <p:cNvSpPr>
            <a:spLocks noGrp="1"/>
          </p:cNvSpPr>
          <p:nvPr>
            <p:ph idx="1"/>
          </p:nvPr>
        </p:nvSpPr>
        <p:spPr>
          <a:xfrm>
            <a:off x="457200" y="1340768"/>
            <a:ext cx="8219256" cy="4824536"/>
          </a:xfrm>
        </p:spPr>
        <p:txBody>
          <a:bodyPr/>
          <a:lstStyle/>
          <a:p>
            <a:r>
              <a:rPr lang="it-IT" dirty="0"/>
              <a:t>L’</a:t>
            </a:r>
            <a:r>
              <a:rPr lang="it-IT" b="1" dirty="0"/>
              <a:t>energia interna </a:t>
            </a:r>
            <a:r>
              <a:rPr lang="it-IT" dirty="0"/>
              <a:t>(</a:t>
            </a:r>
            <a:r>
              <a:rPr lang="it-IT" i="1" dirty="0"/>
              <a:t>E</a:t>
            </a:r>
            <a:r>
              <a:rPr lang="it-IT" dirty="0"/>
              <a:t>) di un corpo è la somma delle energie (cinetica + potenziale) di tutte le particelle in esso contenute.</a:t>
            </a:r>
          </a:p>
          <a:p>
            <a:r>
              <a:rPr lang="it-IT" dirty="0"/>
              <a:t>Quando avvengono trasformazioni fisiche o chimiche, l’energia interna del sistema considerato varia.</a:t>
            </a:r>
            <a:br>
              <a:rPr lang="it-IT" dirty="0"/>
            </a:br>
            <a:endParaRPr lang="it-IT" dirty="0"/>
          </a:p>
          <a:p>
            <a:pPr algn="ctr"/>
            <a:r>
              <a:rPr lang="el-GR" dirty="0">
                <a:latin typeface="Cambria Math" panose="02040503050406030204" pitchFamily="18" charset="0"/>
                <a:ea typeface="Cambria Math" panose="02040503050406030204" pitchFamily="18" charset="0"/>
              </a:rPr>
              <a:t>Δ</a:t>
            </a:r>
            <a:r>
              <a:rPr lang="it-IT" i="1" dirty="0">
                <a:latin typeface="Cambria Math" panose="02040503050406030204" pitchFamily="18" charset="0"/>
                <a:ea typeface="Cambria Math" panose="02040503050406030204" pitchFamily="18" charset="0"/>
              </a:rPr>
              <a:t>E </a:t>
            </a:r>
            <a:r>
              <a:rPr lang="it-IT" dirty="0">
                <a:latin typeface="Cambria Math" panose="02040503050406030204" pitchFamily="18" charset="0"/>
                <a:ea typeface="Cambria Math" panose="02040503050406030204" pitchFamily="18" charset="0"/>
              </a:rPr>
              <a:t>= </a:t>
            </a:r>
            <a:r>
              <a:rPr lang="it-IT" i="1" dirty="0" err="1">
                <a:latin typeface="Cambria Math" panose="02040503050406030204" pitchFamily="18" charset="0"/>
                <a:ea typeface="Cambria Math" panose="02040503050406030204" pitchFamily="18" charset="0"/>
              </a:rPr>
              <a:t>E</a:t>
            </a:r>
            <a:r>
              <a:rPr lang="it-IT" baseline="-25000" dirty="0" err="1">
                <a:latin typeface="Cambria Math" panose="02040503050406030204" pitchFamily="18" charset="0"/>
                <a:ea typeface="Cambria Math" panose="02040503050406030204" pitchFamily="18" charset="0"/>
              </a:rPr>
              <a:t>finale</a:t>
            </a:r>
            <a:r>
              <a:rPr lang="it-IT" dirty="0">
                <a:latin typeface="Cambria Math" panose="02040503050406030204" pitchFamily="18" charset="0"/>
                <a:ea typeface="Cambria Math" panose="02040503050406030204" pitchFamily="18" charset="0"/>
              </a:rPr>
              <a:t> – </a:t>
            </a:r>
            <a:r>
              <a:rPr lang="it-IT" i="1" dirty="0" err="1">
                <a:latin typeface="Cambria Math" panose="02040503050406030204" pitchFamily="18" charset="0"/>
                <a:ea typeface="Cambria Math" panose="02040503050406030204" pitchFamily="18" charset="0"/>
              </a:rPr>
              <a:t>E</a:t>
            </a:r>
            <a:r>
              <a:rPr lang="it-IT" baseline="-25000" dirty="0" err="1">
                <a:latin typeface="Cambria Math" panose="02040503050406030204" pitchFamily="18" charset="0"/>
                <a:ea typeface="Cambria Math" panose="02040503050406030204" pitchFamily="18" charset="0"/>
              </a:rPr>
              <a:t>iniziale</a:t>
            </a:r>
            <a:br>
              <a:rPr lang="it-IT" baseline="-25000" dirty="0">
                <a:latin typeface="Cambria Math" panose="02040503050406030204" pitchFamily="18" charset="0"/>
                <a:ea typeface="Cambria Math" panose="02040503050406030204" pitchFamily="18" charset="0"/>
              </a:rPr>
            </a:br>
            <a:endParaRPr lang="it-IT" baseline="-25000" dirty="0">
              <a:latin typeface="Cambria Math" panose="02040503050406030204" pitchFamily="18" charset="0"/>
              <a:ea typeface="Cambria Math" panose="02040503050406030204" pitchFamily="18" charset="0"/>
            </a:endParaRPr>
          </a:p>
          <a:p>
            <a:r>
              <a:rPr lang="it-IT" dirty="0"/>
              <a:t>Gli atomi o gli ioni si uniscono solo se il sistema a cui danno origine ha meno energia totale degli atomi o degli ioni separati.</a:t>
            </a:r>
          </a:p>
        </p:txBody>
      </p:sp>
      <p:sp>
        <p:nvSpPr>
          <p:cNvPr id="4" name="Segnaposto piè di pagina 3">
            <a:extLst>
              <a:ext uri="{FF2B5EF4-FFF2-40B4-BE49-F238E27FC236}">
                <a16:creationId xmlns:a16="http://schemas.microsoft.com/office/drawing/2014/main" id="{FD21FAC9-DCCB-4002-9335-B792167801CB}"/>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184971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F100A0-1CDE-4623-9050-7641A47C8E09}"/>
              </a:ext>
            </a:extLst>
          </p:cNvPr>
          <p:cNvSpPr>
            <a:spLocks noGrp="1"/>
          </p:cNvSpPr>
          <p:nvPr>
            <p:ph type="title"/>
          </p:nvPr>
        </p:nvSpPr>
        <p:spPr/>
        <p:txBody>
          <a:bodyPr/>
          <a:lstStyle/>
          <a:p>
            <a:r>
              <a:rPr lang="it-IT" dirty="0"/>
              <a:t>Rottura e formazione dei legami</a:t>
            </a:r>
          </a:p>
        </p:txBody>
      </p:sp>
      <p:sp>
        <p:nvSpPr>
          <p:cNvPr id="3" name="Segnaposto contenuto 2">
            <a:extLst>
              <a:ext uri="{FF2B5EF4-FFF2-40B4-BE49-F238E27FC236}">
                <a16:creationId xmlns:a16="http://schemas.microsoft.com/office/drawing/2014/main" id="{CE753BBF-773B-4DF4-BB0C-7871453FE6D9}"/>
              </a:ext>
            </a:extLst>
          </p:cNvPr>
          <p:cNvSpPr>
            <a:spLocks noGrp="1"/>
          </p:cNvSpPr>
          <p:nvPr>
            <p:ph idx="1"/>
          </p:nvPr>
        </p:nvSpPr>
        <p:spPr/>
        <p:txBody>
          <a:bodyPr/>
          <a:lstStyle/>
          <a:p>
            <a:r>
              <a:rPr lang="it-IT" dirty="0"/>
              <a:t>Il </a:t>
            </a:r>
            <a:r>
              <a:rPr lang="it-IT" b="1" dirty="0"/>
              <a:t>legame chimico </a:t>
            </a:r>
            <a:r>
              <a:rPr lang="it-IT" dirty="0"/>
              <a:t>è l’attrazione elettrica che si instaura tra atomi, oppure tra ioni o molecole.</a:t>
            </a:r>
          </a:p>
          <a:p>
            <a:pPr>
              <a:spcAft>
                <a:spcPts val="1000"/>
              </a:spcAft>
            </a:pPr>
            <a:r>
              <a:rPr lang="it-IT" dirty="0"/>
              <a:t>Quando due atomi si avvicinano si generano </a:t>
            </a:r>
            <a:r>
              <a:rPr lang="it-IT" i="1" dirty="0"/>
              <a:t>attrazioni</a:t>
            </a:r>
            <a:r>
              <a:rPr lang="it-IT" dirty="0"/>
              <a:t> e </a:t>
            </a:r>
            <a:r>
              <a:rPr lang="it-IT" i="1" dirty="0"/>
              <a:t>repulsioni</a:t>
            </a:r>
            <a:r>
              <a:rPr lang="it-IT" dirty="0"/>
              <a:t>. La molecola si forma se le forze di attrazione superano quelle di repulsione.</a:t>
            </a:r>
          </a:p>
        </p:txBody>
      </p:sp>
      <p:sp>
        <p:nvSpPr>
          <p:cNvPr id="4" name="Segnaposto piè di pagina 3">
            <a:extLst>
              <a:ext uri="{FF2B5EF4-FFF2-40B4-BE49-F238E27FC236}">
                <a16:creationId xmlns:a16="http://schemas.microsoft.com/office/drawing/2014/main" id="{28F5AD76-729B-4E08-97D6-99C21403899E}"/>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6" name="Immagine 5">
            <a:extLst>
              <a:ext uri="{FF2B5EF4-FFF2-40B4-BE49-F238E27FC236}">
                <a16:creationId xmlns:a16="http://schemas.microsoft.com/office/drawing/2014/main" id="{39281FFA-9D0C-4799-B6E2-6D6B45C83F2A}"/>
              </a:ext>
            </a:extLst>
          </p:cNvPr>
          <p:cNvPicPr>
            <a:picLocks noChangeAspect="1"/>
          </p:cNvPicPr>
          <p:nvPr/>
        </p:nvPicPr>
        <p:blipFill>
          <a:blip r:embed="rId2"/>
          <a:stretch>
            <a:fillRect/>
          </a:stretch>
        </p:blipFill>
        <p:spPr>
          <a:xfrm>
            <a:off x="1586942" y="3648195"/>
            <a:ext cx="5959772" cy="2392701"/>
          </a:xfrm>
          <a:prstGeom prst="rect">
            <a:avLst/>
          </a:prstGeom>
        </p:spPr>
      </p:pic>
    </p:spTree>
    <p:extLst>
      <p:ext uri="{BB962C8B-B14F-4D97-AF65-F5344CB8AC3E}">
        <p14:creationId xmlns:p14="http://schemas.microsoft.com/office/powerpoint/2010/main" val="450158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F36C21-D204-4651-915F-352D31B8FC21}"/>
              </a:ext>
            </a:extLst>
          </p:cNvPr>
          <p:cNvSpPr>
            <a:spLocks noGrp="1"/>
          </p:cNvSpPr>
          <p:nvPr>
            <p:ph type="title"/>
          </p:nvPr>
        </p:nvSpPr>
        <p:spPr/>
        <p:txBody>
          <a:bodyPr/>
          <a:lstStyle/>
          <a:p>
            <a:r>
              <a:rPr lang="it-IT" dirty="0"/>
              <a:t>Rottura e formazione dei legami</a:t>
            </a:r>
          </a:p>
        </p:txBody>
      </p:sp>
      <p:sp>
        <p:nvSpPr>
          <p:cNvPr id="3" name="Segnaposto contenuto 2">
            <a:extLst>
              <a:ext uri="{FF2B5EF4-FFF2-40B4-BE49-F238E27FC236}">
                <a16:creationId xmlns:a16="http://schemas.microsoft.com/office/drawing/2014/main" id="{A1127369-CF15-4D32-90A6-D969552F5CF8}"/>
              </a:ext>
            </a:extLst>
          </p:cNvPr>
          <p:cNvSpPr>
            <a:spLocks noGrp="1"/>
          </p:cNvSpPr>
          <p:nvPr>
            <p:ph idx="1"/>
          </p:nvPr>
        </p:nvSpPr>
        <p:spPr/>
        <p:txBody>
          <a:bodyPr/>
          <a:lstStyle/>
          <a:p>
            <a:pPr marL="342900" indent="-342900">
              <a:buClrTx/>
              <a:buSzPct val="80000"/>
              <a:buFont typeface="Arial" panose="020B0604020202020204" pitchFamily="34" charset="0"/>
              <a:buChar char="•"/>
            </a:pPr>
            <a:r>
              <a:rPr lang="it-IT" dirty="0"/>
              <a:t>La </a:t>
            </a:r>
            <a:r>
              <a:rPr lang="it-IT" i="1" dirty="0"/>
              <a:t>formazione</a:t>
            </a:r>
            <a:r>
              <a:rPr lang="it-IT" dirty="0"/>
              <a:t> di un legame libera energia (processo </a:t>
            </a:r>
            <a:r>
              <a:rPr lang="it-IT" b="1" dirty="0"/>
              <a:t>endoergonico</a:t>
            </a:r>
            <a:r>
              <a:rPr lang="it-IT" dirty="0"/>
              <a:t>).</a:t>
            </a:r>
          </a:p>
          <a:p>
            <a:pPr marL="342900" indent="-342900">
              <a:buClrTx/>
              <a:buSzPct val="80000"/>
              <a:buFont typeface="Arial" panose="020B0604020202020204" pitchFamily="34" charset="0"/>
              <a:buChar char="•"/>
            </a:pPr>
            <a:endParaRPr lang="it-IT" dirty="0"/>
          </a:p>
          <a:p>
            <a:pPr>
              <a:buClrTx/>
              <a:buSzPct val="80000"/>
            </a:pPr>
            <a:endParaRPr lang="it-IT" dirty="0"/>
          </a:p>
          <a:p>
            <a:pPr marL="342900" indent="-342900">
              <a:buClrTx/>
              <a:buSzPct val="80000"/>
              <a:buFont typeface="Arial" panose="020B0604020202020204" pitchFamily="34" charset="0"/>
              <a:buChar char="•"/>
            </a:pPr>
            <a:endParaRPr lang="it-IT" dirty="0"/>
          </a:p>
          <a:p>
            <a:pPr marL="342900" indent="-342900">
              <a:buClrTx/>
              <a:buSzPct val="80000"/>
              <a:buFont typeface="Arial" panose="020B0604020202020204" pitchFamily="34" charset="0"/>
              <a:buChar char="•"/>
            </a:pPr>
            <a:r>
              <a:rPr lang="it-IT" dirty="0"/>
              <a:t>La </a:t>
            </a:r>
            <a:r>
              <a:rPr lang="it-IT" i="1" dirty="0"/>
              <a:t>rottura</a:t>
            </a:r>
            <a:r>
              <a:rPr lang="it-IT" dirty="0"/>
              <a:t> di un legame richiede energia (processo </a:t>
            </a:r>
            <a:r>
              <a:rPr lang="it-IT" b="1" dirty="0"/>
              <a:t>esoergonico</a:t>
            </a:r>
            <a:r>
              <a:rPr lang="it-IT" dirty="0"/>
              <a:t>).</a:t>
            </a:r>
          </a:p>
        </p:txBody>
      </p:sp>
      <p:sp>
        <p:nvSpPr>
          <p:cNvPr id="4" name="Segnaposto piè di pagina 3">
            <a:extLst>
              <a:ext uri="{FF2B5EF4-FFF2-40B4-BE49-F238E27FC236}">
                <a16:creationId xmlns:a16="http://schemas.microsoft.com/office/drawing/2014/main" id="{EBEA2893-C97E-4800-814A-E146614914F9}"/>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7" name="Immagine 6">
            <a:extLst>
              <a:ext uri="{FF2B5EF4-FFF2-40B4-BE49-F238E27FC236}">
                <a16:creationId xmlns:a16="http://schemas.microsoft.com/office/drawing/2014/main" id="{78AC17FF-EDDE-4B20-BE0B-99E21CDBCEEF}"/>
              </a:ext>
            </a:extLst>
          </p:cNvPr>
          <p:cNvPicPr>
            <a:picLocks noChangeAspect="1"/>
          </p:cNvPicPr>
          <p:nvPr/>
        </p:nvPicPr>
        <p:blipFill>
          <a:blip r:embed="rId2"/>
          <a:stretch>
            <a:fillRect/>
          </a:stretch>
        </p:blipFill>
        <p:spPr>
          <a:xfrm>
            <a:off x="769925" y="2235174"/>
            <a:ext cx="7593806" cy="1450181"/>
          </a:xfrm>
          <a:prstGeom prst="rect">
            <a:avLst/>
          </a:prstGeom>
        </p:spPr>
      </p:pic>
      <p:pic>
        <p:nvPicPr>
          <p:cNvPr id="8" name="Immagine 7">
            <a:extLst>
              <a:ext uri="{FF2B5EF4-FFF2-40B4-BE49-F238E27FC236}">
                <a16:creationId xmlns:a16="http://schemas.microsoft.com/office/drawing/2014/main" id="{08BD2FF8-BFE2-4B39-8851-3E0F9A687FB7}"/>
              </a:ext>
            </a:extLst>
          </p:cNvPr>
          <p:cNvPicPr>
            <a:picLocks noChangeAspect="1"/>
          </p:cNvPicPr>
          <p:nvPr/>
        </p:nvPicPr>
        <p:blipFill>
          <a:blip r:embed="rId3"/>
          <a:stretch>
            <a:fillRect/>
          </a:stretch>
        </p:blipFill>
        <p:spPr>
          <a:xfrm>
            <a:off x="732842" y="4856012"/>
            <a:ext cx="7667972" cy="1550746"/>
          </a:xfrm>
          <a:prstGeom prst="rect">
            <a:avLst/>
          </a:prstGeom>
        </p:spPr>
      </p:pic>
    </p:spTree>
    <p:extLst>
      <p:ext uri="{BB962C8B-B14F-4D97-AF65-F5344CB8AC3E}">
        <p14:creationId xmlns:p14="http://schemas.microsoft.com/office/powerpoint/2010/main" val="1640718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F36C21-D204-4651-915F-352D31B8FC21}"/>
              </a:ext>
            </a:extLst>
          </p:cNvPr>
          <p:cNvSpPr>
            <a:spLocks noGrp="1"/>
          </p:cNvSpPr>
          <p:nvPr>
            <p:ph type="title"/>
          </p:nvPr>
        </p:nvSpPr>
        <p:spPr/>
        <p:txBody>
          <a:bodyPr/>
          <a:lstStyle/>
          <a:p>
            <a:r>
              <a:rPr lang="it-IT" dirty="0"/>
              <a:t>Rottura e formazione dei legami</a:t>
            </a:r>
          </a:p>
        </p:txBody>
      </p:sp>
      <p:sp>
        <p:nvSpPr>
          <p:cNvPr id="3" name="Segnaposto contenuto 2">
            <a:extLst>
              <a:ext uri="{FF2B5EF4-FFF2-40B4-BE49-F238E27FC236}">
                <a16:creationId xmlns:a16="http://schemas.microsoft.com/office/drawing/2014/main" id="{A1127369-CF15-4D32-90A6-D969552F5CF8}"/>
              </a:ext>
            </a:extLst>
          </p:cNvPr>
          <p:cNvSpPr>
            <a:spLocks noGrp="1"/>
          </p:cNvSpPr>
          <p:nvPr>
            <p:ph idx="1"/>
          </p:nvPr>
        </p:nvSpPr>
        <p:spPr/>
        <p:txBody>
          <a:bodyPr/>
          <a:lstStyle/>
          <a:p>
            <a:r>
              <a:rPr lang="it-IT" dirty="0"/>
              <a:t>L’energia potenziale contenuta nei legami chimici, che può essere liberata in una reazione chimica, prende il nome di </a:t>
            </a:r>
            <a:r>
              <a:rPr lang="it-IT" b="1" dirty="0"/>
              <a:t>energia chimica</a:t>
            </a:r>
            <a:r>
              <a:rPr lang="it-IT" dirty="0"/>
              <a:t>.</a:t>
            </a:r>
          </a:p>
          <a:p>
            <a:r>
              <a:rPr lang="it-IT" dirty="0"/>
              <a:t>L’energia chimica delle sostanze, quindi, è dovuta alla presenza dei legami chimici al loro interno.</a:t>
            </a:r>
          </a:p>
        </p:txBody>
      </p:sp>
      <p:sp>
        <p:nvSpPr>
          <p:cNvPr id="4" name="Segnaposto piè di pagina 3">
            <a:extLst>
              <a:ext uri="{FF2B5EF4-FFF2-40B4-BE49-F238E27FC236}">
                <a16:creationId xmlns:a16="http://schemas.microsoft.com/office/drawing/2014/main" id="{EBEA2893-C97E-4800-814A-E146614914F9}"/>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072268657"/>
      </p:ext>
    </p:extLst>
  </p:cSld>
  <p:clrMapOvr>
    <a:masterClrMapping/>
  </p:clrMapOvr>
</p:sld>
</file>

<file path=ppt/theme/theme1.xml><?xml version="1.0" encoding="utf-8"?>
<a:theme xmlns:a="http://schemas.openxmlformats.org/drawingml/2006/main" name="4_Presentazione vuota">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lstStyle>
        <a:defPPr algn="l">
          <a:buClr>
            <a:srgbClr val="FF0000"/>
          </a:buClr>
          <a:defRPr sz="7500" dirty="0">
            <a:solidFill>
              <a:srgbClr val="888888"/>
            </a:solidFill>
            <a:latin typeface="Arial" panose="020B0604020202020204" pitchFamily="34" charset="0"/>
          </a:defRPr>
        </a:defPPr>
      </a:lstStyle>
    </a:tx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andard Zanichelli.ppt  -  Modalità compatibilità" id="{DC4D6554-FE9E-4066-A853-38AF42D40ABE}" vid="{EE820D8D-0148-412D-A3C6-D12A08A40329}"/>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28710</TotalTime>
  <Words>2907</Words>
  <Application>Microsoft Office PowerPoint</Application>
  <PresentationFormat>Presentazione su schermo (4:3)</PresentationFormat>
  <Paragraphs>221</Paragraphs>
  <Slides>45</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45</vt:i4>
      </vt:variant>
    </vt:vector>
  </HeadingPairs>
  <TitlesOfParts>
    <vt:vector size="52" baseType="lpstr">
      <vt:lpstr>AlrightSans-Black</vt:lpstr>
      <vt:lpstr>Arial</vt:lpstr>
      <vt:lpstr>Calibri</vt:lpstr>
      <vt:lpstr>Cambria Math</vt:lpstr>
      <vt:lpstr>Times</vt:lpstr>
      <vt:lpstr>Times New Roman</vt:lpstr>
      <vt:lpstr>4_Presentazione vuota</vt:lpstr>
      <vt:lpstr>Presentazione standard di PowerPoint</vt:lpstr>
      <vt:lpstr>James E. Brady Neil D. Jespersen Alison Hyslop Maria Cristina Pignocchino</vt:lpstr>
      <vt:lpstr>Capitolo 9</vt:lpstr>
      <vt:lpstr>Sommario</vt:lpstr>
      <vt:lpstr>I legami e l’energia interna dei corpi</vt:lpstr>
      <vt:lpstr>I legami e l’energia interna dei corpi</vt:lpstr>
      <vt:lpstr>Rottura e formazione dei legami</vt:lpstr>
      <vt:lpstr>Rottura e formazione dei legami</vt:lpstr>
      <vt:lpstr>Rottura e formazione dei legami</vt:lpstr>
      <vt:lpstr>Rottura e formazione dei legami</vt:lpstr>
      <vt:lpstr>I legami ionici</vt:lpstr>
      <vt:lpstr>I legami ionici</vt:lpstr>
      <vt:lpstr>I legami ionici</vt:lpstr>
      <vt:lpstr>I legami ionici</vt:lpstr>
      <vt:lpstr>I legami ionici</vt:lpstr>
      <vt:lpstr>I legami ionici</vt:lpstr>
      <vt:lpstr>I simboli di Lewis</vt:lpstr>
      <vt:lpstr>I legami covalenti</vt:lpstr>
      <vt:lpstr>I legami covalenti</vt:lpstr>
      <vt:lpstr>I legami covalenti</vt:lpstr>
      <vt:lpstr>LA CHIMICA CON METODO</vt:lpstr>
      <vt:lpstr>Le formule delle molecole</vt:lpstr>
      <vt:lpstr>Le formule delle molecole</vt:lpstr>
      <vt:lpstr>Le formule delle molecole</vt:lpstr>
      <vt:lpstr>Le formule delle molecole</vt:lpstr>
      <vt:lpstr>Le formule delle molecole</vt:lpstr>
      <vt:lpstr>Le formule delle molecole</vt:lpstr>
      <vt:lpstr>I legami covalenti polari</vt:lpstr>
      <vt:lpstr>I legami covalenti polari</vt:lpstr>
      <vt:lpstr>I legami covalenti polari</vt:lpstr>
      <vt:lpstr>I legami covalenti polari</vt:lpstr>
      <vt:lpstr>I legami covalenti polari</vt:lpstr>
      <vt:lpstr>La teoria del legame di valenza</vt:lpstr>
      <vt:lpstr>La teoria del legame di valenza</vt:lpstr>
      <vt:lpstr>La teoria del legame di valenza</vt:lpstr>
      <vt:lpstr>La teoria del legame di valenza</vt:lpstr>
      <vt:lpstr>La teoria del legame di valenza</vt:lpstr>
      <vt:lpstr>La teoria del legame di valenza</vt:lpstr>
      <vt:lpstr>La teoria del legame di valenza</vt:lpstr>
      <vt:lpstr>La teoria dell’orbitale molecolare</vt:lpstr>
      <vt:lpstr>La teoria dell’orbitale molecolare</vt:lpstr>
      <vt:lpstr>La teoria dell’orbitale molecolare</vt:lpstr>
      <vt:lpstr>La teoria dell’orbitale molecolare</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Modolo Irene</dc:creator>
  <cp:lastModifiedBy>Modolo Irene</cp:lastModifiedBy>
  <cp:revision>605</cp:revision>
  <cp:lastPrinted>2009-04-22T19:24:48Z</cp:lastPrinted>
  <dcterms:created xsi:type="dcterms:W3CDTF">2011-11-23T15:48:27Z</dcterms:created>
  <dcterms:modified xsi:type="dcterms:W3CDTF">2020-08-07T00:38:15Z</dcterms:modified>
</cp:coreProperties>
</file>