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36"/>
  </p:notesMasterIdLst>
  <p:handoutMasterIdLst>
    <p:handoutMasterId r:id="rId37"/>
  </p:handoutMasterIdLst>
  <p:sldIdLst>
    <p:sldId id="432" r:id="rId2"/>
    <p:sldId id="464" r:id="rId3"/>
    <p:sldId id="466" r:id="rId4"/>
    <p:sldId id="465" r:id="rId5"/>
    <p:sldId id="467" r:id="rId6"/>
    <p:sldId id="469" r:id="rId7"/>
    <p:sldId id="470" r:id="rId8"/>
    <p:sldId id="471" r:id="rId9"/>
    <p:sldId id="473" r:id="rId10"/>
    <p:sldId id="472" r:id="rId11"/>
    <p:sldId id="530" r:id="rId12"/>
    <p:sldId id="474" r:id="rId13"/>
    <p:sldId id="475" r:id="rId14"/>
    <p:sldId id="476" r:id="rId15"/>
    <p:sldId id="477" r:id="rId16"/>
    <p:sldId id="481" r:id="rId17"/>
    <p:sldId id="482" r:id="rId18"/>
    <p:sldId id="479" r:id="rId19"/>
    <p:sldId id="485" r:id="rId20"/>
    <p:sldId id="486" r:id="rId21"/>
    <p:sldId id="487" r:id="rId22"/>
    <p:sldId id="484" r:id="rId23"/>
    <p:sldId id="488" r:id="rId24"/>
    <p:sldId id="489" r:id="rId25"/>
    <p:sldId id="490" r:id="rId26"/>
    <p:sldId id="491" r:id="rId27"/>
    <p:sldId id="492" r:id="rId28"/>
    <p:sldId id="493" r:id="rId29"/>
    <p:sldId id="494" r:id="rId30"/>
    <p:sldId id="495" r:id="rId31"/>
    <p:sldId id="496" r:id="rId32"/>
    <p:sldId id="531" r:id="rId33"/>
    <p:sldId id="498" r:id="rId34"/>
    <p:sldId id="499" r:id="rId35"/>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70" autoAdjust="0"/>
  </p:normalViewPr>
  <p:slideViewPr>
    <p:cSldViewPr>
      <p:cViewPr varScale="1">
        <p:scale>
          <a:sx n="73" d="100"/>
          <a:sy n="73" d="100"/>
        </p:scale>
        <p:origin x="1236" y="6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5E246-9C30-43BA-8AAC-5A19A09D3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A104F1E-E684-4955-8065-E76DAE931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240E5-51A6-4EEA-AA74-416CA5DAF9AF}" type="datetimeFigureOut">
              <a:rPr lang="en-GB"/>
              <a:pPr>
                <a:defRPr/>
              </a:pPr>
              <a:t>07/08/2020</a:t>
            </a:fld>
            <a:endParaRPr lang="en-GB"/>
          </a:p>
        </p:txBody>
      </p:sp>
      <p:sp>
        <p:nvSpPr>
          <p:cNvPr id="4" name="Footer Placeholder 3">
            <a:extLst>
              <a:ext uri="{FF2B5EF4-FFF2-40B4-BE49-F238E27FC236}">
                <a16:creationId xmlns:a16="http://schemas.microsoft.com/office/drawing/2014/main" id="{14EBF010-89A6-4457-82D2-A48C5C39B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AECBF10-17D9-479A-8F31-23E9FEB001C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311AFA-A47E-426B-9DE4-EBB4B38AB576}"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92DBBD8-76E3-44ED-89A3-32CEB3E335D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0BE90A7B-BFCA-49E1-B069-50787D8D9F7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113EB806-919A-4C50-AE6D-61A305AEED2D}"/>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43390502-827A-49C2-BD9A-B356FE9F894D}"/>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3EAB51-E1D4-4933-BB9C-0BF007A3C97F}"/>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FAE8A6EF-29C6-4F74-BBD7-C3E4827D5470}"/>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A6EFD4C9-8187-4CDB-A23B-15EBA2C26F21}"/>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07A09AEB-4C7F-4482-AAC0-AD0D36EC16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E24322-9BFC-4547-90F4-7EFCED30DE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3F70E2-7B09-4E4E-B9BE-F444E8318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5364" name="Date Placeholder 3">
            <a:extLst>
              <a:ext uri="{FF2B5EF4-FFF2-40B4-BE49-F238E27FC236}">
                <a16:creationId xmlns:a16="http://schemas.microsoft.com/office/drawing/2014/main" id="{FB103BF6-9C55-48F5-AEE4-36E674B7011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it-IT" sz="1200">
                <a:solidFill>
                  <a:srgbClr val="000000"/>
                </a:solidFill>
              </a:rPr>
              <a:t>13/11/11</a:t>
            </a:r>
          </a:p>
        </p:txBody>
      </p:sp>
      <p:sp>
        <p:nvSpPr>
          <p:cNvPr id="15365" name="Slide Number Placeholder 4">
            <a:extLst>
              <a:ext uri="{FF2B5EF4-FFF2-40B4-BE49-F238E27FC236}">
                <a16:creationId xmlns:a16="http://schemas.microsoft.com/office/drawing/2014/main" id="{6D168264-E665-416F-B8C7-1E8513B9397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A1A68321-29AB-493D-BA89-3F0E6FEFD883}" type="slidenum">
              <a:rPr lang="it-IT" altLang="it-IT" sz="1200" smtClean="0">
                <a:solidFill>
                  <a:srgbClr val="000000"/>
                </a:solidFill>
              </a:rPr>
              <a:pPr/>
              <a:t>2</a:t>
            </a:fld>
            <a:endParaRPr lang="it-IT" altLang="it-IT"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p:nvPr>
        </p:nvSpPr>
        <p:spPr/>
        <p:txBody>
          <a:bodyPr/>
          <a:lstStyle/>
          <a:p>
            <a:pPr>
              <a:defRPr/>
            </a:pPr>
            <a:r>
              <a:rPr lang="it-IT"/>
              <a:t>13/11/11</a:t>
            </a:r>
          </a:p>
        </p:txBody>
      </p:sp>
      <p:sp>
        <p:nvSpPr>
          <p:cNvPr id="5" name="Segnaposto numero diapositiva 4"/>
          <p:cNvSpPr>
            <a:spLocks noGrp="1"/>
          </p:cNvSpPr>
          <p:nvPr>
            <p:ph type="sldNum"/>
          </p:nvPr>
        </p:nvSpPr>
        <p:spPr/>
        <p:txBody>
          <a:bodyPr/>
          <a:lstStyle/>
          <a:p>
            <a:pPr>
              <a:defRPr/>
            </a:pPr>
            <a:fld id="{07A09AEB-4C7F-4482-AAC0-AD0D36EC16DF}" type="slidenum">
              <a:rPr lang="it-IT" altLang="it-IT" smtClean="0"/>
              <a:pPr>
                <a:defRPr/>
              </a:pPr>
              <a:t>11</a:t>
            </a:fld>
            <a:endParaRPr lang="it-IT" altLang="it-IT"/>
          </a:p>
        </p:txBody>
      </p:sp>
    </p:spTree>
    <p:extLst>
      <p:ext uri="{BB962C8B-B14F-4D97-AF65-F5344CB8AC3E}">
        <p14:creationId xmlns:p14="http://schemas.microsoft.com/office/powerpoint/2010/main" val="495787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4D7FD9-9EBB-4176-87D4-6AF4B8162164}"/>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19A5436A-85E1-41FC-88D6-4E0F1BD4D929}"/>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83E8F6AF-3ACF-4427-93A4-AF9BF128FBD7}"/>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C2FECAAA-A190-470E-BEFC-5EEBAB8F6D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090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01756B48-763D-4303-8E65-8FDD2B6C05A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12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B43649-6C91-4498-9F64-BA04DD33D9DC}"/>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B0806C3D-CB8E-4B38-9809-0CFD5F6CB8BE}"/>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73C46BC5-C6AF-423C-881E-294A30EDF7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8D4F571D-B4CF-4666-B452-EF9329FFA6D6}"/>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2512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91A4CB57-4F3A-443A-A27B-366EA6D2824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AC27620F-4952-49B4-9CDF-2FAD6946C1F0}"/>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1147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867231D9-8139-47B4-89E7-86B4DEC9D8BC}"/>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172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78D727F1-7F09-448C-810D-6E2411BBA3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0E81E12B-BAB5-4662-9D23-EE269036461F}"/>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58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0297B8DB-296B-4DA5-81B1-0CBB8EBA18DB}"/>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486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4765346-64E8-46ED-82FD-B74D288979F8}"/>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45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BF7FD464-AA25-4E41-ABAA-48D892DE4006}"/>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11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C7A04D3-6012-478F-82A3-ADD9EA58FE9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35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A1586-6383-40F6-92EB-ECAA881D31FF}"/>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993664AA-D8C9-45A7-BE32-D8AA7D011133}"/>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F8D817-6C3F-41FD-9381-A5E86A1A33C8}"/>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DC83DDDD-6E43-4634-8F25-1196B8D3305E}"/>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1F3ED997-7008-4F55-AE00-5B2B601BC293}"/>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1B3BB54C-B0EF-474E-81FE-E0109535F7CC}"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FD247F9F-453B-48E8-A8D2-883AD25F1F38}"/>
              </a:ext>
            </a:extLst>
          </p:cNvPr>
          <p:cNvSpPr>
            <a:spLocks noGrp="1" noChangeArrowheads="1"/>
          </p:cNvSpPr>
          <p:nvPr>
            <p:ph type="body" idx="1"/>
          </p:nvPr>
        </p:nvSpPr>
        <p:spPr bwMode="auto">
          <a:xfrm>
            <a:off x="457200" y="13414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ts val="150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ts val="150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920ECD-69E9-4DE9-AA36-B7D5A0C9529F}"/>
              </a:ext>
            </a:extLst>
          </p:cNvPr>
          <p:cNvSpPr>
            <a:spLocks noGrp="1"/>
          </p:cNvSpPr>
          <p:nvPr>
            <p:ph type="title"/>
          </p:nvPr>
        </p:nvSpPr>
        <p:spPr/>
        <p:txBody>
          <a:bodyPr/>
          <a:lstStyle/>
          <a:p>
            <a:r>
              <a:rPr lang="it-IT" dirty="0"/>
              <a:t>La forma delle molecole:</a:t>
            </a:r>
            <a:br>
              <a:rPr lang="it-IT" dirty="0"/>
            </a:br>
            <a:r>
              <a:rPr lang="it-IT" dirty="0"/>
              <a:t>la teoria VSEPR</a:t>
            </a:r>
          </a:p>
        </p:txBody>
      </p:sp>
      <p:sp>
        <p:nvSpPr>
          <p:cNvPr id="3" name="Segnaposto contenuto 2">
            <a:extLst>
              <a:ext uri="{FF2B5EF4-FFF2-40B4-BE49-F238E27FC236}">
                <a16:creationId xmlns:a16="http://schemas.microsoft.com/office/drawing/2014/main" id="{71CF8413-BE6A-4046-9537-3042B353BF30}"/>
              </a:ext>
            </a:extLst>
          </p:cNvPr>
          <p:cNvSpPr>
            <a:spLocks noGrp="1"/>
          </p:cNvSpPr>
          <p:nvPr>
            <p:ph idx="1"/>
          </p:nvPr>
        </p:nvSpPr>
        <p:spPr>
          <a:xfrm>
            <a:off x="5436096" y="2193503"/>
            <a:ext cx="3240360" cy="2674640"/>
          </a:xfrm>
        </p:spPr>
        <p:txBody>
          <a:bodyPr/>
          <a:lstStyle/>
          <a:p>
            <a:r>
              <a:rPr lang="it-IT" dirty="0"/>
              <a:t>Forme geometriche delle molecole con quattro domini intorno all’atomo centrale, a seconda di quanti domini siano di non legame.</a:t>
            </a:r>
          </a:p>
        </p:txBody>
      </p:sp>
      <p:sp>
        <p:nvSpPr>
          <p:cNvPr id="4" name="Segnaposto piè di pagina 3">
            <a:extLst>
              <a:ext uri="{FF2B5EF4-FFF2-40B4-BE49-F238E27FC236}">
                <a16:creationId xmlns:a16="http://schemas.microsoft.com/office/drawing/2014/main" id="{1C2A0DBA-C218-4C14-B163-0F20FC917CF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C12AFEBC-84A5-4491-9E29-A287990D3A9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57200" y="1546448"/>
            <a:ext cx="4762500" cy="3968751"/>
          </a:xfrm>
          <a:prstGeom prst="rect">
            <a:avLst/>
          </a:prstGeom>
        </p:spPr>
      </p:pic>
    </p:spTree>
    <p:extLst>
      <p:ext uri="{BB962C8B-B14F-4D97-AF65-F5344CB8AC3E}">
        <p14:creationId xmlns:p14="http://schemas.microsoft.com/office/powerpoint/2010/main" val="178049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68052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ricostruisce la struttura di Lewis di un composto molecolare?</a:t>
            </a:r>
            <a:br>
              <a:rPr lang="it-IT" sz="2000" b="1" dirty="0"/>
            </a:br>
            <a:r>
              <a:rPr lang="it-IT" sz="2000" dirty="0"/>
              <a:t>Qual è la struttura di Lewis della molecola di acido carbonico, H</a:t>
            </a:r>
            <a:r>
              <a:rPr lang="it-IT" sz="2000" baseline="-25000" dirty="0"/>
              <a:t>2</a:t>
            </a:r>
            <a:r>
              <a:rPr lang="it-IT" sz="2000" dirty="0"/>
              <a:t>CO</a:t>
            </a:r>
            <a:r>
              <a:rPr lang="it-IT" sz="2000" baseline="-25000" dirty="0"/>
              <a:t>3</a:t>
            </a:r>
            <a:r>
              <a:rPr lang="it-IT" sz="2000" dirty="0"/>
              <a:t>?</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ricostruisce la struttura di Lewis di uno ione poliatomico?</a:t>
            </a:r>
            <a:br>
              <a:rPr lang="it-IT" sz="2000" dirty="0"/>
            </a:br>
            <a:r>
              <a:rPr lang="it-IT" sz="2000" dirty="0"/>
              <a:t>Ricostruisci la geometria molecolare dello ione nitrato, NO</a:t>
            </a:r>
            <a:r>
              <a:rPr lang="it-IT" sz="2000" baseline="-25000" dirty="0"/>
              <a:t>3</a:t>
            </a:r>
            <a:r>
              <a:rPr lang="it-IT" sz="2000" baseline="30000" dirty="0"/>
              <a:t>–</a:t>
            </a:r>
            <a:r>
              <a:rPr lang="it-IT" sz="2000" dirty="0"/>
              <a:t>.</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prevede la forma delle molecole secondo la teoria VSEPR?</a:t>
            </a:r>
            <a:br>
              <a:rPr lang="it-IT" sz="2000" b="1" dirty="0"/>
            </a:br>
            <a:r>
              <a:rPr lang="it-IT" sz="2000" dirty="0"/>
              <a:t>Il tetracloruro di carbonio è stato a lungo impiegato come solvente, fino a quando non si è scoperta la sua tossicità per l’organismo umano. Qual è la forma della molecola CCl</a:t>
            </a:r>
            <a:r>
              <a:rPr lang="it-IT" sz="2000" baseline="-25000" dirty="0"/>
              <a:t>4</a:t>
            </a:r>
            <a:r>
              <a:rPr lang="it-IT" sz="2000" dirty="0"/>
              <a:t>?</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può prevedere la forma degli ioni poliatomici?</a:t>
            </a:r>
            <a:br>
              <a:rPr lang="it-IT" sz="2000" b="1" dirty="0"/>
            </a:br>
            <a:r>
              <a:rPr lang="it-IT" sz="2000" dirty="0"/>
              <a:t>Quale forma dobbiamo attenderci per lo ione ClO</a:t>
            </a:r>
            <a:r>
              <a:rPr lang="it-IT" sz="2000" baseline="-25000" dirty="0"/>
              <a:t>2</a:t>
            </a:r>
            <a:r>
              <a:rPr lang="it-IT" sz="2000" baseline="30000" dirty="0"/>
              <a:t>–</a:t>
            </a:r>
            <a:r>
              <a:rPr lang="it-IT" sz="2000" dirty="0"/>
              <a:t>?</a:t>
            </a:r>
            <a:endParaRPr lang="it-IT" dirty="0"/>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125211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1EEE38-D177-4F8A-A468-4605A513085D}"/>
              </a:ext>
            </a:extLst>
          </p:cNvPr>
          <p:cNvSpPr>
            <a:spLocks noGrp="1"/>
          </p:cNvSpPr>
          <p:nvPr>
            <p:ph type="title"/>
          </p:nvPr>
        </p:nvSpPr>
        <p:spPr/>
        <p:txBody>
          <a:bodyPr/>
          <a:lstStyle/>
          <a:p>
            <a:r>
              <a:rPr lang="it-IT" dirty="0"/>
              <a:t>Gli orbitali ibridi</a:t>
            </a:r>
            <a:br>
              <a:rPr lang="it-IT" dirty="0"/>
            </a:br>
            <a:r>
              <a:rPr lang="it-IT" dirty="0"/>
              <a:t>e la forma delle molecole</a:t>
            </a:r>
          </a:p>
        </p:txBody>
      </p:sp>
      <p:sp>
        <p:nvSpPr>
          <p:cNvPr id="3" name="Segnaposto contenuto 2">
            <a:extLst>
              <a:ext uri="{FF2B5EF4-FFF2-40B4-BE49-F238E27FC236}">
                <a16:creationId xmlns:a16="http://schemas.microsoft.com/office/drawing/2014/main" id="{F4858BBB-F971-451B-A822-465611D0359D}"/>
              </a:ext>
            </a:extLst>
          </p:cNvPr>
          <p:cNvSpPr>
            <a:spLocks noGrp="1"/>
          </p:cNvSpPr>
          <p:nvPr>
            <p:ph idx="1"/>
          </p:nvPr>
        </p:nvSpPr>
        <p:spPr>
          <a:xfrm>
            <a:off x="457200" y="1546448"/>
            <a:ext cx="8219256" cy="4114800"/>
          </a:xfrm>
        </p:spPr>
        <p:txBody>
          <a:bodyPr/>
          <a:lstStyle/>
          <a:p>
            <a:r>
              <a:rPr lang="it-IT" dirty="0"/>
              <a:t>La geometria molecolare si può spiegare con la formazione di orbitali atomici ibridi.</a:t>
            </a:r>
          </a:p>
          <a:p>
            <a:r>
              <a:rPr lang="it-IT" dirty="0"/>
              <a:t>Gli </a:t>
            </a:r>
            <a:r>
              <a:rPr lang="it-IT" b="1" dirty="0"/>
              <a:t>orbitali atomici ibridi </a:t>
            </a:r>
            <a:r>
              <a:rPr lang="it-IT" dirty="0"/>
              <a:t>sono orbitali che si formano per rimescolamento di due o più orbitali atomici puri nello stesso atomo. Hanno forme e proprietà energetiche e direzionali nuove.</a:t>
            </a:r>
          </a:p>
          <a:p>
            <a:r>
              <a:rPr lang="it-IT" dirty="0"/>
              <a:t>Gli orbitali ibridi consentono agli atomi di formare legami più forti e più stabili rispetto agli orbitali atomici puri.</a:t>
            </a:r>
          </a:p>
        </p:txBody>
      </p:sp>
      <p:sp>
        <p:nvSpPr>
          <p:cNvPr id="4" name="Segnaposto piè di pagina 3">
            <a:extLst>
              <a:ext uri="{FF2B5EF4-FFF2-40B4-BE49-F238E27FC236}">
                <a16:creationId xmlns:a16="http://schemas.microsoft.com/office/drawing/2014/main" id="{C8EE544E-A839-4253-8B92-D1FB4DD1146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55884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1EEE38-D177-4F8A-A468-4605A513085D}"/>
              </a:ext>
            </a:extLst>
          </p:cNvPr>
          <p:cNvSpPr>
            <a:spLocks noGrp="1"/>
          </p:cNvSpPr>
          <p:nvPr>
            <p:ph type="title"/>
          </p:nvPr>
        </p:nvSpPr>
        <p:spPr/>
        <p:txBody>
          <a:bodyPr/>
          <a:lstStyle/>
          <a:p>
            <a:r>
              <a:rPr lang="it-IT" dirty="0"/>
              <a:t>Gli orbitali ibridi</a:t>
            </a:r>
            <a:br>
              <a:rPr lang="it-IT" dirty="0"/>
            </a:br>
            <a:r>
              <a:rPr lang="it-IT" dirty="0"/>
              <a:t>e la forma delle molecole</a:t>
            </a:r>
          </a:p>
        </p:txBody>
      </p:sp>
      <p:sp>
        <p:nvSpPr>
          <p:cNvPr id="3" name="Segnaposto contenuto 2">
            <a:extLst>
              <a:ext uri="{FF2B5EF4-FFF2-40B4-BE49-F238E27FC236}">
                <a16:creationId xmlns:a16="http://schemas.microsoft.com/office/drawing/2014/main" id="{F4858BBB-F971-451B-A822-465611D0359D}"/>
              </a:ext>
            </a:extLst>
          </p:cNvPr>
          <p:cNvSpPr>
            <a:spLocks noGrp="1"/>
          </p:cNvSpPr>
          <p:nvPr>
            <p:ph idx="1"/>
          </p:nvPr>
        </p:nvSpPr>
        <p:spPr>
          <a:xfrm>
            <a:off x="457200" y="1546448"/>
            <a:ext cx="8219256" cy="4114800"/>
          </a:xfrm>
        </p:spPr>
        <p:txBody>
          <a:bodyPr/>
          <a:lstStyle/>
          <a:p>
            <a:r>
              <a:rPr lang="it-IT" dirty="0"/>
              <a:t>Dalla combinazione di un orbitale 2</a:t>
            </a:r>
            <a:r>
              <a:rPr lang="it-IT" i="1" dirty="0"/>
              <a:t>s</a:t>
            </a:r>
            <a:r>
              <a:rPr lang="it-IT" dirty="0"/>
              <a:t> e un orbitale 2</a:t>
            </a:r>
            <a:r>
              <a:rPr lang="it-IT" i="1" dirty="0"/>
              <a:t>p</a:t>
            </a:r>
            <a:r>
              <a:rPr lang="it-IT" dirty="0"/>
              <a:t> di uno stesso atomo si ottengono due </a:t>
            </a:r>
            <a:r>
              <a:rPr lang="it-IT" b="1" dirty="0"/>
              <a:t>orbitali ibridi </a:t>
            </a:r>
            <a:r>
              <a:rPr lang="it-IT" b="1" i="1" dirty="0" err="1"/>
              <a:t>sp</a:t>
            </a:r>
            <a:r>
              <a:rPr lang="it-IT" b="1" dirty="0"/>
              <a:t> </a:t>
            </a:r>
            <a:r>
              <a:rPr lang="it-IT" dirty="0"/>
              <a:t>con la stessa forma, aventi un lobo più grande dell’altro.</a:t>
            </a:r>
          </a:p>
        </p:txBody>
      </p:sp>
      <p:sp>
        <p:nvSpPr>
          <p:cNvPr id="4" name="Segnaposto piè di pagina 3">
            <a:extLst>
              <a:ext uri="{FF2B5EF4-FFF2-40B4-BE49-F238E27FC236}">
                <a16:creationId xmlns:a16="http://schemas.microsoft.com/office/drawing/2014/main" id="{C8EE544E-A839-4253-8B92-D1FB4DD1146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227B08AE-6510-42C6-AB1A-899928CD1D6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666581" y="2907406"/>
            <a:ext cx="5810838" cy="3357373"/>
          </a:xfrm>
          <a:prstGeom prst="rect">
            <a:avLst/>
          </a:prstGeom>
        </p:spPr>
      </p:pic>
    </p:spTree>
    <p:extLst>
      <p:ext uri="{BB962C8B-B14F-4D97-AF65-F5344CB8AC3E}">
        <p14:creationId xmlns:p14="http://schemas.microsoft.com/office/powerpoint/2010/main" val="320431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1EEE38-D177-4F8A-A468-4605A513085D}"/>
              </a:ext>
            </a:extLst>
          </p:cNvPr>
          <p:cNvSpPr>
            <a:spLocks noGrp="1"/>
          </p:cNvSpPr>
          <p:nvPr>
            <p:ph type="title"/>
          </p:nvPr>
        </p:nvSpPr>
        <p:spPr/>
        <p:txBody>
          <a:bodyPr/>
          <a:lstStyle/>
          <a:p>
            <a:r>
              <a:rPr lang="it-IT" dirty="0"/>
              <a:t>Gli orbitali ibridi</a:t>
            </a:r>
            <a:br>
              <a:rPr lang="it-IT" dirty="0"/>
            </a:br>
            <a:r>
              <a:rPr lang="it-IT" dirty="0"/>
              <a:t>e la forma delle molecole</a:t>
            </a:r>
          </a:p>
        </p:txBody>
      </p:sp>
      <p:sp>
        <p:nvSpPr>
          <p:cNvPr id="3" name="Segnaposto contenuto 2">
            <a:extLst>
              <a:ext uri="{FF2B5EF4-FFF2-40B4-BE49-F238E27FC236}">
                <a16:creationId xmlns:a16="http://schemas.microsoft.com/office/drawing/2014/main" id="{F4858BBB-F971-451B-A822-465611D0359D}"/>
              </a:ext>
            </a:extLst>
          </p:cNvPr>
          <p:cNvSpPr>
            <a:spLocks noGrp="1"/>
          </p:cNvSpPr>
          <p:nvPr>
            <p:ph idx="1"/>
          </p:nvPr>
        </p:nvSpPr>
        <p:spPr>
          <a:xfrm>
            <a:off x="457200" y="1546448"/>
            <a:ext cx="8219256" cy="956122"/>
          </a:xfrm>
        </p:spPr>
        <p:txBody>
          <a:bodyPr/>
          <a:lstStyle/>
          <a:p>
            <a:r>
              <a:rPr lang="it-IT" dirty="0"/>
              <a:t>orbitale </a:t>
            </a:r>
            <a:r>
              <a:rPr lang="it-IT" i="1" dirty="0"/>
              <a:t>s </a:t>
            </a:r>
            <a:r>
              <a:rPr lang="it-IT" dirty="0"/>
              <a:t>+ 2 orbitali </a:t>
            </a:r>
            <a:r>
              <a:rPr lang="it-IT" i="1" dirty="0"/>
              <a:t>p</a:t>
            </a:r>
            <a:r>
              <a:rPr lang="it-IT" dirty="0"/>
              <a:t> = 3 </a:t>
            </a:r>
            <a:r>
              <a:rPr lang="it-IT" b="1" dirty="0"/>
              <a:t>orbitali ibridi </a:t>
            </a:r>
            <a:r>
              <a:rPr lang="it-IT" b="1" i="1" dirty="0"/>
              <a:t>sp</a:t>
            </a:r>
            <a:r>
              <a:rPr lang="it-IT" b="1" baseline="30000" dirty="0"/>
              <a:t>2</a:t>
            </a:r>
          </a:p>
          <a:p>
            <a:r>
              <a:rPr lang="it-IT" dirty="0"/>
              <a:t>orbitale </a:t>
            </a:r>
            <a:r>
              <a:rPr lang="it-IT" i="1" dirty="0"/>
              <a:t>s </a:t>
            </a:r>
            <a:r>
              <a:rPr lang="it-IT" dirty="0"/>
              <a:t>+ 3 orbitali </a:t>
            </a:r>
            <a:r>
              <a:rPr lang="it-IT" i="1" dirty="0"/>
              <a:t>p</a:t>
            </a:r>
            <a:r>
              <a:rPr lang="it-IT" dirty="0"/>
              <a:t> = 4 </a:t>
            </a:r>
            <a:r>
              <a:rPr lang="it-IT" b="1" dirty="0"/>
              <a:t>orbitali ibridi </a:t>
            </a:r>
            <a:r>
              <a:rPr lang="it-IT" b="1" i="1" dirty="0"/>
              <a:t>sp</a:t>
            </a:r>
            <a:r>
              <a:rPr lang="it-IT" b="1" baseline="30000" dirty="0"/>
              <a:t>3</a:t>
            </a:r>
          </a:p>
        </p:txBody>
      </p:sp>
      <p:sp>
        <p:nvSpPr>
          <p:cNvPr id="4" name="Segnaposto piè di pagina 3">
            <a:extLst>
              <a:ext uri="{FF2B5EF4-FFF2-40B4-BE49-F238E27FC236}">
                <a16:creationId xmlns:a16="http://schemas.microsoft.com/office/drawing/2014/main" id="{C8EE544E-A839-4253-8B92-D1FB4DD1146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B7BBCE4E-F926-41EF-AF27-CF337AE53B0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10657" y="2566205"/>
            <a:ext cx="5312342" cy="3891880"/>
          </a:xfrm>
          <a:prstGeom prst="rect">
            <a:avLst/>
          </a:prstGeom>
        </p:spPr>
      </p:pic>
    </p:spTree>
    <p:extLst>
      <p:ext uri="{BB962C8B-B14F-4D97-AF65-F5344CB8AC3E}">
        <p14:creationId xmlns:p14="http://schemas.microsoft.com/office/powerpoint/2010/main" val="409842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1EEE38-D177-4F8A-A468-4605A513085D}"/>
              </a:ext>
            </a:extLst>
          </p:cNvPr>
          <p:cNvSpPr>
            <a:spLocks noGrp="1"/>
          </p:cNvSpPr>
          <p:nvPr>
            <p:ph type="title"/>
          </p:nvPr>
        </p:nvSpPr>
        <p:spPr/>
        <p:txBody>
          <a:bodyPr/>
          <a:lstStyle/>
          <a:p>
            <a:r>
              <a:rPr lang="it-IT" dirty="0"/>
              <a:t>Gli orbitali ibridi</a:t>
            </a:r>
            <a:br>
              <a:rPr lang="it-IT" dirty="0"/>
            </a:br>
            <a:r>
              <a:rPr lang="it-IT" dirty="0"/>
              <a:t>e la forma delle molecole</a:t>
            </a:r>
          </a:p>
        </p:txBody>
      </p:sp>
      <p:sp>
        <p:nvSpPr>
          <p:cNvPr id="3" name="Segnaposto contenuto 2">
            <a:extLst>
              <a:ext uri="{FF2B5EF4-FFF2-40B4-BE49-F238E27FC236}">
                <a16:creationId xmlns:a16="http://schemas.microsoft.com/office/drawing/2014/main" id="{F4858BBB-F971-451B-A822-465611D0359D}"/>
              </a:ext>
            </a:extLst>
          </p:cNvPr>
          <p:cNvSpPr>
            <a:spLocks noGrp="1"/>
          </p:cNvSpPr>
          <p:nvPr>
            <p:ph idx="1"/>
          </p:nvPr>
        </p:nvSpPr>
        <p:spPr>
          <a:xfrm>
            <a:off x="457200" y="1546448"/>
            <a:ext cx="8219256" cy="4114800"/>
          </a:xfrm>
        </p:spPr>
        <p:txBody>
          <a:bodyPr/>
          <a:lstStyle/>
          <a:p>
            <a:r>
              <a:rPr lang="it-IT" dirty="0"/>
              <a:t>Il carbonio utilizza orbitali ibridi </a:t>
            </a:r>
            <a:r>
              <a:rPr lang="it-IT" i="1" dirty="0"/>
              <a:t>sp</a:t>
            </a:r>
            <a:r>
              <a:rPr lang="it-IT" baseline="30000" dirty="0"/>
              <a:t>3</a:t>
            </a:r>
            <a:r>
              <a:rPr lang="it-IT" dirty="0"/>
              <a:t> in tutti i composti in cui e legato con altri quattro atomi attraverso legami singoli.</a:t>
            </a:r>
          </a:p>
          <a:p>
            <a:r>
              <a:rPr lang="it-IT" dirty="0"/>
              <a:t>Ha quindi una caratteristica geometria tetraedrica.</a:t>
            </a:r>
          </a:p>
        </p:txBody>
      </p:sp>
      <p:sp>
        <p:nvSpPr>
          <p:cNvPr id="4" name="Segnaposto piè di pagina 3">
            <a:extLst>
              <a:ext uri="{FF2B5EF4-FFF2-40B4-BE49-F238E27FC236}">
                <a16:creationId xmlns:a16="http://schemas.microsoft.com/office/drawing/2014/main" id="{C8EE544E-A839-4253-8B92-D1FB4DD1146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D269FF3B-0905-4EF8-99AA-911C4DC7D03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84176" y="3429000"/>
            <a:ext cx="7375648" cy="2281128"/>
          </a:xfrm>
          <a:prstGeom prst="rect">
            <a:avLst/>
          </a:prstGeom>
        </p:spPr>
      </p:pic>
    </p:spTree>
    <p:extLst>
      <p:ext uri="{BB962C8B-B14F-4D97-AF65-F5344CB8AC3E}">
        <p14:creationId xmlns:p14="http://schemas.microsoft.com/office/powerpoint/2010/main" val="169650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6BE99-0EFC-4F2A-8880-88C4A4B1A521}"/>
              </a:ext>
            </a:extLst>
          </p:cNvPr>
          <p:cNvSpPr>
            <a:spLocks noGrp="1"/>
          </p:cNvSpPr>
          <p:nvPr>
            <p:ph type="title"/>
          </p:nvPr>
        </p:nvSpPr>
        <p:spPr/>
        <p:txBody>
          <a:bodyPr/>
          <a:lstStyle/>
          <a:p>
            <a:r>
              <a:rPr lang="it-IT" dirty="0"/>
              <a:t>Gli orbitali ibridi</a:t>
            </a:r>
            <a:br>
              <a:rPr lang="it-IT" dirty="0"/>
            </a:br>
            <a:r>
              <a:rPr lang="it-IT" dirty="0"/>
              <a:t>e la forma delle molecole</a:t>
            </a:r>
          </a:p>
        </p:txBody>
      </p:sp>
      <p:sp>
        <p:nvSpPr>
          <p:cNvPr id="3" name="Segnaposto contenuto 2">
            <a:extLst>
              <a:ext uri="{FF2B5EF4-FFF2-40B4-BE49-F238E27FC236}">
                <a16:creationId xmlns:a16="http://schemas.microsoft.com/office/drawing/2014/main" id="{9D31F87E-3CA0-420F-9F1A-B51894C8F144}"/>
              </a:ext>
            </a:extLst>
          </p:cNvPr>
          <p:cNvSpPr>
            <a:spLocks noGrp="1"/>
          </p:cNvSpPr>
          <p:nvPr>
            <p:ph idx="1"/>
          </p:nvPr>
        </p:nvSpPr>
        <p:spPr>
          <a:xfrm>
            <a:off x="457200" y="1546448"/>
            <a:ext cx="8219256" cy="1501255"/>
          </a:xfrm>
        </p:spPr>
        <p:txBody>
          <a:bodyPr/>
          <a:lstStyle/>
          <a:p>
            <a:r>
              <a:rPr lang="it-IT" dirty="0"/>
              <a:t>La teoria degli orbitali ibridi si applica anche alle molecole che hanno coppie di elettroni non condivise.</a:t>
            </a:r>
          </a:p>
          <a:p>
            <a:r>
              <a:rPr lang="it-IT" dirty="0"/>
              <a:t>Molecola H</a:t>
            </a:r>
            <a:r>
              <a:rPr lang="it-IT" baseline="-25000" dirty="0"/>
              <a:t>2</a:t>
            </a:r>
            <a:r>
              <a:rPr lang="it-IT" dirty="0"/>
              <a:t>O:</a:t>
            </a:r>
          </a:p>
        </p:txBody>
      </p:sp>
      <p:sp>
        <p:nvSpPr>
          <p:cNvPr id="4" name="Segnaposto piè di pagina 3">
            <a:extLst>
              <a:ext uri="{FF2B5EF4-FFF2-40B4-BE49-F238E27FC236}">
                <a16:creationId xmlns:a16="http://schemas.microsoft.com/office/drawing/2014/main" id="{F70C5B90-3417-4161-87A7-EF8C6AED5EE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5E80BDA6-8BA7-4D47-A063-F00CB5337B3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148731" y="3047703"/>
            <a:ext cx="4836192" cy="1501255"/>
          </a:xfrm>
          <a:prstGeom prst="rect">
            <a:avLst/>
          </a:prstGeom>
        </p:spPr>
      </p:pic>
      <p:pic>
        <p:nvPicPr>
          <p:cNvPr id="9" name="Immagine 8">
            <a:extLst>
              <a:ext uri="{FF2B5EF4-FFF2-40B4-BE49-F238E27FC236}">
                <a16:creationId xmlns:a16="http://schemas.microsoft.com/office/drawing/2014/main" id="{BF4E26BF-5355-40D7-B4C4-643ED2278B3C}"/>
              </a:ext>
            </a:extLst>
          </p:cNvPr>
          <p:cNvPicPr>
            <a:picLocks noChangeAspect="1"/>
          </p:cNvPicPr>
          <p:nvPr/>
        </p:nvPicPr>
        <p:blipFill>
          <a:blip r:embed="rId3"/>
          <a:stretch>
            <a:fillRect/>
          </a:stretch>
        </p:blipFill>
        <p:spPr>
          <a:xfrm>
            <a:off x="2922335" y="4748212"/>
            <a:ext cx="3288983" cy="1728788"/>
          </a:xfrm>
          <a:prstGeom prst="rect">
            <a:avLst/>
          </a:prstGeom>
        </p:spPr>
      </p:pic>
    </p:spTree>
    <p:extLst>
      <p:ext uri="{BB962C8B-B14F-4D97-AF65-F5344CB8AC3E}">
        <p14:creationId xmlns:p14="http://schemas.microsoft.com/office/powerpoint/2010/main" val="312889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6BE99-0EFC-4F2A-8880-88C4A4B1A521}"/>
              </a:ext>
            </a:extLst>
          </p:cNvPr>
          <p:cNvSpPr>
            <a:spLocks noGrp="1"/>
          </p:cNvSpPr>
          <p:nvPr>
            <p:ph type="title"/>
          </p:nvPr>
        </p:nvSpPr>
        <p:spPr/>
        <p:txBody>
          <a:bodyPr/>
          <a:lstStyle/>
          <a:p>
            <a:r>
              <a:rPr lang="it-IT" dirty="0"/>
              <a:t>Gli orbitali ibridi</a:t>
            </a:r>
            <a:br>
              <a:rPr lang="it-IT" dirty="0"/>
            </a:br>
            <a:r>
              <a:rPr lang="it-IT" dirty="0"/>
              <a:t>e la forma delle molecole</a:t>
            </a:r>
          </a:p>
        </p:txBody>
      </p:sp>
      <p:sp>
        <p:nvSpPr>
          <p:cNvPr id="3" name="Segnaposto contenuto 2">
            <a:extLst>
              <a:ext uri="{FF2B5EF4-FFF2-40B4-BE49-F238E27FC236}">
                <a16:creationId xmlns:a16="http://schemas.microsoft.com/office/drawing/2014/main" id="{9D31F87E-3CA0-420F-9F1A-B51894C8F144}"/>
              </a:ext>
            </a:extLst>
          </p:cNvPr>
          <p:cNvSpPr>
            <a:spLocks noGrp="1"/>
          </p:cNvSpPr>
          <p:nvPr>
            <p:ph idx="1"/>
          </p:nvPr>
        </p:nvSpPr>
        <p:spPr>
          <a:xfrm>
            <a:off x="457200" y="1546448"/>
            <a:ext cx="8219256" cy="567460"/>
          </a:xfrm>
        </p:spPr>
        <p:txBody>
          <a:bodyPr/>
          <a:lstStyle/>
          <a:p>
            <a:r>
              <a:rPr lang="it-IT" dirty="0"/>
              <a:t>Molecola NH</a:t>
            </a:r>
            <a:r>
              <a:rPr lang="it-IT" baseline="-25000" dirty="0"/>
              <a:t>3</a:t>
            </a:r>
            <a:r>
              <a:rPr lang="it-IT" dirty="0"/>
              <a:t>:</a:t>
            </a:r>
          </a:p>
        </p:txBody>
      </p:sp>
      <p:sp>
        <p:nvSpPr>
          <p:cNvPr id="4" name="Segnaposto piè di pagina 3">
            <a:extLst>
              <a:ext uri="{FF2B5EF4-FFF2-40B4-BE49-F238E27FC236}">
                <a16:creationId xmlns:a16="http://schemas.microsoft.com/office/drawing/2014/main" id="{F70C5B90-3417-4161-87A7-EF8C6AED5EE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9" name="Immagine 8">
            <a:extLst>
              <a:ext uri="{FF2B5EF4-FFF2-40B4-BE49-F238E27FC236}">
                <a16:creationId xmlns:a16="http://schemas.microsoft.com/office/drawing/2014/main" id="{8872383C-FBB1-4C3E-863B-F5EB91D4F594}"/>
              </a:ext>
            </a:extLst>
          </p:cNvPr>
          <p:cNvPicPr>
            <a:picLocks noChangeAspect="1"/>
          </p:cNvPicPr>
          <p:nvPr/>
        </p:nvPicPr>
        <p:blipFill>
          <a:blip r:embed="rId2"/>
          <a:stretch>
            <a:fillRect/>
          </a:stretch>
        </p:blipFill>
        <p:spPr>
          <a:xfrm>
            <a:off x="3079499" y="4280699"/>
            <a:ext cx="2974658" cy="1740218"/>
          </a:xfrm>
          <a:prstGeom prst="rect">
            <a:avLst/>
          </a:prstGeom>
        </p:spPr>
      </p:pic>
      <p:pic>
        <p:nvPicPr>
          <p:cNvPr id="5" name="Immagine 4">
            <a:extLst>
              <a:ext uri="{FF2B5EF4-FFF2-40B4-BE49-F238E27FC236}">
                <a16:creationId xmlns:a16="http://schemas.microsoft.com/office/drawing/2014/main" id="{B4FD3660-4CF7-4C4A-9F8E-70622D4DAD7D}"/>
              </a:ext>
            </a:extLst>
          </p:cNvPr>
          <p:cNvPicPr>
            <a:picLocks noChangeAspect="1"/>
          </p:cNvPicPr>
          <p:nvPr/>
        </p:nvPicPr>
        <p:blipFill>
          <a:blip r:embed="rId3"/>
          <a:stretch>
            <a:fillRect/>
          </a:stretch>
        </p:blipFill>
        <p:spPr>
          <a:xfrm>
            <a:off x="2064804" y="2068085"/>
            <a:ext cx="5004048" cy="1613011"/>
          </a:xfrm>
          <a:prstGeom prst="rect">
            <a:avLst/>
          </a:prstGeom>
        </p:spPr>
      </p:pic>
    </p:spTree>
    <p:extLst>
      <p:ext uri="{BB962C8B-B14F-4D97-AF65-F5344CB8AC3E}">
        <p14:creationId xmlns:p14="http://schemas.microsoft.com/office/powerpoint/2010/main" val="67784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6BE99-0EFC-4F2A-8880-88C4A4B1A521}"/>
              </a:ext>
            </a:extLst>
          </p:cNvPr>
          <p:cNvSpPr>
            <a:spLocks noGrp="1"/>
          </p:cNvSpPr>
          <p:nvPr>
            <p:ph type="title"/>
          </p:nvPr>
        </p:nvSpPr>
        <p:spPr/>
        <p:txBody>
          <a:bodyPr/>
          <a:lstStyle/>
          <a:p>
            <a:r>
              <a:rPr lang="it-IT" dirty="0"/>
              <a:t>Gli orbitali ibridi</a:t>
            </a:r>
            <a:br>
              <a:rPr lang="it-IT" dirty="0"/>
            </a:br>
            <a:r>
              <a:rPr lang="it-IT" dirty="0"/>
              <a:t>e la formazione dei legami</a:t>
            </a:r>
          </a:p>
        </p:txBody>
      </p:sp>
      <p:sp>
        <p:nvSpPr>
          <p:cNvPr id="3" name="Segnaposto contenuto 2">
            <a:extLst>
              <a:ext uri="{FF2B5EF4-FFF2-40B4-BE49-F238E27FC236}">
                <a16:creationId xmlns:a16="http://schemas.microsoft.com/office/drawing/2014/main" id="{9D31F87E-3CA0-420F-9F1A-B51894C8F144}"/>
              </a:ext>
            </a:extLst>
          </p:cNvPr>
          <p:cNvSpPr>
            <a:spLocks noGrp="1"/>
          </p:cNvSpPr>
          <p:nvPr>
            <p:ph idx="1"/>
          </p:nvPr>
        </p:nvSpPr>
        <p:spPr>
          <a:xfrm>
            <a:off x="457200" y="1546448"/>
            <a:ext cx="8219256" cy="2098576"/>
          </a:xfrm>
        </p:spPr>
        <p:txBody>
          <a:bodyPr/>
          <a:lstStyle/>
          <a:p>
            <a:r>
              <a:rPr lang="it-IT" dirty="0"/>
              <a:t>Gli orbitali ibridi partecipano esclusivamente alla formazione dei legami </a:t>
            </a:r>
            <a:r>
              <a:rPr lang="el-GR" dirty="0">
                <a:latin typeface="Cambria Math" panose="02040503050406030204" pitchFamily="18" charset="0"/>
                <a:ea typeface="Cambria Math" panose="02040503050406030204" pitchFamily="18" charset="0"/>
              </a:rPr>
              <a:t>σ</a:t>
            </a:r>
            <a:r>
              <a:rPr lang="it-IT" dirty="0"/>
              <a:t>, sia nel legame semplice sia nei legami multipli.</a:t>
            </a:r>
          </a:p>
          <a:p>
            <a:r>
              <a:rPr lang="it-IT" dirty="0"/>
              <a:t>Doppio legame: analizziamo la distribuzione degli elettroni di valenza del carbonio nella molecola di etene, C</a:t>
            </a:r>
            <a:r>
              <a:rPr lang="it-IT" baseline="-25000" dirty="0"/>
              <a:t>2</a:t>
            </a:r>
            <a:r>
              <a:rPr lang="it-IT" dirty="0"/>
              <a:t>H</a:t>
            </a:r>
            <a:r>
              <a:rPr lang="it-IT" baseline="-25000" dirty="0"/>
              <a:t>4 </a:t>
            </a:r>
            <a:r>
              <a:rPr lang="it-IT" dirty="0"/>
              <a:t>:</a:t>
            </a:r>
          </a:p>
        </p:txBody>
      </p:sp>
      <p:sp>
        <p:nvSpPr>
          <p:cNvPr id="4" name="Segnaposto piè di pagina 3">
            <a:extLst>
              <a:ext uri="{FF2B5EF4-FFF2-40B4-BE49-F238E27FC236}">
                <a16:creationId xmlns:a16="http://schemas.microsoft.com/office/drawing/2014/main" id="{F70C5B90-3417-4161-87A7-EF8C6AED5EE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20E34E85-112D-4D72-96B0-B0662A17915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57200" y="3811153"/>
            <a:ext cx="6393510" cy="2530785"/>
          </a:xfrm>
          <a:prstGeom prst="rect">
            <a:avLst/>
          </a:prstGeom>
        </p:spPr>
      </p:pic>
      <p:pic>
        <p:nvPicPr>
          <p:cNvPr id="7" name="Immagine 6">
            <a:extLst>
              <a:ext uri="{FF2B5EF4-FFF2-40B4-BE49-F238E27FC236}">
                <a16:creationId xmlns:a16="http://schemas.microsoft.com/office/drawing/2014/main" id="{C6D6FB22-0E89-4DCD-BC31-4B8FDF5F3F0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11083" y="5279412"/>
            <a:ext cx="1265373" cy="1062526"/>
          </a:xfrm>
          <a:prstGeom prst="rect">
            <a:avLst/>
          </a:prstGeom>
          <a:ln>
            <a:solidFill>
              <a:srgbClr val="808080"/>
            </a:solidFill>
          </a:ln>
        </p:spPr>
      </p:pic>
    </p:spTree>
    <p:extLst>
      <p:ext uri="{BB962C8B-B14F-4D97-AF65-F5344CB8AC3E}">
        <p14:creationId xmlns:p14="http://schemas.microsoft.com/office/powerpoint/2010/main" val="2571933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6BE99-0EFC-4F2A-8880-88C4A4B1A521}"/>
              </a:ext>
            </a:extLst>
          </p:cNvPr>
          <p:cNvSpPr>
            <a:spLocks noGrp="1"/>
          </p:cNvSpPr>
          <p:nvPr>
            <p:ph type="title"/>
          </p:nvPr>
        </p:nvSpPr>
        <p:spPr/>
        <p:txBody>
          <a:bodyPr/>
          <a:lstStyle/>
          <a:p>
            <a:r>
              <a:rPr lang="it-IT" dirty="0"/>
              <a:t>Gli orbitali ibridi</a:t>
            </a:r>
            <a:br>
              <a:rPr lang="it-IT" dirty="0"/>
            </a:br>
            <a:r>
              <a:rPr lang="it-IT" dirty="0"/>
              <a:t>e la formazione dei legami</a:t>
            </a:r>
          </a:p>
        </p:txBody>
      </p:sp>
      <p:sp>
        <p:nvSpPr>
          <p:cNvPr id="6" name="Segnaposto contenuto 5">
            <a:extLst>
              <a:ext uri="{FF2B5EF4-FFF2-40B4-BE49-F238E27FC236}">
                <a16:creationId xmlns:a16="http://schemas.microsoft.com/office/drawing/2014/main" id="{D2BCC6F1-4B33-4D18-9716-4610E0B1F2B4}"/>
              </a:ext>
            </a:extLst>
          </p:cNvPr>
          <p:cNvSpPr>
            <a:spLocks noGrp="1"/>
          </p:cNvSpPr>
          <p:nvPr>
            <p:ph idx="1"/>
          </p:nvPr>
        </p:nvSpPr>
        <p:spPr>
          <a:xfrm>
            <a:off x="1578496" y="6031018"/>
            <a:ext cx="5976664" cy="400906"/>
          </a:xfrm>
        </p:spPr>
        <p:txBody>
          <a:bodyPr/>
          <a:lstStyle/>
          <a:p>
            <a:pPr algn="ctr"/>
            <a:r>
              <a:rPr lang="it-IT" sz="1800" dirty="0">
                <a:solidFill>
                  <a:srgbClr val="808080"/>
                </a:solidFill>
              </a:rPr>
              <a:t>Il doppio legame carbonio-carbonio nell’etene.</a:t>
            </a:r>
          </a:p>
        </p:txBody>
      </p:sp>
      <p:sp>
        <p:nvSpPr>
          <p:cNvPr id="4" name="Segnaposto piè di pagina 3">
            <a:extLst>
              <a:ext uri="{FF2B5EF4-FFF2-40B4-BE49-F238E27FC236}">
                <a16:creationId xmlns:a16="http://schemas.microsoft.com/office/drawing/2014/main" id="{F70C5B90-3417-4161-87A7-EF8C6AED5EE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45070E5E-B128-4557-AC57-7E7B0D14911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737663" y="1546448"/>
            <a:ext cx="6707350" cy="4433975"/>
          </a:xfrm>
          <a:prstGeom prst="rect">
            <a:avLst/>
          </a:prstGeom>
        </p:spPr>
      </p:pic>
      <p:pic>
        <p:nvPicPr>
          <p:cNvPr id="9" name="Immagine 8">
            <a:extLst>
              <a:ext uri="{FF2B5EF4-FFF2-40B4-BE49-F238E27FC236}">
                <a16:creationId xmlns:a16="http://schemas.microsoft.com/office/drawing/2014/main" id="{5723B302-1C04-43CC-ACAE-7034591D512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67544" y="1546448"/>
            <a:ext cx="1265373" cy="1062526"/>
          </a:xfrm>
          <a:prstGeom prst="rect">
            <a:avLst/>
          </a:prstGeom>
          <a:ln>
            <a:solidFill>
              <a:srgbClr val="808080"/>
            </a:solidFill>
          </a:ln>
        </p:spPr>
      </p:pic>
    </p:spTree>
    <p:extLst>
      <p:ext uri="{BB962C8B-B14F-4D97-AF65-F5344CB8AC3E}">
        <p14:creationId xmlns:p14="http://schemas.microsoft.com/office/powerpoint/2010/main" val="412807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DEDD1A8-F772-48FF-91A5-6606F996E591}"/>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9C33259D-D29D-4A7E-845F-836B2ED33953}"/>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6BE99-0EFC-4F2A-8880-88C4A4B1A521}"/>
              </a:ext>
            </a:extLst>
          </p:cNvPr>
          <p:cNvSpPr>
            <a:spLocks noGrp="1"/>
          </p:cNvSpPr>
          <p:nvPr>
            <p:ph type="title"/>
          </p:nvPr>
        </p:nvSpPr>
        <p:spPr/>
        <p:txBody>
          <a:bodyPr/>
          <a:lstStyle/>
          <a:p>
            <a:r>
              <a:rPr lang="it-IT" dirty="0"/>
              <a:t>Gli orbitali ibridi</a:t>
            </a:r>
            <a:br>
              <a:rPr lang="it-IT" dirty="0"/>
            </a:br>
            <a:r>
              <a:rPr lang="it-IT" dirty="0"/>
              <a:t>e la formazione dei legami</a:t>
            </a:r>
          </a:p>
        </p:txBody>
      </p:sp>
      <p:sp>
        <p:nvSpPr>
          <p:cNvPr id="3" name="Segnaposto contenuto 2">
            <a:extLst>
              <a:ext uri="{FF2B5EF4-FFF2-40B4-BE49-F238E27FC236}">
                <a16:creationId xmlns:a16="http://schemas.microsoft.com/office/drawing/2014/main" id="{9D31F87E-3CA0-420F-9F1A-B51894C8F144}"/>
              </a:ext>
            </a:extLst>
          </p:cNvPr>
          <p:cNvSpPr>
            <a:spLocks noGrp="1"/>
          </p:cNvSpPr>
          <p:nvPr>
            <p:ph idx="1"/>
          </p:nvPr>
        </p:nvSpPr>
        <p:spPr>
          <a:xfrm>
            <a:off x="457200" y="1546448"/>
            <a:ext cx="8219256" cy="2098576"/>
          </a:xfrm>
        </p:spPr>
        <p:txBody>
          <a:bodyPr/>
          <a:lstStyle/>
          <a:p>
            <a:r>
              <a:rPr lang="it-IT" dirty="0"/>
              <a:t>Triplo legame: analizziamo la distribuzione degli elettroni di valenza del carbonio nella molecola di etino, C</a:t>
            </a:r>
            <a:r>
              <a:rPr lang="it-IT" baseline="-25000" dirty="0"/>
              <a:t>2</a:t>
            </a:r>
            <a:r>
              <a:rPr lang="it-IT" dirty="0"/>
              <a:t>H</a:t>
            </a:r>
            <a:r>
              <a:rPr lang="it-IT" baseline="-25000" dirty="0"/>
              <a:t>2 </a:t>
            </a:r>
            <a:r>
              <a:rPr lang="it-IT" dirty="0"/>
              <a:t>:</a:t>
            </a:r>
          </a:p>
        </p:txBody>
      </p:sp>
      <p:sp>
        <p:nvSpPr>
          <p:cNvPr id="4" name="Segnaposto piè di pagina 3">
            <a:extLst>
              <a:ext uri="{FF2B5EF4-FFF2-40B4-BE49-F238E27FC236}">
                <a16:creationId xmlns:a16="http://schemas.microsoft.com/office/drawing/2014/main" id="{F70C5B90-3417-4161-87A7-EF8C6AED5EE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21C243FF-B820-4FCC-8897-4BCF59F9B48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44524" y="5733256"/>
            <a:ext cx="1331932" cy="599400"/>
          </a:xfrm>
          <a:prstGeom prst="rect">
            <a:avLst/>
          </a:prstGeom>
          <a:ln>
            <a:solidFill>
              <a:srgbClr val="808080"/>
            </a:solidFill>
          </a:ln>
        </p:spPr>
      </p:pic>
      <p:pic>
        <p:nvPicPr>
          <p:cNvPr id="6" name="Immagine 5">
            <a:extLst>
              <a:ext uri="{FF2B5EF4-FFF2-40B4-BE49-F238E27FC236}">
                <a16:creationId xmlns:a16="http://schemas.microsoft.com/office/drawing/2014/main" id="{926E3C37-BBD9-4B0E-AFE0-6EFC6890D98F}"/>
              </a:ext>
            </a:extLst>
          </p:cNvPr>
          <p:cNvPicPr>
            <a:picLocks noChangeAspect="1"/>
          </p:cNvPicPr>
          <p:nvPr/>
        </p:nvPicPr>
        <p:blipFill>
          <a:blip r:embed="rId3"/>
          <a:stretch>
            <a:fillRect/>
          </a:stretch>
        </p:blipFill>
        <p:spPr>
          <a:xfrm>
            <a:off x="696652" y="2900609"/>
            <a:ext cx="7740352" cy="2163273"/>
          </a:xfrm>
          <a:prstGeom prst="rect">
            <a:avLst/>
          </a:prstGeom>
        </p:spPr>
      </p:pic>
    </p:spTree>
    <p:extLst>
      <p:ext uri="{BB962C8B-B14F-4D97-AF65-F5344CB8AC3E}">
        <p14:creationId xmlns:p14="http://schemas.microsoft.com/office/powerpoint/2010/main" val="374534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6BE99-0EFC-4F2A-8880-88C4A4B1A521}"/>
              </a:ext>
            </a:extLst>
          </p:cNvPr>
          <p:cNvSpPr>
            <a:spLocks noGrp="1"/>
          </p:cNvSpPr>
          <p:nvPr>
            <p:ph type="title"/>
          </p:nvPr>
        </p:nvSpPr>
        <p:spPr/>
        <p:txBody>
          <a:bodyPr/>
          <a:lstStyle/>
          <a:p>
            <a:r>
              <a:rPr lang="it-IT" dirty="0"/>
              <a:t>Gli orbitali ibridi</a:t>
            </a:r>
            <a:br>
              <a:rPr lang="it-IT" dirty="0"/>
            </a:br>
            <a:r>
              <a:rPr lang="it-IT" dirty="0"/>
              <a:t>e la formazione dei legami</a:t>
            </a:r>
          </a:p>
        </p:txBody>
      </p:sp>
      <p:sp>
        <p:nvSpPr>
          <p:cNvPr id="6" name="Segnaposto contenuto 5">
            <a:extLst>
              <a:ext uri="{FF2B5EF4-FFF2-40B4-BE49-F238E27FC236}">
                <a16:creationId xmlns:a16="http://schemas.microsoft.com/office/drawing/2014/main" id="{D2BCC6F1-4B33-4D18-9716-4610E0B1F2B4}"/>
              </a:ext>
            </a:extLst>
          </p:cNvPr>
          <p:cNvSpPr>
            <a:spLocks noGrp="1"/>
          </p:cNvSpPr>
          <p:nvPr>
            <p:ph idx="1"/>
          </p:nvPr>
        </p:nvSpPr>
        <p:spPr>
          <a:xfrm>
            <a:off x="1578496" y="6031018"/>
            <a:ext cx="5976664" cy="400906"/>
          </a:xfrm>
        </p:spPr>
        <p:txBody>
          <a:bodyPr/>
          <a:lstStyle/>
          <a:p>
            <a:pPr algn="ctr"/>
            <a:r>
              <a:rPr lang="it-IT" sz="1800" dirty="0">
                <a:solidFill>
                  <a:srgbClr val="808080"/>
                </a:solidFill>
              </a:rPr>
              <a:t>Il triplo legame carbonio-carbonio nell’etino.</a:t>
            </a:r>
          </a:p>
        </p:txBody>
      </p:sp>
      <p:sp>
        <p:nvSpPr>
          <p:cNvPr id="4" name="Segnaposto piè di pagina 3">
            <a:extLst>
              <a:ext uri="{FF2B5EF4-FFF2-40B4-BE49-F238E27FC236}">
                <a16:creationId xmlns:a16="http://schemas.microsoft.com/office/drawing/2014/main" id="{F70C5B90-3417-4161-87A7-EF8C6AED5EE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096A3F48-BFCE-4B04-A17E-5A24595DF80C}"/>
              </a:ext>
            </a:extLst>
          </p:cNvPr>
          <p:cNvPicPr>
            <a:picLocks noChangeAspect="1"/>
          </p:cNvPicPr>
          <p:nvPr/>
        </p:nvPicPr>
        <p:blipFill>
          <a:blip r:embed="rId2"/>
          <a:stretch>
            <a:fillRect/>
          </a:stretch>
        </p:blipFill>
        <p:spPr>
          <a:xfrm>
            <a:off x="1920012" y="1481133"/>
            <a:ext cx="5303975" cy="4532249"/>
          </a:xfrm>
          <a:prstGeom prst="rect">
            <a:avLst/>
          </a:prstGeom>
        </p:spPr>
      </p:pic>
      <p:pic>
        <p:nvPicPr>
          <p:cNvPr id="10" name="Immagine 9">
            <a:extLst>
              <a:ext uri="{FF2B5EF4-FFF2-40B4-BE49-F238E27FC236}">
                <a16:creationId xmlns:a16="http://schemas.microsoft.com/office/drawing/2014/main" id="{5F68B512-DCB2-4D64-A5B3-B9593664EA5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67544" y="1546448"/>
            <a:ext cx="1331932" cy="599400"/>
          </a:xfrm>
          <a:prstGeom prst="rect">
            <a:avLst/>
          </a:prstGeom>
          <a:ln>
            <a:solidFill>
              <a:srgbClr val="808080"/>
            </a:solidFill>
          </a:ln>
        </p:spPr>
      </p:pic>
    </p:spTree>
    <p:extLst>
      <p:ext uri="{BB962C8B-B14F-4D97-AF65-F5344CB8AC3E}">
        <p14:creationId xmlns:p14="http://schemas.microsoft.com/office/powerpoint/2010/main" val="136508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6BE99-0EFC-4F2A-8880-88C4A4B1A521}"/>
              </a:ext>
            </a:extLst>
          </p:cNvPr>
          <p:cNvSpPr>
            <a:spLocks noGrp="1"/>
          </p:cNvSpPr>
          <p:nvPr>
            <p:ph type="title"/>
          </p:nvPr>
        </p:nvSpPr>
        <p:spPr/>
        <p:txBody>
          <a:bodyPr/>
          <a:lstStyle/>
          <a:p>
            <a:r>
              <a:rPr lang="it-IT" dirty="0"/>
              <a:t>Gli orbitali ibridi</a:t>
            </a:r>
            <a:br>
              <a:rPr lang="it-IT" dirty="0"/>
            </a:br>
            <a:r>
              <a:rPr lang="it-IT" dirty="0"/>
              <a:t>e la formazione dei legami</a:t>
            </a:r>
          </a:p>
        </p:txBody>
      </p:sp>
      <p:sp>
        <p:nvSpPr>
          <p:cNvPr id="3" name="Segnaposto contenuto 2">
            <a:extLst>
              <a:ext uri="{FF2B5EF4-FFF2-40B4-BE49-F238E27FC236}">
                <a16:creationId xmlns:a16="http://schemas.microsoft.com/office/drawing/2014/main" id="{9D31F87E-3CA0-420F-9F1A-B51894C8F144}"/>
              </a:ext>
            </a:extLst>
          </p:cNvPr>
          <p:cNvSpPr>
            <a:spLocks noGrp="1"/>
          </p:cNvSpPr>
          <p:nvPr>
            <p:ph idx="1"/>
          </p:nvPr>
        </p:nvSpPr>
        <p:spPr>
          <a:xfrm>
            <a:off x="457200" y="1546448"/>
            <a:ext cx="8219256" cy="4114800"/>
          </a:xfrm>
        </p:spPr>
        <p:txBody>
          <a:bodyPr/>
          <a:lstStyle/>
          <a:p>
            <a:r>
              <a:rPr lang="it-IT" dirty="0"/>
              <a:t>Legami </a:t>
            </a:r>
            <a:r>
              <a:rPr lang="el-GR" dirty="0">
                <a:latin typeface="Cambria Math" panose="02040503050406030204" pitchFamily="18" charset="0"/>
                <a:ea typeface="Cambria Math" panose="02040503050406030204" pitchFamily="18" charset="0"/>
              </a:rPr>
              <a:t>σ</a:t>
            </a:r>
            <a:r>
              <a:rPr lang="it-IT" dirty="0"/>
              <a:t> → libera rotazione dei due atomi legati.</a:t>
            </a:r>
          </a:p>
          <a:p>
            <a:r>
              <a:rPr lang="it-IT" dirty="0"/>
              <a:t>Legami </a:t>
            </a:r>
            <a:r>
              <a:rPr lang="el-GR" dirty="0">
                <a:latin typeface="Cambria Math" panose="02040503050406030204" pitchFamily="18" charset="0"/>
                <a:ea typeface="Cambria Math" panose="02040503050406030204" pitchFamily="18" charset="0"/>
              </a:rPr>
              <a:t>π</a:t>
            </a:r>
            <a:r>
              <a:rPr lang="it-IT" dirty="0"/>
              <a:t> → non vi è libera rotazione dei due atomi legati.</a:t>
            </a:r>
          </a:p>
          <a:p>
            <a:r>
              <a:rPr lang="it-IT" dirty="0"/>
              <a:t>Poiché il doppio legame e molto comune tra le molecole biologiche, la limitata rotazione intorno a esso ha importanti conseguenze in chimica organica e biochimica.</a:t>
            </a:r>
          </a:p>
        </p:txBody>
      </p:sp>
      <p:sp>
        <p:nvSpPr>
          <p:cNvPr id="4" name="Segnaposto piè di pagina 3">
            <a:extLst>
              <a:ext uri="{FF2B5EF4-FFF2-40B4-BE49-F238E27FC236}">
                <a16:creationId xmlns:a16="http://schemas.microsoft.com/office/drawing/2014/main" id="{F70C5B90-3417-4161-87A7-EF8C6AED5EE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58484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27C8D-C669-42FF-A8D4-52679BC735D9}"/>
              </a:ext>
            </a:extLst>
          </p:cNvPr>
          <p:cNvSpPr>
            <a:spLocks noGrp="1"/>
          </p:cNvSpPr>
          <p:nvPr>
            <p:ph type="title"/>
          </p:nvPr>
        </p:nvSpPr>
        <p:spPr/>
        <p:txBody>
          <a:bodyPr/>
          <a:lstStyle/>
          <a:p>
            <a:r>
              <a:rPr lang="it-IT" dirty="0"/>
              <a:t>Le strutture di risonanza</a:t>
            </a:r>
          </a:p>
        </p:txBody>
      </p:sp>
      <p:sp>
        <p:nvSpPr>
          <p:cNvPr id="3" name="Segnaposto contenuto 2">
            <a:extLst>
              <a:ext uri="{FF2B5EF4-FFF2-40B4-BE49-F238E27FC236}">
                <a16:creationId xmlns:a16="http://schemas.microsoft.com/office/drawing/2014/main" id="{A0AF84EB-2505-4F76-B145-DFA386998031}"/>
              </a:ext>
            </a:extLst>
          </p:cNvPr>
          <p:cNvSpPr>
            <a:spLocks noGrp="1"/>
          </p:cNvSpPr>
          <p:nvPr>
            <p:ph idx="1"/>
          </p:nvPr>
        </p:nvSpPr>
        <p:spPr>
          <a:xfrm>
            <a:off x="457200" y="1340768"/>
            <a:ext cx="8219256" cy="4392488"/>
          </a:xfrm>
        </p:spPr>
        <p:txBody>
          <a:bodyPr/>
          <a:lstStyle/>
          <a:p>
            <a:r>
              <a:rPr lang="it-IT" dirty="0"/>
              <a:t>I parametri importanti per definire i legami chimici sono tre:</a:t>
            </a:r>
          </a:p>
          <a:p>
            <a:pPr marL="342900" indent="-342900">
              <a:buClrTx/>
              <a:buSzPct val="80000"/>
              <a:buFont typeface="Arial" panose="020B0604020202020204" pitchFamily="34" charset="0"/>
              <a:buChar char="•"/>
            </a:pPr>
            <a:r>
              <a:rPr lang="it-IT" dirty="0"/>
              <a:t>la </a:t>
            </a:r>
            <a:r>
              <a:rPr lang="it-IT" b="1" dirty="0"/>
              <a:t>lunghezza di legame</a:t>
            </a:r>
            <a:r>
              <a:rPr lang="it-IT" dirty="0"/>
              <a:t>, cioè la distanza fra i nuclei di due atomi legati;</a:t>
            </a:r>
          </a:p>
          <a:p>
            <a:pPr marL="342900" indent="-342900">
              <a:buClrTx/>
              <a:buSzPct val="80000"/>
              <a:buFont typeface="Arial" panose="020B0604020202020204" pitchFamily="34" charset="0"/>
              <a:buChar char="•"/>
            </a:pPr>
            <a:r>
              <a:rPr lang="it-IT" dirty="0"/>
              <a:t>l’</a:t>
            </a:r>
            <a:r>
              <a:rPr lang="it-IT" b="1" dirty="0"/>
              <a:t>energia di legame</a:t>
            </a:r>
            <a:r>
              <a:rPr lang="it-IT" dirty="0"/>
              <a:t>, cioè l’energia richiesta per separare due atomi legati;</a:t>
            </a:r>
          </a:p>
          <a:p>
            <a:pPr marL="342900" indent="-342900">
              <a:buClrTx/>
              <a:buSzPct val="80000"/>
              <a:buFont typeface="Arial" panose="020B0604020202020204" pitchFamily="34" charset="0"/>
              <a:buChar char="•"/>
            </a:pPr>
            <a:r>
              <a:rPr lang="it-IT" dirty="0"/>
              <a:t>l’</a:t>
            </a:r>
            <a:r>
              <a:rPr lang="it-IT" b="1" dirty="0"/>
              <a:t>ordine di legame</a:t>
            </a:r>
            <a:r>
              <a:rPr lang="it-IT" dirty="0"/>
              <a:t>, cioè il numero di coppie di elettroni condivise fra due atomi, che misura la quantità di densità elettronica tra essi.</a:t>
            </a:r>
          </a:p>
        </p:txBody>
      </p:sp>
      <p:sp>
        <p:nvSpPr>
          <p:cNvPr id="4" name="Segnaposto piè di pagina 3">
            <a:extLst>
              <a:ext uri="{FF2B5EF4-FFF2-40B4-BE49-F238E27FC236}">
                <a16:creationId xmlns:a16="http://schemas.microsoft.com/office/drawing/2014/main" id="{85222CDB-1CA7-4223-BC13-7FAAD18DDB3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0220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27C8D-C669-42FF-A8D4-52679BC735D9}"/>
              </a:ext>
            </a:extLst>
          </p:cNvPr>
          <p:cNvSpPr>
            <a:spLocks noGrp="1"/>
          </p:cNvSpPr>
          <p:nvPr>
            <p:ph type="title"/>
          </p:nvPr>
        </p:nvSpPr>
        <p:spPr/>
        <p:txBody>
          <a:bodyPr/>
          <a:lstStyle/>
          <a:p>
            <a:r>
              <a:rPr lang="it-IT" dirty="0"/>
              <a:t>Le strutture di risonanza</a:t>
            </a:r>
          </a:p>
        </p:txBody>
      </p:sp>
      <p:sp>
        <p:nvSpPr>
          <p:cNvPr id="3" name="Segnaposto contenuto 2">
            <a:extLst>
              <a:ext uri="{FF2B5EF4-FFF2-40B4-BE49-F238E27FC236}">
                <a16:creationId xmlns:a16="http://schemas.microsoft.com/office/drawing/2014/main" id="{A0AF84EB-2505-4F76-B145-DFA386998031}"/>
              </a:ext>
            </a:extLst>
          </p:cNvPr>
          <p:cNvSpPr>
            <a:spLocks noGrp="1"/>
          </p:cNvSpPr>
          <p:nvPr>
            <p:ph idx="1"/>
          </p:nvPr>
        </p:nvSpPr>
        <p:spPr>
          <a:xfrm>
            <a:off x="457200" y="1340768"/>
            <a:ext cx="8219256" cy="1296144"/>
          </a:xfrm>
        </p:spPr>
        <p:txBody>
          <a:bodyPr/>
          <a:lstStyle/>
          <a:p>
            <a:r>
              <a:rPr lang="it-IT" dirty="0"/>
              <a:t>Nei legami fra atomi dello stesso elemento, la lunghezza di legame diminuisce all’aumentare dell’ordine di legame, mentre l’energia di legame aumenta.</a:t>
            </a:r>
          </a:p>
        </p:txBody>
      </p:sp>
      <p:sp>
        <p:nvSpPr>
          <p:cNvPr id="4" name="Segnaposto piè di pagina 3">
            <a:extLst>
              <a:ext uri="{FF2B5EF4-FFF2-40B4-BE49-F238E27FC236}">
                <a16:creationId xmlns:a16="http://schemas.microsoft.com/office/drawing/2014/main" id="{85222CDB-1CA7-4223-BC13-7FAAD18DDB3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23DAD30C-BB05-4C5C-BE71-4B34AB5CED7F}"/>
              </a:ext>
            </a:extLst>
          </p:cNvPr>
          <p:cNvPicPr>
            <a:picLocks noChangeAspect="1"/>
          </p:cNvPicPr>
          <p:nvPr/>
        </p:nvPicPr>
        <p:blipFill>
          <a:blip r:embed="rId2"/>
          <a:stretch>
            <a:fillRect/>
          </a:stretch>
        </p:blipFill>
        <p:spPr>
          <a:xfrm>
            <a:off x="457200" y="3190279"/>
            <a:ext cx="8151019" cy="1578769"/>
          </a:xfrm>
          <a:prstGeom prst="rect">
            <a:avLst/>
          </a:prstGeom>
        </p:spPr>
      </p:pic>
    </p:spTree>
    <p:extLst>
      <p:ext uri="{BB962C8B-B14F-4D97-AF65-F5344CB8AC3E}">
        <p14:creationId xmlns:p14="http://schemas.microsoft.com/office/powerpoint/2010/main" val="2878670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27C8D-C669-42FF-A8D4-52679BC735D9}"/>
              </a:ext>
            </a:extLst>
          </p:cNvPr>
          <p:cNvSpPr>
            <a:spLocks noGrp="1"/>
          </p:cNvSpPr>
          <p:nvPr>
            <p:ph type="title"/>
          </p:nvPr>
        </p:nvSpPr>
        <p:spPr/>
        <p:txBody>
          <a:bodyPr/>
          <a:lstStyle/>
          <a:p>
            <a:r>
              <a:rPr lang="it-IT" dirty="0"/>
              <a:t>Le strutture di risonanza</a:t>
            </a:r>
          </a:p>
        </p:txBody>
      </p:sp>
      <p:sp>
        <p:nvSpPr>
          <p:cNvPr id="3" name="Segnaposto contenuto 2">
            <a:extLst>
              <a:ext uri="{FF2B5EF4-FFF2-40B4-BE49-F238E27FC236}">
                <a16:creationId xmlns:a16="http://schemas.microsoft.com/office/drawing/2014/main" id="{A0AF84EB-2505-4F76-B145-DFA386998031}"/>
              </a:ext>
            </a:extLst>
          </p:cNvPr>
          <p:cNvSpPr>
            <a:spLocks noGrp="1"/>
          </p:cNvSpPr>
          <p:nvPr>
            <p:ph idx="1"/>
          </p:nvPr>
        </p:nvSpPr>
        <p:spPr>
          <a:xfrm>
            <a:off x="457200" y="1340768"/>
            <a:ext cx="8219256" cy="3744416"/>
          </a:xfrm>
        </p:spPr>
        <p:txBody>
          <a:bodyPr/>
          <a:lstStyle/>
          <a:p>
            <a:r>
              <a:rPr lang="it-IT" dirty="0"/>
              <a:t>La struttura di Lewis dello ione formiato suggerirebbe che uno dei legami ossigeno-carbonio sia più lungo dell’altro:</a:t>
            </a:r>
          </a:p>
          <a:p>
            <a:endParaRPr lang="it-IT" dirty="0"/>
          </a:p>
          <a:p>
            <a:endParaRPr lang="it-IT" dirty="0"/>
          </a:p>
          <a:p>
            <a:br>
              <a:rPr lang="it-IT" dirty="0"/>
            </a:br>
            <a:r>
              <a:rPr lang="it-IT" dirty="0"/>
              <a:t>I dati sperimentali, invece, indicano che i due legami C—O sono identici e hanno una lunghezza intermedia fra i valori attesi per un legame singolo e uno doppio.</a:t>
            </a:r>
          </a:p>
        </p:txBody>
      </p:sp>
      <p:sp>
        <p:nvSpPr>
          <p:cNvPr id="4" name="Segnaposto piè di pagina 3">
            <a:extLst>
              <a:ext uri="{FF2B5EF4-FFF2-40B4-BE49-F238E27FC236}">
                <a16:creationId xmlns:a16="http://schemas.microsoft.com/office/drawing/2014/main" id="{85222CDB-1CA7-4223-BC13-7FAAD18DDB3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768B80E4-613C-481F-8EBA-462055BE400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788110" y="2276872"/>
            <a:ext cx="1557435" cy="1311498"/>
          </a:xfrm>
          <a:prstGeom prst="rect">
            <a:avLst/>
          </a:prstGeom>
        </p:spPr>
      </p:pic>
      <p:pic>
        <p:nvPicPr>
          <p:cNvPr id="8" name="Immagine 7">
            <a:extLst>
              <a:ext uri="{FF2B5EF4-FFF2-40B4-BE49-F238E27FC236}">
                <a16:creationId xmlns:a16="http://schemas.microsoft.com/office/drawing/2014/main" id="{3C45E28E-7703-4480-948D-CB184AE4D94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20073" y="5013176"/>
            <a:ext cx="3893508" cy="1352493"/>
          </a:xfrm>
          <a:prstGeom prst="rect">
            <a:avLst/>
          </a:prstGeom>
        </p:spPr>
      </p:pic>
    </p:spTree>
    <p:extLst>
      <p:ext uri="{BB962C8B-B14F-4D97-AF65-F5344CB8AC3E}">
        <p14:creationId xmlns:p14="http://schemas.microsoft.com/office/powerpoint/2010/main" val="3912826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27C8D-C669-42FF-A8D4-52679BC735D9}"/>
              </a:ext>
            </a:extLst>
          </p:cNvPr>
          <p:cNvSpPr>
            <a:spLocks noGrp="1"/>
          </p:cNvSpPr>
          <p:nvPr>
            <p:ph type="title"/>
          </p:nvPr>
        </p:nvSpPr>
        <p:spPr/>
        <p:txBody>
          <a:bodyPr/>
          <a:lstStyle/>
          <a:p>
            <a:r>
              <a:rPr lang="it-IT" dirty="0"/>
              <a:t>Le strutture di risonanza</a:t>
            </a:r>
          </a:p>
        </p:txBody>
      </p:sp>
      <p:sp>
        <p:nvSpPr>
          <p:cNvPr id="3" name="Segnaposto contenuto 2">
            <a:extLst>
              <a:ext uri="{FF2B5EF4-FFF2-40B4-BE49-F238E27FC236}">
                <a16:creationId xmlns:a16="http://schemas.microsoft.com/office/drawing/2014/main" id="{A0AF84EB-2505-4F76-B145-DFA386998031}"/>
              </a:ext>
            </a:extLst>
          </p:cNvPr>
          <p:cNvSpPr>
            <a:spLocks noGrp="1"/>
          </p:cNvSpPr>
          <p:nvPr>
            <p:ph idx="1"/>
          </p:nvPr>
        </p:nvSpPr>
        <p:spPr>
          <a:xfrm>
            <a:off x="457200" y="1340768"/>
            <a:ext cx="8219256" cy="3744416"/>
          </a:xfrm>
        </p:spPr>
        <p:txBody>
          <a:bodyPr/>
          <a:lstStyle/>
          <a:p>
            <a:r>
              <a:rPr lang="it-IT" dirty="0"/>
              <a:t>La struttura della molecola o dello ione che non si può rappresentare con una sola formula è data dall’insieme (o dalla media) delle strutture possibili.</a:t>
            </a:r>
          </a:p>
          <a:p>
            <a:r>
              <a:rPr lang="it-IT" dirty="0"/>
              <a:t>Queste due strutture di Lewis si dicono </a:t>
            </a:r>
            <a:r>
              <a:rPr lang="it-IT" b="1" dirty="0"/>
              <a:t>strutture di risonanza </a:t>
            </a:r>
            <a:r>
              <a:rPr lang="it-IT" dirty="0"/>
              <a:t>o </a:t>
            </a:r>
            <a:r>
              <a:rPr lang="it-IT" b="1" dirty="0"/>
              <a:t>strutture limite</a:t>
            </a:r>
            <a:r>
              <a:rPr lang="it-IT" dirty="0"/>
              <a:t>, mentre la struttura reale dello ione, derivato dalle due precedenti, si dice </a:t>
            </a:r>
            <a:r>
              <a:rPr lang="it-IT" b="1" dirty="0"/>
              <a:t>ibrido di risonanza</a:t>
            </a:r>
            <a:r>
              <a:rPr lang="it-IT" dirty="0"/>
              <a:t>.</a:t>
            </a:r>
          </a:p>
        </p:txBody>
      </p:sp>
      <p:sp>
        <p:nvSpPr>
          <p:cNvPr id="4" name="Segnaposto piè di pagina 3">
            <a:extLst>
              <a:ext uri="{FF2B5EF4-FFF2-40B4-BE49-F238E27FC236}">
                <a16:creationId xmlns:a16="http://schemas.microsoft.com/office/drawing/2014/main" id="{85222CDB-1CA7-4223-BC13-7FAAD18DDB3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9315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757F6C-8289-4DCB-B1A8-8314491F8785}"/>
              </a:ext>
            </a:extLst>
          </p:cNvPr>
          <p:cNvSpPr>
            <a:spLocks noGrp="1"/>
          </p:cNvSpPr>
          <p:nvPr>
            <p:ph type="title"/>
          </p:nvPr>
        </p:nvSpPr>
        <p:spPr/>
        <p:txBody>
          <a:bodyPr/>
          <a:lstStyle/>
          <a:p>
            <a:r>
              <a:rPr lang="it-IT" dirty="0"/>
              <a:t>Le strutture di risonanza</a:t>
            </a:r>
          </a:p>
        </p:txBody>
      </p:sp>
      <p:sp>
        <p:nvSpPr>
          <p:cNvPr id="3" name="Segnaposto contenuto 2">
            <a:extLst>
              <a:ext uri="{FF2B5EF4-FFF2-40B4-BE49-F238E27FC236}">
                <a16:creationId xmlns:a16="http://schemas.microsoft.com/office/drawing/2014/main" id="{B20510C7-29D4-43CF-9C64-E8E40237D3D7}"/>
              </a:ext>
            </a:extLst>
          </p:cNvPr>
          <p:cNvSpPr>
            <a:spLocks noGrp="1"/>
          </p:cNvSpPr>
          <p:nvPr>
            <p:ph idx="1"/>
          </p:nvPr>
        </p:nvSpPr>
        <p:spPr>
          <a:xfrm>
            <a:off x="457200" y="1340768"/>
            <a:ext cx="8219256" cy="2808312"/>
          </a:xfrm>
        </p:spPr>
        <p:txBody>
          <a:bodyPr/>
          <a:lstStyle/>
          <a:p>
            <a:r>
              <a:rPr lang="it-IT" dirty="0"/>
              <a:t>La teoria dell’orbitale molecolare risolve il problema della risonanza ammettendo che le coppie di elettroni possano essere condivise fra tre o più atomi.</a:t>
            </a:r>
          </a:p>
          <a:p>
            <a:r>
              <a:rPr lang="it-IT" dirty="0"/>
              <a:t>Poiché gli elettroni </a:t>
            </a:r>
            <a:r>
              <a:rPr lang="el-GR" dirty="0">
                <a:latin typeface="Cambria Math" panose="02040503050406030204" pitchFamily="18" charset="0"/>
                <a:ea typeface="Cambria Math" panose="02040503050406030204" pitchFamily="18" charset="0"/>
              </a:rPr>
              <a:t>π</a:t>
            </a:r>
            <a:r>
              <a:rPr lang="it-IT" dirty="0"/>
              <a:t> di questo orbitale molecolare non devono necessariamente rimanere «localizzati» fra due soli nuclei, possiamo affermare che il legame è </a:t>
            </a:r>
            <a:r>
              <a:rPr lang="it-IT" b="1" dirty="0"/>
              <a:t>delocalizzato</a:t>
            </a:r>
            <a:r>
              <a:rPr lang="it-IT" dirty="0"/>
              <a:t>.</a:t>
            </a:r>
          </a:p>
        </p:txBody>
      </p:sp>
      <p:sp>
        <p:nvSpPr>
          <p:cNvPr id="4" name="Segnaposto piè di pagina 3">
            <a:extLst>
              <a:ext uri="{FF2B5EF4-FFF2-40B4-BE49-F238E27FC236}">
                <a16:creationId xmlns:a16="http://schemas.microsoft.com/office/drawing/2014/main" id="{8BD90EAD-8296-42B9-A084-11286D21D12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197DB0F2-981E-4E1F-B499-0CB395A706D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802235" y="4067049"/>
            <a:ext cx="5529185" cy="1800200"/>
          </a:xfrm>
          <a:prstGeom prst="rect">
            <a:avLst/>
          </a:prstGeom>
        </p:spPr>
      </p:pic>
      <p:sp>
        <p:nvSpPr>
          <p:cNvPr id="6" name="Segnaposto contenuto 5">
            <a:extLst>
              <a:ext uri="{FF2B5EF4-FFF2-40B4-BE49-F238E27FC236}">
                <a16:creationId xmlns:a16="http://schemas.microsoft.com/office/drawing/2014/main" id="{10668549-A37C-454F-AB9F-30E5ADCE70DB}"/>
              </a:ext>
            </a:extLst>
          </p:cNvPr>
          <p:cNvSpPr txBox="1">
            <a:spLocks/>
          </p:cNvSpPr>
          <p:nvPr/>
        </p:nvSpPr>
        <p:spPr bwMode="auto">
          <a:xfrm>
            <a:off x="930423" y="5956689"/>
            <a:ext cx="7272808" cy="37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ts val="1500"/>
              </a:spcAft>
              <a:buClr>
                <a:srgbClr val="FF0000"/>
              </a:buClr>
              <a:buNone/>
              <a:defRPr sz="2400">
                <a:solidFill>
                  <a:schemeClr val="tx1"/>
                </a:solidFill>
                <a:latin typeface="+mn-lt"/>
                <a:ea typeface="MS PGothic" panose="020B0600070205080204" pitchFamily="34" charset="-128"/>
                <a:cs typeface="MS PGothic" panose="020B0600070205080204" pitchFamily="34" charset="-128"/>
              </a:defRPr>
            </a:lvl1pPr>
            <a:lvl2pPr marL="292100" indent="0" algn="l" rtl="0" eaLnBrk="0" fontAlgn="base" hangingPunct="0">
              <a:lnSpc>
                <a:spcPct val="140000"/>
              </a:lnSpc>
              <a:spcBef>
                <a:spcPct val="0"/>
              </a:spcBef>
              <a:spcAft>
                <a:spcPts val="1500"/>
              </a:spcAft>
              <a:buClr>
                <a:srgbClr val="FF0000"/>
              </a:buClr>
              <a:buFont typeface="Times" panose="02020603050405020304" pitchFamily="18" charset="0"/>
              <a:buNone/>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a:lstStyle>
          <a:p>
            <a:pPr algn="ctr" defTabSz="914400"/>
            <a:r>
              <a:rPr lang="it-IT" sz="1800" kern="0" dirty="0">
                <a:solidFill>
                  <a:srgbClr val="808080"/>
                </a:solidFill>
              </a:rPr>
              <a:t>legame </a:t>
            </a:r>
            <a:r>
              <a:rPr lang="el-GR" sz="1800" kern="0" dirty="0">
                <a:solidFill>
                  <a:srgbClr val="808080"/>
                </a:solidFill>
                <a:latin typeface="Cambria Math" panose="02040503050406030204" pitchFamily="18" charset="0"/>
                <a:ea typeface="Cambria Math" panose="02040503050406030204" pitchFamily="18" charset="0"/>
              </a:rPr>
              <a:t>π</a:t>
            </a:r>
            <a:r>
              <a:rPr lang="it-IT" sz="1800" kern="0" dirty="0">
                <a:solidFill>
                  <a:srgbClr val="808080"/>
                </a:solidFill>
              </a:rPr>
              <a:t> delocalizzato su tutti e tre gli atomi del gruppo — CO</a:t>
            </a:r>
            <a:r>
              <a:rPr lang="it-IT" sz="1800" kern="0" baseline="30000" dirty="0">
                <a:solidFill>
                  <a:srgbClr val="808080"/>
                </a:solidFill>
              </a:rPr>
              <a:t>–</a:t>
            </a:r>
            <a:r>
              <a:rPr lang="it-IT" sz="1800" kern="0" baseline="-25000" dirty="0">
                <a:solidFill>
                  <a:srgbClr val="808080"/>
                </a:solidFill>
              </a:rPr>
              <a:t>2</a:t>
            </a:r>
          </a:p>
          <a:p>
            <a:pPr algn="ctr" defTabSz="914400"/>
            <a:r>
              <a:rPr lang="it-IT" sz="1800" kern="0" dirty="0">
                <a:solidFill>
                  <a:srgbClr val="808080"/>
                </a:solidFill>
              </a:rPr>
              <a:t>-.</a:t>
            </a:r>
          </a:p>
        </p:txBody>
      </p:sp>
    </p:spTree>
    <p:extLst>
      <p:ext uri="{BB962C8B-B14F-4D97-AF65-F5344CB8AC3E}">
        <p14:creationId xmlns:p14="http://schemas.microsoft.com/office/powerpoint/2010/main" val="410393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757F6C-8289-4DCB-B1A8-8314491F8785}"/>
              </a:ext>
            </a:extLst>
          </p:cNvPr>
          <p:cNvSpPr>
            <a:spLocks noGrp="1"/>
          </p:cNvSpPr>
          <p:nvPr>
            <p:ph type="title"/>
          </p:nvPr>
        </p:nvSpPr>
        <p:spPr/>
        <p:txBody>
          <a:bodyPr/>
          <a:lstStyle/>
          <a:p>
            <a:r>
              <a:rPr lang="it-IT" dirty="0"/>
              <a:t>Le strutture di risonanza</a:t>
            </a:r>
          </a:p>
        </p:txBody>
      </p:sp>
      <p:sp>
        <p:nvSpPr>
          <p:cNvPr id="3" name="Segnaposto contenuto 2">
            <a:extLst>
              <a:ext uri="{FF2B5EF4-FFF2-40B4-BE49-F238E27FC236}">
                <a16:creationId xmlns:a16="http://schemas.microsoft.com/office/drawing/2014/main" id="{B20510C7-29D4-43CF-9C64-E8E40237D3D7}"/>
              </a:ext>
            </a:extLst>
          </p:cNvPr>
          <p:cNvSpPr>
            <a:spLocks noGrp="1"/>
          </p:cNvSpPr>
          <p:nvPr>
            <p:ph idx="1"/>
          </p:nvPr>
        </p:nvSpPr>
        <p:spPr/>
        <p:txBody>
          <a:bodyPr/>
          <a:lstStyle/>
          <a:p>
            <a:r>
              <a:rPr lang="it-IT" dirty="0"/>
              <a:t>Per capire se una molecola e interessata dalla delocalizzazione elettronica, si valuta se un legame </a:t>
            </a:r>
            <a:r>
              <a:rPr lang="it-IT" dirty="0">
                <a:ea typeface="Cambria Math" panose="02040503050406030204" pitchFamily="18" charset="0"/>
              </a:rPr>
              <a:t>multiplo</a:t>
            </a:r>
            <a:r>
              <a:rPr lang="it-IT" dirty="0"/>
              <a:t> può disporsi indifferentemente in posizioni diverse senza alterare lo scheletro </a:t>
            </a:r>
            <a:r>
              <a:rPr lang="el-GR" dirty="0">
                <a:latin typeface="Cambria Math" panose="02040503050406030204" pitchFamily="18" charset="0"/>
                <a:ea typeface="Cambria Math" panose="02040503050406030204" pitchFamily="18" charset="0"/>
              </a:rPr>
              <a:t>σ</a:t>
            </a:r>
            <a:r>
              <a:rPr lang="it-IT" dirty="0"/>
              <a:t> della molecola.</a:t>
            </a:r>
          </a:p>
          <a:p>
            <a:r>
              <a:rPr lang="it-IT" dirty="0"/>
              <a:t>Il </a:t>
            </a:r>
            <a:r>
              <a:rPr lang="it-IT" b="1" dirty="0"/>
              <a:t>numero delle strutture di risonanza</a:t>
            </a:r>
            <a:r>
              <a:rPr lang="it-IT" dirty="0"/>
              <a:t> è pari al numero delle possibili alternative per la disposizione dei doppi legami.</a:t>
            </a:r>
          </a:p>
          <a:p>
            <a:r>
              <a:rPr lang="it-IT" dirty="0"/>
              <a:t>La delocalizzazione elettronica è associata a una maggiore stabilità, chiamata </a:t>
            </a:r>
            <a:r>
              <a:rPr lang="it-IT" b="1" dirty="0"/>
              <a:t>energia di delocalizzazione</a:t>
            </a:r>
            <a:r>
              <a:rPr lang="it-IT" dirty="0"/>
              <a:t>.</a:t>
            </a:r>
          </a:p>
        </p:txBody>
      </p:sp>
      <p:sp>
        <p:nvSpPr>
          <p:cNvPr id="4" name="Segnaposto piè di pagina 3">
            <a:extLst>
              <a:ext uri="{FF2B5EF4-FFF2-40B4-BE49-F238E27FC236}">
                <a16:creationId xmlns:a16="http://schemas.microsoft.com/office/drawing/2014/main" id="{8BD90EAD-8296-42B9-A084-11286D21D12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86649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757F6C-8289-4DCB-B1A8-8314491F8785}"/>
              </a:ext>
            </a:extLst>
          </p:cNvPr>
          <p:cNvSpPr>
            <a:spLocks noGrp="1"/>
          </p:cNvSpPr>
          <p:nvPr>
            <p:ph type="title"/>
          </p:nvPr>
        </p:nvSpPr>
        <p:spPr/>
        <p:txBody>
          <a:bodyPr/>
          <a:lstStyle/>
          <a:p>
            <a:r>
              <a:rPr lang="it-IT" dirty="0"/>
              <a:t>La polarità delle molecole</a:t>
            </a:r>
          </a:p>
        </p:txBody>
      </p:sp>
      <p:sp>
        <p:nvSpPr>
          <p:cNvPr id="5" name="Segnaposto contenuto 4">
            <a:extLst>
              <a:ext uri="{FF2B5EF4-FFF2-40B4-BE49-F238E27FC236}">
                <a16:creationId xmlns:a16="http://schemas.microsoft.com/office/drawing/2014/main" id="{E14B7642-2B94-475E-8407-BAFD0DFE36FD}"/>
              </a:ext>
            </a:extLst>
          </p:cNvPr>
          <p:cNvSpPr>
            <a:spLocks noGrp="1"/>
          </p:cNvSpPr>
          <p:nvPr>
            <p:ph idx="1"/>
          </p:nvPr>
        </p:nvSpPr>
        <p:spPr/>
        <p:txBody>
          <a:bodyPr/>
          <a:lstStyle/>
          <a:p>
            <a:r>
              <a:rPr lang="it-IT" dirty="0"/>
              <a:t>Il grado di </a:t>
            </a:r>
            <a:r>
              <a:rPr lang="it-IT" b="1" dirty="0"/>
              <a:t>polarità elettrica delle molecole </a:t>
            </a:r>
            <a:r>
              <a:rPr lang="it-IT" dirty="0"/>
              <a:t>si esprime con il </a:t>
            </a:r>
            <a:r>
              <a:rPr lang="it-IT" b="1" dirty="0"/>
              <a:t>momento di dipolo </a:t>
            </a:r>
            <a:r>
              <a:rPr lang="it-IT" dirty="0"/>
              <a:t>(</a:t>
            </a:r>
            <a:r>
              <a:rPr lang="el-GR" dirty="0">
                <a:latin typeface="Cambria Math" panose="02040503050406030204" pitchFamily="18" charset="0"/>
                <a:ea typeface="Cambria Math" panose="02040503050406030204" pitchFamily="18" charset="0"/>
              </a:rPr>
              <a:t>μ</a:t>
            </a:r>
            <a:r>
              <a:rPr lang="it-IT" dirty="0"/>
              <a:t>), che si ricava moltiplicando la carica parziale ai due estremi del legame per la distanza fra le cariche.</a:t>
            </a:r>
          </a:p>
        </p:txBody>
      </p:sp>
      <p:sp>
        <p:nvSpPr>
          <p:cNvPr id="4" name="Segnaposto piè di pagina 3">
            <a:extLst>
              <a:ext uri="{FF2B5EF4-FFF2-40B4-BE49-F238E27FC236}">
                <a16:creationId xmlns:a16="http://schemas.microsoft.com/office/drawing/2014/main" id="{8BD90EAD-8296-42B9-A084-11286D21D12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58378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E123C3-48A8-4302-A937-40882C8AB3E9}"/>
              </a:ext>
            </a:extLst>
          </p:cNvPr>
          <p:cNvSpPr>
            <a:spLocks noGrp="1" noChangeArrowheads="1"/>
          </p:cNvSpPr>
          <p:nvPr>
            <p:ph type="ctrTitle"/>
          </p:nvPr>
        </p:nvSpPr>
        <p:spPr>
          <a:xfrm>
            <a:off x="457200" y="381000"/>
            <a:ext cx="8218488" cy="914400"/>
          </a:xfrm>
        </p:spPr>
        <p:txBody>
          <a:bodyPr/>
          <a:lstStyle/>
          <a:p>
            <a:r>
              <a:rPr lang="it-IT" altLang="it-IT"/>
              <a:t>Capitolo</a:t>
            </a:r>
            <a:r>
              <a:rPr lang="en-GB" altLang="it-IT"/>
              <a:t> </a:t>
            </a:r>
            <a:r>
              <a:rPr lang="en-GB" altLang="it-IT" dirty="0"/>
              <a:t>10</a:t>
            </a:r>
          </a:p>
        </p:txBody>
      </p:sp>
      <p:sp>
        <p:nvSpPr>
          <p:cNvPr id="16387" name="Sottotitolo 1">
            <a:extLst>
              <a:ext uri="{FF2B5EF4-FFF2-40B4-BE49-F238E27FC236}">
                <a16:creationId xmlns:a16="http://schemas.microsoft.com/office/drawing/2014/main" id="{02A3706E-E798-4E33-9813-354D3CF2D330}"/>
              </a:ext>
            </a:extLst>
          </p:cNvPr>
          <p:cNvSpPr>
            <a:spLocks noGrp="1" noChangeArrowheads="1"/>
          </p:cNvSpPr>
          <p:nvPr>
            <p:ph type="subTitle" idx="1"/>
          </p:nvPr>
        </p:nvSpPr>
        <p:spPr>
          <a:xfrm>
            <a:off x="457200" y="2635250"/>
            <a:ext cx="8218488" cy="2057400"/>
          </a:xfrm>
        </p:spPr>
        <p:txBody>
          <a:bodyPr/>
          <a:lstStyle/>
          <a:p>
            <a:r>
              <a:rPr lang="it-IT" altLang="it-IT" dirty="0"/>
              <a:t>I legami e la forma</a:t>
            </a:r>
          </a:p>
          <a:p>
            <a:r>
              <a:rPr lang="it-IT" altLang="it-IT" dirty="0"/>
              <a:t>delle molecole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757F6C-8289-4DCB-B1A8-8314491F8785}"/>
              </a:ext>
            </a:extLst>
          </p:cNvPr>
          <p:cNvSpPr>
            <a:spLocks noGrp="1"/>
          </p:cNvSpPr>
          <p:nvPr>
            <p:ph type="title"/>
          </p:nvPr>
        </p:nvSpPr>
        <p:spPr/>
        <p:txBody>
          <a:bodyPr/>
          <a:lstStyle/>
          <a:p>
            <a:r>
              <a:rPr lang="it-IT" dirty="0"/>
              <a:t>La polarità delle molecole</a:t>
            </a:r>
          </a:p>
        </p:txBody>
      </p:sp>
      <p:sp>
        <p:nvSpPr>
          <p:cNvPr id="5" name="Segnaposto contenuto 4">
            <a:extLst>
              <a:ext uri="{FF2B5EF4-FFF2-40B4-BE49-F238E27FC236}">
                <a16:creationId xmlns:a16="http://schemas.microsoft.com/office/drawing/2014/main" id="{E14B7642-2B94-475E-8407-BAFD0DFE36FD}"/>
              </a:ext>
            </a:extLst>
          </p:cNvPr>
          <p:cNvSpPr>
            <a:spLocks noGrp="1"/>
          </p:cNvSpPr>
          <p:nvPr>
            <p:ph idx="1"/>
          </p:nvPr>
        </p:nvSpPr>
        <p:spPr/>
        <p:txBody>
          <a:bodyPr/>
          <a:lstStyle/>
          <a:p>
            <a:r>
              <a:rPr lang="it-IT" dirty="0"/>
              <a:t>Una molecola è </a:t>
            </a:r>
            <a:r>
              <a:rPr lang="it-IT" b="1" dirty="0"/>
              <a:t>apolare</a:t>
            </a:r>
            <a:r>
              <a:rPr lang="it-IT" dirty="0"/>
              <a:t> quando:</a:t>
            </a:r>
          </a:p>
          <a:p>
            <a:pPr marL="342900" indent="-342900">
              <a:buClrTx/>
              <a:buSzPct val="80000"/>
              <a:buFont typeface="Arial" panose="020B0604020202020204" pitchFamily="34" charset="0"/>
              <a:buChar char="•"/>
            </a:pPr>
            <a:r>
              <a:rPr lang="it-IT" dirty="0"/>
              <a:t>tutti i suoi legami sono non polari;</a:t>
            </a:r>
          </a:p>
          <a:p>
            <a:pPr marL="342900" indent="-342900">
              <a:buClrTx/>
              <a:buSzPct val="80000"/>
              <a:buFont typeface="Arial" panose="020B0604020202020204" pitchFamily="34" charset="0"/>
              <a:buChar char="•"/>
            </a:pPr>
            <a:r>
              <a:rPr lang="it-IT" dirty="0"/>
              <a:t>l’atomo centrale non ha coppie di elettroni non condivise;</a:t>
            </a:r>
          </a:p>
          <a:p>
            <a:pPr marL="342900" indent="-342900">
              <a:buClrTx/>
              <a:buSzPct val="80000"/>
              <a:buFont typeface="Arial" panose="020B0604020202020204" pitchFamily="34" charset="0"/>
              <a:buChar char="•"/>
            </a:pPr>
            <a:r>
              <a:rPr lang="it-IT" dirty="0"/>
              <a:t>gli atomi periferici sono tutti uguali fra loro.</a:t>
            </a:r>
          </a:p>
        </p:txBody>
      </p:sp>
      <p:sp>
        <p:nvSpPr>
          <p:cNvPr id="4" name="Segnaposto piè di pagina 3">
            <a:extLst>
              <a:ext uri="{FF2B5EF4-FFF2-40B4-BE49-F238E27FC236}">
                <a16:creationId xmlns:a16="http://schemas.microsoft.com/office/drawing/2014/main" id="{8BD90EAD-8296-42B9-A084-11286D21D12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86DF7F59-0C15-4F32-B958-D423201AF4A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110444" y="3996977"/>
            <a:ext cx="6912768" cy="2043919"/>
          </a:xfrm>
          <a:prstGeom prst="rect">
            <a:avLst/>
          </a:prstGeom>
        </p:spPr>
      </p:pic>
    </p:spTree>
    <p:extLst>
      <p:ext uri="{BB962C8B-B14F-4D97-AF65-F5344CB8AC3E}">
        <p14:creationId xmlns:p14="http://schemas.microsoft.com/office/powerpoint/2010/main" val="1939636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757F6C-8289-4DCB-B1A8-8314491F8785}"/>
              </a:ext>
            </a:extLst>
          </p:cNvPr>
          <p:cNvSpPr>
            <a:spLocks noGrp="1"/>
          </p:cNvSpPr>
          <p:nvPr>
            <p:ph type="title"/>
          </p:nvPr>
        </p:nvSpPr>
        <p:spPr/>
        <p:txBody>
          <a:bodyPr/>
          <a:lstStyle/>
          <a:p>
            <a:r>
              <a:rPr lang="it-IT" dirty="0"/>
              <a:t>La polarità delle molecole</a:t>
            </a:r>
          </a:p>
        </p:txBody>
      </p:sp>
      <p:sp>
        <p:nvSpPr>
          <p:cNvPr id="5" name="Segnaposto contenuto 4">
            <a:extLst>
              <a:ext uri="{FF2B5EF4-FFF2-40B4-BE49-F238E27FC236}">
                <a16:creationId xmlns:a16="http://schemas.microsoft.com/office/drawing/2014/main" id="{E14B7642-2B94-475E-8407-BAFD0DFE36FD}"/>
              </a:ext>
            </a:extLst>
          </p:cNvPr>
          <p:cNvSpPr>
            <a:spLocks noGrp="1"/>
          </p:cNvSpPr>
          <p:nvPr>
            <p:ph idx="1"/>
          </p:nvPr>
        </p:nvSpPr>
        <p:spPr/>
        <p:txBody>
          <a:bodyPr/>
          <a:lstStyle/>
          <a:p>
            <a:r>
              <a:rPr lang="it-IT" dirty="0"/>
              <a:t>Una molecola è </a:t>
            </a:r>
            <a:r>
              <a:rPr lang="it-IT" b="1" dirty="0"/>
              <a:t>polare</a:t>
            </a:r>
            <a:r>
              <a:rPr lang="it-IT" dirty="0"/>
              <a:t> quando:</a:t>
            </a:r>
          </a:p>
          <a:p>
            <a:pPr marL="342900" indent="-342900">
              <a:buClrTx/>
              <a:buSzPct val="80000"/>
              <a:buFont typeface="Arial" panose="020B0604020202020204" pitchFamily="34" charset="0"/>
              <a:buChar char="•"/>
            </a:pPr>
            <a:r>
              <a:rPr lang="it-IT" dirty="0"/>
              <a:t>è formata da due soli atomi con elettronegatività diversa;</a:t>
            </a:r>
          </a:p>
          <a:p>
            <a:pPr marL="342900" indent="-342900">
              <a:buClrTx/>
              <a:buSzPct val="80000"/>
              <a:buFont typeface="Arial" panose="020B0604020202020204" pitchFamily="34" charset="0"/>
              <a:buChar char="•"/>
            </a:pPr>
            <a:r>
              <a:rPr lang="it-IT" dirty="0"/>
              <a:t>l’atomo centrale ha almeno una coppia di elettroni non condivisa;</a:t>
            </a:r>
          </a:p>
          <a:p>
            <a:pPr marL="342900" indent="-342900">
              <a:buClrTx/>
              <a:buSzPct val="80000"/>
              <a:buFont typeface="Arial" panose="020B0604020202020204" pitchFamily="34" charset="0"/>
              <a:buChar char="•"/>
            </a:pPr>
            <a:r>
              <a:rPr lang="it-IT" dirty="0"/>
              <a:t>nella molecola sono presenti legami di polarità diversa;</a:t>
            </a:r>
          </a:p>
          <a:p>
            <a:pPr marL="342900" indent="-342900">
              <a:buClrTx/>
              <a:buSzPct val="80000"/>
              <a:buFont typeface="Arial" panose="020B0604020202020204" pitchFamily="34" charset="0"/>
              <a:buChar char="•"/>
            </a:pPr>
            <a:r>
              <a:rPr lang="it-IT" dirty="0"/>
              <a:t>la distribuzione dei legami e degli atomi è asimmetrica.</a:t>
            </a:r>
          </a:p>
        </p:txBody>
      </p:sp>
      <p:sp>
        <p:nvSpPr>
          <p:cNvPr id="4" name="Segnaposto piè di pagina 3">
            <a:extLst>
              <a:ext uri="{FF2B5EF4-FFF2-40B4-BE49-F238E27FC236}">
                <a16:creationId xmlns:a16="http://schemas.microsoft.com/office/drawing/2014/main" id="{8BD90EAD-8296-42B9-A084-11286D21D12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09128436-CA57-44F2-BAA7-73387E6F1C6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89305" y="4569246"/>
            <a:ext cx="2422613" cy="1772644"/>
          </a:xfrm>
          <a:prstGeom prst="rect">
            <a:avLst/>
          </a:prstGeom>
        </p:spPr>
      </p:pic>
      <p:pic>
        <p:nvPicPr>
          <p:cNvPr id="6" name="Immagine 5">
            <a:extLst>
              <a:ext uri="{FF2B5EF4-FFF2-40B4-BE49-F238E27FC236}">
                <a16:creationId xmlns:a16="http://schemas.microsoft.com/office/drawing/2014/main" id="{942E542E-2459-4ED7-8106-B9D17D3FECB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67147" y="5133530"/>
            <a:ext cx="1999361" cy="986115"/>
          </a:xfrm>
          <a:prstGeom prst="rect">
            <a:avLst/>
          </a:prstGeom>
        </p:spPr>
      </p:pic>
      <p:pic>
        <p:nvPicPr>
          <p:cNvPr id="7" name="Immagine 6">
            <a:extLst>
              <a:ext uri="{FF2B5EF4-FFF2-40B4-BE49-F238E27FC236}">
                <a16:creationId xmlns:a16="http://schemas.microsoft.com/office/drawing/2014/main" id="{4D2A7FC6-C1E5-46E9-B56C-C5447D1EBD5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012160" y="5074851"/>
            <a:ext cx="1999361" cy="1103471"/>
          </a:xfrm>
          <a:prstGeom prst="rect">
            <a:avLst/>
          </a:prstGeom>
        </p:spPr>
      </p:pic>
    </p:spTree>
    <p:extLst>
      <p:ext uri="{BB962C8B-B14F-4D97-AF65-F5344CB8AC3E}">
        <p14:creationId xmlns:p14="http://schemas.microsoft.com/office/powerpoint/2010/main" val="2533127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68052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formano i legami con gli orbitali ibridi?</a:t>
            </a:r>
            <a:br>
              <a:rPr lang="it-IT" sz="2000" b="1" dirty="0"/>
            </a:br>
            <a:r>
              <a:rPr lang="it-IT" sz="2000" dirty="0"/>
              <a:t>Il metano, CH</a:t>
            </a:r>
            <a:r>
              <a:rPr lang="it-IT" sz="2000" baseline="-25000" dirty="0"/>
              <a:t>4</a:t>
            </a:r>
            <a:r>
              <a:rPr lang="it-IT" sz="2000" dirty="0"/>
              <a:t>, è una molecola tetraedrica. Come si spiega questa forma?</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prevede la polarità di una molecola?</a:t>
            </a:r>
            <a:br>
              <a:rPr lang="it-IT" sz="2000" b="1" dirty="0"/>
            </a:br>
            <a:r>
              <a:rPr lang="it-IT" sz="2000" dirty="0"/>
              <a:t>Ci attendiamo che la molecola SO</a:t>
            </a:r>
            <a:r>
              <a:rPr lang="it-IT" sz="2000" baseline="-25000" dirty="0"/>
              <a:t>3</a:t>
            </a:r>
            <a:r>
              <a:rPr lang="it-IT" sz="2000" dirty="0"/>
              <a:t> sia polare o apolare?</a:t>
            </a:r>
          </a:p>
          <a:p>
            <a:pPr marL="342900" lvl="0" indent="-342900">
              <a:spcAft>
                <a:spcPts val="1000"/>
              </a:spcAft>
              <a:buClr>
                <a:schemeClr val="accent1">
                  <a:lumMod val="75000"/>
                </a:schemeClr>
              </a:buClr>
              <a:buSzPct val="60000"/>
              <a:buFont typeface="Arial" panose="020B0604020202020204" pitchFamily="34" charset="0"/>
              <a:buChar char="►"/>
            </a:pPr>
            <a:endParaRPr lang="it-IT" sz="2000" dirty="0"/>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220943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A8D987F-BACF-4634-BC09-F5CDC5259CC3}"/>
              </a:ext>
            </a:extLst>
          </p:cNvPr>
          <p:cNvSpPr>
            <a:spLocks noGrp="1"/>
          </p:cNvSpPr>
          <p:nvPr>
            <p:ph idx="1"/>
          </p:nvPr>
        </p:nvSpPr>
        <p:spPr>
          <a:xfrm>
            <a:off x="457200" y="1546448"/>
            <a:ext cx="8219256" cy="4762872"/>
          </a:xfrm>
        </p:spPr>
        <p:txBody>
          <a:bodyPr/>
          <a:lstStyle/>
          <a:p>
            <a:pPr lvl="0"/>
            <a:r>
              <a:rPr lang="it-IT" b="1" dirty="0">
                <a:solidFill>
                  <a:srgbClr val="000000"/>
                </a:solidFill>
              </a:rPr>
              <a:t>La chimica in Agenda</a:t>
            </a:r>
            <a:endParaRPr lang="en-US" altLang="it-IT" sz="2000" b="1" dirty="0">
              <a:solidFill>
                <a:srgbClr val="000000"/>
              </a:solidFill>
            </a:endParaRPr>
          </a:p>
          <a:p>
            <a:pPr lvl="0">
              <a:spcAft>
                <a:spcPts val="0"/>
              </a:spcAft>
            </a:pPr>
            <a:r>
              <a:rPr lang="it-IT" sz="2000" dirty="0">
                <a:solidFill>
                  <a:srgbClr val="000000"/>
                </a:solidFill>
              </a:rPr>
              <a:t>Tra i gas presenti nell’atmosfera, solo alcuni contribuiscono all’effetto serra e si dicono per questo </a:t>
            </a:r>
            <a:r>
              <a:rPr lang="it-IT" sz="2000" i="1" dirty="0">
                <a:solidFill>
                  <a:srgbClr val="000000"/>
                </a:solidFill>
              </a:rPr>
              <a:t>gas serra</a:t>
            </a:r>
            <a:r>
              <a:rPr lang="it-IT" sz="2000" dirty="0">
                <a:solidFill>
                  <a:srgbClr val="000000"/>
                </a:solidFill>
              </a:rPr>
              <a:t>. Questi si distinguono per:</a:t>
            </a:r>
          </a:p>
          <a:p>
            <a:pPr marL="457200" lvl="0" indent="-457200">
              <a:spcAft>
                <a:spcPts val="0"/>
              </a:spcAft>
              <a:buClrTx/>
              <a:buSzPct val="80000"/>
              <a:buFont typeface="+mj-lt"/>
              <a:buAutoNum type="arabicPeriod"/>
            </a:pPr>
            <a:r>
              <a:rPr lang="it-IT" sz="2000" dirty="0">
                <a:solidFill>
                  <a:srgbClr val="000000"/>
                </a:solidFill>
              </a:rPr>
              <a:t>la capacità delle molecole di intrappolare e rilasciare l’energia trasmessa dalle radiazioni infrarosse;</a:t>
            </a:r>
          </a:p>
          <a:p>
            <a:pPr marL="457200" lvl="0" indent="-457200">
              <a:spcAft>
                <a:spcPts val="0"/>
              </a:spcAft>
              <a:buClrTx/>
              <a:buSzPct val="80000"/>
              <a:buFont typeface="+mj-lt"/>
              <a:buAutoNum type="arabicPeriod"/>
            </a:pPr>
            <a:r>
              <a:rPr lang="it-IT" sz="2000" dirty="0">
                <a:solidFill>
                  <a:srgbClr val="000000"/>
                </a:solidFill>
              </a:rPr>
              <a:t>il tempo che le molecole dei gas rimangono in atmosfera prima di trasformarsi in altre sostanze o di essere assorbite da un ciclo </a:t>
            </a:r>
            <a:r>
              <a:rPr lang="it-IT" sz="2000" dirty="0" err="1">
                <a:solidFill>
                  <a:srgbClr val="000000"/>
                </a:solidFill>
              </a:rPr>
              <a:t>biogeofisico</a:t>
            </a:r>
            <a:r>
              <a:rPr lang="it-IT" sz="2000" dirty="0">
                <a:solidFill>
                  <a:srgbClr val="000000"/>
                </a:solidFill>
              </a:rPr>
              <a:t>.</a:t>
            </a:r>
          </a:p>
          <a:p>
            <a:pPr lvl="0">
              <a:spcAft>
                <a:spcPts val="1000"/>
              </a:spcAft>
              <a:buClrTx/>
              <a:buSzPct val="80000"/>
            </a:pPr>
            <a:r>
              <a:rPr lang="it-IT" sz="2000" dirty="0">
                <a:solidFill>
                  <a:srgbClr val="000000"/>
                </a:solidFill>
              </a:rPr>
              <a:t>Per confrontare diversi gas, è stato messo a punto un indice chiamato Global Warming </a:t>
            </a:r>
            <a:r>
              <a:rPr lang="it-IT" sz="2000" dirty="0" err="1">
                <a:solidFill>
                  <a:srgbClr val="000000"/>
                </a:solidFill>
              </a:rPr>
              <a:t>Potential</a:t>
            </a:r>
            <a:r>
              <a:rPr lang="it-IT" sz="2000" dirty="0">
                <a:solidFill>
                  <a:srgbClr val="000000"/>
                </a:solidFill>
              </a:rPr>
              <a:t> (GWP). Ponendo uguale a 1 il GWP di CO</a:t>
            </a:r>
            <a:r>
              <a:rPr lang="it-IT" sz="2000" baseline="-25000" dirty="0">
                <a:solidFill>
                  <a:srgbClr val="000000"/>
                </a:solidFill>
              </a:rPr>
              <a:t>2</a:t>
            </a:r>
            <a:r>
              <a:rPr lang="it-IT" sz="2000" dirty="0">
                <a:solidFill>
                  <a:srgbClr val="000000"/>
                </a:solidFill>
              </a:rPr>
              <a:t>, si ottengono i valori relativi agli altri gas. Moltiplicando le quantità di ogni gas serra per il corrispondente GWP, si ottiene una misura in CO</a:t>
            </a:r>
            <a:r>
              <a:rPr lang="it-IT" sz="2000" baseline="-25000" dirty="0">
                <a:solidFill>
                  <a:srgbClr val="000000"/>
                </a:solidFill>
              </a:rPr>
              <a:t>2</a:t>
            </a:r>
            <a:r>
              <a:rPr lang="it-IT" sz="2000" i="1" dirty="0">
                <a:solidFill>
                  <a:srgbClr val="000000"/>
                </a:solidFill>
              </a:rPr>
              <a:t>e</a:t>
            </a:r>
            <a:r>
              <a:rPr lang="it-IT" sz="2000" dirty="0">
                <a:solidFill>
                  <a:srgbClr val="000000"/>
                </a:solidFill>
              </a:rPr>
              <a:t> (ovvero CO</a:t>
            </a:r>
            <a:r>
              <a:rPr lang="it-IT" sz="2000" baseline="-25000" dirty="0">
                <a:solidFill>
                  <a:srgbClr val="000000"/>
                </a:solidFill>
              </a:rPr>
              <a:t>2</a:t>
            </a:r>
            <a:r>
              <a:rPr lang="it-IT" sz="2000" i="1" dirty="0">
                <a:solidFill>
                  <a:srgbClr val="000000"/>
                </a:solidFill>
              </a:rPr>
              <a:t> equivalente</a:t>
            </a:r>
            <a:r>
              <a:rPr lang="it-IT" sz="2000" dirty="0">
                <a:solidFill>
                  <a:srgbClr val="000000"/>
                </a:solidFill>
              </a:rPr>
              <a:t>), che indica la quantità di CO</a:t>
            </a:r>
            <a:r>
              <a:rPr lang="it-IT" sz="2000" baseline="-25000" dirty="0">
                <a:solidFill>
                  <a:srgbClr val="000000"/>
                </a:solidFill>
              </a:rPr>
              <a:t>2</a:t>
            </a:r>
            <a:r>
              <a:rPr lang="it-IT" sz="2000" dirty="0">
                <a:solidFill>
                  <a:srgbClr val="000000"/>
                </a:solidFill>
              </a:rPr>
              <a:t> che avrebbe lo stesso effetto riscaldante del gas preso in esame.</a:t>
            </a:r>
            <a:br>
              <a:rPr lang="it-IT" sz="2000" dirty="0">
                <a:solidFill>
                  <a:srgbClr val="000000"/>
                </a:solidFill>
              </a:rPr>
            </a:br>
            <a:br>
              <a:rPr lang="it-IT" sz="2000" dirty="0">
                <a:solidFill>
                  <a:srgbClr val="000000"/>
                </a:solidFill>
              </a:rPr>
            </a:br>
            <a:endParaRPr lang="it-IT" dirty="0"/>
          </a:p>
        </p:txBody>
      </p:sp>
      <p:sp>
        <p:nvSpPr>
          <p:cNvPr id="3" name="Segnaposto piè di pagina 2">
            <a:extLst>
              <a:ext uri="{FF2B5EF4-FFF2-40B4-BE49-F238E27FC236}">
                <a16:creationId xmlns:a16="http://schemas.microsoft.com/office/drawing/2014/main" id="{F42ECAA2-09A4-4381-B1F7-4F07A4F884A8}"/>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 0</a:t>
            </a:r>
          </a:p>
        </p:txBody>
      </p:sp>
      <p:pic>
        <p:nvPicPr>
          <p:cNvPr id="4" name="Segnaposto contenuto 4">
            <a:extLst>
              <a:ext uri="{FF2B5EF4-FFF2-40B4-BE49-F238E27FC236}">
                <a16:creationId xmlns:a16="http://schemas.microsoft.com/office/drawing/2014/main" id="{A73E4CCC-0D66-44F0-91B2-510CF270A057}"/>
              </a:ext>
            </a:extLst>
          </p:cNvPr>
          <p:cNvPicPr>
            <a:picLocks noChangeAspect="1"/>
          </p:cNvPicPr>
          <p:nvPr/>
        </p:nvPicPr>
        <p:blipFill>
          <a:blip r:embed="rId2"/>
          <a:stretch>
            <a:fillRect/>
          </a:stretch>
        </p:blipFill>
        <p:spPr bwMode="auto">
          <a:xfrm>
            <a:off x="1704206" y="191027"/>
            <a:ext cx="1216011" cy="120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56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C22FEF3-9DA2-4EC4-88FB-75D6AA57B335}"/>
              </a:ext>
            </a:extLst>
          </p:cNvPr>
          <p:cNvSpPr>
            <a:spLocks noGrp="1"/>
          </p:cNvSpPr>
          <p:nvPr>
            <p:ph idx="1"/>
          </p:nvPr>
        </p:nvSpPr>
        <p:spPr>
          <a:xfrm>
            <a:off x="457200" y="1546448"/>
            <a:ext cx="8219256" cy="4834880"/>
          </a:xfrm>
        </p:spPr>
        <p:txBody>
          <a:bodyPr/>
          <a:lstStyle/>
          <a:p>
            <a:r>
              <a:rPr lang="en-US" altLang="it-IT" b="1" dirty="0">
                <a:solidFill>
                  <a:srgbClr val="000000"/>
                </a:solidFill>
              </a:rPr>
              <a:t>Chemistry in English</a:t>
            </a:r>
            <a:br>
              <a:rPr lang="en-US" altLang="it-IT" b="1" dirty="0">
                <a:solidFill>
                  <a:srgbClr val="000000"/>
                </a:solidFill>
              </a:rPr>
            </a:br>
            <a:r>
              <a:rPr lang="en-US" altLang="it-IT" sz="2000" b="1" dirty="0">
                <a:solidFill>
                  <a:srgbClr val="000000"/>
                </a:solidFill>
              </a:rPr>
              <a:t>The </a:t>
            </a:r>
            <a:r>
              <a:rPr lang="en-US" altLang="it-IT" sz="2000" b="1" u="sng" dirty="0">
                <a:solidFill>
                  <a:srgbClr val="000000"/>
                </a:solidFill>
              </a:rPr>
              <a:t>greenhouse effect</a:t>
            </a:r>
          </a:p>
          <a:p>
            <a:r>
              <a:rPr lang="en-US" sz="2000" dirty="0">
                <a:solidFill>
                  <a:srgbClr val="000000"/>
                </a:solidFill>
              </a:rPr>
              <a:t>«Roughly one-third of the solar energy that reaches the top of Earth’s atmosphere is reflected directly back to space. The remaining two-thirds is absorbed by the surface. To balance the absorbed incoming energy, the Earth must radiate the same amount of energy back to space. Much of this thermal radiation emitted by the land and ocean is absorbed by the atmosphere and reradiated back to Earth. This is called the </a:t>
            </a:r>
            <a:r>
              <a:rPr lang="en-US" sz="2000" u="sng" dirty="0">
                <a:solidFill>
                  <a:srgbClr val="000000"/>
                </a:solidFill>
              </a:rPr>
              <a:t>greenhouse effect</a:t>
            </a:r>
            <a:r>
              <a:rPr lang="en-US" sz="2000" dirty="0">
                <a:solidFill>
                  <a:srgbClr val="000000"/>
                </a:solidFill>
              </a:rPr>
              <a:t>. Without the natural </a:t>
            </a:r>
            <a:r>
              <a:rPr lang="en-US" sz="2000" u="sng" dirty="0">
                <a:solidFill>
                  <a:srgbClr val="000000"/>
                </a:solidFill>
              </a:rPr>
              <a:t>greenhouse effect</a:t>
            </a:r>
            <a:r>
              <a:rPr lang="en-US" sz="2000" dirty="0">
                <a:solidFill>
                  <a:srgbClr val="000000"/>
                </a:solidFill>
              </a:rPr>
              <a:t>, the average temperature at Earth’s surface would be below the freezing point of water. [...] However, human activities, primarily the burning of fossil fuels and clearing of forests, have greatly intensified the natural </a:t>
            </a:r>
            <a:r>
              <a:rPr lang="en-US" sz="2000" u="sng" dirty="0">
                <a:solidFill>
                  <a:srgbClr val="000000"/>
                </a:solidFill>
              </a:rPr>
              <a:t>greenhouse effect</a:t>
            </a:r>
            <a:r>
              <a:rPr lang="en-US" sz="2000" dirty="0">
                <a:solidFill>
                  <a:srgbClr val="000000"/>
                </a:solidFill>
              </a:rPr>
              <a:t>, causing </a:t>
            </a:r>
            <a:r>
              <a:rPr lang="en-US" sz="2000" u="sng" dirty="0">
                <a:solidFill>
                  <a:srgbClr val="000000"/>
                </a:solidFill>
              </a:rPr>
              <a:t>global warming</a:t>
            </a:r>
            <a:r>
              <a:rPr lang="en-US" sz="2000" dirty="0">
                <a:solidFill>
                  <a:srgbClr val="000000"/>
                </a:solidFill>
              </a:rPr>
              <a:t>.»</a:t>
            </a:r>
          </a:p>
          <a:p>
            <a:pPr lvl="0" algn="r">
              <a:spcAft>
                <a:spcPts val="1000"/>
              </a:spcAft>
            </a:pPr>
            <a:r>
              <a:rPr lang="en-US" sz="2000" dirty="0">
                <a:solidFill>
                  <a:srgbClr val="000000"/>
                </a:solidFill>
              </a:rPr>
              <a:t>(</a:t>
            </a:r>
            <a:r>
              <a:rPr lang="en-US" sz="2000" i="1" dirty="0">
                <a:solidFill>
                  <a:srgbClr val="000000"/>
                </a:solidFill>
              </a:rPr>
              <a:t>Adapted by</a:t>
            </a:r>
            <a:r>
              <a:rPr lang="en-US" sz="2000" dirty="0">
                <a:solidFill>
                  <a:srgbClr val="000000"/>
                </a:solidFill>
              </a:rPr>
              <a:t>: </a:t>
            </a:r>
            <a:r>
              <a:rPr lang="en-US" sz="2000" i="1" dirty="0">
                <a:solidFill>
                  <a:srgbClr val="000000"/>
                </a:solidFill>
              </a:rPr>
              <a:t>Intergovernmental Panel on Climate Change</a:t>
            </a:r>
            <a:r>
              <a:rPr lang="en-US" sz="2000" dirty="0">
                <a:solidFill>
                  <a:srgbClr val="000000"/>
                </a:solidFill>
              </a:rPr>
              <a:t>, IPCC)</a:t>
            </a:r>
            <a:endParaRPr lang="it-IT" sz="2000" dirty="0">
              <a:solidFill>
                <a:srgbClr val="000000"/>
              </a:solidFill>
            </a:endParaRPr>
          </a:p>
          <a:p>
            <a:endParaRPr lang="en-US" altLang="it-IT" sz="2000" b="1" u="sng" dirty="0">
              <a:solidFill>
                <a:srgbClr val="000000"/>
              </a:solidFill>
            </a:endParaRPr>
          </a:p>
          <a:p>
            <a:br>
              <a:rPr lang="en-US" altLang="it-IT" b="1" dirty="0">
                <a:solidFill>
                  <a:srgbClr val="000000"/>
                </a:solidFill>
              </a:rPr>
            </a:br>
            <a:endParaRPr lang="it-IT" dirty="0"/>
          </a:p>
        </p:txBody>
      </p:sp>
      <p:sp>
        <p:nvSpPr>
          <p:cNvPr id="3" name="Segnaposto piè di pagina 2">
            <a:extLst>
              <a:ext uri="{FF2B5EF4-FFF2-40B4-BE49-F238E27FC236}">
                <a16:creationId xmlns:a16="http://schemas.microsoft.com/office/drawing/2014/main" id="{BD438445-61F4-4466-99AE-8D4D8708720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4" name="Segnaposto contenuto 4">
            <a:extLst>
              <a:ext uri="{FF2B5EF4-FFF2-40B4-BE49-F238E27FC236}">
                <a16:creationId xmlns:a16="http://schemas.microsoft.com/office/drawing/2014/main" id="{569E757C-20CF-4FEB-8E67-D0F715C4F654}"/>
              </a:ext>
            </a:extLst>
          </p:cNvPr>
          <p:cNvPicPr>
            <a:picLocks noChangeAspect="1"/>
          </p:cNvPicPr>
          <p:nvPr/>
        </p:nvPicPr>
        <p:blipFill>
          <a:blip r:embed="rId2"/>
          <a:stretch>
            <a:fillRect/>
          </a:stretch>
        </p:blipFill>
        <p:spPr bwMode="auto">
          <a:xfrm>
            <a:off x="1704206" y="191027"/>
            <a:ext cx="1216011" cy="120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52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279E10-FEEC-4357-90F5-6B3E2739A87A}"/>
              </a:ext>
            </a:extLst>
          </p:cNvPr>
          <p:cNvSpPr>
            <a:spLocks noGrp="1" noChangeArrowheads="1"/>
          </p:cNvSpPr>
          <p:nvPr>
            <p:ph type="title"/>
          </p:nvPr>
        </p:nvSpPr>
        <p:spPr>
          <a:xfrm>
            <a:off x="457200" y="381000"/>
            <a:ext cx="8218488" cy="914400"/>
          </a:xfrm>
        </p:spPr>
        <p:txBody>
          <a:bodyPr/>
          <a:lstStyle/>
          <a:p>
            <a:r>
              <a:rPr lang="en-GB" altLang="it-IT"/>
              <a:t>Sommario</a:t>
            </a:r>
          </a:p>
        </p:txBody>
      </p:sp>
      <p:sp>
        <p:nvSpPr>
          <p:cNvPr id="17411" name="Segnaposto contenuto 1">
            <a:extLst>
              <a:ext uri="{FF2B5EF4-FFF2-40B4-BE49-F238E27FC236}">
                <a16:creationId xmlns:a16="http://schemas.microsoft.com/office/drawing/2014/main" id="{008EA8AF-A5AA-4D8E-8326-A5AF501D34EA}"/>
              </a:ext>
            </a:extLst>
          </p:cNvPr>
          <p:cNvSpPr>
            <a:spLocks noGrp="1" noChangeArrowheads="1"/>
          </p:cNvSpPr>
          <p:nvPr>
            <p:ph idx="1"/>
          </p:nvPr>
        </p:nvSpPr>
        <p:spPr>
          <a:xfrm>
            <a:off x="457200" y="1341438"/>
            <a:ext cx="8218488" cy="4114800"/>
          </a:xfrm>
        </p:spPr>
        <p:txBody>
          <a:bodyPr/>
          <a:lstStyle/>
          <a:p>
            <a:pPr>
              <a:buFontTx/>
              <a:buAutoNum type="arabicPeriod"/>
            </a:pPr>
            <a:r>
              <a:rPr lang="it-IT" altLang="it-IT" dirty="0"/>
              <a:t>La forma delle molecole: le strutture di Lewis</a:t>
            </a:r>
          </a:p>
          <a:p>
            <a:pPr>
              <a:buFontTx/>
              <a:buAutoNum type="arabicPeriod"/>
            </a:pPr>
            <a:r>
              <a:rPr lang="it-IT" altLang="it-IT" dirty="0"/>
              <a:t>La forma delle molecole: la teoria VSEPR</a:t>
            </a:r>
          </a:p>
          <a:p>
            <a:pPr>
              <a:buFontTx/>
              <a:buAutoNum type="arabicPeriod"/>
            </a:pPr>
            <a:r>
              <a:rPr lang="it-IT" altLang="it-IT" dirty="0"/>
              <a:t>Gli orbitali ibridi e la forma delle molecole</a:t>
            </a:r>
          </a:p>
          <a:p>
            <a:pPr>
              <a:buFontTx/>
              <a:buAutoNum type="arabicPeriod"/>
            </a:pPr>
            <a:r>
              <a:rPr lang="it-IT" altLang="it-IT" dirty="0"/>
              <a:t>Gli orbitali ibridi e la formazione dei legami</a:t>
            </a:r>
          </a:p>
          <a:p>
            <a:pPr>
              <a:buFontTx/>
              <a:buAutoNum type="arabicPeriod"/>
            </a:pPr>
            <a:r>
              <a:rPr lang="it-IT" altLang="it-IT" dirty="0"/>
              <a:t>Le strutture di risonanza</a:t>
            </a:r>
          </a:p>
          <a:p>
            <a:pPr>
              <a:buFontTx/>
              <a:buAutoNum type="arabicPeriod"/>
            </a:pPr>
            <a:r>
              <a:rPr lang="it-IT" altLang="it-IT" dirty="0"/>
              <a:t>La polarità delle molecole</a:t>
            </a:r>
          </a:p>
        </p:txBody>
      </p:sp>
      <p:sp>
        <p:nvSpPr>
          <p:cNvPr id="17412" name="Footer Placeholder 3">
            <a:extLst>
              <a:ext uri="{FF2B5EF4-FFF2-40B4-BE49-F238E27FC236}">
                <a16:creationId xmlns:a16="http://schemas.microsoft.com/office/drawing/2014/main" id="{5E360B9E-1507-4058-BC28-6AFDB0A37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B98CABB-601D-4515-ABBF-058F2A6328EF}"/>
              </a:ext>
            </a:extLst>
          </p:cNvPr>
          <p:cNvSpPr>
            <a:spLocks noGrp="1"/>
          </p:cNvSpPr>
          <p:nvPr>
            <p:ph type="title"/>
          </p:nvPr>
        </p:nvSpPr>
        <p:spPr/>
        <p:txBody>
          <a:bodyPr/>
          <a:lstStyle/>
          <a:p>
            <a:r>
              <a:rPr lang="it-IT" dirty="0"/>
              <a:t>La forma delle molecole:</a:t>
            </a:r>
            <a:br>
              <a:rPr lang="it-IT" dirty="0"/>
            </a:br>
            <a:r>
              <a:rPr lang="it-IT" dirty="0"/>
              <a:t>le strutture di Lewis</a:t>
            </a:r>
          </a:p>
        </p:txBody>
      </p:sp>
      <p:sp>
        <p:nvSpPr>
          <p:cNvPr id="6" name="Segnaposto contenuto 5">
            <a:extLst>
              <a:ext uri="{FF2B5EF4-FFF2-40B4-BE49-F238E27FC236}">
                <a16:creationId xmlns:a16="http://schemas.microsoft.com/office/drawing/2014/main" id="{890FF4AC-5EA9-4153-93F9-48D433D86BCE}"/>
              </a:ext>
            </a:extLst>
          </p:cNvPr>
          <p:cNvSpPr>
            <a:spLocks noGrp="1"/>
          </p:cNvSpPr>
          <p:nvPr>
            <p:ph idx="1"/>
          </p:nvPr>
        </p:nvSpPr>
        <p:spPr>
          <a:xfrm>
            <a:off x="457200" y="1546448"/>
            <a:ext cx="8219256" cy="4546848"/>
          </a:xfrm>
        </p:spPr>
        <p:txBody>
          <a:bodyPr/>
          <a:lstStyle/>
          <a:p>
            <a:r>
              <a:rPr lang="it-IT" dirty="0"/>
              <a:t>Per ricavare la </a:t>
            </a:r>
            <a:r>
              <a:rPr lang="it-IT" b="1" dirty="0"/>
              <a:t>geometria molecolare </a:t>
            </a:r>
            <a:r>
              <a:rPr lang="it-IT" dirty="0"/>
              <a:t>partendo dalla formula grezza, occorre conoscere:</a:t>
            </a:r>
          </a:p>
          <a:p>
            <a:pPr marL="457200" indent="-457200">
              <a:buClrTx/>
              <a:buSzPct val="80000"/>
              <a:buFont typeface="+mj-lt"/>
              <a:buAutoNum type="arabicPeriod"/>
            </a:pPr>
            <a:r>
              <a:rPr lang="it-IT" dirty="0"/>
              <a:t>come sono concatenati gli atomi;</a:t>
            </a:r>
          </a:p>
          <a:p>
            <a:pPr marL="457200" indent="-457200">
              <a:buClrTx/>
              <a:buSzPct val="80000"/>
              <a:buFont typeface="+mj-lt"/>
              <a:buAutoNum type="arabicPeriod"/>
            </a:pPr>
            <a:r>
              <a:rPr lang="it-IT" dirty="0"/>
              <a:t>il tipo di legami coinvolti (semplici o multipli, v o r);</a:t>
            </a:r>
          </a:p>
          <a:p>
            <a:pPr marL="457200" indent="-457200">
              <a:buClrTx/>
              <a:buSzPct val="80000"/>
              <a:buFont typeface="+mj-lt"/>
              <a:buAutoNum type="arabicPeriod"/>
            </a:pPr>
            <a:r>
              <a:rPr lang="it-IT" dirty="0"/>
              <a:t>la presenza di coppie elettroniche non condivise;</a:t>
            </a:r>
          </a:p>
          <a:p>
            <a:pPr marL="457200" indent="-457200">
              <a:buClrTx/>
              <a:buSzPct val="80000"/>
              <a:buFont typeface="+mj-lt"/>
              <a:buAutoNum type="arabicPeriod"/>
            </a:pPr>
            <a:r>
              <a:rPr lang="it-IT" dirty="0"/>
              <a:t>gli angoli fra i legami;</a:t>
            </a:r>
          </a:p>
          <a:p>
            <a:pPr marL="457200" indent="-457200">
              <a:buClrTx/>
              <a:buSzPct val="80000"/>
              <a:buFont typeface="+mj-lt"/>
              <a:buAutoNum type="arabicPeriod"/>
            </a:pPr>
            <a:r>
              <a:rPr lang="it-IT" dirty="0"/>
              <a:t>la polarità dei legami e quella della molecola stessa;</a:t>
            </a:r>
          </a:p>
          <a:p>
            <a:pPr marL="457200" indent="-457200">
              <a:buClrTx/>
              <a:buSzPct val="80000"/>
              <a:buFont typeface="+mj-lt"/>
              <a:buAutoNum type="arabicPeriod"/>
            </a:pPr>
            <a:r>
              <a:rPr lang="it-IT" dirty="0"/>
              <a:t>l’eventuale delocalizzazione degli elettroni.</a:t>
            </a:r>
          </a:p>
        </p:txBody>
      </p:sp>
      <p:sp>
        <p:nvSpPr>
          <p:cNvPr id="4" name="Segnaposto piè di pagina 3">
            <a:extLst>
              <a:ext uri="{FF2B5EF4-FFF2-40B4-BE49-F238E27FC236}">
                <a16:creationId xmlns:a16="http://schemas.microsoft.com/office/drawing/2014/main" id="{D110E4F6-B42B-40F6-BCAD-58DA8DA3C62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82890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B98CABB-601D-4515-ABBF-058F2A6328EF}"/>
              </a:ext>
            </a:extLst>
          </p:cNvPr>
          <p:cNvSpPr>
            <a:spLocks noGrp="1"/>
          </p:cNvSpPr>
          <p:nvPr>
            <p:ph type="title"/>
          </p:nvPr>
        </p:nvSpPr>
        <p:spPr/>
        <p:txBody>
          <a:bodyPr/>
          <a:lstStyle/>
          <a:p>
            <a:r>
              <a:rPr lang="it-IT" dirty="0"/>
              <a:t>La forma delle molecole:</a:t>
            </a:r>
            <a:br>
              <a:rPr lang="it-IT" dirty="0"/>
            </a:br>
            <a:r>
              <a:rPr lang="it-IT" dirty="0"/>
              <a:t>le strutture di Lewis</a:t>
            </a:r>
          </a:p>
        </p:txBody>
      </p:sp>
      <p:sp>
        <p:nvSpPr>
          <p:cNvPr id="6" name="Segnaposto contenuto 5">
            <a:extLst>
              <a:ext uri="{FF2B5EF4-FFF2-40B4-BE49-F238E27FC236}">
                <a16:creationId xmlns:a16="http://schemas.microsoft.com/office/drawing/2014/main" id="{890FF4AC-5EA9-4153-93F9-48D433D86BCE}"/>
              </a:ext>
            </a:extLst>
          </p:cNvPr>
          <p:cNvSpPr>
            <a:spLocks noGrp="1"/>
          </p:cNvSpPr>
          <p:nvPr>
            <p:ph idx="1"/>
          </p:nvPr>
        </p:nvSpPr>
        <p:spPr>
          <a:xfrm>
            <a:off x="457200" y="1546448"/>
            <a:ext cx="8219256" cy="4618856"/>
          </a:xfrm>
        </p:spPr>
        <p:txBody>
          <a:bodyPr/>
          <a:lstStyle/>
          <a:p>
            <a:r>
              <a:rPr lang="it-IT" dirty="0"/>
              <a:t>Passaggi da seguire per scrivere una struttura di Lewis:</a:t>
            </a:r>
          </a:p>
          <a:p>
            <a:pPr marL="457200" indent="-457200">
              <a:buClrTx/>
              <a:buSzPct val="80000"/>
              <a:buFont typeface="+mj-lt"/>
              <a:buAutoNum type="arabicPeriod"/>
            </a:pPr>
            <a:r>
              <a:rPr lang="it-IT" dirty="0"/>
              <a:t>individuare quali atomi devono legarsi;</a:t>
            </a:r>
          </a:p>
          <a:p>
            <a:pPr marL="457200" indent="-457200">
              <a:buClrTx/>
              <a:buSzPct val="80000"/>
              <a:buFont typeface="+mj-lt"/>
              <a:buAutoNum type="arabicPeriod"/>
            </a:pPr>
            <a:r>
              <a:rPr lang="it-IT" dirty="0"/>
              <a:t>contare tutti gli elettroni di valenza;</a:t>
            </a:r>
          </a:p>
          <a:p>
            <a:pPr marL="457200" indent="-457200">
              <a:buClrTx/>
              <a:buSzPct val="80000"/>
              <a:buFont typeface="+mj-lt"/>
              <a:buAutoNum type="arabicPeriod"/>
            </a:pPr>
            <a:r>
              <a:rPr lang="it-IT" dirty="0"/>
              <a:t>disporre due elettroni per ciascun legame;</a:t>
            </a:r>
          </a:p>
          <a:p>
            <a:pPr marL="457200" indent="-457200">
              <a:buClrTx/>
              <a:buSzPct val="80000"/>
              <a:buFont typeface="+mj-lt"/>
              <a:buAutoNum type="arabicPeriod"/>
            </a:pPr>
            <a:r>
              <a:rPr lang="it-IT" dirty="0"/>
              <a:t>completare l’ottetto di ciascun atomo sistemandovi le coppie elettroniche di non legame;</a:t>
            </a:r>
          </a:p>
          <a:p>
            <a:pPr marL="457200" indent="-457200">
              <a:buClrTx/>
              <a:buSzPct val="80000"/>
              <a:buFont typeface="+mj-lt"/>
              <a:buAutoNum type="arabicPeriod"/>
            </a:pPr>
            <a:r>
              <a:rPr lang="it-IT" dirty="0"/>
              <a:t>disporre gli elettroni rimanenti sull’atomo centrale;</a:t>
            </a:r>
          </a:p>
          <a:p>
            <a:pPr marL="457200" indent="-457200">
              <a:buClrTx/>
              <a:buSzPct val="80000"/>
              <a:buFont typeface="+mj-lt"/>
              <a:buAutoNum type="arabicPeriod"/>
            </a:pPr>
            <a:r>
              <a:rPr lang="it-IT" dirty="0"/>
              <a:t>se l’atomo centrale non raggiunge l’ottetto, disegnare i doppi o tripli legami.</a:t>
            </a:r>
          </a:p>
        </p:txBody>
      </p:sp>
      <p:sp>
        <p:nvSpPr>
          <p:cNvPr id="4" name="Segnaposto piè di pagina 3">
            <a:extLst>
              <a:ext uri="{FF2B5EF4-FFF2-40B4-BE49-F238E27FC236}">
                <a16:creationId xmlns:a16="http://schemas.microsoft.com/office/drawing/2014/main" id="{D110E4F6-B42B-40F6-BCAD-58DA8DA3C62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84144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B98CABB-601D-4515-ABBF-058F2A6328EF}"/>
              </a:ext>
            </a:extLst>
          </p:cNvPr>
          <p:cNvSpPr>
            <a:spLocks noGrp="1"/>
          </p:cNvSpPr>
          <p:nvPr>
            <p:ph type="title"/>
          </p:nvPr>
        </p:nvSpPr>
        <p:spPr/>
        <p:txBody>
          <a:bodyPr/>
          <a:lstStyle/>
          <a:p>
            <a:r>
              <a:rPr lang="it-IT" dirty="0"/>
              <a:t>La forma delle molecole:</a:t>
            </a:r>
            <a:br>
              <a:rPr lang="it-IT" dirty="0"/>
            </a:br>
            <a:r>
              <a:rPr lang="it-IT" dirty="0"/>
              <a:t>la teoria VSEPR</a:t>
            </a:r>
          </a:p>
        </p:txBody>
      </p:sp>
      <p:sp>
        <p:nvSpPr>
          <p:cNvPr id="6" name="Segnaposto contenuto 5">
            <a:extLst>
              <a:ext uri="{FF2B5EF4-FFF2-40B4-BE49-F238E27FC236}">
                <a16:creationId xmlns:a16="http://schemas.microsoft.com/office/drawing/2014/main" id="{890FF4AC-5EA9-4153-93F9-48D433D86BCE}"/>
              </a:ext>
            </a:extLst>
          </p:cNvPr>
          <p:cNvSpPr>
            <a:spLocks noGrp="1"/>
          </p:cNvSpPr>
          <p:nvPr>
            <p:ph idx="1"/>
          </p:nvPr>
        </p:nvSpPr>
        <p:spPr>
          <a:xfrm>
            <a:off x="457200" y="1546448"/>
            <a:ext cx="8219256" cy="4114800"/>
          </a:xfrm>
        </p:spPr>
        <p:txBody>
          <a:bodyPr/>
          <a:lstStyle/>
          <a:p>
            <a:endParaRPr lang="it-IT" dirty="0"/>
          </a:p>
          <a:p>
            <a:endParaRPr lang="it-IT" dirty="0"/>
          </a:p>
          <a:p>
            <a:r>
              <a:rPr lang="it-IT" b="1" dirty="0"/>
              <a:t>Teoria VSEPR </a:t>
            </a:r>
            <a:r>
              <a:rPr lang="it-IT" dirty="0"/>
              <a:t>(</a:t>
            </a:r>
            <a:r>
              <a:rPr lang="en-US" i="1" dirty="0"/>
              <a:t>Valence Shell Electron Pair Repulsion</a:t>
            </a:r>
            <a:r>
              <a:rPr lang="en-US" dirty="0"/>
              <a:t>):</a:t>
            </a:r>
            <a:r>
              <a:rPr lang="it-IT" dirty="0"/>
              <a:t> le coppie di elettroni dello strato di valenza dell’atomo centrale di una molecola (sia di legame sia non condivise) si respingono reciprocamente e si dispongono nello spazio così da trovarsi il più lontano possibile fra loro.</a:t>
            </a:r>
          </a:p>
        </p:txBody>
      </p:sp>
      <p:sp>
        <p:nvSpPr>
          <p:cNvPr id="4" name="Segnaposto piè di pagina 3">
            <a:extLst>
              <a:ext uri="{FF2B5EF4-FFF2-40B4-BE49-F238E27FC236}">
                <a16:creationId xmlns:a16="http://schemas.microsoft.com/office/drawing/2014/main" id="{D110E4F6-B42B-40F6-BCAD-58DA8DA3C62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5037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B98CABB-601D-4515-ABBF-058F2A6328EF}"/>
              </a:ext>
            </a:extLst>
          </p:cNvPr>
          <p:cNvSpPr>
            <a:spLocks noGrp="1"/>
          </p:cNvSpPr>
          <p:nvPr>
            <p:ph type="title"/>
          </p:nvPr>
        </p:nvSpPr>
        <p:spPr/>
        <p:txBody>
          <a:bodyPr/>
          <a:lstStyle/>
          <a:p>
            <a:r>
              <a:rPr lang="it-IT" dirty="0"/>
              <a:t>La forma delle molecole:</a:t>
            </a:r>
            <a:br>
              <a:rPr lang="it-IT" dirty="0"/>
            </a:br>
            <a:r>
              <a:rPr lang="it-IT" dirty="0"/>
              <a:t>la teoria VSEPR</a:t>
            </a:r>
          </a:p>
        </p:txBody>
      </p:sp>
      <p:sp>
        <p:nvSpPr>
          <p:cNvPr id="6" name="Segnaposto contenuto 5">
            <a:extLst>
              <a:ext uri="{FF2B5EF4-FFF2-40B4-BE49-F238E27FC236}">
                <a16:creationId xmlns:a16="http://schemas.microsoft.com/office/drawing/2014/main" id="{890FF4AC-5EA9-4153-93F9-48D433D86BCE}"/>
              </a:ext>
            </a:extLst>
          </p:cNvPr>
          <p:cNvSpPr>
            <a:spLocks noGrp="1"/>
          </p:cNvSpPr>
          <p:nvPr>
            <p:ph idx="1"/>
          </p:nvPr>
        </p:nvSpPr>
        <p:spPr>
          <a:xfrm>
            <a:off x="457200" y="1546448"/>
            <a:ext cx="8219256" cy="4114800"/>
          </a:xfrm>
        </p:spPr>
        <p:txBody>
          <a:bodyPr/>
          <a:lstStyle/>
          <a:p>
            <a:r>
              <a:rPr lang="it-IT" dirty="0"/>
              <a:t>Esistono due tipi </a:t>
            </a:r>
            <a:r>
              <a:rPr lang="it-IT" b="1" dirty="0"/>
              <a:t>dominio elettronico</a:t>
            </a:r>
            <a:r>
              <a:rPr lang="it-IT" dirty="0"/>
              <a:t>, cioè la regione di spazio in cui si possono trovare gli elettroni:</a:t>
            </a:r>
          </a:p>
          <a:p>
            <a:pPr marL="342900" indent="-342900">
              <a:buClrTx/>
              <a:buSzPct val="80000"/>
              <a:buFont typeface="Arial" panose="020B0604020202020204" pitchFamily="34" charset="0"/>
              <a:buChar char="•"/>
            </a:pPr>
            <a:r>
              <a:rPr lang="it-IT" b="1" dirty="0"/>
              <a:t>domini di legame → </a:t>
            </a:r>
            <a:r>
              <a:rPr lang="it-IT" dirty="0"/>
              <a:t>contengono coppie di elettroni </a:t>
            </a:r>
            <a:r>
              <a:rPr lang="it-IT" i="1" dirty="0"/>
              <a:t>condivise fra due atomi </a:t>
            </a:r>
            <a:r>
              <a:rPr lang="it-IT" dirty="0"/>
              <a:t>che formano un legame;</a:t>
            </a:r>
          </a:p>
          <a:p>
            <a:pPr marL="342900" indent="-342900">
              <a:buClrTx/>
              <a:buSzPct val="80000"/>
              <a:buFont typeface="Arial" panose="020B0604020202020204" pitchFamily="34" charset="0"/>
              <a:buChar char="•"/>
            </a:pPr>
            <a:r>
              <a:rPr lang="it-IT" b="1" dirty="0"/>
              <a:t>domini di non legame → </a:t>
            </a:r>
            <a:r>
              <a:rPr lang="it-IT" dirty="0"/>
              <a:t>contengono elettroni di valenza che </a:t>
            </a:r>
            <a:r>
              <a:rPr lang="it-IT" i="1" dirty="0"/>
              <a:t>appartengono a un singolo atomo </a:t>
            </a:r>
            <a:r>
              <a:rPr lang="it-IT" dirty="0"/>
              <a:t>(una coppia solitaria o un elettrone spaiato).</a:t>
            </a:r>
          </a:p>
        </p:txBody>
      </p:sp>
      <p:sp>
        <p:nvSpPr>
          <p:cNvPr id="4" name="Segnaposto piè di pagina 3">
            <a:extLst>
              <a:ext uri="{FF2B5EF4-FFF2-40B4-BE49-F238E27FC236}">
                <a16:creationId xmlns:a16="http://schemas.microsoft.com/office/drawing/2014/main" id="{D110E4F6-B42B-40F6-BCAD-58DA8DA3C62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6054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B98CABB-601D-4515-ABBF-058F2A6328EF}"/>
              </a:ext>
            </a:extLst>
          </p:cNvPr>
          <p:cNvSpPr>
            <a:spLocks noGrp="1"/>
          </p:cNvSpPr>
          <p:nvPr>
            <p:ph type="title"/>
          </p:nvPr>
        </p:nvSpPr>
        <p:spPr>
          <a:xfrm>
            <a:off x="457200" y="354496"/>
            <a:ext cx="8219256" cy="914400"/>
          </a:xfrm>
        </p:spPr>
        <p:txBody>
          <a:bodyPr/>
          <a:lstStyle/>
          <a:p>
            <a:r>
              <a:rPr lang="it-IT" dirty="0"/>
              <a:t>La forma delle molecole:</a:t>
            </a:r>
            <a:br>
              <a:rPr lang="it-IT" dirty="0"/>
            </a:br>
            <a:r>
              <a:rPr lang="it-IT" dirty="0"/>
              <a:t>la teoria VSEPR</a:t>
            </a:r>
          </a:p>
        </p:txBody>
      </p:sp>
      <p:sp>
        <p:nvSpPr>
          <p:cNvPr id="6" name="Segnaposto contenuto 5">
            <a:extLst>
              <a:ext uri="{FF2B5EF4-FFF2-40B4-BE49-F238E27FC236}">
                <a16:creationId xmlns:a16="http://schemas.microsoft.com/office/drawing/2014/main" id="{890FF4AC-5EA9-4153-93F9-48D433D86BCE}"/>
              </a:ext>
            </a:extLst>
          </p:cNvPr>
          <p:cNvSpPr>
            <a:spLocks noGrp="1"/>
          </p:cNvSpPr>
          <p:nvPr>
            <p:ph idx="1"/>
          </p:nvPr>
        </p:nvSpPr>
        <p:spPr>
          <a:xfrm>
            <a:off x="4572000" y="2785287"/>
            <a:ext cx="4104456" cy="2019674"/>
          </a:xfrm>
        </p:spPr>
        <p:txBody>
          <a:bodyPr/>
          <a:lstStyle/>
          <a:p>
            <a:r>
              <a:rPr lang="it-IT" dirty="0"/>
              <a:t>Forme geometriche previste in funzione del diverso numero di domini di legame intorno all’atomo centrale.</a:t>
            </a:r>
          </a:p>
        </p:txBody>
      </p:sp>
      <p:sp>
        <p:nvSpPr>
          <p:cNvPr id="4" name="Segnaposto piè di pagina 3">
            <a:extLst>
              <a:ext uri="{FF2B5EF4-FFF2-40B4-BE49-F238E27FC236}">
                <a16:creationId xmlns:a16="http://schemas.microsoft.com/office/drawing/2014/main" id="{D110E4F6-B42B-40F6-BCAD-58DA8DA3C62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2" name="Immagine 1">
            <a:extLst>
              <a:ext uri="{FF2B5EF4-FFF2-40B4-BE49-F238E27FC236}">
                <a16:creationId xmlns:a16="http://schemas.microsoft.com/office/drawing/2014/main" id="{43D04E7B-9AD4-4C9F-9BC1-47A59BD458F0}"/>
              </a:ext>
            </a:extLst>
          </p:cNvPr>
          <p:cNvPicPr>
            <a:picLocks noChangeAspect="1"/>
          </p:cNvPicPr>
          <p:nvPr/>
        </p:nvPicPr>
        <p:blipFill>
          <a:blip r:embed="rId2"/>
          <a:stretch>
            <a:fillRect/>
          </a:stretch>
        </p:blipFill>
        <p:spPr>
          <a:xfrm>
            <a:off x="467544" y="1590343"/>
            <a:ext cx="4032448" cy="4691666"/>
          </a:xfrm>
          <a:prstGeom prst="rect">
            <a:avLst/>
          </a:prstGeom>
        </p:spPr>
      </p:pic>
    </p:spTree>
    <p:extLst>
      <p:ext uri="{BB962C8B-B14F-4D97-AF65-F5344CB8AC3E}">
        <p14:creationId xmlns:p14="http://schemas.microsoft.com/office/powerpoint/2010/main" val="4229945701"/>
      </p:ext>
    </p:extLst>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31814</TotalTime>
  <Words>2216</Words>
  <Application>Microsoft Office PowerPoint</Application>
  <PresentationFormat>Presentazione su schermo (4:3)</PresentationFormat>
  <Paragraphs>160</Paragraphs>
  <Slides>34</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34</vt:i4>
      </vt:variant>
    </vt:vector>
  </HeadingPairs>
  <TitlesOfParts>
    <vt:vector size="41" baseType="lpstr">
      <vt:lpstr>AlrightSans-Black</vt:lpstr>
      <vt:lpstr>Arial</vt:lpstr>
      <vt:lpstr>Calibri</vt:lpstr>
      <vt:lpstr>Cambria Math</vt:lpstr>
      <vt:lpstr>Times</vt:lpstr>
      <vt:lpstr>Times New Roman</vt:lpstr>
      <vt:lpstr>4_Presentazione vuota</vt:lpstr>
      <vt:lpstr>Presentazione standard di PowerPoint</vt:lpstr>
      <vt:lpstr>James E. Brady Neil D. Jespersen Alison Hyslop Maria Cristina Pignocchino</vt:lpstr>
      <vt:lpstr>Capitolo 10</vt:lpstr>
      <vt:lpstr>Sommario</vt:lpstr>
      <vt:lpstr>La forma delle molecole: le strutture di Lewis</vt:lpstr>
      <vt:lpstr>La forma delle molecole: le strutture di Lewis</vt:lpstr>
      <vt:lpstr>La forma delle molecole: la teoria VSEPR</vt:lpstr>
      <vt:lpstr>La forma delle molecole: la teoria VSEPR</vt:lpstr>
      <vt:lpstr>La forma delle molecole: la teoria VSEPR</vt:lpstr>
      <vt:lpstr>La forma delle molecole: la teoria VSEPR</vt:lpstr>
      <vt:lpstr>LA CHIMICA CON METODO</vt:lpstr>
      <vt:lpstr>Gli orbitali ibridi e la forma delle molecole</vt:lpstr>
      <vt:lpstr>Gli orbitali ibridi e la forma delle molecole</vt:lpstr>
      <vt:lpstr>Gli orbitali ibridi e la forma delle molecole</vt:lpstr>
      <vt:lpstr>Gli orbitali ibridi e la forma delle molecole</vt:lpstr>
      <vt:lpstr>Gli orbitali ibridi e la forma delle molecole</vt:lpstr>
      <vt:lpstr>Gli orbitali ibridi e la forma delle molecole</vt:lpstr>
      <vt:lpstr>Gli orbitali ibridi e la formazione dei legami</vt:lpstr>
      <vt:lpstr>Gli orbitali ibridi e la formazione dei legami</vt:lpstr>
      <vt:lpstr>Gli orbitali ibridi e la formazione dei legami</vt:lpstr>
      <vt:lpstr>Gli orbitali ibridi e la formazione dei legami</vt:lpstr>
      <vt:lpstr>Gli orbitali ibridi e la formazione dei legami</vt:lpstr>
      <vt:lpstr>Le strutture di risonanza</vt:lpstr>
      <vt:lpstr>Le strutture di risonanza</vt:lpstr>
      <vt:lpstr>Le strutture di risonanza</vt:lpstr>
      <vt:lpstr>Le strutture di risonanza</vt:lpstr>
      <vt:lpstr>Le strutture di risonanza</vt:lpstr>
      <vt:lpstr>Le strutture di risonanza</vt:lpstr>
      <vt:lpstr>La polarità delle molecole</vt:lpstr>
      <vt:lpstr>La polarità delle molecole</vt:lpstr>
      <vt:lpstr>La polarità delle molecole</vt:lpstr>
      <vt:lpstr>LA CHIMICA CON METODO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576</cp:revision>
  <cp:lastPrinted>2009-04-22T19:24:48Z</cp:lastPrinted>
  <dcterms:created xsi:type="dcterms:W3CDTF">2011-11-23T15:48:27Z</dcterms:created>
  <dcterms:modified xsi:type="dcterms:W3CDTF">2020-08-07T00:51:47Z</dcterms:modified>
</cp:coreProperties>
</file>