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8" r:id="rId1"/>
  </p:sldMasterIdLst>
  <p:notesMasterIdLst>
    <p:notesMasterId r:id="rId27"/>
  </p:notesMasterIdLst>
  <p:handoutMasterIdLst>
    <p:handoutMasterId r:id="rId28"/>
  </p:handoutMasterIdLst>
  <p:sldIdLst>
    <p:sldId id="432" r:id="rId2"/>
    <p:sldId id="464" r:id="rId3"/>
    <p:sldId id="466" r:id="rId4"/>
    <p:sldId id="465" r:id="rId5"/>
    <p:sldId id="467" r:id="rId6"/>
    <p:sldId id="468" r:id="rId7"/>
    <p:sldId id="469" r:id="rId8"/>
    <p:sldId id="475" r:id="rId9"/>
    <p:sldId id="476" r:id="rId10"/>
    <p:sldId id="470" r:id="rId11"/>
    <p:sldId id="471" r:id="rId12"/>
    <p:sldId id="472" r:id="rId13"/>
    <p:sldId id="473" r:id="rId14"/>
    <p:sldId id="474" r:id="rId15"/>
    <p:sldId id="477" r:id="rId16"/>
    <p:sldId id="478" r:id="rId17"/>
    <p:sldId id="479" r:id="rId18"/>
    <p:sldId id="480" r:id="rId19"/>
    <p:sldId id="481" r:id="rId20"/>
    <p:sldId id="482" r:id="rId21"/>
    <p:sldId id="483" r:id="rId22"/>
    <p:sldId id="484" r:id="rId23"/>
    <p:sldId id="532" r:id="rId24"/>
    <p:sldId id="486" r:id="rId25"/>
    <p:sldId id="487" r:id="rId26"/>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80"/>
    <a:srgbClr val="008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70" autoAdjust="0"/>
  </p:normalViewPr>
  <p:slideViewPr>
    <p:cSldViewPr>
      <p:cViewPr varScale="1">
        <p:scale>
          <a:sx n="73" d="100"/>
          <a:sy n="73" d="100"/>
        </p:scale>
        <p:origin x="1236" y="6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0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45E246-9C30-43BA-8AAC-5A19A09D3B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FA104F1E-E684-4955-8065-E76DAE931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17240E5-51A6-4EEA-AA74-416CA5DAF9AF}" type="datetimeFigureOut">
              <a:rPr lang="en-GB"/>
              <a:pPr>
                <a:defRPr/>
              </a:pPr>
              <a:t>07/08/2020</a:t>
            </a:fld>
            <a:endParaRPr lang="en-GB"/>
          </a:p>
        </p:txBody>
      </p:sp>
      <p:sp>
        <p:nvSpPr>
          <p:cNvPr id="4" name="Footer Placeholder 3">
            <a:extLst>
              <a:ext uri="{FF2B5EF4-FFF2-40B4-BE49-F238E27FC236}">
                <a16:creationId xmlns:a16="http://schemas.microsoft.com/office/drawing/2014/main" id="{14EBF010-89A6-4457-82D2-A48C5C39BF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0AECBF10-17D9-479A-8F31-23E9FEB001C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5311AFA-A47E-426B-9DE4-EBB4B38AB576}" type="slidenum">
              <a:rPr lang="en-GB" altLang="it-IT"/>
              <a:pPr>
                <a:defRPr/>
              </a:pPr>
              <a:t>‹N›</a:t>
            </a:fld>
            <a:endParaRPr lang="en-GB"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a:extLst>
              <a:ext uri="{FF2B5EF4-FFF2-40B4-BE49-F238E27FC236}">
                <a16:creationId xmlns:a16="http://schemas.microsoft.com/office/drawing/2014/main" id="{A92DBBD8-76E3-44ED-89A3-32CEB3E335D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12291" name="Text Box 2">
            <a:extLst>
              <a:ext uri="{FF2B5EF4-FFF2-40B4-BE49-F238E27FC236}">
                <a16:creationId xmlns:a16="http://schemas.microsoft.com/office/drawing/2014/main" id="{0BE90A7B-BFCA-49E1-B069-50787D8D9F7E}"/>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1" name="Rectangle 3">
            <a:extLst>
              <a:ext uri="{FF2B5EF4-FFF2-40B4-BE49-F238E27FC236}">
                <a16:creationId xmlns:a16="http://schemas.microsoft.com/office/drawing/2014/main" id="{113EB806-919A-4C50-AE6D-61A305AEED2D}"/>
              </a:ext>
            </a:extLst>
          </p:cNvPr>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pPr>
              <a:defRPr/>
            </a:pPr>
            <a:r>
              <a:rPr lang="it-IT"/>
              <a:t>13/11/11</a:t>
            </a:r>
          </a:p>
        </p:txBody>
      </p:sp>
      <p:sp>
        <p:nvSpPr>
          <p:cNvPr id="12293" name="Rectangle 4">
            <a:extLst>
              <a:ext uri="{FF2B5EF4-FFF2-40B4-BE49-F238E27FC236}">
                <a16:creationId xmlns:a16="http://schemas.microsoft.com/office/drawing/2014/main" id="{43390502-827A-49C2-BD9A-B356FE9F894D}"/>
              </a:ext>
            </a:extLst>
          </p:cNvPr>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5A3EAB51-E1D4-4933-BB9C-0BF007A3C97F}"/>
              </a:ext>
            </a:extLst>
          </p:cNvPr>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12295" name="Text Box 6">
            <a:extLst>
              <a:ext uri="{FF2B5EF4-FFF2-40B4-BE49-F238E27FC236}">
                <a16:creationId xmlns:a16="http://schemas.microsoft.com/office/drawing/2014/main" id="{FAE8A6EF-29C6-4F74-BBD7-C3E4827D5470}"/>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5" name="Rectangle 7">
            <a:extLst>
              <a:ext uri="{FF2B5EF4-FFF2-40B4-BE49-F238E27FC236}">
                <a16:creationId xmlns:a16="http://schemas.microsoft.com/office/drawing/2014/main" id="{A6EFD4C9-8187-4CDB-A23B-15EBA2C26F21}"/>
              </a:ext>
            </a:extLst>
          </p:cNvPr>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07A09AEB-4C7F-4482-AAC0-AD0D36EC16D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0E24322-9BFC-4547-90F4-7EFCED30DEB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E3F70E2-7B09-4E4E-B9BE-F444E83185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5364" name="Date Placeholder 3">
            <a:extLst>
              <a:ext uri="{FF2B5EF4-FFF2-40B4-BE49-F238E27FC236}">
                <a16:creationId xmlns:a16="http://schemas.microsoft.com/office/drawing/2014/main" id="{FB103BF6-9C55-48F5-AEE4-36E674B7011B}"/>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r>
              <a:rPr lang="it-IT" altLang="it-IT" sz="1200">
                <a:solidFill>
                  <a:srgbClr val="000000"/>
                </a:solidFill>
              </a:rPr>
              <a:t>13/11/11</a:t>
            </a:r>
          </a:p>
        </p:txBody>
      </p:sp>
      <p:sp>
        <p:nvSpPr>
          <p:cNvPr id="15365" name="Slide Number Placeholder 4">
            <a:extLst>
              <a:ext uri="{FF2B5EF4-FFF2-40B4-BE49-F238E27FC236}">
                <a16:creationId xmlns:a16="http://schemas.microsoft.com/office/drawing/2014/main" id="{6D168264-E665-416F-B8C7-1E8513B93975}"/>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fld id="{A1A68321-29AB-493D-BA89-3F0E6FEFD883}" type="slidenum">
              <a:rPr lang="it-IT" altLang="it-IT" sz="1200" smtClean="0">
                <a:solidFill>
                  <a:srgbClr val="000000"/>
                </a:solidFill>
              </a:rPr>
              <a:pPr/>
              <a:t>2</a:t>
            </a:fld>
            <a:endParaRPr lang="it-IT" altLang="it-IT"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inizial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4D7FD9-9EBB-4176-87D4-6AF4B8162164}"/>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sz="1800"/>
          </a:p>
        </p:txBody>
      </p:sp>
      <p:sp>
        <p:nvSpPr>
          <p:cNvPr id="3" name="AutoShape 3">
            <a:extLst>
              <a:ext uri="{FF2B5EF4-FFF2-40B4-BE49-F238E27FC236}">
                <a16:creationId xmlns:a16="http://schemas.microsoft.com/office/drawing/2014/main" id="{19A5436A-85E1-41FC-88D6-4E0F1BD4D929}"/>
              </a:ext>
            </a:extLst>
          </p:cNvPr>
          <p:cNvSpPr>
            <a:spLocks noChangeArrowheads="1"/>
          </p:cNvSpPr>
          <p:nvPr userDrawn="1"/>
        </p:nvSpPr>
        <p:spPr bwMode="auto">
          <a:xfrm>
            <a:off x="76200" y="76200"/>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sz="1800">
                <a:latin typeface="Arial" charset="0"/>
                <a:ea typeface="ＭＳ Ｐゴシック" pitchFamily="28" charset="-128"/>
              </a:rPr>
              <a:t> </a:t>
            </a:r>
          </a:p>
        </p:txBody>
      </p:sp>
      <p:sp>
        <p:nvSpPr>
          <p:cNvPr id="4" name="Rectangle 206">
            <a:extLst>
              <a:ext uri="{FF2B5EF4-FFF2-40B4-BE49-F238E27FC236}">
                <a16:creationId xmlns:a16="http://schemas.microsoft.com/office/drawing/2014/main" id="{83E8F6AF-3ACF-4427-93A4-AF9BF128FBD7}"/>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pic>
        <p:nvPicPr>
          <p:cNvPr id="5" name="Picture 10">
            <a:extLst>
              <a:ext uri="{FF2B5EF4-FFF2-40B4-BE49-F238E27FC236}">
                <a16:creationId xmlns:a16="http://schemas.microsoft.com/office/drawing/2014/main" id="{C2FECAAA-A190-470E-BEFC-5EEBAB8F6DB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4600" y="2557463"/>
            <a:ext cx="6553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00905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914400"/>
          </a:xfrm>
        </p:spPr>
        <p:txBody>
          <a:bodyPr/>
          <a:lstStyle/>
          <a:p>
            <a:r>
              <a:rPr lang="it-IT"/>
              <a:t>Fare clic per modificare stile</a:t>
            </a:r>
          </a:p>
        </p:txBody>
      </p:sp>
      <p:sp>
        <p:nvSpPr>
          <p:cNvPr id="3" name="Segnaposto tabella 2"/>
          <p:cNvSpPr>
            <a:spLocks noGrp="1"/>
          </p:cNvSpPr>
          <p:nvPr>
            <p:ph type="tbl" idx="1"/>
          </p:nvPr>
        </p:nvSpPr>
        <p:spPr>
          <a:xfrm>
            <a:off x="457200" y="1340768"/>
            <a:ext cx="8229600" cy="4114800"/>
          </a:xfrm>
        </p:spPr>
        <p:txBody>
          <a:bodyPr/>
          <a:lstStyle>
            <a:lvl1pPr>
              <a:spcAft>
                <a:spcPts val="1000"/>
              </a:spcAft>
              <a:defRPr/>
            </a:lvl1pPr>
          </a:lstStyle>
          <a:p>
            <a:pPr lvl="0"/>
            <a:endParaRPr lang="it-IT" noProof="0" dirty="0"/>
          </a:p>
        </p:txBody>
      </p:sp>
      <p:sp>
        <p:nvSpPr>
          <p:cNvPr id="4" name="Segnaposto piè di pagina 1">
            <a:extLst>
              <a:ext uri="{FF2B5EF4-FFF2-40B4-BE49-F238E27FC236}">
                <a16:creationId xmlns:a16="http://schemas.microsoft.com/office/drawing/2014/main" id="{01756B48-763D-4303-8E65-8FDD2B6C05A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1125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olo libr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6B43649-6C91-4498-9F64-BA04DD33D9DC}"/>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
        <p:nvSpPr>
          <p:cNvPr id="5" name="AutoShape 3">
            <a:extLst>
              <a:ext uri="{FF2B5EF4-FFF2-40B4-BE49-F238E27FC236}">
                <a16:creationId xmlns:a16="http://schemas.microsoft.com/office/drawing/2014/main" id="{B0806C3D-CB8E-4B38-9809-0CFD5F6CB8BE}"/>
              </a:ext>
            </a:extLst>
          </p:cNvPr>
          <p:cNvSpPr>
            <a:spLocks noChangeArrowheads="1"/>
          </p:cNvSpPr>
          <p:nvPr userDrawn="1"/>
        </p:nvSpPr>
        <p:spPr bwMode="auto">
          <a:xfrm>
            <a:off x="76200" y="71438"/>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a:latin typeface="Arial" charset="0"/>
                <a:ea typeface="ＭＳ Ｐゴシック" pitchFamily="28" charset="-128"/>
              </a:rPr>
              <a:t> </a:t>
            </a:r>
          </a:p>
        </p:txBody>
      </p:sp>
      <p:pic>
        <p:nvPicPr>
          <p:cNvPr id="6" name="Picture 202" descr="LOGO">
            <a:extLst>
              <a:ext uri="{FF2B5EF4-FFF2-40B4-BE49-F238E27FC236}">
                <a16:creationId xmlns:a16="http://schemas.microsoft.com/office/drawing/2014/main" id="{73C46BC5-C6AF-423C-881E-294A30EDF7F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6">
            <a:extLst>
              <a:ext uri="{FF2B5EF4-FFF2-40B4-BE49-F238E27FC236}">
                <a16:creationId xmlns:a16="http://schemas.microsoft.com/office/drawing/2014/main" id="{8D4F571D-B4CF-4666-B452-EF9329FFA6D6}"/>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899592" y="476672"/>
            <a:ext cx="7416824" cy="914400"/>
          </a:xfrm>
        </p:spPr>
        <p:txBody>
          <a:bodyPr anchor="t"/>
          <a:lstStyle>
            <a:lvl1pPr>
              <a:defRPr sz="3000">
                <a:solidFill>
                  <a:srgbClr val="808080"/>
                </a:solidFill>
              </a:defRPr>
            </a:lvl1pPr>
          </a:lstStyle>
          <a:p>
            <a:r>
              <a:rPr lang="en-US" altLang="it-IT" noProof="0" dirty="0"/>
              <a:t>Click to edit Master title style</a:t>
            </a:r>
            <a:endParaRPr lang="it-IT" dirty="0"/>
          </a:p>
        </p:txBody>
      </p:sp>
      <p:sp>
        <p:nvSpPr>
          <p:cNvPr id="7174" name="Rectangle 6"/>
          <p:cNvSpPr>
            <a:spLocks noGrp="1" noChangeArrowheads="1"/>
          </p:cNvSpPr>
          <p:nvPr>
            <p:ph type="subTitle" idx="1"/>
          </p:nvPr>
        </p:nvSpPr>
        <p:spPr>
          <a:xfrm>
            <a:off x="899592" y="2635250"/>
            <a:ext cx="7416824" cy="2057400"/>
          </a:xfrm>
        </p:spPr>
        <p:txBody>
          <a:bodyPr anchor="ctr"/>
          <a:lstStyle>
            <a:lvl1pPr marL="0" marR="0" indent="0" algn="l" defTabSz="914400" rtl="0" eaLnBrk="0" fontAlgn="base" latinLnBrk="0" hangingPunct="0">
              <a:lnSpc>
                <a:spcPct val="90000"/>
              </a:lnSpc>
              <a:spcBef>
                <a:spcPct val="0"/>
              </a:spcBef>
              <a:spcAft>
                <a:spcPct val="0"/>
              </a:spcAft>
              <a:buClr>
                <a:srgbClr val="FF0000"/>
              </a:buClr>
              <a:buSzTx/>
              <a:buFontTx/>
              <a:buNone/>
              <a:tabLst/>
              <a:defRPr sz="8000">
                <a:solidFill>
                  <a:srgbClr val="FF0000"/>
                </a:solidFill>
              </a:defRPr>
            </a:lvl1pPr>
          </a:lstStyle>
          <a:p>
            <a:pPr lvl="0"/>
            <a:r>
              <a:rPr lang="en-US" altLang="en-US" noProof="0" dirty="0"/>
              <a:t>Click to edit Master</a:t>
            </a:r>
          </a:p>
          <a:p>
            <a:pPr lvl="0"/>
            <a:r>
              <a:rPr lang="en-US" altLang="en-US" noProof="0" dirty="0"/>
              <a:t>subtitle style</a:t>
            </a:r>
            <a:endParaRPr lang="it-IT" altLang="it-IT" noProof="0" dirty="0"/>
          </a:p>
        </p:txBody>
      </p:sp>
    </p:spTree>
    <p:extLst>
      <p:ext uri="{BB962C8B-B14F-4D97-AF65-F5344CB8AC3E}">
        <p14:creationId xmlns:p14="http://schemas.microsoft.com/office/powerpoint/2010/main" val="251271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olo capitolo">
    <p:spTree>
      <p:nvGrpSpPr>
        <p:cNvPr id="1" name=""/>
        <p:cNvGrpSpPr/>
        <p:nvPr/>
      </p:nvGrpSpPr>
      <p:grpSpPr>
        <a:xfrm>
          <a:off x="0" y="0"/>
          <a:ext cx="0" cy="0"/>
          <a:chOff x="0" y="0"/>
          <a:chExt cx="0" cy="0"/>
        </a:xfrm>
      </p:grpSpPr>
      <p:pic>
        <p:nvPicPr>
          <p:cNvPr id="4" name="Picture 202" descr="LOGO">
            <a:extLst>
              <a:ext uri="{FF2B5EF4-FFF2-40B4-BE49-F238E27FC236}">
                <a16:creationId xmlns:a16="http://schemas.microsoft.com/office/drawing/2014/main" id="{91A4CB57-4F3A-443A-A27B-366EA6D2824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6">
            <a:extLst>
              <a:ext uri="{FF2B5EF4-FFF2-40B4-BE49-F238E27FC236}">
                <a16:creationId xmlns:a16="http://schemas.microsoft.com/office/drawing/2014/main" id="{AC27620F-4952-49B4-9CDF-2FAD6946C1F0}"/>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457200" y="381600"/>
            <a:ext cx="8219256" cy="914400"/>
          </a:xfrm>
        </p:spPr>
        <p:txBody>
          <a:bodyPr/>
          <a:lstStyle>
            <a:lvl1pPr>
              <a:defRPr sz="4000">
                <a:solidFill>
                  <a:schemeClr val="bg2"/>
                </a:solidFill>
              </a:defRPr>
            </a:lvl1pPr>
          </a:lstStyle>
          <a:p>
            <a:r>
              <a:rPr lang="it-IT" dirty="0"/>
              <a:t>Fare clic per modificare stile</a:t>
            </a:r>
          </a:p>
        </p:txBody>
      </p:sp>
      <p:sp>
        <p:nvSpPr>
          <p:cNvPr id="7174" name="Rectangle 6"/>
          <p:cNvSpPr>
            <a:spLocks noGrp="1" noChangeArrowheads="1"/>
          </p:cNvSpPr>
          <p:nvPr>
            <p:ph type="subTitle" idx="1"/>
          </p:nvPr>
        </p:nvSpPr>
        <p:spPr>
          <a:xfrm>
            <a:off x="457200" y="2635250"/>
            <a:ext cx="8219255" cy="2057400"/>
          </a:xfrm>
        </p:spPr>
        <p:txBody>
          <a:bodyPr anchor="ctr"/>
          <a:lstStyle>
            <a:lvl1pPr marL="0" indent="0">
              <a:lnSpc>
                <a:spcPct val="90000"/>
              </a:lnSpc>
              <a:buNone/>
              <a:defRPr sz="7000">
                <a:solidFill>
                  <a:schemeClr val="bg2"/>
                </a:solidFill>
              </a:defRPr>
            </a:lvl1pPr>
          </a:lstStyle>
          <a:p>
            <a:r>
              <a:rPr lang="it-IT" dirty="0"/>
              <a:t>Fare clic per modificare lo stile del sottotitolo dello schema</a:t>
            </a:r>
          </a:p>
        </p:txBody>
      </p:sp>
    </p:spTree>
    <p:extLst>
      <p:ext uri="{BB962C8B-B14F-4D97-AF65-F5344CB8AC3E}">
        <p14:creationId xmlns:p14="http://schemas.microsoft.com/office/powerpoint/2010/main" val="111470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p>
            <a:r>
              <a:rPr lang="it-IT" dirty="0"/>
              <a:t>Fare clic per modificare stile</a:t>
            </a:r>
          </a:p>
        </p:txBody>
      </p:sp>
      <p:sp>
        <p:nvSpPr>
          <p:cNvPr id="3" name="Segnaposto contenuto 2"/>
          <p:cNvSpPr>
            <a:spLocks noGrp="1"/>
          </p:cNvSpPr>
          <p:nvPr>
            <p:ph idx="1"/>
          </p:nvPr>
        </p:nvSpPr>
        <p:spPr>
          <a:xfrm>
            <a:off x="457200" y="134076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867231D9-8139-47B4-89E7-86B4DEC9D8BC}"/>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61723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2030">
    <p:spTree>
      <p:nvGrpSpPr>
        <p:cNvPr id="1" name=""/>
        <p:cNvGrpSpPr/>
        <p:nvPr/>
      </p:nvGrpSpPr>
      <p:grpSpPr>
        <a:xfrm>
          <a:off x="0" y="0"/>
          <a:ext cx="0" cy="0"/>
          <a:chOff x="0" y="0"/>
          <a:chExt cx="0" cy="0"/>
        </a:xfrm>
      </p:grpSpPr>
      <p:pic>
        <p:nvPicPr>
          <p:cNvPr id="4" name="Immagine 7" descr="Immagine che contiene segnale, disegnando&#10;&#10;Descrizione generata automaticamente">
            <a:extLst>
              <a:ext uri="{FF2B5EF4-FFF2-40B4-BE49-F238E27FC236}">
                <a16:creationId xmlns:a16="http://schemas.microsoft.com/office/drawing/2014/main" id="{78D727F1-7F09-448C-810D-6E2411BBA36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44500" y="127000"/>
            <a:ext cx="9461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457200" y="154644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5" name="Segnaposto piè di pagina 1">
            <a:extLst>
              <a:ext uri="{FF2B5EF4-FFF2-40B4-BE49-F238E27FC236}">
                <a16:creationId xmlns:a16="http://schemas.microsoft.com/office/drawing/2014/main" id="{0E81E12B-BAB5-4662-9D23-EE269036461F}"/>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9585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ommari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lvl1pPr>
              <a:defRPr/>
            </a:lvl1pPr>
          </a:lstStyle>
          <a:p>
            <a:endParaRPr lang="it-IT" dirty="0"/>
          </a:p>
        </p:txBody>
      </p:sp>
      <p:sp>
        <p:nvSpPr>
          <p:cNvPr id="3" name="Segnaposto contenuto 2"/>
          <p:cNvSpPr>
            <a:spLocks noGrp="1"/>
          </p:cNvSpPr>
          <p:nvPr>
            <p:ph idx="1"/>
          </p:nvPr>
        </p:nvSpPr>
        <p:spPr>
          <a:xfrm>
            <a:off x="457200" y="1340768"/>
            <a:ext cx="8219256" cy="4114800"/>
          </a:xfrm>
        </p:spPr>
        <p:txBody>
          <a:bodyPr/>
          <a:lstStyle>
            <a:lvl1pPr marL="457200" indent="-457200">
              <a:spcAft>
                <a:spcPts val="1500"/>
              </a:spcAft>
              <a:buSzPct val="80000"/>
              <a:buFont typeface="+mj-lt"/>
              <a:buAutoNum type="arabicPeriod"/>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0297B8DB-296B-4DA5-81B1-0CBB8EBA18DB}"/>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64864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340768"/>
            <a:ext cx="4027803"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58996" y="1340768"/>
            <a:ext cx="4027804"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1">
            <a:extLst>
              <a:ext uri="{FF2B5EF4-FFF2-40B4-BE49-F238E27FC236}">
                <a16:creationId xmlns:a16="http://schemas.microsoft.com/office/drawing/2014/main" id="{54765346-64E8-46ED-82FD-B74D288979F8}"/>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2453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piè di pagina 1">
            <a:extLst>
              <a:ext uri="{FF2B5EF4-FFF2-40B4-BE49-F238E27FC236}">
                <a16:creationId xmlns:a16="http://schemas.microsoft.com/office/drawing/2014/main" id="{BF7FD464-AA25-4E41-ABAA-48D892DE4006}"/>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99112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C7A04D3-6012-478F-82A3-ADD9EA58FE9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9356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DA1586-6383-40F6-92EB-ECAA881D31FF}"/>
              </a:ext>
            </a:extLst>
          </p:cNvPr>
          <p:cNvSpPr/>
          <p:nvPr userDrawn="1"/>
        </p:nvSpPr>
        <p:spPr bwMode="auto">
          <a:xfrm>
            <a:off x="0" y="6621463"/>
            <a:ext cx="9144000" cy="236537"/>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r>
              <a:rPr lang="en-US" sz="1800" dirty="0">
                <a:latin typeface="Arial" charset="0"/>
                <a:ea typeface="ＭＳ Ｐゴシック" charset="-128"/>
              </a:rPr>
              <a:t> </a:t>
            </a:r>
          </a:p>
        </p:txBody>
      </p:sp>
      <p:pic>
        <p:nvPicPr>
          <p:cNvPr id="1027" name="Picture 9" descr="LOGO">
            <a:extLst>
              <a:ext uri="{FF2B5EF4-FFF2-40B4-BE49-F238E27FC236}">
                <a16:creationId xmlns:a16="http://schemas.microsoft.com/office/drawing/2014/main" id="{993664AA-D8C9-45A7-BE32-D8AA7D011133}"/>
              </a:ext>
            </a:extLst>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7816850" y="6623050"/>
            <a:ext cx="1339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77F8D817-6C3F-41FD-9381-A5E86A1A33C8}"/>
              </a:ext>
            </a:extLst>
          </p:cNvPr>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2" name="Rectangle 5">
            <a:extLst>
              <a:ext uri="{FF2B5EF4-FFF2-40B4-BE49-F238E27FC236}">
                <a16:creationId xmlns:a16="http://schemas.microsoft.com/office/drawing/2014/main" id="{DC83DDDD-6E43-4634-8F25-1196B8D3305E}"/>
              </a:ext>
            </a:extLst>
          </p:cNvPr>
          <p:cNvSpPr>
            <a:spLocks noGrp="1" noChangeArrowheads="1"/>
          </p:cNvSpPr>
          <p:nvPr>
            <p:ph type="ftr" sz="quarter" idx="3"/>
          </p:nvPr>
        </p:nvSpPr>
        <p:spPr bwMode="auto">
          <a:xfrm>
            <a:off x="76200" y="6626225"/>
            <a:ext cx="4424363" cy="242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1"/>
                </a:solidFill>
                <a:latin typeface="Arial" panose="020B0604020202020204" pitchFamily="34" charset="0"/>
              </a:defRPr>
            </a:lvl1pPr>
          </a:lstStyle>
          <a:p>
            <a:pPr>
              <a:defRPr/>
            </a:pPr>
            <a:r>
              <a:rPr lang="it-IT" altLang="it-IT"/>
              <a:t>Brady, Jespersen, Hyslop, Pignocchino </a:t>
            </a:r>
            <a:r>
              <a:rPr lang="it-IT" altLang="it-IT" i="1"/>
              <a:t>Chimica.blu seconda edizione </a:t>
            </a:r>
            <a:r>
              <a:rPr lang="it-IT" altLang="it-IT"/>
              <a:t>© Zanichelli 2020</a:t>
            </a:r>
          </a:p>
        </p:txBody>
      </p:sp>
      <p:sp>
        <p:nvSpPr>
          <p:cNvPr id="1030" name="Rectangle 209">
            <a:extLst>
              <a:ext uri="{FF2B5EF4-FFF2-40B4-BE49-F238E27FC236}">
                <a16:creationId xmlns:a16="http://schemas.microsoft.com/office/drawing/2014/main" id="{1F3ED997-7008-4F55-AE00-5B2B601BC293}"/>
              </a:ext>
            </a:extLst>
          </p:cNvPr>
          <p:cNvSpPr>
            <a:spLocks noGrp="1" noChangeArrowheads="1"/>
          </p:cNvSpPr>
          <p:nvPr userDrawn="1"/>
        </p:nvSpPr>
        <p:spPr bwMode="auto">
          <a:xfrm>
            <a:off x="3733800" y="6626225"/>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1B3BB54C-B0EF-474E-81FE-E0109535F7CC}" type="slidenum">
              <a:rPr lang="it-IT" altLang="it-IT" sz="800">
                <a:solidFill>
                  <a:schemeClr val="tx1"/>
                </a:solidFill>
                <a:latin typeface="Arial" panose="020B0604020202020204" pitchFamily="34" charset="0"/>
              </a:rPr>
              <a:pPr algn="ctr"/>
              <a:t>‹N›</a:t>
            </a:fld>
            <a:endParaRPr lang="it-IT" altLang="it-IT" sz="1400">
              <a:solidFill>
                <a:schemeClr val="tx1"/>
              </a:solidFill>
              <a:latin typeface="Arial" panose="020B0604020202020204" pitchFamily="34" charset="0"/>
            </a:endParaRPr>
          </a:p>
        </p:txBody>
      </p:sp>
      <p:sp>
        <p:nvSpPr>
          <p:cNvPr id="1031" name="Rectangle 213">
            <a:extLst>
              <a:ext uri="{FF2B5EF4-FFF2-40B4-BE49-F238E27FC236}">
                <a16:creationId xmlns:a16="http://schemas.microsoft.com/office/drawing/2014/main" id="{FD247F9F-453B-48E8-A8D2-883AD25F1F38}"/>
              </a:ext>
            </a:extLst>
          </p:cNvPr>
          <p:cNvSpPr>
            <a:spLocks noGrp="1" noChangeArrowheads="1"/>
          </p:cNvSpPr>
          <p:nvPr>
            <p:ph type="body" idx="1"/>
          </p:nvPr>
        </p:nvSpPr>
        <p:spPr bwMode="auto">
          <a:xfrm>
            <a:off x="457200" y="1341438"/>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Lst>
  <p:hf sldNum="0" hdr="0" dt="0"/>
  <p:txStyles>
    <p:titleStyle>
      <a:lvl1pPr algn="l" rtl="0" eaLnBrk="0" fontAlgn="base" hangingPunct="0">
        <a:lnSpc>
          <a:spcPct val="90000"/>
        </a:lnSpc>
        <a:spcBef>
          <a:spcPct val="0"/>
        </a:spcBef>
        <a:spcAft>
          <a:spcPct val="0"/>
        </a:spcAft>
        <a:defRPr sz="4000">
          <a:solidFill>
            <a:srgbClr val="FF0000"/>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5pPr>
      <a:lvl6pPr marL="4572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6pPr>
      <a:lvl7pPr marL="9144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7pPr>
      <a:lvl8pPr marL="13716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8pPr>
      <a:lvl9pPr marL="18288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9pPr>
    </p:titleStyle>
    <p:bodyStyle>
      <a:lvl1pPr marL="342900" indent="-342900" algn="l" rtl="0" eaLnBrk="0" fontAlgn="base" hangingPunct="0">
        <a:spcBef>
          <a:spcPct val="0"/>
        </a:spcBef>
        <a:spcAft>
          <a:spcPts val="1500"/>
        </a:spcAft>
        <a:buClr>
          <a:srgbClr val="FF0000"/>
        </a:buClr>
        <a:buChar char="•"/>
        <a:defRPr sz="2400">
          <a:solidFill>
            <a:schemeClr val="tx1"/>
          </a:solidFill>
          <a:latin typeface="+mn-lt"/>
          <a:ea typeface="MS PGothic" panose="020B0600070205080204" pitchFamily="34" charset="-128"/>
          <a:cs typeface="MS PGothic" panose="020B0600070205080204" pitchFamily="34" charset="-128"/>
        </a:defRPr>
      </a:lvl1pPr>
      <a:lvl2pPr marL="292100" indent="571500" algn="l" rtl="0" eaLnBrk="0" fontAlgn="base" hangingPunct="0">
        <a:lnSpc>
          <a:spcPct val="140000"/>
        </a:lnSpc>
        <a:spcBef>
          <a:spcPct val="0"/>
        </a:spcBef>
        <a:spcAft>
          <a:spcPts val="1500"/>
        </a:spcAft>
        <a:buClr>
          <a:srgbClr val="FF0000"/>
        </a:buClr>
        <a:buFont typeface="Times" panose="02020603050405020304" pitchFamily="18" charset="0"/>
        <a:buChar char="•"/>
        <a:defRPr sz="3200">
          <a:solidFill>
            <a:schemeClr val="tx1"/>
          </a:solidFill>
          <a:latin typeface="+mn-lt"/>
          <a:ea typeface="MS PGothic" panose="020B0600070205080204" pitchFamily="34" charset="-128"/>
          <a:cs typeface="MS PGothic" panose="020B0600070205080204" pitchFamily="34" charset="-128"/>
        </a:defRPr>
      </a:lvl2pPr>
      <a:lvl3pPr marL="1054100" indent="190500" algn="l" rtl="0" eaLnBrk="0" fontAlgn="base" hangingPunct="0">
        <a:spcBef>
          <a:spcPct val="0"/>
        </a:spcBef>
        <a:spcAft>
          <a:spcPts val="1500"/>
        </a:spcAft>
        <a:buClr>
          <a:schemeClr val="tx1"/>
        </a:buClr>
        <a:buFont typeface="Times" panose="02020603050405020304" pitchFamily="18" charset="0"/>
        <a:buChar char="–"/>
        <a:defRPr sz="2000">
          <a:solidFill>
            <a:schemeClr val="tx1"/>
          </a:solidFill>
          <a:latin typeface="+mn-lt"/>
          <a:ea typeface="ヒラギノ角ゴ Pro W3" charset="-128"/>
          <a:cs typeface="ヒラギノ角ゴ Pro W3" charset="-128"/>
        </a:defRPr>
      </a:lvl3pPr>
      <a:lvl4pPr marL="1435100" indent="185738" algn="l" rtl="0" eaLnBrk="0" fontAlgn="base" hangingPunct="0">
        <a:spcBef>
          <a:spcPct val="0"/>
        </a:spcBef>
        <a:spcAft>
          <a:spcPts val="1500"/>
        </a:spcAft>
        <a:buChar char="–"/>
        <a:defRPr sz="2000">
          <a:solidFill>
            <a:schemeClr val="tx1"/>
          </a:solidFill>
          <a:latin typeface="+mn-lt"/>
          <a:ea typeface="ヒラギノ角ゴ Pro W3" charset="-128"/>
          <a:cs typeface="ヒラギノ角ゴ Pro W3" charset="0"/>
        </a:defRPr>
      </a:lvl4pPr>
      <a:lvl5pPr marL="1816100" indent="190500" algn="l" rtl="0" eaLnBrk="0" fontAlgn="base" hangingPunct="0">
        <a:spcBef>
          <a:spcPct val="20000"/>
        </a:spcBef>
        <a:spcAft>
          <a:spcPts val="1500"/>
        </a:spcAft>
        <a:buClr>
          <a:schemeClr val="bg2"/>
        </a:buClr>
        <a:buChar char="–"/>
        <a:defRPr sz="2000">
          <a:solidFill>
            <a:schemeClr val="tx1"/>
          </a:solidFill>
          <a:latin typeface="+mn-lt"/>
          <a:ea typeface="MS PGothic" panose="020B0600070205080204" pitchFamily="34" charset="-128"/>
          <a:cs typeface="MS PGothic" panose="020B0600070205080204" pitchFamily="34" charset="-128"/>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0EDB6-06E5-43FE-A114-BB44DDDF1536}"/>
              </a:ext>
            </a:extLst>
          </p:cNvPr>
          <p:cNvSpPr>
            <a:spLocks noGrp="1"/>
          </p:cNvSpPr>
          <p:nvPr>
            <p:ph type="title"/>
          </p:nvPr>
        </p:nvSpPr>
        <p:spPr/>
        <p:txBody>
          <a:bodyPr/>
          <a:lstStyle/>
          <a:p>
            <a:r>
              <a:rPr lang="it-IT" dirty="0"/>
              <a:t>I legami intermolecolari</a:t>
            </a:r>
          </a:p>
        </p:txBody>
      </p:sp>
      <p:sp>
        <p:nvSpPr>
          <p:cNvPr id="3" name="Segnaposto contenuto 2">
            <a:extLst>
              <a:ext uri="{FF2B5EF4-FFF2-40B4-BE49-F238E27FC236}">
                <a16:creationId xmlns:a16="http://schemas.microsoft.com/office/drawing/2014/main" id="{2771FC71-8430-46C3-B77A-B3E9440492DF}"/>
              </a:ext>
            </a:extLst>
          </p:cNvPr>
          <p:cNvSpPr>
            <a:spLocks noGrp="1"/>
          </p:cNvSpPr>
          <p:nvPr>
            <p:ph idx="1"/>
          </p:nvPr>
        </p:nvSpPr>
        <p:spPr/>
        <p:txBody>
          <a:bodyPr/>
          <a:lstStyle/>
          <a:p>
            <a:r>
              <a:rPr lang="it-IT" dirty="0"/>
              <a:t>I </a:t>
            </a:r>
            <a:r>
              <a:rPr lang="it-IT" b="1" dirty="0"/>
              <a:t>legami intermolecolari</a:t>
            </a:r>
            <a:r>
              <a:rPr lang="it-IT" dirty="0"/>
              <a:t>, o </a:t>
            </a:r>
            <a:r>
              <a:rPr lang="it-IT" b="1" dirty="0"/>
              <a:t>forze di van </a:t>
            </a:r>
            <a:r>
              <a:rPr lang="it-IT" b="1" dirty="0" err="1"/>
              <a:t>der</a:t>
            </a:r>
            <a:r>
              <a:rPr lang="it-IT" b="1" dirty="0"/>
              <a:t> </a:t>
            </a:r>
            <a:r>
              <a:rPr lang="it-IT" b="1" dirty="0" err="1"/>
              <a:t>Waals</a:t>
            </a:r>
            <a:r>
              <a:rPr lang="it-IT" dirty="0"/>
              <a:t>, sono forze di natura elettrica che si instaurano, nei solidi e nei liquidi, tra più molecole oppure tra ioni e molecole.</a:t>
            </a:r>
          </a:p>
          <a:p>
            <a:r>
              <a:rPr lang="it-IT" dirty="0"/>
              <a:t>I legami intermolecolari influenzano molte proprietà fisiche dei solidi e dei liquidi.</a:t>
            </a:r>
          </a:p>
          <a:p>
            <a:r>
              <a:rPr lang="it-IT" dirty="0"/>
              <a:t>Legami intermolecolari:</a:t>
            </a:r>
          </a:p>
          <a:p>
            <a:pPr marL="342900" indent="-342900">
              <a:buClrTx/>
              <a:buSzPct val="80000"/>
              <a:buFont typeface="Arial" panose="020B0604020202020204" pitchFamily="34" charset="0"/>
              <a:buChar char="•"/>
            </a:pPr>
            <a:r>
              <a:rPr lang="it-IT" dirty="0"/>
              <a:t>attrazioni dipolo-dipolo;</a:t>
            </a:r>
          </a:p>
          <a:p>
            <a:pPr marL="342900" indent="-342900">
              <a:buClrTx/>
              <a:buSzPct val="80000"/>
              <a:buFont typeface="Arial" panose="020B0604020202020204" pitchFamily="34" charset="0"/>
              <a:buChar char="•"/>
            </a:pPr>
            <a:r>
              <a:rPr lang="it-IT" dirty="0"/>
              <a:t>legame a idrogeno;</a:t>
            </a:r>
          </a:p>
          <a:p>
            <a:pPr marL="342900" indent="-342900">
              <a:buClrTx/>
              <a:buSzPct val="80000"/>
              <a:buFont typeface="Arial" panose="020B0604020202020204" pitchFamily="34" charset="0"/>
              <a:buChar char="•"/>
            </a:pPr>
            <a:r>
              <a:rPr lang="it-IT" dirty="0"/>
              <a:t>forze di London.</a:t>
            </a:r>
          </a:p>
        </p:txBody>
      </p:sp>
      <p:sp>
        <p:nvSpPr>
          <p:cNvPr id="4" name="Segnaposto piè di pagina 3">
            <a:extLst>
              <a:ext uri="{FF2B5EF4-FFF2-40B4-BE49-F238E27FC236}">
                <a16:creationId xmlns:a16="http://schemas.microsoft.com/office/drawing/2014/main" id="{A36DAC1B-4C79-4CFE-A086-991CD09A69D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74357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0EDB6-06E5-43FE-A114-BB44DDDF1536}"/>
              </a:ext>
            </a:extLst>
          </p:cNvPr>
          <p:cNvSpPr>
            <a:spLocks noGrp="1"/>
          </p:cNvSpPr>
          <p:nvPr>
            <p:ph type="title"/>
          </p:nvPr>
        </p:nvSpPr>
        <p:spPr/>
        <p:txBody>
          <a:bodyPr/>
          <a:lstStyle/>
          <a:p>
            <a:r>
              <a:rPr lang="it-IT" dirty="0"/>
              <a:t>I legami intermolecolari</a:t>
            </a:r>
          </a:p>
        </p:txBody>
      </p:sp>
      <p:sp>
        <p:nvSpPr>
          <p:cNvPr id="3" name="Segnaposto contenuto 2">
            <a:extLst>
              <a:ext uri="{FF2B5EF4-FFF2-40B4-BE49-F238E27FC236}">
                <a16:creationId xmlns:a16="http://schemas.microsoft.com/office/drawing/2014/main" id="{2771FC71-8430-46C3-B77A-B3E9440492DF}"/>
              </a:ext>
            </a:extLst>
          </p:cNvPr>
          <p:cNvSpPr>
            <a:spLocks noGrp="1"/>
          </p:cNvSpPr>
          <p:nvPr>
            <p:ph idx="1"/>
          </p:nvPr>
        </p:nvSpPr>
        <p:spPr/>
        <p:txBody>
          <a:bodyPr/>
          <a:lstStyle/>
          <a:p>
            <a:r>
              <a:rPr lang="it-IT" dirty="0"/>
              <a:t>L’</a:t>
            </a:r>
            <a:r>
              <a:rPr lang="it-IT" b="1" dirty="0"/>
              <a:t>attrazione dipolo-dipolo</a:t>
            </a:r>
            <a:r>
              <a:rPr lang="it-IT" dirty="0"/>
              <a:t> è l’attrazione tra molecole polari e ha un’intensità pari a circa l’1% rispetto a quella di un legame covalente.</a:t>
            </a:r>
          </a:p>
        </p:txBody>
      </p:sp>
      <p:sp>
        <p:nvSpPr>
          <p:cNvPr id="4" name="Segnaposto piè di pagina 3">
            <a:extLst>
              <a:ext uri="{FF2B5EF4-FFF2-40B4-BE49-F238E27FC236}">
                <a16:creationId xmlns:a16="http://schemas.microsoft.com/office/drawing/2014/main" id="{A36DAC1B-4C79-4CFE-A086-991CD09A69D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C25CB699-0B5C-4E8B-A6D6-B63FBF8AD7F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76672" y="2996952"/>
            <a:ext cx="7380312" cy="2704366"/>
          </a:xfrm>
          <a:prstGeom prst="rect">
            <a:avLst/>
          </a:prstGeom>
        </p:spPr>
      </p:pic>
    </p:spTree>
    <p:extLst>
      <p:ext uri="{BB962C8B-B14F-4D97-AF65-F5344CB8AC3E}">
        <p14:creationId xmlns:p14="http://schemas.microsoft.com/office/powerpoint/2010/main" val="2958377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0EDB6-06E5-43FE-A114-BB44DDDF1536}"/>
              </a:ext>
            </a:extLst>
          </p:cNvPr>
          <p:cNvSpPr>
            <a:spLocks noGrp="1"/>
          </p:cNvSpPr>
          <p:nvPr>
            <p:ph type="title"/>
          </p:nvPr>
        </p:nvSpPr>
        <p:spPr/>
        <p:txBody>
          <a:bodyPr/>
          <a:lstStyle/>
          <a:p>
            <a:r>
              <a:rPr lang="it-IT" dirty="0"/>
              <a:t>I legami intermolecolari</a:t>
            </a:r>
          </a:p>
        </p:txBody>
      </p:sp>
      <p:sp>
        <p:nvSpPr>
          <p:cNvPr id="3" name="Segnaposto contenuto 2">
            <a:extLst>
              <a:ext uri="{FF2B5EF4-FFF2-40B4-BE49-F238E27FC236}">
                <a16:creationId xmlns:a16="http://schemas.microsoft.com/office/drawing/2014/main" id="{2771FC71-8430-46C3-B77A-B3E9440492DF}"/>
              </a:ext>
            </a:extLst>
          </p:cNvPr>
          <p:cNvSpPr>
            <a:spLocks noGrp="1"/>
          </p:cNvSpPr>
          <p:nvPr>
            <p:ph idx="1"/>
          </p:nvPr>
        </p:nvSpPr>
        <p:spPr/>
        <p:txBody>
          <a:bodyPr/>
          <a:lstStyle/>
          <a:p>
            <a:r>
              <a:rPr lang="it-IT" dirty="0"/>
              <a:t>Il </a:t>
            </a:r>
            <a:r>
              <a:rPr lang="it-IT" b="1" dirty="0"/>
              <a:t>legame a idrogeno </a:t>
            </a:r>
            <a:r>
              <a:rPr lang="it-IT" dirty="0"/>
              <a:t>è l’attrazione dipolo-dipolo tra molecole che contengono legami N—H, O—H e F—H (molto polari). È circa cinque volte più forte delle altre attrazioni dipolo-dipolo.</a:t>
            </a:r>
          </a:p>
          <a:p>
            <a:r>
              <a:rPr lang="it-IT" dirty="0"/>
              <a:t>Il legame a idrogeno si stabilisce tra le molecole d’acqua.</a:t>
            </a:r>
          </a:p>
        </p:txBody>
      </p:sp>
      <p:sp>
        <p:nvSpPr>
          <p:cNvPr id="4" name="Segnaposto piè di pagina 3">
            <a:extLst>
              <a:ext uri="{FF2B5EF4-FFF2-40B4-BE49-F238E27FC236}">
                <a16:creationId xmlns:a16="http://schemas.microsoft.com/office/drawing/2014/main" id="{A36DAC1B-4C79-4CFE-A086-991CD09A69D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F3604D31-8A75-40BC-985C-E056B4E6E3DE}"/>
              </a:ext>
            </a:extLst>
          </p:cNvPr>
          <p:cNvPicPr>
            <a:picLocks noChangeAspect="1"/>
          </p:cNvPicPr>
          <p:nvPr/>
        </p:nvPicPr>
        <p:blipFill>
          <a:blip r:embed="rId2"/>
          <a:stretch>
            <a:fillRect/>
          </a:stretch>
        </p:blipFill>
        <p:spPr>
          <a:xfrm>
            <a:off x="1229635" y="3541274"/>
            <a:ext cx="6674386" cy="2935726"/>
          </a:xfrm>
          <a:prstGeom prst="rect">
            <a:avLst/>
          </a:prstGeom>
        </p:spPr>
      </p:pic>
    </p:spTree>
    <p:extLst>
      <p:ext uri="{BB962C8B-B14F-4D97-AF65-F5344CB8AC3E}">
        <p14:creationId xmlns:p14="http://schemas.microsoft.com/office/powerpoint/2010/main" val="3231359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0EDB6-06E5-43FE-A114-BB44DDDF1536}"/>
              </a:ext>
            </a:extLst>
          </p:cNvPr>
          <p:cNvSpPr>
            <a:spLocks noGrp="1"/>
          </p:cNvSpPr>
          <p:nvPr>
            <p:ph type="title"/>
          </p:nvPr>
        </p:nvSpPr>
        <p:spPr/>
        <p:txBody>
          <a:bodyPr/>
          <a:lstStyle/>
          <a:p>
            <a:r>
              <a:rPr lang="it-IT" dirty="0"/>
              <a:t>I legami intermolecolari</a:t>
            </a:r>
          </a:p>
        </p:txBody>
      </p:sp>
      <p:sp>
        <p:nvSpPr>
          <p:cNvPr id="3" name="Segnaposto contenuto 2">
            <a:extLst>
              <a:ext uri="{FF2B5EF4-FFF2-40B4-BE49-F238E27FC236}">
                <a16:creationId xmlns:a16="http://schemas.microsoft.com/office/drawing/2014/main" id="{2771FC71-8430-46C3-B77A-B3E9440492DF}"/>
              </a:ext>
            </a:extLst>
          </p:cNvPr>
          <p:cNvSpPr>
            <a:spLocks noGrp="1"/>
          </p:cNvSpPr>
          <p:nvPr>
            <p:ph idx="1"/>
          </p:nvPr>
        </p:nvSpPr>
        <p:spPr>
          <a:xfrm>
            <a:off x="457200" y="1340768"/>
            <a:ext cx="8219256" cy="1080120"/>
          </a:xfrm>
        </p:spPr>
        <p:txBody>
          <a:bodyPr/>
          <a:lstStyle/>
          <a:p>
            <a:r>
              <a:rPr lang="it-IT" dirty="0"/>
              <a:t>Le </a:t>
            </a:r>
            <a:r>
              <a:rPr lang="it-IT" b="1" dirty="0"/>
              <a:t>forze di London </a:t>
            </a:r>
            <a:r>
              <a:rPr lang="it-IT" dirty="0"/>
              <a:t>sono attrazioni tra molecole apolari. In due atomi vicini, gli elettroni si influenzano reciprocamente formando un dipolo istantaneo e un dipolo indotto.</a:t>
            </a:r>
          </a:p>
        </p:txBody>
      </p:sp>
      <p:sp>
        <p:nvSpPr>
          <p:cNvPr id="4" name="Segnaposto piè di pagina 3">
            <a:extLst>
              <a:ext uri="{FF2B5EF4-FFF2-40B4-BE49-F238E27FC236}">
                <a16:creationId xmlns:a16="http://schemas.microsoft.com/office/drawing/2014/main" id="{A36DAC1B-4C79-4CFE-A086-991CD09A69D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1915D854-BEFD-4B0E-9048-4C34ADF55EC9}"/>
              </a:ext>
            </a:extLst>
          </p:cNvPr>
          <p:cNvPicPr>
            <a:picLocks noChangeAspect="1"/>
          </p:cNvPicPr>
          <p:nvPr/>
        </p:nvPicPr>
        <p:blipFill rotWithShape="1">
          <a:blip r:embed="rId2">
            <a:extLst>
              <a:ext uri="{28A0092B-C50C-407E-A947-70E740481C1C}">
                <a14:useLocalDpi xmlns:a14="http://schemas.microsoft.com/office/drawing/2010/main"/>
              </a:ext>
            </a:extLst>
          </a:blip>
          <a:srcRect l="7476" r="9838" b="6579"/>
          <a:stretch/>
        </p:blipFill>
        <p:spPr>
          <a:xfrm>
            <a:off x="1470484" y="2525589"/>
            <a:ext cx="6192688" cy="3933675"/>
          </a:xfrm>
          <a:prstGeom prst="rect">
            <a:avLst/>
          </a:prstGeom>
        </p:spPr>
      </p:pic>
    </p:spTree>
    <p:extLst>
      <p:ext uri="{BB962C8B-B14F-4D97-AF65-F5344CB8AC3E}">
        <p14:creationId xmlns:p14="http://schemas.microsoft.com/office/powerpoint/2010/main" val="308482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E0EDB6-06E5-43FE-A114-BB44DDDF1536}"/>
              </a:ext>
            </a:extLst>
          </p:cNvPr>
          <p:cNvSpPr>
            <a:spLocks noGrp="1"/>
          </p:cNvSpPr>
          <p:nvPr>
            <p:ph type="title"/>
          </p:nvPr>
        </p:nvSpPr>
        <p:spPr/>
        <p:txBody>
          <a:bodyPr/>
          <a:lstStyle/>
          <a:p>
            <a:r>
              <a:rPr lang="it-IT" dirty="0"/>
              <a:t>I legami intermolecolari</a:t>
            </a:r>
          </a:p>
        </p:txBody>
      </p:sp>
      <p:sp>
        <p:nvSpPr>
          <p:cNvPr id="3" name="Segnaposto contenuto 2">
            <a:extLst>
              <a:ext uri="{FF2B5EF4-FFF2-40B4-BE49-F238E27FC236}">
                <a16:creationId xmlns:a16="http://schemas.microsoft.com/office/drawing/2014/main" id="{2771FC71-8430-46C3-B77A-B3E9440492DF}"/>
              </a:ext>
            </a:extLst>
          </p:cNvPr>
          <p:cNvSpPr>
            <a:spLocks noGrp="1"/>
          </p:cNvSpPr>
          <p:nvPr>
            <p:ph idx="1"/>
          </p:nvPr>
        </p:nvSpPr>
        <p:spPr/>
        <p:txBody>
          <a:bodyPr/>
          <a:lstStyle/>
          <a:p>
            <a:r>
              <a:rPr lang="it-IT" dirty="0"/>
              <a:t>L’intensità delle forze di London dipende da:</a:t>
            </a:r>
          </a:p>
          <a:p>
            <a:pPr marL="342900" indent="-342900">
              <a:buClrTx/>
              <a:buSzPct val="80000"/>
              <a:buFont typeface="Arial" panose="020B0604020202020204" pitchFamily="34" charset="0"/>
              <a:buChar char="•"/>
            </a:pPr>
            <a:r>
              <a:rPr lang="it-IT" b="1" dirty="0"/>
              <a:t>polarizzabilità </a:t>
            </a:r>
            <a:r>
              <a:rPr lang="it-IT" dirty="0"/>
              <a:t>della nube elettronica di una particella (aumenta all’aumentare delle sue dimensioni);</a:t>
            </a:r>
          </a:p>
          <a:p>
            <a:pPr marL="342900" indent="-342900">
              <a:buClrTx/>
              <a:buSzPct val="80000"/>
              <a:buFont typeface="Arial" panose="020B0604020202020204" pitchFamily="34" charset="0"/>
              <a:buChar char="•"/>
            </a:pPr>
            <a:r>
              <a:rPr lang="it-IT" b="1" dirty="0"/>
              <a:t>numero di atomi </a:t>
            </a:r>
            <a:r>
              <a:rPr lang="it-IT" dirty="0"/>
              <a:t>presenti in una molecola;</a:t>
            </a:r>
          </a:p>
          <a:p>
            <a:pPr marL="342900" indent="-342900">
              <a:buClrTx/>
              <a:buSzPct val="80000"/>
              <a:buFont typeface="Arial" panose="020B0604020202020204" pitchFamily="34" charset="0"/>
              <a:buChar char="•"/>
            </a:pPr>
            <a:r>
              <a:rPr lang="it-IT" b="1" dirty="0"/>
              <a:t>forma</a:t>
            </a:r>
            <a:r>
              <a:rPr lang="it-IT" dirty="0"/>
              <a:t> delle molecole.</a:t>
            </a:r>
          </a:p>
        </p:txBody>
      </p:sp>
      <p:sp>
        <p:nvSpPr>
          <p:cNvPr id="4" name="Segnaposto piè di pagina 3">
            <a:extLst>
              <a:ext uri="{FF2B5EF4-FFF2-40B4-BE49-F238E27FC236}">
                <a16:creationId xmlns:a16="http://schemas.microsoft.com/office/drawing/2014/main" id="{A36DAC1B-4C79-4CFE-A086-991CD09A69D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7133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7E37D5-D947-4492-9D03-B0D58F64550E}"/>
              </a:ext>
            </a:extLst>
          </p:cNvPr>
          <p:cNvSpPr>
            <a:spLocks noGrp="1"/>
          </p:cNvSpPr>
          <p:nvPr>
            <p:ph type="title"/>
          </p:nvPr>
        </p:nvSpPr>
        <p:spPr/>
        <p:txBody>
          <a:bodyPr/>
          <a:lstStyle/>
          <a:p>
            <a:r>
              <a:rPr lang="it-IT" dirty="0"/>
              <a:t>I legami intermolecolari</a:t>
            </a:r>
          </a:p>
        </p:txBody>
      </p:sp>
      <p:sp>
        <p:nvSpPr>
          <p:cNvPr id="3" name="Segnaposto contenuto 2">
            <a:extLst>
              <a:ext uri="{FF2B5EF4-FFF2-40B4-BE49-F238E27FC236}">
                <a16:creationId xmlns:a16="http://schemas.microsoft.com/office/drawing/2014/main" id="{2EE0E109-07BE-4ED1-88E5-EF899B167DA8}"/>
              </a:ext>
            </a:extLst>
          </p:cNvPr>
          <p:cNvSpPr>
            <a:spLocks noGrp="1"/>
          </p:cNvSpPr>
          <p:nvPr>
            <p:ph idx="1"/>
          </p:nvPr>
        </p:nvSpPr>
        <p:spPr/>
        <p:txBody>
          <a:bodyPr/>
          <a:lstStyle/>
          <a:p>
            <a:r>
              <a:rPr lang="it-IT" dirty="0"/>
              <a:t>Le principali forze di attrazione intermolecolari e le loro caratteristiche:</a:t>
            </a:r>
          </a:p>
        </p:txBody>
      </p:sp>
      <p:sp>
        <p:nvSpPr>
          <p:cNvPr id="4" name="Segnaposto piè di pagina 3">
            <a:extLst>
              <a:ext uri="{FF2B5EF4-FFF2-40B4-BE49-F238E27FC236}">
                <a16:creationId xmlns:a16="http://schemas.microsoft.com/office/drawing/2014/main" id="{B0735B62-A144-4593-B1BA-449985860B3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289F6D7F-C6CC-458D-B76C-C40A1C94830B}"/>
              </a:ext>
            </a:extLst>
          </p:cNvPr>
          <p:cNvPicPr>
            <a:picLocks noChangeAspect="1"/>
          </p:cNvPicPr>
          <p:nvPr/>
        </p:nvPicPr>
        <p:blipFill>
          <a:blip r:embed="rId2"/>
          <a:stretch>
            <a:fillRect/>
          </a:stretch>
        </p:blipFill>
        <p:spPr>
          <a:xfrm>
            <a:off x="336612" y="2852936"/>
            <a:ext cx="8460432" cy="2456024"/>
          </a:xfrm>
          <a:prstGeom prst="rect">
            <a:avLst/>
          </a:prstGeom>
        </p:spPr>
      </p:pic>
    </p:spTree>
    <p:extLst>
      <p:ext uri="{BB962C8B-B14F-4D97-AF65-F5344CB8AC3E}">
        <p14:creationId xmlns:p14="http://schemas.microsoft.com/office/powerpoint/2010/main" val="312536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8892D-0271-4964-9A28-CA8F83BD0F89}"/>
              </a:ext>
            </a:extLst>
          </p:cNvPr>
          <p:cNvSpPr>
            <a:spLocks noGrp="1"/>
          </p:cNvSpPr>
          <p:nvPr>
            <p:ph type="title"/>
          </p:nvPr>
        </p:nvSpPr>
        <p:spPr/>
        <p:txBody>
          <a:bodyPr/>
          <a:lstStyle/>
          <a:p>
            <a:r>
              <a:rPr lang="it-IT" dirty="0"/>
              <a:t>I legami intermolecolari</a:t>
            </a:r>
            <a:br>
              <a:rPr lang="it-IT" dirty="0"/>
            </a:br>
            <a:r>
              <a:rPr lang="it-IT" dirty="0"/>
              <a:t>e la forma delle macromolecole</a:t>
            </a:r>
          </a:p>
        </p:txBody>
      </p:sp>
      <p:sp>
        <p:nvSpPr>
          <p:cNvPr id="5" name="Segnaposto contenuto 4">
            <a:extLst>
              <a:ext uri="{FF2B5EF4-FFF2-40B4-BE49-F238E27FC236}">
                <a16:creationId xmlns:a16="http://schemas.microsoft.com/office/drawing/2014/main" id="{E8CC7C3C-CD17-495B-831A-DEF393394F37}"/>
              </a:ext>
            </a:extLst>
          </p:cNvPr>
          <p:cNvSpPr>
            <a:spLocks noGrp="1"/>
          </p:cNvSpPr>
          <p:nvPr>
            <p:ph idx="1"/>
          </p:nvPr>
        </p:nvSpPr>
        <p:spPr>
          <a:xfrm>
            <a:off x="457200" y="1546448"/>
            <a:ext cx="8219256" cy="4114800"/>
          </a:xfrm>
        </p:spPr>
        <p:txBody>
          <a:bodyPr/>
          <a:lstStyle/>
          <a:p>
            <a:r>
              <a:rPr lang="it-IT" b="1" dirty="0"/>
              <a:t>Macromolecola</a:t>
            </a:r>
            <a:r>
              <a:rPr lang="it-IT" dirty="0"/>
              <a:t> → molecola formata anche da milioni di atomi.</a:t>
            </a:r>
          </a:p>
          <a:p>
            <a:r>
              <a:rPr lang="it-IT" b="1" dirty="0"/>
              <a:t>Polimero </a:t>
            </a:r>
            <a:r>
              <a:rPr lang="it-IT" dirty="0"/>
              <a:t>→ macromolecola la cui struttura è data dalla ripetizione di un gruppo molecolare (</a:t>
            </a:r>
            <a:r>
              <a:rPr lang="it-IT" b="1" dirty="0"/>
              <a:t>unità ripetitiva</a:t>
            </a:r>
            <a:r>
              <a:rPr lang="it-IT" dirty="0"/>
              <a:t>) per un numero altissimo di volte. </a:t>
            </a:r>
          </a:p>
          <a:p>
            <a:r>
              <a:rPr lang="it-IT" b="1" dirty="0"/>
              <a:t>Monomero</a:t>
            </a:r>
            <a:r>
              <a:rPr lang="it-IT" dirty="0"/>
              <a:t> → molecola semplice contenente una sola unità ripetitiva.</a:t>
            </a:r>
          </a:p>
        </p:txBody>
      </p:sp>
      <p:sp>
        <p:nvSpPr>
          <p:cNvPr id="4" name="Segnaposto piè di pagina 3">
            <a:extLst>
              <a:ext uri="{FF2B5EF4-FFF2-40B4-BE49-F238E27FC236}">
                <a16:creationId xmlns:a16="http://schemas.microsoft.com/office/drawing/2014/main" id="{E03D09E5-4621-47E5-AEDA-A7D78A78073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765460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8892D-0271-4964-9A28-CA8F83BD0F89}"/>
              </a:ext>
            </a:extLst>
          </p:cNvPr>
          <p:cNvSpPr>
            <a:spLocks noGrp="1"/>
          </p:cNvSpPr>
          <p:nvPr>
            <p:ph type="title"/>
          </p:nvPr>
        </p:nvSpPr>
        <p:spPr/>
        <p:txBody>
          <a:bodyPr/>
          <a:lstStyle/>
          <a:p>
            <a:r>
              <a:rPr lang="it-IT" dirty="0"/>
              <a:t>I legami intermolecolari</a:t>
            </a:r>
            <a:br>
              <a:rPr lang="it-IT" dirty="0"/>
            </a:br>
            <a:r>
              <a:rPr lang="it-IT" dirty="0"/>
              <a:t>e la forma delle macromolecole</a:t>
            </a:r>
          </a:p>
        </p:txBody>
      </p:sp>
      <p:sp>
        <p:nvSpPr>
          <p:cNvPr id="5" name="Segnaposto contenuto 4">
            <a:extLst>
              <a:ext uri="{FF2B5EF4-FFF2-40B4-BE49-F238E27FC236}">
                <a16:creationId xmlns:a16="http://schemas.microsoft.com/office/drawing/2014/main" id="{E8CC7C3C-CD17-495B-831A-DEF393394F37}"/>
              </a:ext>
            </a:extLst>
          </p:cNvPr>
          <p:cNvSpPr>
            <a:spLocks noGrp="1"/>
          </p:cNvSpPr>
          <p:nvPr>
            <p:ph idx="1"/>
          </p:nvPr>
        </p:nvSpPr>
        <p:spPr>
          <a:xfrm>
            <a:off x="457200" y="1546448"/>
            <a:ext cx="8291264" cy="2170584"/>
          </a:xfrm>
        </p:spPr>
        <p:txBody>
          <a:bodyPr/>
          <a:lstStyle/>
          <a:p>
            <a:r>
              <a:rPr lang="it-IT" dirty="0"/>
              <a:t>Classificazione dei polimeri in base ai monomeri:</a:t>
            </a:r>
          </a:p>
          <a:p>
            <a:pPr marL="342900" indent="-342900">
              <a:buClrTx/>
              <a:buSzPct val="80000"/>
              <a:buFont typeface="Arial" panose="020B0604020202020204" pitchFamily="34" charset="0"/>
              <a:buChar char="•"/>
            </a:pPr>
            <a:r>
              <a:rPr lang="it-IT" b="1" dirty="0" err="1"/>
              <a:t>omopolimero</a:t>
            </a:r>
            <a:r>
              <a:rPr lang="it-IT" dirty="0"/>
              <a:t> → costituito da un solo monomero;</a:t>
            </a:r>
          </a:p>
          <a:p>
            <a:pPr marL="342900" indent="-342900">
              <a:buClrTx/>
              <a:buSzPct val="80000"/>
              <a:buFont typeface="Arial" panose="020B0604020202020204" pitchFamily="34" charset="0"/>
              <a:buChar char="•"/>
            </a:pPr>
            <a:r>
              <a:rPr lang="it-IT" b="1" dirty="0"/>
              <a:t>copolimero</a:t>
            </a:r>
            <a:r>
              <a:rPr lang="it-IT" dirty="0"/>
              <a:t> → costituito da due o più monomeri diversi, in ordine regolare (</a:t>
            </a:r>
            <a:r>
              <a:rPr lang="it-IT" i="1" dirty="0"/>
              <a:t>periodico</a:t>
            </a:r>
            <a:r>
              <a:rPr lang="it-IT" dirty="0"/>
              <a:t>) o irregolare (</a:t>
            </a:r>
            <a:r>
              <a:rPr lang="it-IT" i="1" dirty="0"/>
              <a:t>non periodico</a:t>
            </a:r>
            <a:r>
              <a:rPr lang="it-IT" dirty="0"/>
              <a:t>).</a:t>
            </a:r>
          </a:p>
        </p:txBody>
      </p:sp>
      <p:sp>
        <p:nvSpPr>
          <p:cNvPr id="4" name="Segnaposto piè di pagina 3">
            <a:extLst>
              <a:ext uri="{FF2B5EF4-FFF2-40B4-BE49-F238E27FC236}">
                <a16:creationId xmlns:a16="http://schemas.microsoft.com/office/drawing/2014/main" id="{E03D09E5-4621-47E5-AEDA-A7D78A78073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1E4F8BBA-3BEE-4510-BBBB-8A60C40C2E00}"/>
              </a:ext>
            </a:extLst>
          </p:cNvPr>
          <p:cNvPicPr>
            <a:picLocks noChangeAspect="1"/>
          </p:cNvPicPr>
          <p:nvPr/>
        </p:nvPicPr>
        <p:blipFill>
          <a:blip r:embed="rId2"/>
          <a:stretch>
            <a:fillRect/>
          </a:stretch>
        </p:blipFill>
        <p:spPr>
          <a:xfrm>
            <a:off x="1301437" y="3612205"/>
            <a:ext cx="6530782" cy="2736277"/>
          </a:xfrm>
          <a:prstGeom prst="rect">
            <a:avLst/>
          </a:prstGeom>
        </p:spPr>
      </p:pic>
    </p:spTree>
    <p:extLst>
      <p:ext uri="{BB962C8B-B14F-4D97-AF65-F5344CB8AC3E}">
        <p14:creationId xmlns:p14="http://schemas.microsoft.com/office/powerpoint/2010/main" val="3699471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8892D-0271-4964-9A28-CA8F83BD0F89}"/>
              </a:ext>
            </a:extLst>
          </p:cNvPr>
          <p:cNvSpPr>
            <a:spLocks noGrp="1"/>
          </p:cNvSpPr>
          <p:nvPr>
            <p:ph type="title"/>
          </p:nvPr>
        </p:nvSpPr>
        <p:spPr/>
        <p:txBody>
          <a:bodyPr/>
          <a:lstStyle/>
          <a:p>
            <a:r>
              <a:rPr lang="it-IT" dirty="0"/>
              <a:t>I legami intermolecolari</a:t>
            </a:r>
            <a:br>
              <a:rPr lang="it-IT" dirty="0"/>
            </a:br>
            <a:r>
              <a:rPr lang="it-IT" dirty="0"/>
              <a:t>e la forma delle macromolecole</a:t>
            </a:r>
          </a:p>
        </p:txBody>
      </p:sp>
      <p:sp>
        <p:nvSpPr>
          <p:cNvPr id="5" name="Segnaposto contenuto 4">
            <a:extLst>
              <a:ext uri="{FF2B5EF4-FFF2-40B4-BE49-F238E27FC236}">
                <a16:creationId xmlns:a16="http://schemas.microsoft.com/office/drawing/2014/main" id="{E8CC7C3C-CD17-495B-831A-DEF393394F37}"/>
              </a:ext>
            </a:extLst>
          </p:cNvPr>
          <p:cNvSpPr>
            <a:spLocks noGrp="1"/>
          </p:cNvSpPr>
          <p:nvPr>
            <p:ph idx="1"/>
          </p:nvPr>
        </p:nvSpPr>
        <p:spPr>
          <a:xfrm>
            <a:off x="457200" y="1546447"/>
            <a:ext cx="8219256" cy="2547003"/>
          </a:xfrm>
        </p:spPr>
        <p:txBody>
          <a:bodyPr/>
          <a:lstStyle/>
          <a:p>
            <a:r>
              <a:rPr lang="it-IT" dirty="0"/>
              <a:t>Classificazione dei polimeri in base al tipo di catene:</a:t>
            </a:r>
          </a:p>
          <a:p>
            <a:pPr marL="342900" indent="-342900">
              <a:buClrTx/>
              <a:buSzPct val="80000"/>
              <a:buFont typeface="Arial" panose="020B0604020202020204" pitchFamily="34" charset="0"/>
              <a:buChar char="•"/>
            </a:pPr>
            <a:r>
              <a:rPr lang="it-IT" b="1" dirty="0"/>
              <a:t>lineare</a:t>
            </a:r>
            <a:r>
              <a:rPr lang="it-IT" dirty="0"/>
              <a:t> → ogni monomero forma solo due legami;</a:t>
            </a:r>
          </a:p>
          <a:p>
            <a:pPr marL="342900" indent="-342900">
              <a:buClrTx/>
              <a:buSzPct val="80000"/>
              <a:buFont typeface="Arial" panose="020B0604020202020204" pitchFamily="34" charset="0"/>
              <a:buChar char="•"/>
            </a:pPr>
            <a:r>
              <a:rPr lang="it-IT" b="1" dirty="0"/>
              <a:t>ramificato</a:t>
            </a:r>
            <a:r>
              <a:rPr lang="it-IT" dirty="0"/>
              <a:t> →</a:t>
            </a:r>
            <a:r>
              <a:rPr lang="it-IT" b="1" dirty="0"/>
              <a:t> </a:t>
            </a:r>
            <a:r>
              <a:rPr lang="it-IT" dirty="0"/>
              <a:t>i monomeri possono formare più legami;</a:t>
            </a:r>
          </a:p>
          <a:p>
            <a:pPr marL="342900" indent="-342900">
              <a:buClrTx/>
              <a:buSzPct val="80000"/>
              <a:buFont typeface="Arial" panose="020B0604020202020204" pitchFamily="34" charset="0"/>
              <a:buChar char="•"/>
            </a:pPr>
            <a:r>
              <a:rPr lang="it-IT" b="1" dirty="0"/>
              <a:t>reticolato</a:t>
            </a:r>
            <a:r>
              <a:rPr lang="it-IT" dirty="0"/>
              <a:t> → i monomeri formano tre o più legami covalenti e danno origine a reti tridimensionali.</a:t>
            </a:r>
          </a:p>
        </p:txBody>
      </p:sp>
      <p:sp>
        <p:nvSpPr>
          <p:cNvPr id="4" name="Segnaposto piè di pagina 3">
            <a:extLst>
              <a:ext uri="{FF2B5EF4-FFF2-40B4-BE49-F238E27FC236}">
                <a16:creationId xmlns:a16="http://schemas.microsoft.com/office/drawing/2014/main" id="{E03D09E5-4621-47E5-AEDA-A7D78A78073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AB9B8070-DF9C-4A89-94D1-F22F7FA1F67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788024" y="4560339"/>
            <a:ext cx="3888432" cy="1222411"/>
          </a:xfrm>
          <a:prstGeom prst="rect">
            <a:avLst/>
          </a:prstGeom>
        </p:spPr>
      </p:pic>
      <p:sp>
        <p:nvSpPr>
          <p:cNvPr id="7" name="Rettangolo 6">
            <a:extLst>
              <a:ext uri="{FF2B5EF4-FFF2-40B4-BE49-F238E27FC236}">
                <a16:creationId xmlns:a16="http://schemas.microsoft.com/office/drawing/2014/main" id="{A2CF499C-239D-4B50-A777-D62651BA9B17}"/>
              </a:ext>
            </a:extLst>
          </p:cNvPr>
          <p:cNvSpPr/>
          <p:nvPr/>
        </p:nvSpPr>
        <p:spPr>
          <a:xfrm>
            <a:off x="1038691" y="5949280"/>
            <a:ext cx="3024336" cy="369332"/>
          </a:xfrm>
          <a:prstGeom prst="rect">
            <a:avLst/>
          </a:prstGeom>
        </p:spPr>
        <p:txBody>
          <a:bodyPr wrap="square">
            <a:spAutoFit/>
          </a:bodyPr>
          <a:lstStyle/>
          <a:p>
            <a:pPr algn="ctr"/>
            <a:r>
              <a:rPr lang="it-IT" sz="1800" dirty="0">
                <a:solidFill>
                  <a:srgbClr val="808080"/>
                </a:solidFill>
                <a:latin typeface="+mn-lt"/>
              </a:rPr>
              <a:t>Polimero ramificato: l’amido</a:t>
            </a:r>
          </a:p>
        </p:txBody>
      </p:sp>
      <p:sp>
        <p:nvSpPr>
          <p:cNvPr id="8" name="Rettangolo 7">
            <a:extLst>
              <a:ext uri="{FF2B5EF4-FFF2-40B4-BE49-F238E27FC236}">
                <a16:creationId xmlns:a16="http://schemas.microsoft.com/office/drawing/2014/main" id="{2C868B47-8483-46D8-8D72-33C02441B8CA}"/>
              </a:ext>
            </a:extLst>
          </p:cNvPr>
          <p:cNvSpPr/>
          <p:nvPr/>
        </p:nvSpPr>
        <p:spPr>
          <a:xfrm>
            <a:off x="5244974" y="5949280"/>
            <a:ext cx="3024336" cy="369332"/>
          </a:xfrm>
          <a:prstGeom prst="rect">
            <a:avLst/>
          </a:prstGeom>
        </p:spPr>
        <p:txBody>
          <a:bodyPr wrap="square">
            <a:spAutoFit/>
          </a:bodyPr>
          <a:lstStyle/>
          <a:p>
            <a:pPr algn="ctr"/>
            <a:r>
              <a:rPr lang="it-IT" sz="1800" dirty="0">
                <a:solidFill>
                  <a:srgbClr val="808080"/>
                </a:solidFill>
                <a:latin typeface="+mn-lt"/>
              </a:rPr>
              <a:t>Polimeri reticolati</a:t>
            </a:r>
          </a:p>
        </p:txBody>
      </p:sp>
      <p:pic>
        <p:nvPicPr>
          <p:cNvPr id="9" name="Immagine 8">
            <a:extLst>
              <a:ext uri="{FF2B5EF4-FFF2-40B4-BE49-F238E27FC236}">
                <a16:creationId xmlns:a16="http://schemas.microsoft.com/office/drawing/2014/main" id="{681C56E2-3175-46E0-BC24-3CC732DC2924}"/>
              </a:ext>
            </a:extLst>
          </p:cNvPr>
          <p:cNvPicPr>
            <a:picLocks noChangeAspect="1"/>
          </p:cNvPicPr>
          <p:nvPr/>
        </p:nvPicPr>
        <p:blipFill>
          <a:blip r:embed="rId3"/>
          <a:stretch>
            <a:fillRect/>
          </a:stretch>
        </p:blipFill>
        <p:spPr>
          <a:xfrm>
            <a:off x="745741" y="4524584"/>
            <a:ext cx="3610236" cy="1293919"/>
          </a:xfrm>
          <a:prstGeom prst="rect">
            <a:avLst/>
          </a:prstGeom>
        </p:spPr>
      </p:pic>
    </p:spTree>
    <p:extLst>
      <p:ext uri="{BB962C8B-B14F-4D97-AF65-F5344CB8AC3E}">
        <p14:creationId xmlns:p14="http://schemas.microsoft.com/office/powerpoint/2010/main" val="348820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8892D-0271-4964-9A28-CA8F83BD0F89}"/>
              </a:ext>
            </a:extLst>
          </p:cNvPr>
          <p:cNvSpPr>
            <a:spLocks noGrp="1"/>
          </p:cNvSpPr>
          <p:nvPr>
            <p:ph type="title"/>
          </p:nvPr>
        </p:nvSpPr>
        <p:spPr/>
        <p:txBody>
          <a:bodyPr/>
          <a:lstStyle/>
          <a:p>
            <a:r>
              <a:rPr lang="it-IT" dirty="0"/>
              <a:t>I legami intermolecolari</a:t>
            </a:r>
            <a:br>
              <a:rPr lang="it-IT" dirty="0"/>
            </a:br>
            <a:r>
              <a:rPr lang="it-IT" dirty="0"/>
              <a:t>e la forma delle macromolecole</a:t>
            </a:r>
          </a:p>
        </p:txBody>
      </p:sp>
      <p:sp>
        <p:nvSpPr>
          <p:cNvPr id="5" name="Segnaposto contenuto 4">
            <a:extLst>
              <a:ext uri="{FF2B5EF4-FFF2-40B4-BE49-F238E27FC236}">
                <a16:creationId xmlns:a16="http://schemas.microsoft.com/office/drawing/2014/main" id="{E8CC7C3C-CD17-495B-831A-DEF393394F37}"/>
              </a:ext>
            </a:extLst>
          </p:cNvPr>
          <p:cNvSpPr>
            <a:spLocks noGrp="1"/>
          </p:cNvSpPr>
          <p:nvPr>
            <p:ph idx="1"/>
          </p:nvPr>
        </p:nvSpPr>
        <p:spPr>
          <a:xfrm>
            <a:off x="457200" y="1546448"/>
            <a:ext cx="8219256" cy="3466728"/>
          </a:xfrm>
        </p:spPr>
        <p:txBody>
          <a:bodyPr/>
          <a:lstStyle/>
          <a:p>
            <a:r>
              <a:rPr lang="it-IT" dirty="0"/>
              <a:t>Classificazione dei polimeri in base al grado di cristallinità:</a:t>
            </a:r>
          </a:p>
          <a:p>
            <a:pPr marL="342900" indent="-342900">
              <a:buClrTx/>
              <a:buSzPct val="80000"/>
              <a:buFont typeface="Arial" panose="020B0604020202020204" pitchFamily="34" charset="0"/>
              <a:buChar char="•"/>
            </a:pPr>
            <a:r>
              <a:rPr lang="it-IT" b="1" dirty="0"/>
              <a:t>amorfo</a:t>
            </a:r>
            <a:r>
              <a:rPr lang="it-IT" dirty="0"/>
              <a:t> → le catene si dispongono in modo disordinato;</a:t>
            </a:r>
          </a:p>
          <a:p>
            <a:pPr marL="342900" indent="-342900">
              <a:buClrTx/>
              <a:buSzPct val="80000"/>
              <a:buFont typeface="Arial" panose="020B0604020202020204" pitchFamily="34" charset="0"/>
              <a:buChar char="•"/>
            </a:pPr>
            <a:r>
              <a:rPr lang="it-IT" b="1" dirty="0"/>
              <a:t>semicristallino</a:t>
            </a:r>
            <a:r>
              <a:rPr lang="it-IT" dirty="0"/>
              <a:t> → alcune catene si dispongono in modo regolare e altre in modo disordinato; </a:t>
            </a:r>
          </a:p>
          <a:p>
            <a:pPr marL="342900" indent="-342900">
              <a:buClrTx/>
              <a:buSzPct val="80000"/>
              <a:buFont typeface="Arial" panose="020B0604020202020204" pitchFamily="34" charset="0"/>
              <a:buChar char="•"/>
            </a:pPr>
            <a:r>
              <a:rPr lang="it-IT" b="1" dirty="0"/>
              <a:t>cristallino</a:t>
            </a:r>
            <a:r>
              <a:rPr lang="it-IT" dirty="0"/>
              <a:t> → le catene si dispongono in modo regolare.</a:t>
            </a:r>
          </a:p>
          <a:p>
            <a:r>
              <a:rPr lang="it-IT" dirty="0"/>
              <a:t>Il grado di cristallinità di un polimero dipende dalla sua </a:t>
            </a:r>
            <a:r>
              <a:rPr lang="it-IT" i="1" dirty="0"/>
              <a:t>regolarità chimica </a:t>
            </a:r>
            <a:r>
              <a:rPr lang="it-IT" dirty="0"/>
              <a:t>e dalla </a:t>
            </a:r>
            <a:r>
              <a:rPr lang="it-IT" i="1" dirty="0"/>
              <a:t>velocità di raffreddamento</a:t>
            </a:r>
            <a:r>
              <a:rPr lang="it-IT" dirty="0"/>
              <a:t>.</a:t>
            </a:r>
          </a:p>
          <a:p>
            <a:endParaRPr lang="it-IT" dirty="0"/>
          </a:p>
        </p:txBody>
      </p:sp>
      <p:sp>
        <p:nvSpPr>
          <p:cNvPr id="4" name="Segnaposto piè di pagina 3">
            <a:extLst>
              <a:ext uri="{FF2B5EF4-FFF2-40B4-BE49-F238E27FC236}">
                <a16:creationId xmlns:a16="http://schemas.microsoft.com/office/drawing/2014/main" id="{E03D09E5-4621-47E5-AEDA-A7D78A78073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6" name="Rettangolo 5">
            <a:extLst>
              <a:ext uri="{FF2B5EF4-FFF2-40B4-BE49-F238E27FC236}">
                <a16:creationId xmlns:a16="http://schemas.microsoft.com/office/drawing/2014/main" id="{6A0473E4-B668-4E3C-AC30-CF5233AE69C1}"/>
              </a:ext>
            </a:extLst>
          </p:cNvPr>
          <p:cNvSpPr/>
          <p:nvPr/>
        </p:nvSpPr>
        <p:spPr>
          <a:xfrm>
            <a:off x="1116359" y="6025088"/>
            <a:ext cx="1373069" cy="369332"/>
          </a:xfrm>
          <a:prstGeom prst="rect">
            <a:avLst/>
          </a:prstGeom>
        </p:spPr>
        <p:txBody>
          <a:bodyPr wrap="square">
            <a:spAutoFit/>
          </a:bodyPr>
          <a:lstStyle/>
          <a:p>
            <a:pPr algn="ctr"/>
            <a:r>
              <a:rPr lang="it-IT" sz="1800" dirty="0">
                <a:solidFill>
                  <a:srgbClr val="808080"/>
                </a:solidFill>
                <a:latin typeface="+mn-lt"/>
              </a:rPr>
              <a:t>amorfo</a:t>
            </a:r>
          </a:p>
        </p:txBody>
      </p:sp>
      <p:sp>
        <p:nvSpPr>
          <p:cNvPr id="7" name="Rettangolo 6">
            <a:extLst>
              <a:ext uri="{FF2B5EF4-FFF2-40B4-BE49-F238E27FC236}">
                <a16:creationId xmlns:a16="http://schemas.microsoft.com/office/drawing/2014/main" id="{569CF5DA-5DB1-4D75-A3C7-6DCE39E34B46}"/>
              </a:ext>
            </a:extLst>
          </p:cNvPr>
          <p:cNvSpPr/>
          <p:nvPr/>
        </p:nvSpPr>
        <p:spPr>
          <a:xfrm>
            <a:off x="3630910" y="6025088"/>
            <a:ext cx="1871836" cy="369332"/>
          </a:xfrm>
          <a:prstGeom prst="rect">
            <a:avLst/>
          </a:prstGeom>
        </p:spPr>
        <p:txBody>
          <a:bodyPr wrap="square">
            <a:spAutoFit/>
          </a:bodyPr>
          <a:lstStyle/>
          <a:p>
            <a:pPr algn="ctr"/>
            <a:r>
              <a:rPr lang="it-IT" sz="1800" dirty="0">
                <a:solidFill>
                  <a:srgbClr val="808080"/>
                </a:solidFill>
                <a:latin typeface="+mn-lt"/>
              </a:rPr>
              <a:t>semicristallino</a:t>
            </a:r>
          </a:p>
        </p:txBody>
      </p:sp>
      <p:sp>
        <p:nvSpPr>
          <p:cNvPr id="8" name="Rettangolo 7">
            <a:extLst>
              <a:ext uri="{FF2B5EF4-FFF2-40B4-BE49-F238E27FC236}">
                <a16:creationId xmlns:a16="http://schemas.microsoft.com/office/drawing/2014/main" id="{47DA8CE9-599D-46D8-AC4D-AA5D13393A78}"/>
              </a:ext>
            </a:extLst>
          </p:cNvPr>
          <p:cNvSpPr/>
          <p:nvPr/>
        </p:nvSpPr>
        <p:spPr>
          <a:xfrm>
            <a:off x="6619358" y="6025088"/>
            <a:ext cx="1142588" cy="369332"/>
          </a:xfrm>
          <a:prstGeom prst="rect">
            <a:avLst/>
          </a:prstGeom>
        </p:spPr>
        <p:txBody>
          <a:bodyPr wrap="square">
            <a:spAutoFit/>
          </a:bodyPr>
          <a:lstStyle/>
          <a:p>
            <a:pPr algn="ctr"/>
            <a:r>
              <a:rPr lang="it-IT" sz="1800" dirty="0">
                <a:solidFill>
                  <a:srgbClr val="808080"/>
                </a:solidFill>
                <a:latin typeface="+mn-lt"/>
              </a:rPr>
              <a:t>cristallino</a:t>
            </a:r>
          </a:p>
        </p:txBody>
      </p:sp>
      <p:pic>
        <p:nvPicPr>
          <p:cNvPr id="10" name="Immagine 9">
            <a:extLst>
              <a:ext uri="{FF2B5EF4-FFF2-40B4-BE49-F238E27FC236}">
                <a16:creationId xmlns:a16="http://schemas.microsoft.com/office/drawing/2014/main" id="{AAF1BA13-A547-465F-98CD-C5475F013E33}"/>
              </a:ext>
            </a:extLst>
          </p:cNvPr>
          <p:cNvPicPr>
            <a:picLocks noChangeAspect="1"/>
          </p:cNvPicPr>
          <p:nvPr/>
        </p:nvPicPr>
        <p:blipFill>
          <a:blip r:embed="rId2"/>
          <a:stretch>
            <a:fillRect/>
          </a:stretch>
        </p:blipFill>
        <p:spPr>
          <a:xfrm>
            <a:off x="907544" y="5013176"/>
            <a:ext cx="1790700" cy="1042988"/>
          </a:xfrm>
          <a:prstGeom prst="rect">
            <a:avLst/>
          </a:prstGeom>
        </p:spPr>
      </p:pic>
      <p:pic>
        <p:nvPicPr>
          <p:cNvPr id="11" name="Immagine 10">
            <a:extLst>
              <a:ext uri="{FF2B5EF4-FFF2-40B4-BE49-F238E27FC236}">
                <a16:creationId xmlns:a16="http://schemas.microsoft.com/office/drawing/2014/main" id="{63A91BE5-F7CC-4A3E-91B2-E521F0563125}"/>
              </a:ext>
            </a:extLst>
          </p:cNvPr>
          <p:cNvPicPr>
            <a:picLocks noChangeAspect="1"/>
          </p:cNvPicPr>
          <p:nvPr/>
        </p:nvPicPr>
        <p:blipFill>
          <a:blip r:embed="rId3"/>
          <a:stretch>
            <a:fillRect/>
          </a:stretch>
        </p:blipFill>
        <p:spPr>
          <a:xfrm>
            <a:off x="3916964" y="5013176"/>
            <a:ext cx="1302736" cy="1042988"/>
          </a:xfrm>
          <a:prstGeom prst="rect">
            <a:avLst/>
          </a:prstGeom>
        </p:spPr>
      </p:pic>
      <p:pic>
        <p:nvPicPr>
          <p:cNvPr id="12" name="Immagine 11">
            <a:extLst>
              <a:ext uri="{FF2B5EF4-FFF2-40B4-BE49-F238E27FC236}">
                <a16:creationId xmlns:a16="http://schemas.microsoft.com/office/drawing/2014/main" id="{499FA888-8FDE-4B02-A3B7-1509B2F0F7B1}"/>
              </a:ext>
            </a:extLst>
          </p:cNvPr>
          <p:cNvPicPr>
            <a:picLocks noChangeAspect="1"/>
          </p:cNvPicPr>
          <p:nvPr/>
        </p:nvPicPr>
        <p:blipFill>
          <a:blip r:embed="rId4"/>
          <a:stretch>
            <a:fillRect/>
          </a:stretch>
        </p:blipFill>
        <p:spPr>
          <a:xfrm>
            <a:off x="6435412" y="5029391"/>
            <a:ext cx="1510481" cy="1010558"/>
          </a:xfrm>
          <a:prstGeom prst="rect">
            <a:avLst/>
          </a:prstGeom>
        </p:spPr>
      </p:pic>
    </p:spTree>
    <p:extLst>
      <p:ext uri="{BB962C8B-B14F-4D97-AF65-F5344CB8AC3E}">
        <p14:creationId xmlns:p14="http://schemas.microsoft.com/office/powerpoint/2010/main" val="263200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7DEDD1A8-F772-48FF-91A5-6606F996E591}"/>
              </a:ext>
            </a:extLst>
          </p:cNvPr>
          <p:cNvSpPr>
            <a:spLocks noGrp="1" noChangeArrowheads="1"/>
          </p:cNvSpPr>
          <p:nvPr>
            <p:ph type="ctrTitle"/>
          </p:nvPr>
        </p:nvSpPr>
        <p:spPr>
          <a:xfrm>
            <a:off x="900113" y="476250"/>
            <a:ext cx="7416800" cy="914400"/>
          </a:xfrm>
        </p:spPr>
        <p:txBody>
          <a:bodyPr/>
          <a:lstStyle/>
          <a:p>
            <a:r>
              <a:rPr lang="it-IT" altLang="it-IT"/>
              <a:t>James E. Brady</a:t>
            </a:r>
            <a:br>
              <a:rPr lang="it-IT" altLang="it-IT"/>
            </a:br>
            <a:r>
              <a:rPr lang="it-IT" altLang="it-IT"/>
              <a:t>Neil D. Jespersen</a:t>
            </a:r>
            <a:br>
              <a:rPr lang="it-IT" altLang="it-IT"/>
            </a:br>
            <a:r>
              <a:rPr lang="it-IT" altLang="it-IT"/>
              <a:t>Alison Hyslop</a:t>
            </a:r>
            <a:br>
              <a:rPr lang="it-IT" altLang="it-IT"/>
            </a:br>
            <a:r>
              <a:rPr lang="it-IT" altLang="it-IT"/>
              <a:t>Maria Cristina Pignocchino</a:t>
            </a:r>
          </a:p>
        </p:txBody>
      </p:sp>
      <p:sp>
        <p:nvSpPr>
          <p:cNvPr id="14339" name="Sottotitolo 2">
            <a:extLst>
              <a:ext uri="{FF2B5EF4-FFF2-40B4-BE49-F238E27FC236}">
                <a16:creationId xmlns:a16="http://schemas.microsoft.com/office/drawing/2014/main" id="{9C33259D-D29D-4A7E-845F-836B2ED33953}"/>
              </a:ext>
            </a:extLst>
          </p:cNvPr>
          <p:cNvSpPr>
            <a:spLocks noGrp="1" noChangeArrowheads="1"/>
          </p:cNvSpPr>
          <p:nvPr>
            <p:ph type="subTitle" idx="1"/>
          </p:nvPr>
        </p:nvSpPr>
        <p:spPr>
          <a:xfrm>
            <a:off x="900113" y="2635250"/>
            <a:ext cx="7416800" cy="2057400"/>
          </a:xfrm>
        </p:spPr>
        <p:txBody>
          <a:bodyPr/>
          <a:lstStyle/>
          <a:p>
            <a:r>
              <a:rPr lang="en-GB" altLang="en-US"/>
              <a:t>Chimica.blu </a:t>
            </a:r>
            <a:r>
              <a:rPr lang="en-GB" altLang="en-US" sz="5400"/>
              <a:t>seconda edizione</a:t>
            </a:r>
            <a:endParaRPr lang="it-IT" altLang="it-IT" sz="5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8892D-0271-4964-9A28-CA8F83BD0F89}"/>
              </a:ext>
            </a:extLst>
          </p:cNvPr>
          <p:cNvSpPr>
            <a:spLocks noGrp="1"/>
          </p:cNvSpPr>
          <p:nvPr>
            <p:ph type="title"/>
          </p:nvPr>
        </p:nvSpPr>
        <p:spPr/>
        <p:txBody>
          <a:bodyPr/>
          <a:lstStyle/>
          <a:p>
            <a:r>
              <a:rPr lang="it-IT" dirty="0"/>
              <a:t>I legami intermolecolari</a:t>
            </a:r>
            <a:br>
              <a:rPr lang="it-IT" dirty="0"/>
            </a:br>
            <a:r>
              <a:rPr lang="it-IT" dirty="0"/>
              <a:t>e la forma delle macromolecole</a:t>
            </a:r>
          </a:p>
        </p:txBody>
      </p:sp>
      <p:sp>
        <p:nvSpPr>
          <p:cNvPr id="5" name="Segnaposto contenuto 4">
            <a:extLst>
              <a:ext uri="{FF2B5EF4-FFF2-40B4-BE49-F238E27FC236}">
                <a16:creationId xmlns:a16="http://schemas.microsoft.com/office/drawing/2014/main" id="{E8CC7C3C-CD17-495B-831A-DEF393394F37}"/>
              </a:ext>
            </a:extLst>
          </p:cNvPr>
          <p:cNvSpPr>
            <a:spLocks noGrp="1"/>
          </p:cNvSpPr>
          <p:nvPr>
            <p:ph idx="1"/>
          </p:nvPr>
        </p:nvSpPr>
        <p:spPr>
          <a:xfrm>
            <a:off x="457200" y="1546448"/>
            <a:ext cx="8219256" cy="4114800"/>
          </a:xfrm>
        </p:spPr>
        <p:txBody>
          <a:bodyPr/>
          <a:lstStyle/>
          <a:p>
            <a:r>
              <a:rPr lang="it-IT" dirty="0"/>
              <a:t>Classificazione dei polimeri in base al comportamento:</a:t>
            </a:r>
          </a:p>
          <a:p>
            <a:pPr marL="342900" indent="-342900">
              <a:buClrTx/>
              <a:buSzPct val="80000"/>
              <a:buFont typeface="Arial" panose="020B0604020202020204" pitchFamily="34" charset="0"/>
              <a:buChar char="•"/>
            </a:pPr>
            <a:r>
              <a:rPr lang="it-IT" b="1" dirty="0"/>
              <a:t>termoindurenti </a:t>
            </a:r>
            <a:r>
              <a:rPr lang="it-IT" dirty="0"/>
              <a:t>→ diventano duri durante il riscaldamento e non rammolliscono se vengono riscaldati;</a:t>
            </a:r>
          </a:p>
          <a:p>
            <a:pPr marL="342900" indent="-342900">
              <a:buClrTx/>
              <a:buSzPct val="80000"/>
              <a:buFont typeface="Arial" panose="020B0604020202020204" pitchFamily="34" charset="0"/>
              <a:buChar char="•"/>
            </a:pPr>
            <a:r>
              <a:rPr lang="it-IT" b="1" dirty="0"/>
              <a:t>termoplastici </a:t>
            </a:r>
            <a:r>
              <a:rPr lang="it-IT" dirty="0"/>
              <a:t>→ si deformano a caldo e il processo si può ripetere all’infinito, senza che il materiale perda le sue caratteristiche. Tra i più importanti polimeri termoplastici ci sono gli elastomeri e le fibre sintetiche.</a:t>
            </a:r>
          </a:p>
        </p:txBody>
      </p:sp>
      <p:sp>
        <p:nvSpPr>
          <p:cNvPr id="4" name="Segnaposto piè di pagina 3">
            <a:extLst>
              <a:ext uri="{FF2B5EF4-FFF2-40B4-BE49-F238E27FC236}">
                <a16:creationId xmlns:a16="http://schemas.microsoft.com/office/drawing/2014/main" id="{E03D09E5-4621-47E5-AEDA-A7D78A78073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D3045247-5B43-4296-A056-346E65043D9A}"/>
              </a:ext>
            </a:extLst>
          </p:cNvPr>
          <p:cNvPicPr>
            <a:picLocks noChangeAspect="1"/>
          </p:cNvPicPr>
          <p:nvPr/>
        </p:nvPicPr>
        <p:blipFill>
          <a:blip r:embed="rId2"/>
          <a:stretch>
            <a:fillRect/>
          </a:stretch>
        </p:blipFill>
        <p:spPr>
          <a:xfrm>
            <a:off x="1609609" y="5091712"/>
            <a:ext cx="1833522" cy="1020129"/>
          </a:xfrm>
          <a:prstGeom prst="rect">
            <a:avLst/>
          </a:prstGeom>
        </p:spPr>
      </p:pic>
      <p:pic>
        <p:nvPicPr>
          <p:cNvPr id="8" name="Immagine 7">
            <a:extLst>
              <a:ext uri="{FF2B5EF4-FFF2-40B4-BE49-F238E27FC236}">
                <a16:creationId xmlns:a16="http://schemas.microsoft.com/office/drawing/2014/main" id="{DA5A44F6-25FF-453A-A862-51338ED2478B}"/>
              </a:ext>
            </a:extLst>
          </p:cNvPr>
          <p:cNvPicPr>
            <a:picLocks noChangeAspect="1"/>
          </p:cNvPicPr>
          <p:nvPr/>
        </p:nvPicPr>
        <p:blipFill>
          <a:blip r:embed="rId3"/>
          <a:stretch>
            <a:fillRect/>
          </a:stretch>
        </p:blipFill>
        <p:spPr>
          <a:xfrm>
            <a:off x="3912647" y="5297179"/>
            <a:ext cx="3576447" cy="600075"/>
          </a:xfrm>
          <a:prstGeom prst="rect">
            <a:avLst/>
          </a:prstGeom>
        </p:spPr>
      </p:pic>
      <p:sp>
        <p:nvSpPr>
          <p:cNvPr id="9" name="Rettangolo 8">
            <a:extLst>
              <a:ext uri="{FF2B5EF4-FFF2-40B4-BE49-F238E27FC236}">
                <a16:creationId xmlns:a16="http://schemas.microsoft.com/office/drawing/2014/main" id="{9BD650D7-EC53-4BAA-90B4-2441ADE037AD}"/>
              </a:ext>
            </a:extLst>
          </p:cNvPr>
          <p:cNvSpPr/>
          <p:nvPr/>
        </p:nvSpPr>
        <p:spPr>
          <a:xfrm>
            <a:off x="2764135" y="6133260"/>
            <a:ext cx="3605386" cy="369332"/>
          </a:xfrm>
          <a:prstGeom prst="rect">
            <a:avLst/>
          </a:prstGeom>
        </p:spPr>
        <p:txBody>
          <a:bodyPr wrap="square">
            <a:spAutoFit/>
          </a:bodyPr>
          <a:lstStyle/>
          <a:p>
            <a:pPr algn="ctr"/>
            <a:r>
              <a:rPr lang="it-IT" sz="1800" dirty="0">
                <a:solidFill>
                  <a:srgbClr val="808080"/>
                </a:solidFill>
                <a:latin typeface="+mn-lt"/>
              </a:rPr>
              <a:t>Deformazione degli elastomeri</a:t>
            </a:r>
          </a:p>
        </p:txBody>
      </p:sp>
    </p:spTree>
    <p:extLst>
      <p:ext uri="{BB962C8B-B14F-4D97-AF65-F5344CB8AC3E}">
        <p14:creationId xmlns:p14="http://schemas.microsoft.com/office/powerpoint/2010/main" val="3259792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8892D-0271-4964-9A28-CA8F83BD0F89}"/>
              </a:ext>
            </a:extLst>
          </p:cNvPr>
          <p:cNvSpPr>
            <a:spLocks noGrp="1"/>
          </p:cNvSpPr>
          <p:nvPr>
            <p:ph type="title"/>
          </p:nvPr>
        </p:nvSpPr>
        <p:spPr/>
        <p:txBody>
          <a:bodyPr/>
          <a:lstStyle/>
          <a:p>
            <a:r>
              <a:rPr lang="it-IT" dirty="0"/>
              <a:t>I legami intermolecolari</a:t>
            </a:r>
            <a:br>
              <a:rPr lang="it-IT" dirty="0"/>
            </a:br>
            <a:r>
              <a:rPr lang="it-IT" dirty="0"/>
              <a:t>e la forma delle macromolecole</a:t>
            </a:r>
          </a:p>
        </p:txBody>
      </p:sp>
      <p:sp>
        <p:nvSpPr>
          <p:cNvPr id="5" name="Segnaposto contenuto 4">
            <a:extLst>
              <a:ext uri="{FF2B5EF4-FFF2-40B4-BE49-F238E27FC236}">
                <a16:creationId xmlns:a16="http://schemas.microsoft.com/office/drawing/2014/main" id="{E8CC7C3C-CD17-495B-831A-DEF393394F37}"/>
              </a:ext>
            </a:extLst>
          </p:cNvPr>
          <p:cNvSpPr>
            <a:spLocks noGrp="1"/>
          </p:cNvSpPr>
          <p:nvPr>
            <p:ph idx="1"/>
          </p:nvPr>
        </p:nvSpPr>
        <p:spPr>
          <a:xfrm>
            <a:off x="457200" y="1546448"/>
            <a:ext cx="8219256" cy="4114800"/>
          </a:xfrm>
        </p:spPr>
        <p:txBody>
          <a:bodyPr/>
          <a:lstStyle/>
          <a:p>
            <a:r>
              <a:rPr lang="it-IT" dirty="0"/>
              <a:t>Classificazione dei polimeri di sintesi in base alle tecniche di polimerizzazione:</a:t>
            </a:r>
          </a:p>
          <a:p>
            <a:pPr marL="342900" indent="-342900">
              <a:buClrTx/>
              <a:buSzPct val="80000"/>
              <a:buFont typeface="Arial" panose="020B0604020202020204" pitchFamily="34" charset="0"/>
              <a:buChar char="•"/>
            </a:pPr>
            <a:r>
              <a:rPr lang="it-IT" b="1" dirty="0"/>
              <a:t>per addizione</a:t>
            </a:r>
            <a:r>
              <a:rPr lang="it-IT" dirty="0"/>
              <a:t> → i monomeri si legano alla catena uno alla volta;</a:t>
            </a:r>
          </a:p>
          <a:p>
            <a:pPr marL="342900" indent="-342900">
              <a:buClrTx/>
              <a:buSzPct val="80000"/>
              <a:buFont typeface="Arial" panose="020B0604020202020204" pitchFamily="34" charset="0"/>
              <a:buChar char="•"/>
            </a:pPr>
            <a:r>
              <a:rPr lang="it-IT" b="1" dirty="0"/>
              <a:t>per condensazione</a:t>
            </a:r>
            <a:r>
              <a:rPr lang="it-IT" dirty="0"/>
              <a:t> → i monomeri si legano tra loro a formare degli oligomeri, che poi si legano tra loro e formano il polimero.</a:t>
            </a:r>
          </a:p>
          <a:p>
            <a:endParaRPr lang="it-IT" dirty="0"/>
          </a:p>
        </p:txBody>
      </p:sp>
      <p:sp>
        <p:nvSpPr>
          <p:cNvPr id="4" name="Segnaposto piè di pagina 3">
            <a:extLst>
              <a:ext uri="{FF2B5EF4-FFF2-40B4-BE49-F238E27FC236}">
                <a16:creationId xmlns:a16="http://schemas.microsoft.com/office/drawing/2014/main" id="{E03D09E5-4621-47E5-AEDA-A7D78A78073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43377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8892D-0271-4964-9A28-CA8F83BD0F89}"/>
              </a:ext>
            </a:extLst>
          </p:cNvPr>
          <p:cNvSpPr>
            <a:spLocks noGrp="1"/>
          </p:cNvSpPr>
          <p:nvPr>
            <p:ph type="title"/>
          </p:nvPr>
        </p:nvSpPr>
        <p:spPr/>
        <p:txBody>
          <a:bodyPr/>
          <a:lstStyle/>
          <a:p>
            <a:r>
              <a:rPr lang="it-IT" dirty="0"/>
              <a:t>I legami intermolecolari</a:t>
            </a:r>
            <a:br>
              <a:rPr lang="it-IT" dirty="0"/>
            </a:br>
            <a:r>
              <a:rPr lang="it-IT" dirty="0"/>
              <a:t>e la forma delle macromolecole</a:t>
            </a:r>
          </a:p>
        </p:txBody>
      </p:sp>
      <p:sp>
        <p:nvSpPr>
          <p:cNvPr id="4" name="Segnaposto piè di pagina 3">
            <a:extLst>
              <a:ext uri="{FF2B5EF4-FFF2-40B4-BE49-F238E27FC236}">
                <a16:creationId xmlns:a16="http://schemas.microsoft.com/office/drawing/2014/main" id="{E03D09E5-4621-47E5-AEDA-A7D78A78073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6" name="Rettangolo 5">
            <a:extLst>
              <a:ext uri="{FF2B5EF4-FFF2-40B4-BE49-F238E27FC236}">
                <a16:creationId xmlns:a16="http://schemas.microsoft.com/office/drawing/2014/main" id="{A432AA20-999B-4B58-BD0D-902F10B8C8EF}"/>
              </a:ext>
            </a:extLst>
          </p:cNvPr>
          <p:cNvSpPr/>
          <p:nvPr/>
        </p:nvSpPr>
        <p:spPr>
          <a:xfrm>
            <a:off x="3201355" y="6053330"/>
            <a:ext cx="2813298" cy="369332"/>
          </a:xfrm>
          <a:prstGeom prst="rect">
            <a:avLst/>
          </a:prstGeom>
        </p:spPr>
        <p:txBody>
          <a:bodyPr wrap="square">
            <a:spAutoFit/>
          </a:bodyPr>
          <a:lstStyle/>
          <a:p>
            <a:pPr algn="ctr"/>
            <a:r>
              <a:rPr lang="it-IT" sz="1800" dirty="0">
                <a:solidFill>
                  <a:srgbClr val="808080"/>
                </a:solidFill>
                <a:latin typeface="+mn-lt"/>
              </a:rPr>
              <a:t>Alcuni esempi di polimeri.</a:t>
            </a:r>
          </a:p>
        </p:txBody>
      </p:sp>
      <p:pic>
        <p:nvPicPr>
          <p:cNvPr id="5" name="Immagine 4">
            <a:extLst>
              <a:ext uri="{FF2B5EF4-FFF2-40B4-BE49-F238E27FC236}">
                <a16:creationId xmlns:a16="http://schemas.microsoft.com/office/drawing/2014/main" id="{8E3B6BBC-9262-48A8-854A-D4E09B4E8CB3}"/>
              </a:ext>
            </a:extLst>
          </p:cNvPr>
          <p:cNvPicPr>
            <a:picLocks noChangeAspect="1"/>
          </p:cNvPicPr>
          <p:nvPr/>
        </p:nvPicPr>
        <p:blipFill>
          <a:blip r:embed="rId2"/>
          <a:stretch>
            <a:fillRect/>
          </a:stretch>
        </p:blipFill>
        <p:spPr>
          <a:xfrm>
            <a:off x="1206265" y="1452682"/>
            <a:ext cx="6721126" cy="4588545"/>
          </a:xfrm>
          <a:prstGeom prst="rect">
            <a:avLst/>
          </a:prstGeom>
        </p:spPr>
      </p:pic>
    </p:spTree>
    <p:extLst>
      <p:ext uri="{BB962C8B-B14F-4D97-AF65-F5344CB8AC3E}">
        <p14:creationId xmlns:p14="http://schemas.microsoft.com/office/powerpoint/2010/main" val="288750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4680520"/>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influiscono le interazioni intermolecolari sul grado di cristallizzazione di un polimero?</a:t>
            </a:r>
            <a:br>
              <a:rPr lang="it-IT" sz="2000" b="1" dirty="0"/>
            </a:br>
            <a:r>
              <a:rPr lang="it-IT" sz="2000" dirty="0"/>
              <a:t>Il nylon 6,6 è un </a:t>
            </a:r>
            <a:r>
              <a:rPr lang="it-IT" sz="2000" dirty="0" err="1"/>
              <a:t>omopolimero</a:t>
            </a:r>
            <a:r>
              <a:rPr lang="it-IT" sz="2000" dirty="0"/>
              <a:t> lineare sintetico, che è stato brevettato negli Stati Uniti d’America nel 1938. La sua formula chimica è:</a:t>
            </a:r>
            <a:br>
              <a:rPr lang="it-IT" sz="2000" dirty="0"/>
            </a:br>
            <a:br>
              <a:rPr lang="it-IT" sz="2000" dirty="0"/>
            </a:br>
            <a:br>
              <a:rPr lang="it-IT" sz="2000" dirty="0"/>
            </a:br>
            <a:br>
              <a:rPr lang="it-IT" sz="2000" dirty="0"/>
            </a:br>
            <a:br>
              <a:rPr lang="it-IT" sz="2000" dirty="0"/>
            </a:br>
            <a:br>
              <a:rPr lang="it-IT" sz="2000" dirty="0"/>
            </a:br>
            <a:r>
              <a:rPr lang="it-IT" sz="2000" dirty="0"/>
              <a:t>dove n indica che il monomero si ripete per un numero elevato di volte. Sulla base delle tue conoscenze, credi che questo polimero possa cristallizzare? Credi che la capacità di cristallizzare sia influenzata dalla presenza di interazioni intermolecolari?</a:t>
            </a:r>
            <a:endParaRPr lang="it-IT" dirty="0"/>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pic>
        <p:nvPicPr>
          <p:cNvPr id="3" name="Immagine 2">
            <a:extLst>
              <a:ext uri="{FF2B5EF4-FFF2-40B4-BE49-F238E27FC236}">
                <a16:creationId xmlns:a16="http://schemas.microsoft.com/office/drawing/2014/main" id="{2D8237D5-8FF9-4834-8F89-6AE6E795BB16}"/>
              </a:ext>
            </a:extLst>
          </p:cNvPr>
          <p:cNvPicPr>
            <a:picLocks noChangeAspect="1"/>
          </p:cNvPicPr>
          <p:nvPr/>
        </p:nvPicPr>
        <p:blipFill>
          <a:blip r:embed="rId2"/>
          <a:stretch>
            <a:fillRect/>
          </a:stretch>
        </p:blipFill>
        <p:spPr>
          <a:xfrm>
            <a:off x="1848780" y="3091544"/>
            <a:ext cx="5724128" cy="1178967"/>
          </a:xfrm>
          <a:prstGeom prst="rect">
            <a:avLst/>
          </a:prstGeom>
        </p:spPr>
      </p:pic>
    </p:spTree>
    <p:extLst>
      <p:ext uri="{BB962C8B-B14F-4D97-AF65-F5344CB8AC3E}">
        <p14:creationId xmlns:p14="http://schemas.microsoft.com/office/powerpoint/2010/main" val="2207881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A581796-26AC-4B2B-A69D-EB4488CEF580}"/>
              </a:ext>
            </a:extLst>
          </p:cNvPr>
          <p:cNvSpPr>
            <a:spLocks noGrp="1"/>
          </p:cNvSpPr>
          <p:nvPr>
            <p:ph idx="1"/>
          </p:nvPr>
        </p:nvSpPr>
        <p:spPr>
          <a:xfrm>
            <a:off x="457200" y="1546448"/>
            <a:ext cx="8219256" cy="4474840"/>
          </a:xfrm>
        </p:spPr>
        <p:txBody>
          <a:bodyPr/>
          <a:lstStyle/>
          <a:p>
            <a:pPr lvl="0"/>
            <a:r>
              <a:rPr lang="it-IT" b="1" dirty="0">
                <a:solidFill>
                  <a:srgbClr val="000000"/>
                </a:solidFill>
              </a:rPr>
              <a:t>La chimica in Agenda</a:t>
            </a:r>
            <a:endParaRPr lang="en-US" altLang="it-IT" sz="2000" b="1" dirty="0">
              <a:solidFill>
                <a:srgbClr val="000000"/>
              </a:solidFill>
            </a:endParaRPr>
          </a:p>
          <a:p>
            <a:pPr lvl="0">
              <a:spcAft>
                <a:spcPts val="1000"/>
              </a:spcAft>
            </a:pPr>
            <a:r>
              <a:rPr lang="it-IT" sz="2000" dirty="0">
                <a:solidFill>
                  <a:srgbClr val="000000"/>
                </a:solidFill>
              </a:rPr>
              <a:t>Le microplastiche, cioè i frammenti di polimeri plastici di dimensioni minori di 5 mm, sono un inquinante onnipresente: si ritrovano nel suolo, nelle acque, in atmosfera e all’interno degli organismi viventi. I problemi causati dalle microplastiche sono particolarmente rilevanti nel caso degli ecosistemi acquatici. Una delle principali fonti di inquinamento da microplastiche è rappresentata dagli indumenti di fibre sintetiche.</a:t>
            </a:r>
          </a:p>
          <a:p>
            <a:pPr lvl="0">
              <a:spcAft>
                <a:spcPts val="1000"/>
              </a:spcAft>
            </a:pPr>
            <a:r>
              <a:rPr lang="it-IT" sz="2000" dirty="0">
                <a:solidFill>
                  <a:srgbClr val="000000"/>
                </a:solidFill>
              </a:rPr>
              <a:t>Nel 2016, su 100 milioni di tonnellate di filati, circa il 65% era di origine sintetica. Durante il lavaggio, un numero cospicuo di fibre passano nell’acqua. Queste vengono poi scaricate nei fiumi e nei mari, perché sono di dimensioni minori rispetto ai filtri dei depuratori. Secondo alcune stime recenti, ogni kilogrammo di tessuti sintetici rilascia durante il lavaggio tra 124 milligrammi e 308 milligrammi di fibre.</a:t>
            </a:r>
            <a:endParaRPr lang="it-IT" dirty="0"/>
          </a:p>
        </p:txBody>
      </p:sp>
      <p:sp>
        <p:nvSpPr>
          <p:cNvPr id="3" name="Segnaposto piè di pagina 2">
            <a:extLst>
              <a:ext uri="{FF2B5EF4-FFF2-40B4-BE49-F238E27FC236}">
                <a16:creationId xmlns:a16="http://schemas.microsoft.com/office/drawing/2014/main" id="{F98AB906-A65D-4801-8585-046C43C9B447}"/>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4" name="Immagine 3">
            <a:extLst>
              <a:ext uri="{FF2B5EF4-FFF2-40B4-BE49-F238E27FC236}">
                <a16:creationId xmlns:a16="http://schemas.microsoft.com/office/drawing/2014/main" id="{FB456FF1-C56B-469B-BCA6-E5CA92EC5377}"/>
              </a:ext>
            </a:extLst>
          </p:cNvPr>
          <p:cNvPicPr>
            <a:picLocks noChangeAspect="1"/>
          </p:cNvPicPr>
          <p:nvPr/>
        </p:nvPicPr>
        <p:blipFill>
          <a:blip r:embed="rId2"/>
          <a:stretch>
            <a:fillRect/>
          </a:stretch>
        </p:blipFill>
        <p:spPr>
          <a:xfrm>
            <a:off x="1704206" y="191027"/>
            <a:ext cx="1213827" cy="1207666"/>
          </a:xfrm>
          <a:prstGeom prst="rect">
            <a:avLst/>
          </a:prstGeom>
        </p:spPr>
      </p:pic>
    </p:spTree>
    <p:extLst>
      <p:ext uri="{BB962C8B-B14F-4D97-AF65-F5344CB8AC3E}">
        <p14:creationId xmlns:p14="http://schemas.microsoft.com/office/powerpoint/2010/main" val="3521418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6F9B0017-DB1B-419C-969F-DA82FEA534FB}"/>
              </a:ext>
            </a:extLst>
          </p:cNvPr>
          <p:cNvSpPr>
            <a:spLocks noGrp="1"/>
          </p:cNvSpPr>
          <p:nvPr>
            <p:ph idx="1"/>
          </p:nvPr>
        </p:nvSpPr>
        <p:spPr>
          <a:xfrm>
            <a:off x="457200" y="1546448"/>
            <a:ext cx="8219256" cy="5079777"/>
          </a:xfrm>
        </p:spPr>
        <p:txBody>
          <a:bodyPr/>
          <a:lstStyle/>
          <a:p>
            <a:pPr lvl="0"/>
            <a:r>
              <a:rPr lang="en-US" altLang="it-IT" b="1" dirty="0">
                <a:solidFill>
                  <a:srgbClr val="000000"/>
                </a:solidFill>
              </a:rPr>
              <a:t>Chemistry in English</a:t>
            </a:r>
            <a:br>
              <a:rPr lang="en-US" altLang="it-IT" b="1" dirty="0">
                <a:solidFill>
                  <a:srgbClr val="000000"/>
                </a:solidFill>
              </a:rPr>
            </a:br>
            <a:r>
              <a:rPr lang="en-US" altLang="it-IT" sz="2000" b="1" dirty="0">
                <a:solidFill>
                  <a:srgbClr val="000000"/>
                </a:solidFill>
              </a:rPr>
              <a:t>About microplastics and how they harm marine life</a:t>
            </a:r>
          </a:p>
          <a:p>
            <a:pPr lvl="0">
              <a:spcAft>
                <a:spcPts val="1000"/>
              </a:spcAft>
            </a:pPr>
            <a:r>
              <a:rPr lang="en-US" sz="2000" dirty="0">
                <a:solidFill>
                  <a:srgbClr val="000000"/>
                </a:solidFill>
              </a:rPr>
              <a:t>«The release of plastic wastes is a key challenge for the preservation of biodiversity and associated resources. [...] Impacts from exposure to these plastics (e.g. </a:t>
            </a:r>
            <a:r>
              <a:rPr lang="en-US" sz="2000" u="sng" dirty="0">
                <a:solidFill>
                  <a:srgbClr val="000000"/>
                </a:solidFill>
              </a:rPr>
              <a:t>entanglement</a:t>
            </a:r>
            <a:r>
              <a:rPr lang="en-US" sz="2000" dirty="0">
                <a:solidFill>
                  <a:srgbClr val="000000"/>
                </a:solidFill>
              </a:rPr>
              <a:t>, ingestion) have been observed on different marine species, including </a:t>
            </a:r>
            <a:r>
              <a:rPr lang="en-US" sz="2000" u="sng" dirty="0">
                <a:solidFill>
                  <a:srgbClr val="000000"/>
                </a:solidFill>
              </a:rPr>
              <a:t>benthic organisms</a:t>
            </a:r>
            <a:r>
              <a:rPr lang="en-US" sz="2000" dirty="0">
                <a:solidFill>
                  <a:srgbClr val="000000"/>
                </a:solidFill>
              </a:rPr>
              <a:t>, which can suffer from plastics coverage of tissues, or direct physical abrasion.</a:t>
            </a:r>
            <a:br>
              <a:rPr lang="en-US" sz="2000" dirty="0">
                <a:solidFill>
                  <a:srgbClr val="000000"/>
                </a:solidFill>
              </a:rPr>
            </a:br>
            <a:r>
              <a:rPr lang="en-US" sz="2000" dirty="0">
                <a:solidFill>
                  <a:srgbClr val="000000"/>
                </a:solidFill>
              </a:rPr>
              <a:t>[...] At the level of physiological functioning, microplastics (plastic fragments &lt; 5 mm) have been shown to impair feeding in copepods and crabs, affect the larval development of oysters, reduce the energy storage of lugworms, possible bleaching and necrosis of shallow-water corals. [...] The use of high concentrations in ecotoxicological studies can be viewed as a </a:t>
            </a:r>
            <a:r>
              <a:rPr lang="en-US" sz="2000" i="1" u="sng" dirty="0">
                <a:solidFill>
                  <a:srgbClr val="000000"/>
                </a:solidFill>
              </a:rPr>
              <a:t>proof-of-concept </a:t>
            </a:r>
            <a:r>
              <a:rPr lang="en-US" sz="2000" dirty="0">
                <a:solidFill>
                  <a:srgbClr val="000000"/>
                </a:solidFill>
              </a:rPr>
              <a:t>to assess the potential risk of emerging pollutants and determine adequate </a:t>
            </a:r>
            <a:r>
              <a:rPr lang="en-US" sz="2000" u="sng" dirty="0">
                <a:solidFill>
                  <a:srgbClr val="000000"/>
                </a:solidFill>
              </a:rPr>
              <a:t>biomarkers</a:t>
            </a:r>
            <a:r>
              <a:rPr lang="en-US" sz="2000" dirty="0">
                <a:solidFill>
                  <a:srgbClr val="000000"/>
                </a:solidFill>
              </a:rPr>
              <a:t>.»</a:t>
            </a:r>
          </a:p>
          <a:p>
            <a:pPr lvl="0" algn="r">
              <a:spcAft>
                <a:spcPts val="1000"/>
              </a:spcAft>
            </a:pPr>
            <a:r>
              <a:rPr lang="en-US" sz="2000" dirty="0">
                <a:solidFill>
                  <a:srgbClr val="000000"/>
                </a:solidFill>
              </a:rPr>
              <a:t>(</a:t>
            </a:r>
            <a:r>
              <a:rPr lang="en-US" sz="2000" i="1" dirty="0">
                <a:solidFill>
                  <a:srgbClr val="000000"/>
                </a:solidFill>
              </a:rPr>
              <a:t>Adapted by: Scientific Reports, Nature, 2018</a:t>
            </a:r>
            <a:r>
              <a:rPr lang="en-US" sz="2000" dirty="0">
                <a:solidFill>
                  <a:srgbClr val="000000"/>
                </a:solidFill>
              </a:rPr>
              <a:t>)</a:t>
            </a:r>
            <a:endParaRPr lang="it-IT" dirty="0"/>
          </a:p>
        </p:txBody>
      </p:sp>
      <p:sp>
        <p:nvSpPr>
          <p:cNvPr id="3" name="Segnaposto piè di pagina 2">
            <a:extLst>
              <a:ext uri="{FF2B5EF4-FFF2-40B4-BE49-F238E27FC236}">
                <a16:creationId xmlns:a16="http://schemas.microsoft.com/office/drawing/2014/main" id="{7A25E80B-4D26-4016-B23C-7DE8B178F54B}"/>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pic>
        <p:nvPicPr>
          <p:cNvPr id="4" name="Immagine 3">
            <a:extLst>
              <a:ext uri="{FF2B5EF4-FFF2-40B4-BE49-F238E27FC236}">
                <a16:creationId xmlns:a16="http://schemas.microsoft.com/office/drawing/2014/main" id="{E86C6367-9AE4-49A5-9AA8-AD11319A3B3D}"/>
              </a:ext>
            </a:extLst>
          </p:cNvPr>
          <p:cNvPicPr>
            <a:picLocks noChangeAspect="1"/>
          </p:cNvPicPr>
          <p:nvPr/>
        </p:nvPicPr>
        <p:blipFill>
          <a:blip r:embed="rId2"/>
          <a:stretch>
            <a:fillRect/>
          </a:stretch>
        </p:blipFill>
        <p:spPr>
          <a:xfrm>
            <a:off x="1704206" y="191027"/>
            <a:ext cx="1216418" cy="1207666"/>
          </a:xfrm>
          <a:prstGeom prst="rect">
            <a:avLst/>
          </a:prstGeom>
        </p:spPr>
      </p:pic>
    </p:spTree>
    <p:extLst>
      <p:ext uri="{BB962C8B-B14F-4D97-AF65-F5344CB8AC3E}">
        <p14:creationId xmlns:p14="http://schemas.microsoft.com/office/powerpoint/2010/main" val="239015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9E123C3-48A8-4302-A937-40882C8AB3E9}"/>
              </a:ext>
            </a:extLst>
          </p:cNvPr>
          <p:cNvSpPr>
            <a:spLocks noGrp="1" noChangeArrowheads="1"/>
          </p:cNvSpPr>
          <p:nvPr>
            <p:ph type="ctrTitle"/>
          </p:nvPr>
        </p:nvSpPr>
        <p:spPr>
          <a:xfrm>
            <a:off x="457200" y="381000"/>
            <a:ext cx="8218488" cy="914400"/>
          </a:xfrm>
        </p:spPr>
        <p:txBody>
          <a:bodyPr/>
          <a:lstStyle/>
          <a:p>
            <a:r>
              <a:rPr lang="it-IT" altLang="it-IT"/>
              <a:t>Capitolo</a:t>
            </a:r>
            <a:r>
              <a:rPr lang="en-GB" altLang="it-IT"/>
              <a:t> </a:t>
            </a:r>
            <a:r>
              <a:rPr lang="en-GB" altLang="it-IT" dirty="0"/>
              <a:t>11</a:t>
            </a:r>
          </a:p>
        </p:txBody>
      </p:sp>
      <p:sp>
        <p:nvSpPr>
          <p:cNvPr id="16387" name="Sottotitolo 1">
            <a:extLst>
              <a:ext uri="{FF2B5EF4-FFF2-40B4-BE49-F238E27FC236}">
                <a16:creationId xmlns:a16="http://schemas.microsoft.com/office/drawing/2014/main" id="{02A3706E-E798-4E33-9813-354D3CF2D330}"/>
              </a:ext>
            </a:extLst>
          </p:cNvPr>
          <p:cNvSpPr>
            <a:spLocks noGrp="1" noChangeArrowheads="1"/>
          </p:cNvSpPr>
          <p:nvPr>
            <p:ph type="subTitle" idx="1"/>
          </p:nvPr>
        </p:nvSpPr>
        <p:spPr>
          <a:xfrm>
            <a:off x="457200" y="2635250"/>
            <a:ext cx="8218488" cy="2057400"/>
          </a:xfrm>
        </p:spPr>
        <p:txBody>
          <a:bodyPr/>
          <a:lstStyle/>
          <a:p>
            <a:r>
              <a:rPr lang="it-IT" altLang="it-IT" dirty="0"/>
              <a:t>La varietà</a:t>
            </a:r>
            <a:br>
              <a:rPr lang="it-IT" altLang="it-IT" dirty="0"/>
            </a:br>
            <a:r>
              <a:rPr lang="it-IT" altLang="it-IT" dirty="0"/>
              <a:t>dei legami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E279E10-FEEC-4357-90F5-6B3E2739A87A}"/>
              </a:ext>
            </a:extLst>
          </p:cNvPr>
          <p:cNvSpPr>
            <a:spLocks noGrp="1" noChangeArrowheads="1"/>
          </p:cNvSpPr>
          <p:nvPr>
            <p:ph type="title"/>
          </p:nvPr>
        </p:nvSpPr>
        <p:spPr>
          <a:xfrm>
            <a:off x="457200" y="381000"/>
            <a:ext cx="8218488" cy="914400"/>
          </a:xfrm>
        </p:spPr>
        <p:txBody>
          <a:bodyPr/>
          <a:lstStyle/>
          <a:p>
            <a:r>
              <a:rPr lang="en-GB" altLang="it-IT"/>
              <a:t>Sommario</a:t>
            </a:r>
          </a:p>
        </p:txBody>
      </p:sp>
      <p:sp>
        <p:nvSpPr>
          <p:cNvPr id="17411" name="Segnaposto contenuto 1">
            <a:extLst>
              <a:ext uri="{FF2B5EF4-FFF2-40B4-BE49-F238E27FC236}">
                <a16:creationId xmlns:a16="http://schemas.microsoft.com/office/drawing/2014/main" id="{008EA8AF-A5AA-4D8E-8326-A5AF501D34EA}"/>
              </a:ext>
            </a:extLst>
          </p:cNvPr>
          <p:cNvSpPr>
            <a:spLocks noGrp="1" noChangeArrowheads="1"/>
          </p:cNvSpPr>
          <p:nvPr>
            <p:ph idx="1"/>
          </p:nvPr>
        </p:nvSpPr>
        <p:spPr>
          <a:xfrm>
            <a:off x="457200" y="1341438"/>
            <a:ext cx="8218488" cy="4114800"/>
          </a:xfrm>
        </p:spPr>
        <p:txBody>
          <a:bodyPr/>
          <a:lstStyle/>
          <a:p>
            <a:pPr>
              <a:buFontTx/>
              <a:buAutoNum type="arabicPeriod"/>
            </a:pPr>
            <a:r>
              <a:rPr lang="it-IT" altLang="it-IT" dirty="0"/>
              <a:t>Il legame metallico</a:t>
            </a:r>
          </a:p>
          <a:p>
            <a:pPr>
              <a:buFontTx/>
              <a:buAutoNum type="arabicPeriod"/>
            </a:pPr>
            <a:r>
              <a:rPr lang="it-IT" altLang="it-IT" dirty="0"/>
              <a:t>I legami intermolecolari</a:t>
            </a:r>
          </a:p>
          <a:p>
            <a:pPr>
              <a:buFontTx/>
              <a:buAutoNum type="arabicPeriod"/>
            </a:pPr>
            <a:r>
              <a:rPr lang="it-IT" altLang="it-IT" dirty="0"/>
              <a:t>I legami intermolecolari e la forma delle macromolecole</a:t>
            </a:r>
          </a:p>
        </p:txBody>
      </p:sp>
      <p:sp>
        <p:nvSpPr>
          <p:cNvPr id="17412" name="Footer Placeholder 3">
            <a:extLst>
              <a:ext uri="{FF2B5EF4-FFF2-40B4-BE49-F238E27FC236}">
                <a16:creationId xmlns:a16="http://schemas.microsoft.com/office/drawing/2014/main" id="{5E360B9E-1507-4058-BC28-6AFDB0A370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65EF5F90-687A-4270-AD90-08665361A08A}"/>
              </a:ext>
            </a:extLst>
          </p:cNvPr>
          <p:cNvSpPr>
            <a:spLocks noGrp="1"/>
          </p:cNvSpPr>
          <p:nvPr>
            <p:ph type="title"/>
          </p:nvPr>
        </p:nvSpPr>
        <p:spPr/>
        <p:txBody>
          <a:bodyPr/>
          <a:lstStyle/>
          <a:p>
            <a:r>
              <a:rPr lang="it-IT" dirty="0"/>
              <a:t>Il legame metallico</a:t>
            </a:r>
          </a:p>
        </p:txBody>
      </p:sp>
      <p:sp>
        <p:nvSpPr>
          <p:cNvPr id="6" name="Segnaposto contenuto 5">
            <a:extLst>
              <a:ext uri="{FF2B5EF4-FFF2-40B4-BE49-F238E27FC236}">
                <a16:creationId xmlns:a16="http://schemas.microsoft.com/office/drawing/2014/main" id="{1CE97A5E-2EFC-4EBB-B205-3209630A127F}"/>
              </a:ext>
            </a:extLst>
          </p:cNvPr>
          <p:cNvSpPr>
            <a:spLocks noGrp="1"/>
          </p:cNvSpPr>
          <p:nvPr>
            <p:ph idx="1"/>
          </p:nvPr>
        </p:nvSpPr>
        <p:spPr>
          <a:xfrm>
            <a:off x="457200" y="1340768"/>
            <a:ext cx="8219256" cy="4608512"/>
          </a:xfrm>
        </p:spPr>
        <p:txBody>
          <a:bodyPr/>
          <a:lstStyle/>
          <a:p>
            <a:r>
              <a:rPr lang="it-IT" dirty="0"/>
              <a:t>I metalli hanno proprietà comuni:</a:t>
            </a:r>
          </a:p>
          <a:p>
            <a:pPr marL="342900" indent="-342900">
              <a:buClrTx/>
              <a:buSzPct val="80000"/>
              <a:buFont typeface="Arial" panose="020B0604020202020204" pitchFamily="34" charset="0"/>
              <a:buChar char="•"/>
            </a:pPr>
            <a:r>
              <a:rPr lang="it-IT" dirty="0"/>
              <a:t>sono </a:t>
            </a:r>
            <a:r>
              <a:rPr lang="it-IT" b="1" dirty="0"/>
              <a:t>solidi </a:t>
            </a:r>
            <a:r>
              <a:rPr lang="it-IT" dirty="0"/>
              <a:t>a temperatura ambiente;</a:t>
            </a:r>
          </a:p>
          <a:p>
            <a:pPr marL="342900" indent="-342900">
              <a:buClrTx/>
              <a:buSzPct val="80000"/>
              <a:buFont typeface="Arial" panose="020B0604020202020204" pitchFamily="34" charset="0"/>
              <a:buChar char="•"/>
            </a:pPr>
            <a:r>
              <a:rPr lang="it-IT" dirty="0"/>
              <a:t>hanno </a:t>
            </a:r>
            <a:r>
              <a:rPr lang="it-IT" b="1" dirty="0"/>
              <a:t>elevata densità</a:t>
            </a:r>
            <a:r>
              <a:rPr lang="it-IT" dirty="0"/>
              <a:t>;</a:t>
            </a:r>
          </a:p>
          <a:p>
            <a:pPr marL="342900" indent="-342900">
              <a:buClrTx/>
              <a:buSzPct val="80000"/>
              <a:buFont typeface="Arial" panose="020B0604020202020204" pitchFamily="34" charset="0"/>
              <a:buChar char="•"/>
            </a:pPr>
            <a:r>
              <a:rPr lang="it-IT" dirty="0"/>
              <a:t>sono </a:t>
            </a:r>
            <a:r>
              <a:rPr lang="it-IT" b="1" dirty="0"/>
              <a:t>duttili </a:t>
            </a:r>
            <a:r>
              <a:rPr lang="it-IT" dirty="0"/>
              <a:t>(si deformano senza rompersi) e </a:t>
            </a:r>
            <a:r>
              <a:rPr lang="it-IT" b="1" dirty="0"/>
              <a:t>malleabili</a:t>
            </a:r>
            <a:r>
              <a:rPr lang="it-IT" dirty="0"/>
              <a:t> (si possono ridurre in lamine sottili);</a:t>
            </a:r>
          </a:p>
          <a:p>
            <a:pPr marL="342900" indent="-342900">
              <a:buClrTx/>
              <a:buSzPct val="80000"/>
              <a:buFont typeface="Arial" panose="020B0604020202020204" pitchFamily="34" charset="0"/>
              <a:buChar char="•"/>
            </a:pPr>
            <a:r>
              <a:rPr lang="it-IT" dirty="0"/>
              <a:t>sono buoni </a:t>
            </a:r>
            <a:r>
              <a:rPr lang="it-IT" b="1" dirty="0"/>
              <a:t>conduttori </a:t>
            </a:r>
            <a:r>
              <a:rPr lang="it-IT" dirty="0"/>
              <a:t>di corrente elettrica e di calore;</a:t>
            </a:r>
          </a:p>
          <a:p>
            <a:pPr marL="342900" indent="-342900">
              <a:buClrTx/>
              <a:buSzPct val="80000"/>
              <a:buFont typeface="Arial" panose="020B0604020202020204" pitchFamily="34" charset="0"/>
              <a:buChar char="•"/>
            </a:pPr>
            <a:r>
              <a:rPr lang="it-IT" dirty="0"/>
              <a:t>sono </a:t>
            </a:r>
            <a:r>
              <a:rPr lang="it-IT" b="1" dirty="0"/>
              <a:t>lucenti</a:t>
            </a:r>
            <a:r>
              <a:rPr lang="it-IT" dirty="0"/>
              <a:t>;</a:t>
            </a:r>
          </a:p>
          <a:p>
            <a:pPr marL="342900" indent="-342900">
              <a:buClrTx/>
              <a:buSzPct val="80000"/>
              <a:buFont typeface="Arial" panose="020B0604020202020204" pitchFamily="34" charset="0"/>
              <a:buChar char="•"/>
            </a:pPr>
            <a:r>
              <a:rPr lang="it-IT" dirty="0"/>
              <a:t>sono </a:t>
            </a:r>
            <a:r>
              <a:rPr lang="it-IT" b="1" dirty="0"/>
              <a:t>cristallini</a:t>
            </a:r>
            <a:r>
              <a:rPr lang="it-IT" dirty="0"/>
              <a:t>.</a:t>
            </a:r>
          </a:p>
        </p:txBody>
      </p:sp>
      <p:sp>
        <p:nvSpPr>
          <p:cNvPr id="4" name="Segnaposto piè di pagina 3">
            <a:extLst>
              <a:ext uri="{FF2B5EF4-FFF2-40B4-BE49-F238E27FC236}">
                <a16:creationId xmlns:a16="http://schemas.microsoft.com/office/drawing/2014/main" id="{F4DAB885-20D8-4904-8B6B-B8EFB81DBACB}"/>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C8014C9E-6778-4A9B-876E-FF914107C915}"/>
              </a:ext>
            </a:extLst>
          </p:cNvPr>
          <p:cNvPicPr>
            <a:picLocks noChangeAspect="1"/>
          </p:cNvPicPr>
          <p:nvPr/>
        </p:nvPicPr>
        <p:blipFill>
          <a:blip r:embed="rId2"/>
          <a:stretch>
            <a:fillRect/>
          </a:stretch>
        </p:blipFill>
        <p:spPr>
          <a:xfrm>
            <a:off x="6586706" y="4586945"/>
            <a:ext cx="2089750" cy="1700807"/>
          </a:xfrm>
          <a:prstGeom prst="rect">
            <a:avLst/>
          </a:prstGeom>
        </p:spPr>
      </p:pic>
    </p:spTree>
    <p:extLst>
      <p:ext uri="{BB962C8B-B14F-4D97-AF65-F5344CB8AC3E}">
        <p14:creationId xmlns:p14="http://schemas.microsoft.com/office/powerpoint/2010/main" val="185372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3D4B32-CD32-4E69-A327-B2C404851FA0}"/>
              </a:ext>
            </a:extLst>
          </p:cNvPr>
          <p:cNvSpPr>
            <a:spLocks noGrp="1"/>
          </p:cNvSpPr>
          <p:nvPr>
            <p:ph type="title"/>
          </p:nvPr>
        </p:nvSpPr>
        <p:spPr/>
        <p:txBody>
          <a:bodyPr/>
          <a:lstStyle/>
          <a:p>
            <a:r>
              <a:rPr lang="it-IT" dirty="0"/>
              <a:t>Il legame metallico</a:t>
            </a:r>
          </a:p>
        </p:txBody>
      </p:sp>
      <p:sp>
        <p:nvSpPr>
          <p:cNvPr id="3" name="Segnaposto contenuto 2">
            <a:extLst>
              <a:ext uri="{FF2B5EF4-FFF2-40B4-BE49-F238E27FC236}">
                <a16:creationId xmlns:a16="http://schemas.microsoft.com/office/drawing/2014/main" id="{35D9731F-F23C-424D-BF56-B5CA65DE079A}"/>
              </a:ext>
            </a:extLst>
          </p:cNvPr>
          <p:cNvSpPr>
            <a:spLocks noGrp="1"/>
          </p:cNvSpPr>
          <p:nvPr>
            <p:ph idx="1"/>
          </p:nvPr>
        </p:nvSpPr>
        <p:spPr>
          <a:xfrm>
            <a:off x="457200" y="1340768"/>
            <a:ext cx="8219256" cy="1656184"/>
          </a:xfrm>
        </p:spPr>
        <p:txBody>
          <a:bodyPr/>
          <a:lstStyle/>
          <a:p>
            <a:r>
              <a:rPr lang="it-IT" dirty="0"/>
              <a:t>In un </a:t>
            </a:r>
            <a:r>
              <a:rPr lang="it-IT" b="1" dirty="0"/>
              <a:t>solido metallico </a:t>
            </a:r>
            <a:r>
              <a:rPr lang="it-IT" dirty="0"/>
              <a:t>gli ioni positivi sono distribuiti con regolarità in un reticolo compatto e sono immersi in un’unica nube elettronica, condivisa da tutti gli atomi del reticolo (elettroni delocalizzati).</a:t>
            </a:r>
          </a:p>
        </p:txBody>
      </p:sp>
      <p:sp>
        <p:nvSpPr>
          <p:cNvPr id="4" name="Segnaposto piè di pagina 3">
            <a:extLst>
              <a:ext uri="{FF2B5EF4-FFF2-40B4-BE49-F238E27FC236}">
                <a16:creationId xmlns:a16="http://schemas.microsoft.com/office/drawing/2014/main" id="{76C697CC-A932-4927-A553-1387A0A5686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A35E353D-067E-4B0E-9402-80CB6C127DF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14400" y="3212976"/>
            <a:ext cx="7704856" cy="2736305"/>
          </a:xfrm>
          <a:prstGeom prst="rect">
            <a:avLst/>
          </a:prstGeom>
        </p:spPr>
      </p:pic>
    </p:spTree>
    <p:extLst>
      <p:ext uri="{BB962C8B-B14F-4D97-AF65-F5344CB8AC3E}">
        <p14:creationId xmlns:p14="http://schemas.microsoft.com/office/powerpoint/2010/main" val="178178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951C957-55A2-4738-9954-BD1051A4435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067944" y="3140968"/>
            <a:ext cx="4459324" cy="3065786"/>
          </a:xfrm>
          <a:prstGeom prst="rect">
            <a:avLst/>
          </a:prstGeom>
        </p:spPr>
      </p:pic>
      <p:sp>
        <p:nvSpPr>
          <p:cNvPr id="2" name="Titolo 1">
            <a:extLst>
              <a:ext uri="{FF2B5EF4-FFF2-40B4-BE49-F238E27FC236}">
                <a16:creationId xmlns:a16="http://schemas.microsoft.com/office/drawing/2014/main" id="{8E3D4B32-CD32-4E69-A327-B2C404851FA0}"/>
              </a:ext>
            </a:extLst>
          </p:cNvPr>
          <p:cNvSpPr>
            <a:spLocks noGrp="1"/>
          </p:cNvSpPr>
          <p:nvPr>
            <p:ph type="title"/>
          </p:nvPr>
        </p:nvSpPr>
        <p:spPr/>
        <p:txBody>
          <a:bodyPr/>
          <a:lstStyle/>
          <a:p>
            <a:r>
              <a:rPr lang="it-IT" dirty="0"/>
              <a:t>Il legame metallico</a:t>
            </a:r>
          </a:p>
        </p:txBody>
      </p:sp>
      <p:sp>
        <p:nvSpPr>
          <p:cNvPr id="3" name="Segnaposto contenuto 2">
            <a:extLst>
              <a:ext uri="{FF2B5EF4-FFF2-40B4-BE49-F238E27FC236}">
                <a16:creationId xmlns:a16="http://schemas.microsoft.com/office/drawing/2014/main" id="{35D9731F-F23C-424D-BF56-B5CA65DE079A}"/>
              </a:ext>
            </a:extLst>
          </p:cNvPr>
          <p:cNvSpPr>
            <a:spLocks noGrp="1"/>
          </p:cNvSpPr>
          <p:nvPr>
            <p:ph idx="1"/>
          </p:nvPr>
        </p:nvSpPr>
        <p:spPr>
          <a:xfrm>
            <a:off x="457200" y="1340768"/>
            <a:ext cx="8219256" cy="2020404"/>
          </a:xfrm>
        </p:spPr>
        <p:txBody>
          <a:bodyPr/>
          <a:lstStyle/>
          <a:p>
            <a:r>
              <a:rPr lang="it-IT" dirty="0"/>
              <a:t>Il legame metallico si può immaginare come la combinazione degli orbitali di tutti gli atomi del cristallo. Il risultato è un insieme di orbitali molecolari con energie vicinissime fra loro, che formano complessivamente una </a:t>
            </a:r>
            <a:r>
              <a:rPr lang="it-IT" b="1" dirty="0"/>
              <a:t>banda continua </a:t>
            </a:r>
            <a:r>
              <a:rPr lang="it-IT" dirty="0"/>
              <a:t>di energia.</a:t>
            </a:r>
          </a:p>
        </p:txBody>
      </p:sp>
      <p:sp>
        <p:nvSpPr>
          <p:cNvPr id="4" name="Segnaposto piè di pagina 3">
            <a:extLst>
              <a:ext uri="{FF2B5EF4-FFF2-40B4-BE49-F238E27FC236}">
                <a16:creationId xmlns:a16="http://schemas.microsoft.com/office/drawing/2014/main" id="{76C697CC-A932-4927-A553-1387A0A5686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01398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3D4B32-CD32-4E69-A327-B2C404851FA0}"/>
              </a:ext>
            </a:extLst>
          </p:cNvPr>
          <p:cNvSpPr>
            <a:spLocks noGrp="1"/>
          </p:cNvSpPr>
          <p:nvPr>
            <p:ph type="title"/>
          </p:nvPr>
        </p:nvSpPr>
        <p:spPr/>
        <p:txBody>
          <a:bodyPr/>
          <a:lstStyle/>
          <a:p>
            <a:r>
              <a:rPr lang="it-IT" dirty="0"/>
              <a:t>Il legame metallico</a:t>
            </a:r>
          </a:p>
        </p:txBody>
      </p:sp>
      <p:sp>
        <p:nvSpPr>
          <p:cNvPr id="3" name="Segnaposto contenuto 2">
            <a:extLst>
              <a:ext uri="{FF2B5EF4-FFF2-40B4-BE49-F238E27FC236}">
                <a16:creationId xmlns:a16="http://schemas.microsoft.com/office/drawing/2014/main" id="{35D9731F-F23C-424D-BF56-B5CA65DE079A}"/>
              </a:ext>
            </a:extLst>
          </p:cNvPr>
          <p:cNvSpPr>
            <a:spLocks noGrp="1"/>
          </p:cNvSpPr>
          <p:nvPr>
            <p:ph idx="1"/>
          </p:nvPr>
        </p:nvSpPr>
        <p:spPr/>
        <p:txBody>
          <a:bodyPr/>
          <a:lstStyle/>
          <a:p>
            <a:r>
              <a:rPr lang="it-IT" b="1" dirty="0"/>
              <a:t>Banda di valenza </a:t>
            </a:r>
            <a:r>
              <a:rPr lang="it-IT" dirty="0"/>
              <a:t>→ combinazione degli orbitali degli elettroni di valenza di ciascun atomo.</a:t>
            </a:r>
          </a:p>
          <a:p>
            <a:r>
              <a:rPr lang="it-IT" b="1" dirty="0"/>
              <a:t>Banda di conduzione</a:t>
            </a:r>
            <a:r>
              <a:rPr lang="it-IT" dirty="0"/>
              <a:t> → combinazione degli orbitali a energia più elevata rispetto a quelli di valenza, generalmente vuota.</a:t>
            </a:r>
          </a:p>
          <a:p>
            <a:endParaRPr lang="it-IT" dirty="0"/>
          </a:p>
        </p:txBody>
      </p:sp>
      <p:sp>
        <p:nvSpPr>
          <p:cNvPr id="4" name="Segnaposto piè di pagina 3">
            <a:extLst>
              <a:ext uri="{FF2B5EF4-FFF2-40B4-BE49-F238E27FC236}">
                <a16:creationId xmlns:a16="http://schemas.microsoft.com/office/drawing/2014/main" id="{76C697CC-A932-4927-A553-1387A0A5686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2C2AD557-436A-4BA8-BA19-C370877C2C6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694266" y="3631493"/>
            <a:ext cx="5755468" cy="2749835"/>
          </a:xfrm>
          <a:prstGeom prst="rect">
            <a:avLst/>
          </a:prstGeom>
        </p:spPr>
      </p:pic>
    </p:spTree>
    <p:extLst>
      <p:ext uri="{BB962C8B-B14F-4D97-AF65-F5344CB8AC3E}">
        <p14:creationId xmlns:p14="http://schemas.microsoft.com/office/powerpoint/2010/main" val="1014194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3D4B32-CD32-4E69-A327-B2C404851FA0}"/>
              </a:ext>
            </a:extLst>
          </p:cNvPr>
          <p:cNvSpPr>
            <a:spLocks noGrp="1"/>
          </p:cNvSpPr>
          <p:nvPr>
            <p:ph type="title"/>
          </p:nvPr>
        </p:nvSpPr>
        <p:spPr/>
        <p:txBody>
          <a:bodyPr/>
          <a:lstStyle/>
          <a:p>
            <a:r>
              <a:rPr lang="it-IT" dirty="0"/>
              <a:t>Il legame metallico</a:t>
            </a:r>
          </a:p>
        </p:txBody>
      </p:sp>
      <p:sp>
        <p:nvSpPr>
          <p:cNvPr id="3" name="Segnaposto contenuto 2">
            <a:extLst>
              <a:ext uri="{FF2B5EF4-FFF2-40B4-BE49-F238E27FC236}">
                <a16:creationId xmlns:a16="http://schemas.microsoft.com/office/drawing/2014/main" id="{35D9731F-F23C-424D-BF56-B5CA65DE079A}"/>
              </a:ext>
            </a:extLst>
          </p:cNvPr>
          <p:cNvSpPr>
            <a:spLocks noGrp="1"/>
          </p:cNvSpPr>
          <p:nvPr>
            <p:ph idx="1"/>
          </p:nvPr>
        </p:nvSpPr>
        <p:spPr/>
        <p:txBody>
          <a:bodyPr/>
          <a:lstStyle/>
          <a:p>
            <a:r>
              <a:rPr lang="it-IT" b="1" dirty="0"/>
              <a:t>Banda di valenza </a:t>
            </a:r>
            <a:r>
              <a:rPr lang="it-IT" dirty="0"/>
              <a:t>→ combinazione degli orbitali degli elettroni di valenza di ciascun atomo.</a:t>
            </a:r>
          </a:p>
          <a:p>
            <a:r>
              <a:rPr lang="it-IT" b="1" dirty="0"/>
              <a:t>Banda di conduzione</a:t>
            </a:r>
            <a:r>
              <a:rPr lang="it-IT" dirty="0"/>
              <a:t> → combinazione degli orbitali a energia più elevata rispetto a quelli di valenza, generalmente vuota.</a:t>
            </a:r>
          </a:p>
          <a:p>
            <a:endParaRPr lang="it-IT" dirty="0"/>
          </a:p>
        </p:txBody>
      </p:sp>
      <p:sp>
        <p:nvSpPr>
          <p:cNvPr id="4" name="Segnaposto piè di pagina 3">
            <a:extLst>
              <a:ext uri="{FF2B5EF4-FFF2-40B4-BE49-F238E27FC236}">
                <a16:creationId xmlns:a16="http://schemas.microsoft.com/office/drawing/2014/main" id="{76C697CC-A932-4927-A553-1387A0A5686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2C2AD557-436A-4BA8-BA19-C370877C2C6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694266" y="3631493"/>
            <a:ext cx="5755468" cy="2749835"/>
          </a:xfrm>
          <a:prstGeom prst="rect">
            <a:avLst/>
          </a:prstGeom>
        </p:spPr>
      </p:pic>
    </p:spTree>
    <p:extLst>
      <p:ext uri="{BB962C8B-B14F-4D97-AF65-F5344CB8AC3E}">
        <p14:creationId xmlns:p14="http://schemas.microsoft.com/office/powerpoint/2010/main" val="1781123229"/>
      </p:ext>
    </p:extLst>
  </p:cSld>
  <p:clrMapOvr>
    <a:masterClrMapping/>
  </p:clrMapOvr>
</p:sld>
</file>

<file path=ppt/theme/theme1.xml><?xml version="1.0" encoding="utf-8"?>
<a:theme xmlns:a="http://schemas.openxmlformats.org/drawingml/2006/main" name="4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buClr>
            <a:srgbClr val="FF0000"/>
          </a:buClr>
          <a:defRPr sz="7500" dirty="0">
            <a:solidFill>
              <a:srgbClr val="888888"/>
            </a:solidFill>
            <a:latin typeface="Arial" panose="020B0604020202020204" pitchFamily="34" charset="0"/>
          </a:defRPr>
        </a:defPPr>
      </a:lstStyle>
    </a:tx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 Zanichelli.ppt  -  Modalità compatibilità" id="{DC4D6554-FE9E-4066-A853-38AF42D40ABE}" vid="{EE820D8D-0148-412D-A3C6-D12A08A40329}"/>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27631</TotalTime>
  <Words>1593</Words>
  <Application>Microsoft Office PowerPoint</Application>
  <PresentationFormat>Presentazione su schermo (4:3)</PresentationFormat>
  <Paragraphs>114</Paragraphs>
  <Slides>25</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AlrightSans-Black</vt:lpstr>
      <vt:lpstr>Arial</vt:lpstr>
      <vt:lpstr>Calibri</vt:lpstr>
      <vt:lpstr>Times</vt:lpstr>
      <vt:lpstr>Times New Roman</vt:lpstr>
      <vt:lpstr>4_Presentazione vuota</vt:lpstr>
      <vt:lpstr>Presentazione standard di PowerPoint</vt:lpstr>
      <vt:lpstr>James E. Brady Neil D. Jespersen Alison Hyslop Maria Cristina Pignocchino</vt:lpstr>
      <vt:lpstr>Capitolo 11</vt:lpstr>
      <vt:lpstr>Sommario</vt:lpstr>
      <vt:lpstr>Il legame metallico</vt:lpstr>
      <vt:lpstr>Il legame metallico</vt:lpstr>
      <vt:lpstr>Il legame metallico</vt:lpstr>
      <vt:lpstr>Il legame metallico</vt:lpstr>
      <vt:lpstr>Il legame metallico</vt:lpstr>
      <vt:lpstr>I legami intermolecolari</vt:lpstr>
      <vt:lpstr>I legami intermolecolari</vt:lpstr>
      <vt:lpstr>I legami intermolecolari</vt:lpstr>
      <vt:lpstr>I legami intermolecolari</vt:lpstr>
      <vt:lpstr>I legami intermolecolari</vt:lpstr>
      <vt:lpstr>I legami intermolecolari</vt:lpstr>
      <vt:lpstr>I legami intermolecolari e la forma delle macromolecole</vt:lpstr>
      <vt:lpstr>I legami intermolecolari e la forma delle macromolecole</vt:lpstr>
      <vt:lpstr>I legami intermolecolari e la forma delle macromolecole</vt:lpstr>
      <vt:lpstr>I legami intermolecolari e la forma delle macromolecole</vt:lpstr>
      <vt:lpstr>I legami intermolecolari e la forma delle macromolecole</vt:lpstr>
      <vt:lpstr>I legami intermolecolari e la forma delle macromolecole</vt:lpstr>
      <vt:lpstr>I legami intermolecolari e la forma delle macromolecole</vt:lpstr>
      <vt:lpstr>LA CHIMICA CON METODO</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Modolo Irene</dc:creator>
  <cp:lastModifiedBy>Modolo Irene</cp:lastModifiedBy>
  <cp:revision>560</cp:revision>
  <cp:lastPrinted>2009-04-22T19:24:48Z</cp:lastPrinted>
  <dcterms:created xsi:type="dcterms:W3CDTF">2011-11-23T15:48:27Z</dcterms:created>
  <dcterms:modified xsi:type="dcterms:W3CDTF">2020-08-07T00:56:30Z</dcterms:modified>
</cp:coreProperties>
</file>