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88" r:id="rId1"/>
  </p:sldMasterIdLst>
  <p:notesMasterIdLst>
    <p:notesMasterId r:id="rId38"/>
  </p:notesMasterIdLst>
  <p:handoutMasterIdLst>
    <p:handoutMasterId r:id="rId39"/>
  </p:handoutMasterIdLst>
  <p:sldIdLst>
    <p:sldId id="432" r:id="rId2"/>
    <p:sldId id="464" r:id="rId3"/>
    <p:sldId id="466" r:id="rId4"/>
    <p:sldId id="465" r:id="rId5"/>
    <p:sldId id="467" r:id="rId6"/>
    <p:sldId id="468" r:id="rId7"/>
    <p:sldId id="469" r:id="rId8"/>
    <p:sldId id="533" r:id="rId9"/>
    <p:sldId id="470" r:id="rId10"/>
    <p:sldId id="471" r:id="rId11"/>
    <p:sldId id="472" r:id="rId12"/>
    <p:sldId id="473" r:id="rId13"/>
    <p:sldId id="474" r:id="rId14"/>
    <p:sldId id="475" r:id="rId15"/>
    <p:sldId id="534" r:id="rId16"/>
    <p:sldId id="536" r:id="rId17"/>
    <p:sldId id="476" r:id="rId18"/>
    <p:sldId id="477" r:id="rId19"/>
    <p:sldId id="478" r:id="rId20"/>
    <p:sldId id="479" r:id="rId21"/>
    <p:sldId id="480" r:id="rId22"/>
    <p:sldId id="483" r:id="rId23"/>
    <p:sldId id="484" r:id="rId24"/>
    <p:sldId id="485" r:id="rId25"/>
    <p:sldId id="491" r:id="rId26"/>
    <p:sldId id="535" r:id="rId27"/>
    <p:sldId id="487" r:id="rId28"/>
    <p:sldId id="488" r:id="rId29"/>
    <p:sldId id="489" r:id="rId30"/>
    <p:sldId id="490" r:id="rId31"/>
    <p:sldId id="492" r:id="rId32"/>
    <p:sldId id="493" r:id="rId33"/>
    <p:sldId id="494" r:id="rId34"/>
    <p:sldId id="495" r:id="rId35"/>
    <p:sldId id="496" r:id="rId36"/>
    <p:sldId id="497" r:id="rId37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08080"/>
    <a:srgbClr val="008B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70" autoAdjust="0"/>
  </p:normalViewPr>
  <p:slideViewPr>
    <p:cSldViewPr>
      <p:cViewPr varScale="1">
        <p:scale>
          <a:sx n="73" d="100"/>
          <a:sy n="73" d="100"/>
        </p:scale>
        <p:origin x="1236" y="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D45E246-9C30-43BA-8AAC-5A19A09D3B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104F1E-E684-4955-8065-E76DAE9310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17240E5-51A6-4EEA-AA74-416CA5DAF9AF}" type="datetimeFigureOut">
              <a:rPr lang="en-GB"/>
              <a:pPr>
                <a:defRPr/>
              </a:pPr>
              <a:t>07/08/2020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EBF010-89A6-4457-82D2-A48C5C39BF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ECBF10-17D9-479A-8F31-23E9FEB001C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5311AFA-A47E-426B-9DE4-EBB4B38AB576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1">
            <a:extLst>
              <a:ext uri="{FF2B5EF4-FFF2-40B4-BE49-F238E27FC236}">
                <a16:creationId xmlns:a16="http://schemas.microsoft.com/office/drawing/2014/main" id="{A92DBBD8-76E3-44ED-89A3-32CEB3E33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sz="1800"/>
          </a:p>
        </p:txBody>
      </p:sp>
      <p:sp>
        <p:nvSpPr>
          <p:cNvPr id="12291" name="Text Box 2">
            <a:extLst>
              <a:ext uri="{FF2B5EF4-FFF2-40B4-BE49-F238E27FC236}">
                <a16:creationId xmlns:a16="http://schemas.microsoft.com/office/drawing/2014/main" id="{0BE90A7B-BFCA-49E1-B069-50787D8D9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sz="180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113EB806-919A-4C50-AE6D-61A305AEED2D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it-IT"/>
              <a:t>13/11/11</a:t>
            </a:r>
          </a:p>
        </p:txBody>
      </p:sp>
      <p:sp>
        <p:nvSpPr>
          <p:cNvPr id="12293" name="Rectangle 4">
            <a:extLst>
              <a:ext uri="{FF2B5EF4-FFF2-40B4-BE49-F238E27FC236}">
                <a16:creationId xmlns:a16="http://schemas.microsoft.com/office/drawing/2014/main" id="{43390502-827A-49C2-BD9A-B356FE9F894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5A3EAB51-E1D4-4933-BB9C-0BF007A3C97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/>
          </a:p>
        </p:txBody>
      </p:sp>
      <p:sp>
        <p:nvSpPr>
          <p:cNvPr id="12295" name="Text Box 6">
            <a:extLst>
              <a:ext uri="{FF2B5EF4-FFF2-40B4-BE49-F238E27FC236}">
                <a16:creationId xmlns:a16="http://schemas.microsoft.com/office/drawing/2014/main" id="{FAE8A6EF-29C6-4F74-BBD7-C3E4827D5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sz="1800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A6EFD4C9-8187-4CDB-A23B-15EBA2C26F2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7A09AEB-4C7F-4482-AAC0-AD0D36EC16D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MS PGothic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MS PGothic" charset="0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MS PGothic" charset="0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MS PGothic" charset="0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60E24322-9BFC-4547-90F4-7EFCED30DE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8E3F70E2-7B09-4E4E-B9BE-F444E8318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  <p:sp>
        <p:nvSpPr>
          <p:cNvPr id="15364" name="Date Placeholder 3">
            <a:extLst>
              <a:ext uri="{FF2B5EF4-FFF2-40B4-BE49-F238E27FC236}">
                <a16:creationId xmlns:a16="http://schemas.microsoft.com/office/drawing/2014/main" id="{FB103BF6-9C55-48F5-AEE4-36E674B7011B}"/>
              </a:ext>
            </a:extLst>
          </p:cNvPr>
          <p:cNvSpPr>
            <a:spLocks noGrp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t-IT" altLang="it-IT" sz="1200">
                <a:solidFill>
                  <a:srgbClr val="000000"/>
                </a:solidFill>
              </a:rPr>
              <a:t>13/11/11</a:t>
            </a:r>
          </a:p>
        </p:txBody>
      </p:sp>
      <p:sp>
        <p:nvSpPr>
          <p:cNvPr id="15365" name="Slide Number Placeholder 4">
            <a:extLst>
              <a:ext uri="{FF2B5EF4-FFF2-40B4-BE49-F238E27FC236}">
                <a16:creationId xmlns:a16="http://schemas.microsoft.com/office/drawing/2014/main" id="{6D168264-E665-416F-B8C7-1E8513B93975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1A68321-29AB-493D-BA89-3F0E6FEFD883}" type="slidenum">
              <a:rPr lang="it-IT" altLang="it-IT" sz="1200" smtClean="0">
                <a:solidFill>
                  <a:srgbClr val="000000"/>
                </a:solidFill>
              </a:rPr>
              <a:pPr/>
              <a:t>2</a:t>
            </a:fld>
            <a:endParaRPr lang="it-IT" altLang="it-IT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inizi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44D7FD9-9EBB-4176-87D4-6AF4B816216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it-IT" sz="1800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19A5436A-85E1-41FC-88D6-4E0F1BD4D9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200" y="76200"/>
            <a:ext cx="8991600" cy="6705600"/>
          </a:xfrm>
          <a:prstGeom prst="roundRect">
            <a:avLst>
              <a:gd name="adj" fmla="val 1278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it-IT" sz="1800">
                <a:latin typeface="Arial" charset="0"/>
                <a:ea typeface="ＭＳ Ｐゴシック" pitchFamily="28" charset="-128"/>
              </a:rPr>
              <a:t> </a:t>
            </a:r>
          </a:p>
        </p:txBody>
      </p:sp>
      <p:sp>
        <p:nvSpPr>
          <p:cNvPr id="4" name="Rectangle 206">
            <a:extLst>
              <a:ext uri="{FF2B5EF4-FFF2-40B4-BE49-F238E27FC236}">
                <a16:creationId xmlns:a16="http://schemas.microsoft.com/office/drawing/2014/main" id="{83E8F6AF-3ACF-4427-93A4-AF9BF128FBD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3563" y="3182938"/>
            <a:ext cx="1841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spcBef>
                <a:spcPct val="20000"/>
              </a:spcBef>
            </a:pPr>
            <a:endParaRPr lang="en-US" altLang="it-IT" sz="3000">
              <a:solidFill>
                <a:srgbClr val="FF0000"/>
              </a:solidFill>
            </a:endParaRP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C2FECAAA-A190-470E-BEFC-5EEBAB8F6D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2557463"/>
            <a:ext cx="65532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059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340768"/>
            <a:ext cx="8229600" cy="4114800"/>
          </a:xfrm>
        </p:spPr>
        <p:txBody>
          <a:bodyPr/>
          <a:lstStyle>
            <a:lvl1pPr>
              <a:spcAft>
                <a:spcPts val="1000"/>
              </a:spcAft>
              <a:defRPr/>
            </a:lvl1pPr>
          </a:lstStyle>
          <a:p>
            <a:pPr lvl="0"/>
            <a:endParaRPr lang="it-IT" noProof="0" dirty="0"/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01756B48-763D-4303-8E65-8FDD2B6C05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200" y="6626225"/>
            <a:ext cx="4351338" cy="231775"/>
          </a:xfrm>
        </p:spPr>
        <p:txBody>
          <a:bodyPr/>
          <a:lstStyle>
            <a:lvl1pPr eaLnBrk="1" hangingPunct="1">
              <a:defRPr sz="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411250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olo lib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6B43649-6C91-4498-9F64-BA04DD33D9D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it-IT"/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B0806C3D-CB8E-4B38-9809-0CFD5F6CB8B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200" y="71438"/>
            <a:ext cx="8991600" cy="6705600"/>
          </a:xfrm>
          <a:prstGeom prst="roundRect">
            <a:avLst>
              <a:gd name="adj" fmla="val 1278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it-IT">
                <a:latin typeface="Arial" charset="0"/>
                <a:ea typeface="ＭＳ Ｐゴシック" pitchFamily="28" charset="-128"/>
              </a:rPr>
              <a:t> </a:t>
            </a:r>
          </a:p>
        </p:txBody>
      </p:sp>
      <p:pic>
        <p:nvPicPr>
          <p:cNvPr id="6" name="Picture 202" descr="LOGO">
            <a:extLst>
              <a:ext uri="{FF2B5EF4-FFF2-40B4-BE49-F238E27FC236}">
                <a16:creationId xmlns:a16="http://schemas.microsoft.com/office/drawing/2014/main" id="{73C46BC5-C6AF-423C-881E-294A30EDF7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5457825"/>
            <a:ext cx="32766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06">
            <a:extLst>
              <a:ext uri="{FF2B5EF4-FFF2-40B4-BE49-F238E27FC236}">
                <a16:creationId xmlns:a16="http://schemas.microsoft.com/office/drawing/2014/main" id="{8D4F571D-B4CF-4666-B452-EF9329FFA6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3563" y="3182938"/>
            <a:ext cx="1841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spcBef>
                <a:spcPct val="20000"/>
              </a:spcBef>
            </a:pPr>
            <a:endParaRPr lang="en-US" altLang="it-IT" sz="3000">
              <a:solidFill>
                <a:srgbClr val="FF000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899592" y="476672"/>
            <a:ext cx="7416824" cy="914400"/>
          </a:xfrm>
        </p:spPr>
        <p:txBody>
          <a:bodyPr anchor="t"/>
          <a:lstStyle>
            <a:lvl1pPr>
              <a:defRPr sz="3000">
                <a:solidFill>
                  <a:srgbClr val="808080"/>
                </a:solidFill>
              </a:defRPr>
            </a:lvl1pPr>
          </a:lstStyle>
          <a:p>
            <a:r>
              <a:rPr lang="en-US" altLang="it-IT" noProof="0" dirty="0"/>
              <a:t>Click to edit Master title style</a:t>
            </a:r>
            <a:endParaRPr lang="it-IT" dirty="0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899592" y="2635250"/>
            <a:ext cx="7416824" cy="2057400"/>
          </a:xfrm>
        </p:spPr>
        <p:txBody>
          <a:bodyPr anchor="ctr"/>
          <a:lstStyle>
            <a:lvl1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 sz="80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</a:t>
            </a:r>
          </a:p>
          <a:p>
            <a:pPr lvl="0"/>
            <a:r>
              <a:rPr lang="en-US" altLang="en-US" noProof="0" dirty="0"/>
              <a:t>subtitle style</a:t>
            </a:r>
            <a:endParaRPr lang="it-IT" altLang="it-IT" noProof="0" dirty="0"/>
          </a:p>
        </p:txBody>
      </p:sp>
    </p:spTree>
    <p:extLst>
      <p:ext uri="{BB962C8B-B14F-4D97-AF65-F5344CB8AC3E}">
        <p14:creationId xmlns:p14="http://schemas.microsoft.com/office/powerpoint/2010/main" val="2512712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olo cap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2" descr="LOGO">
            <a:extLst>
              <a:ext uri="{FF2B5EF4-FFF2-40B4-BE49-F238E27FC236}">
                <a16:creationId xmlns:a16="http://schemas.microsoft.com/office/drawing/2014/main" id="{91A4CB57-4F3A-443A-A27B-366EA6D282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5457825"/>
            <a:ext cx="32766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06">
            <a:extLst>
              <a:ext uri="{FF2B5EF4-FFF2-40B4-BE49-F238E27FC236}">
                <a16:creationId xmlns:a16="http://schemas.microsoft.com/office/drawing/2014/main" id="{AC27620F-4952-49B4-9CDF-2FAD6946C1F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3563" y="3182938"/>
            <a:ext cx="1841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spcBef>
                <a:spcPct val="20000"/>
              </a:spcBef>
            </a:pPr>
            <a:endParaRPr lang="en-US" altLang="it-IT" sz="3000">
              <a:solidFill>
                <a:srgbClr val="FF000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57200" y="381600"/>
            <a:ext cx="8219256" cy="914400"/>
          </a:xfrm>
        </p:spPr>
        <p:txBody>
          <a:bodyPr/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635250"/>
            <a:ext cx="8219255" cy="2057400"/>
          </a:xfrm>
        </p:spPr>
        <p:txBody>
          <a:bodyPr anchor="ctr"/>
          <a:lstStyle>
            <a:lvl1pPr marL="0" indent="0">
              <a:lnSpc>
                <a:spcPct val="90000"/>
              </a:lnSpc>
              <a:buNone/>
              <a:defRPr sz="7000">
                <a:solidFill>
                  <a:schemeClr val="bg2"/>
                </a:solidFill>
              </a:defRPr>
            </a:lvl1pPr>
          </a:lstStyle>
          <a:p>
            <a:r>
              <a:rPr lang="it-IT" dirty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114708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19256" cy="914400"/>
          </a:xfrm>
        </p:spPr>
        <p:txBody>
          <a:bodyPr/>
          <a:lstStyle/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4114800"/>
          </a:xfrm>
        </p:spPr>
        <p:txBody>
          <a:bodyPr/>
          <a:lstStyle>
            <a:lvl1pPr marL="0" indent="0">
              <a:spcAft>
                <a:spcPts val="1500"/>
              </a:spcAft>
              <a:buNone/>
              <a:defRPr/>
            </a:lvl1pPr>
            <a:lvl2pPr marL="292100" indent="0">
              <a:buNone/>
              <a:defRPr/>
            </a:lvl2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867231D9-8139-47B4-89E7-86B4DEC9D8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200" y="6626225"/>
            <a:ext cx="5143500" cy="231775"/>
          </a:xfrm>
        </p:spPr>
        <p:txBody>
          <a:bodyPr/>
          <a:lstStyle>
            <a:lvl1pPr eaLnBrk="1" hangingPunct="1">
              <a:defRPr sz="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1617232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20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7" descr="Immagine che contiene segnale, disegnando&#10;&#10;Descrizione generata automaticamente">
            <a:extLst>
              <a:ext uri="{FF2B5EF4-FFF2-40B4-BE49-F238E27FC236}">
                <a16:creationId xmlns:a16="http://schemas.microsoft.com/office/drawing/2014/main" id="{78D727F1-7F09-448C-810D-6E2411BBA3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500" y="127000"/>
            <a:ext cx="94615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4114800"/>
          </a:xfrm>
        </p:spPr>
        <p:txBody>
          <a:bodyPr/>
          <a:lstStyle>
            <a:lvl1pPr marL="0" indent="0">
              <a:spcAft>
                <a:spcPts val="1500"/>
              </a:spcAft>
              <a:buNone/>
              <a:defRPr/>
            </a:lvl1pPr>
            <a:lvl2pPr marL="292100" indent="0">
              <a:buNone/>
              <a:defRPr/>
            </a:lvl2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piè di pagina 1">
            <a:extLst>
              <a:ext uri="{FF2B5EF4-FFF2-40B4-BE49-F238E27FC236}">
                <a16:creationId xmlns:a16="http://schemas.microsoft.com/office/drawing/2014/main" id="{0E81E12B-BAB5-4662-9D23-EE26903646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200" y="6626225"/>
            <a:ext cx="5143500" cy="231775"/>
          </a:xfrm>
        </p:spPr>
        <p:txBody>
          <a:bodyPr/>
          <a:lstStyle>
            <a:lvl1pPr eaLnBrk="1" hangingPunct="1">
              <a:defRPr sz="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295856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19256" cy="914400"/>
          </a:xfrm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4114800"/>
          </a:xfrm>
        </p:spPr>
        <p:txBody>
          <a:bodyPr/>
          <a:lstStyle>
            <a:lvl1pPr marL="457200" indent="-457200">
              <a:spcAft>
                <a:spcPts val="1500"/>
              </a:spcAft>
              <a:buSzPct val="80000"/>
              <a:buFont typeface="+mj-lt"/>
              <a:buAutoNum type="arabicPeriod"/>
              <a:defRPr/>
            </a:lvl1pPr>
            <a:lvl2pPr marL="292100" indent="0">
              <a:buNone/>
              <a:defRPr/>
            </a:lvl2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0297B8DB-296B-4DA5-81B1-0CBB8EBA18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200" y="6626225"/>
            <a:ext cx="4351338" cy="231775"/>
          </a:xfrm>
        </p:spPr>
        <p:txBody>
          <a:bodyPr/>
          <a:lstStyle>
            <a:lvl1pPr eaLnBrk="1" hangingPunct="1">
              <a:defRPr sz="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3648640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27803" cy="4114800"/>
          </a:xfrm>
        </p:spPr>
        <p:txBody>
          <a:bodyPr/>
          <a:lstStyle>
            <a:lvl1pPr>
              <a:lnSpc>
                <a:spcPct val="100000"/>
              </a:lnSpc>
              <a:spcAft>
                <a:spcPts val="1500"/>
              </a:spcAft>
              <a:defRPr sz="2800"/>
            </a:lvl1pPr>
            <a:lvl2pPr>
              <a:lnSpc>
                <a:spcPct val="100000"/>
              </a:lnSpc>
              <a:spcAft>
                <a:spcPts val="1500"/>
              </a:spcAft>
              <a:defRPr sz="2400"/>
            </a:lvl2pPr>
            <a:lvl3pPr>
              <a:lnSpc>
                <a:spcPct val="100000"/>
              </a:lnSpc>
              <a:spcAft>
                <a:spcPts val="1500"/>
              </a:spcAft>
              <a:defRPr sz="2000"/>
            </a:lvl3pPr>
            <a:lvl4pPr>
              <a:lnSpc>
                <a:spcPct val="100000"/>
              </a:lnSpc>
              <a:spcAft>
                <a:spcPts val="1500"/>
              </a:spcAft>
              <a:defRPr sz="1800"/>
            </a:lvl4pPr>
            <a:lvl5pPr>
              <a:lnSpc>
                <a:spcPct val="100000"/>
              </a:lnSpc>
              <a:spcAft>
                <a:spcPts val="1500"/>
              </a:spcAft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8996" y="1340768"/>
            <a:ext cx="4027804" cy="4114800"/>
          </a:xfrm>
        </p:spPr>
        <p:txBody>
          <a:bodyPr/>
          <a:lstStyle>
            <a:lvl1pPr>
              <a:lnSpc>
                <a:spcPct val="100000"/>
              </a:lnSpc>
              <a:spcAft>
                <a:spcPts val="1500"/>
              </a:spcAft>
              <a:defRPr sz="2800"/>
            </a:lvl1pPr>
            <a:lvl2pPr>
              <a:lnSpc>
                <a:spcPct val="100000"/>
              </a:lnSpc>
              <a:spcAft>
                <a:spcPts val="1500"/>
              </a:spcAft>
              <a:defRPr sz="2400"/>
            </a:lvl2pPr>
            <a:lvl3pPr>
              <a:lnSpc>
                <a:spcPct val="100000"/>
              </a:lnSpc>
              <a:spcAft>
                <a:spcPts val="1500"/>
              </a:spcAft>
              <a:defRPr sz="2000"/>
            </a:lvl3pPr>
            <a:lvl4pPr>
              <a:lnSpc>
                <a:spcPct val="100000"/>
              </a:lnSpc>
              <a:spcAft>
                <a:spcPts val="1500"/>
              </a:spcAft>
              <a:defRPr sz="1800"/>
            </a:lvl4pPr>
            <a:lvl5pPr>
              <a:lnSpc>
                <a:spcPct val="100000"/>
              </a:lnSpc>
              <a:spcAft>
                <a:spcPts val="1500"/>
              </a:spcAft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piè di pagina 1">
            <a:extLst>
              <a:ext uri="{FF2B5EF4-FFF2-40B4-BE49-F238E27FC236}">
                <a16:creationId xmlns:a16="http://schemas.microsoft.com/office/drawing/2014/main" id="{54765346-64E8-46ED-82FD-B74D288979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200" y="6626225"/>
            <a:ext cx="4351338" cy="231775"/>
          </a:xfrm>
        </p:spPr>
        <p:txBody>
          <a:bodyPr/>
          <a:lstStyle>
            <a:lvl1pPr eaLnBrk="1" hangingPunct="1">
              <a:defRPr sz="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1324538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piè di pagina 1">
            <a:extLst>
              <a:ext uri="{FF2B5EF4-FFF2-40B4-BE49-F238E27FC236}">
                <a16:creationId xmlns:a16="http://schemas.microsoft.com/office/drawing/2014/main" id="{BF7FD464-AA25-4E41-ABAA-48D892DE40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200" y="6626225"/>
            <a:ext cx="4351338" cy="231775"/>
          </a:xfrm>
        </p:spPr>
        <p:txBody>
          <a:bodyPr/>
          <a:lstStyle>
            <a:lvl1pPr eaLnBrk="1" hangingPunct="1">
              <a:defRPr sz="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991126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5C7A04D3-6012-478F-82A3-ADD9EA58FE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200" y="6626225"/>
            <a:ext cx="4351338" cy="231775"/>
          </a:xfrm>
        </p:spPr>
        <p:txBody>
          <a:bodyPr/>
          <a:lstStyle>
            <a:lvl1pPr eaLnBrk="1" hangingPunct="1">
              <a:defRPr sz="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3935630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5DA1586-6383-40F6-92EB-ECAA881D31FF}"/>
              </a:ext>
            </a:extLst>
          </p:cNvPr>
          <p:cNvSpPr/>
          <p:nvPr userDrawn="1"/>
        </p:nvSpPr>
        <p:spPr bwMode="auto">
          <a:xfrm>
            <a:off x="0" y="6621463"/>
            <a:ext cx="9144000" cy="23653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800" dirty="0">
                <a:latin typeface="Arial" charset="0"/>
                <a:ea typeface="ＭＳ Ｐゴシック" charset="-128"/>
              </a:rPr>
              <a:t> </a:t>
            </a:r>
          </a:p>
        </p:txBody>
      </p:sp>
      <p:pic>
        <p:nvPicPr>
          <p:cNvPr id="1027" name="Picture 9" descr="LOGO">
            <a:extLst>
              <a:ext uri="{FF2B5EF4-FFF2-40B4-BE49-F238E27FC236}">
                <a16:creationId xmlns:a16="http://schemas.microsoft.com/office/drawing/2014/main" id="{993664AA-D8C9-45A7-BE32-D8AA7D011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6850" y="6623050"/>
            <a:ext cx="13398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>
            <a:extLst>
              <a:ext uri="{FF2B5EF4-FFF2-40B4-BE49-F238E27FC236}">
                <a16:creationId xmlns:a16="http://schemas.microsoft.com/office/drawing/2014/main" id="{77F8D817-6C3F-41FD-9381-A5E86A1A3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stile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DC83DDDD-6E43-4634-8F25-1196B8D3305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200" y="6626225"/>
            <a:ext cx="4424363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sp>
        <p:nvSpPr>
          <p:cNvPr id="1030" name="Rectangle 209">
            <a:extLst>
              <a:ext uri="{FF2B5EF4-FFF2-40B4-BE49-F238E27FC236}">
                <a16:creationId xmlns:a16="http://schemas.microsoft.com/office/drawing/2014/main" id="{1F3ED997-7008-4F55-AE00-5B2B601BC293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3733800" y="6626225"/>
            <a:ext cx="1905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1B3BB54C-B0EF-474E-81FE-E0109535F7CC}" type="slidenum">
              <a:rPr lang="it-IT" altLang="it-IT" sz="800">
                <a:solidFill>
                  <a:schemeClr val="tx1"/>
                </a:solidFill>
                <a:latin typeface="Arial" panose="020B0604020202020204" pitchFamily="34" charset="0"/>
              </a:rPr>
              <a:pPr algn="ctr"/>
              <a:t>‹N›</a:t>
            </a:fld>
            <a:endParaRPr lang="it-IT" altLang="it-IT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31" name="Rectangle 213">
            <a:extLst>
              <a:ext uri="{FF2B5EF4-FFF2-40B4-BE49-F238E27FC236}">
                <a16:creationId xmlns:a16="http://schemas.microsoft.com/office/drawing/2014/main" id="{FD247F9F-453B-48E8-A8D2-883AD25F1F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1" r:id="rId1"/>
    <p:sldLayoutId id="2147484242" r:id="rId2"/>
    <p:sldLayoutId id="2147484243" r:id="rId3"/>
    <p:sldLayoutId id="2147484244" r:id="rId4"/>
    <p:sldLayoutId id="2147484245" r:id="rId5"/>
    <p:sldLayoutId id="2147484246" r:id="rId6"/>
    <p:sldLayoutId id="2147484247" r:id="rId7"/>
    <p:sldLayoutId id="2147484248" r:id="rId8"/>
    <p:sldLayoutId id="2147484249" r:id="rId9"/>
    <p:sldLayoutId id="2147484250" r:id="rId10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+mj-lt"/>
          <a:ea typeface="MS PGothic" panose="020B0600070205080204" pitchFamily="34" charset="-128"/>
          <a:cs typeface="MS PGothic" panose="020B0600070205080204" pitchFamily="34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1500"/>
        </a:spcAft>
        <a:buClr>
          <a:srgbClr val="FF0000"/>
        </a:buClr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292100" indent="571500" algn="l" rtl="0" eaLnBrk="0" fontAlgn="base" hangingPunct="0">
        <a:lnSpc>
          <a:spcPct val="140000"/>
        </a:lnSpc>
        <a:spcBef>
          <a:spcPct val="0"/>
        </a:spcBef>
        <a:spcAft>
          <a:spcPts val="1500"/>
        </a:spcAft>
        <a:buClr>
          <a:srgbClr val="FF0000"/>
        </a:buClr>
        <a:buFont typeface="Times" panose="02020603050405020304" pitchFamily="18" charset="0"/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2pPr>
      <a:lvl3pPr marL="1054100" indent="190500" algn="l" rtl="0" eaLnBrk="0" fontAlgn="base" hangingPunct="0">
        <a:spcBef>
          <a:spcPct val="0"/>
        </a:spcBef>
        <a:spcAft>
          <a:spcPts val="1500"/>
        </a:spcAft>
        <a:buClr>
          <a:schemeClr val="tx1"/>
        </a:buClr>
        <a:buFont typeface="Times" panose="02020603050405020304" pitchFamily="18" charset="0"/>
        <a:buChar char="–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435100" indent="185738" algn="l" rtl="0" eaLnBrk="0" fontAlgn="base" hangingPunct="0">
        <a:spcBef>
          <a:spcPct val="0"/>
        </a:spcBef>
        <a:spcAft>
          <a:spcPts val="150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1816100" indent="190500" algn="l" rtl="0" eaLnBrk="0" fontAlgn="base" hangingPunct="0">
        <a:spcBef>
          <a:spcPct val="20000"/>
        </a:spcBef>
        <a:spcAft>
          <a:spcPts val="150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5pPr>
      <a:lvl6pPr marL="2273300" indent="190500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latin typeface="+mn-lt"/>
          <a:ea typeface="+mn-ea"/>
        </a:defRPr>
      </a:lvl6pPr>
      <a:lvl7pPr marL="2730500" indent="190500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latin typeface="+mn-lt"/>
          <a:ea typeface="+mn-ea"/>
        </a:defRPr>
      </a:lvl7pPr>
      <a:lvl8pPr marL="3187700" indent="190500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latin typeface="+mn-lt"/>
          <a:ea typeface="+mn-ea"/>
        </a:defRPr>
      </a:lvl8pPr>
      <a:lvl9pPr marL="3644900" indent="190500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F1AE6E74-C448-4B86-AA1A-9F758FAFF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nomenclatura</a:t>
            </a:r>
            <a:br>
              <a:rPr lang="it-IT" dirty="0"/>
            </a:br>
            <a:r>
              <a:rPr lang="it-IT" dirty="0"/>
              <a:t>degli ioni monoatomici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ADC78A5-F403-4FBF-A25C-41E5DFA74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4114800"/>
          </a:xfrm>
        </p:spPr>
        <p:txBody>
          <a:bodyPr/>
          <a:lstStyle/>
          <a:p>
            <a:r>
              <a:rPr lang="it-IT" dirty="0"/>
              <a:t>Il nome di un </a:t>
            </a:r>
            <a:r>
              <a:rPr lang="it-IT" b="1" dirty="0"/>
              <a:t>anione monoatomico </a:t>
            </a:r>
            <a:r>
              <a:rPr lang="it-IT" dirty="0"/>
              <a:t>è formato dalla radice del nome dell’elemento con aggiunta la desinenza -</a:t>
            </a:r>
            <a:r>
              <a:rPr lang="it-IT" i="1" dirty="0"/>
              <a:t>uro </a:t>
            </a:r>
            <a:r>
              <a:rPr lang="it-IT" dirty="0"/>
              <a:t>(ione X-</a:t>
            </a:r>
            <a:r>
              <a:rPr lang="it-IT" i="1" dirty="0"/>
              <a:t>uro</a:t>
            </a:r>
            <a:r>
              <a:rPr lang="it-IT" dirty="0"/>
              <a:t>). Fa eccezione lo ione ossido.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483A169-677C-42D4-9CE6-B76FBED37A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EE96510-6CB4-4B6B-BCB8-50EA310EB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52" y="3603848"/>
            <a:ext cx="7740352" cy="123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66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51B54B-4BF8-4200-96A7-0F6AA453E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nomenclatura</a:t>
            </a:r>
            <a:br>
              <a:rPr lang="it-IT" dirty="0"/>
            </a:br>
            <a:r>
              <a:rPr lang="it-IT" dirty="0"/>
              <a:t>dei composti binari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F74E581-DF91-4F87-89D9-689D1C024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4930552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it-IT" dirty="0"/>
              <a:t>Scrivere le formule dei </a:t>
            </a:r>
            <a:r>
              <a:rPr lang="it-IT" b="1" dirty="0"/>
              <a:t>composti binari</a:t>
            </a:r>
            <a:r>
              <a:rPr lang="it-IT" dirty="0"/>
              <a:t>:</a:t>
            </a:r>
          </a:p>
          <a:p>
            <a:pPr marL="342900" indent="-342900">
              <a:spcAft>
                <a:spcPts val="10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dirty="0"/>
              <a:t>si scrive prima l’elemento meno elettronegativo;</a:t>
            </a:r>
          </a:p>
          <a:p>
            <a:pPr marL="342900" indent="-342900">
              <a:spcAft>
                <a:spcPts val="10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dirty="0"/>
              <a:t>se i due elementi hanno lo stesso n. </a:t>
            </a:r>
            <a:r>
              <a:rPr lang="it-IT" dirty="0" err="1"/>
              <a:t>ox</a:t>
            </a:r>
            <a:r>
              <a:rPr lang="it-IT" dirty="0"/>
              <a:t>. , nella formula si scrive un solo atomo, o ione, per ciascun elemento;</a:t>
            </a:r>
          </a:p>
          <a:p>
            <a:pPr marL="342900" indent="-342900">
              <a:spcAft>
                <a:spcPts val="10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dirty="0"/>
              <a:t>se i due elementi hanno n. </a:t>
            </a:r>
            <a:r>
              <a:rPr lang="it-IT" dirty="0" err="1"/>
              <a:t>ox</a:t>
            </a:r>
            <a:r>
              <a:rPr lang="it-IT" dirty="0"/>
              <a:t>. diversi, a ogni elemento si assegna come pedice il n. </a:t>
            </a:r>
            <a:r>
              <a:rPr lang="it-IT" dirty="0" err="1"/>
              <a:t>ox</a:t>
            </a:r>
            <a:r>
              <a:rPr lang="it-IT" dirty="0"/>
              <a:t>. dell’altro elemento, privato di segno;</a:t>
            </a:r>
          </a:p>
          <a:p>
            <a:pPr marL="342900" indent="-342900">
              <a:spcAft>
                <a:spcPts val="10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dirty="0"/>
              <a:t>se i n. </a:t>
            </a:r>
            <a:r>
              <a:rPr lang="it-IT" dirty="0" err="1"/>
              <a:t>ox</a:t>
            </a:r>
            <a:r>
              <a:rPr lang="it-IT" dirty="0"/>
              <a:t>. dei due elementi sono multipli tra loro si semplificano, dividendo per il massimo comune divisore;</a:t>
            </a:r>
          </a:p>
          <a:p>
            <a:pPr marL="342900" indent="-342900">
              <a:spcAft>
                <a:spcPts val="10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dirty="0"/>
              <a:t>Alla fine si verifica che la somma dei n. </a:t>
            </a:r>
            <a:r>
              <a:rPr lang="it-IT" dirty="0" err="1"/>
              <a:t>ox</a:t>
            </a:r>
            <a:r>
              <a:rPr lang="it-IT" dirty="0"/>
              <a:t>. di tutti gli atomi o ioni presenti nella formula sia nulla.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BFFB856-715F-46F6-834A-EEFF2F8445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3580699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51B54B-4BF8-4200-96A7-0F6AA453E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nomenclatura</a:t>
            </a:r>
            <a:br>
              <a:rPr lang="it-IT" dirty="0"/>
            </a:br>
            <a:r>
              <a:rPr lang="it-IT" dirty="0"/>
              <a:t>dei composti binari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F74E581-DF91-4F87-89D9-689D1C024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4114800"/>
          </a:xfrm>
        </p:spPr>
        <p:txBody>
          <a:bodyPr/>
          <a:lstStyle/>
          <a:p>
            <a:r>
              <a:rPr lang="it-IT" dirty="0"/>
              <a:t>I </a:t>
            </a:r>
            <a:r>
              <a:rPr lang="it-IT" b="1" dirty="0"/>
              <a:t>composti binari </a:t>
            </a:r>
            <a:r>
              <a:rPr lang="it-IT" dirty="0"/>
              <a:t>sono composti neutri formati da atomi o ioni di due elementi diversi.</a:t>
            </a:r>
          </a:p>
          <a:p>
            <a:pPr>
              <a:spcAft>
                <a:spcPts val="1000"/>
              </a:spcAft>
            </a:pPr>
            <a:r>
              <a:rPr lang="it-IT" dirty="0"/>
              <a:t>Il loro nome è formato da:</a:t>
            </a:r>
          </a:p>
          <a:p>
            <a:pPr marL="342900" indent="-342900">
              <a:spcAft>
                <a:spcPts val="10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dirty="0"/>
              <a:t>radice del nome del secondo elemento che compare nella formula seguito dal suffisso </a:t>
            </a:r>
            <a:r>
              <a:rPr lang="it-IT" i="1" dirty="0"/>
              <a:t>–uro</a:t>
            </a:r>
            <a:r>
              <a:rPr lang="it-IT" dirty="0"/>
              <a:t>;</a:t>
            </a:r>
          </a:p>
          <a:p>
            <a:pPr marL="342900" indent="-342900">
              <a:spcAft>
                <a:spcPts val="10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dirty="0"/>
              <a:t>il nome del primo elemento che compare nella formula preceduto dalla preposizione </a:t>
            </a:r>
            <a:r>
              <a:rPr lang="it-IT" i="1" dirty="0"/>
              <a:t>di</a:t>
            </a:r>
            <a:r>
              <a:rPr lang="it-IT" dirty="0"/>
              <a:t>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BFFB856-715F-46F6-834A-EEFF2F8445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90DD959-BEB6-4405-AEA7-A9CAC625F7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4100" y="4581128"/>
            <a:ext cx="2102169" cy="174361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DDC4C34-5FBD-45CF-BF76-EE15CA128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30" y="4797152"/>
            <a:ext cx="5495911" cy="151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090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51B54B-4BF8-4200-96A7-0F6AA453E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nomenclatura</a:t>
            </a:r>
            <a:br>
              <a:rPr lang="it-IT" dirty="0"/>
            </a:br>
            <a:r>
              <a:rPr lang="it-IT" dirty="0"/>
              <a:t>dei composti binari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F74E581-DF91-4F87-89D9-689D1C024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2914797"/>
          </a:xfrm>
        </p:spPr>
        <p:txBody>
          <a:bodyPr/>
          <a:lstStyle/>
          <a:p>
            <a:r>
              <a:rPr lang="it-IT" dirty="0"/>
              <a:t>Se in un composto ci sono più atomi di un elemento, si numerano usando prefissi di origine greca:</a:t>
            </a:r>
          </a:p>
          <a:p>
            <a:pPr>
              <a:spcAft>
                <a:spcPts val="0"/>
              </a:spcAft>
            </a:pPr>
            <a:r>
              <a:rPr lang="it-IT" dirty="0"/>
              <a:t>mono-	= 1	</a:t>
            </a:r>
            <a:r>
              <a:rPr lang="it-IT" dirty="0" err="1"/>
              <a:t>esa</a:t>
            </a:r>
            <a:r>
              <a:rPr lang="it-IT" dirty="0"/>
              <a:t>-	= 6</a:t>
            </a:r>
          </a:p>
          <a:p>
            <a:pPr>
              <a:spcAft>
                <a:spcPts val="0"/>
              </a:spcAft>
            </a:pPr>
            <a:r>
              <a:rPr lang="it-IT" dirty="0"/>
              <a:t>di-	= 2	</a:t>
            </a:r>
            <a:r>
              <a:rPr lang="it-IT" dirty="0" err="1"/>
              <a:t>epta</a:t>
            </a:r>
            <a:r>
              <a:rPr lang="it-IT" dirty="0"/>
              <a:t>-	= 7</a:t>
            </a:r>
          </a:p>
          <a:p>
            <a:pPr>
              <a:spcAft>
                <a:spcPts val="0"/>
              </a:spcAft>
            </a:pPr>
            <a:r>
              <a:rPr lang="it-IT" dirty="0"/>
              <a:t>tri-	= 3	otta-	= 8</a:t>
            </a:r>
          </a:p>
          <a:p>
            <a:pPr>
              <a:spcAft>
                <a:spcPts val="0"/>
              </a:spcAft>
            </a:pPr>
            <a:r>
              <a:rPr lang="it-IT" dirty="0"/>
              <a:t>tetra-	= 4	nona-	= 9</a:t>
            </a:r>
          </a:p>
          <a:p>
            <a:r>
              <a:rPr lang="it-IT" dirty="0"/>
              <a:t>penta-	= 5	deca-	= 10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BFFB856-715F-46F6-834A-EEFF2F8445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9206570-5AF8-4E95-B8E5-14B5917F3A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3263" y="2578693"/>
            <a:ext cx="4622178" cy="170061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49BC53A-F1C3-4EE4-B7DD-F04DEC45C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132" y="4629810"/>
            <a:ext cx="4376261" cy="172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656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51B54B-4BF8-4200-96A7-0F6AA453E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nomenclatura</a:t>
            </a:r>
            <a:br>
              <a:rPr lang="it-IT" dirty="0"/>
            </a:br>
            <a:r>
              <a:rPr lang="it-IT" dirty="0"/>
              <a:t>dei composti binari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F74E581-DF91-4F87-89D9-689D1C024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4930552"/>
          </a:xfrm>
        </p:spPr>
        <p:txBody>
          <a:bodyPr/>
          <a:lstStyle/>
          <a:p>
            <a:r>
              <a:rPr lang="it-IT" dirty="0"/>
              <a:t>Alcuni elementi non utilizzano la radice del nome del secondo elemento: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Per alcuni composti si utilizzano esclusivamente i nomi comuni: acqua (H</a:t>
            </a:r>
            <a:r>
              <a:rPr lang="it-IT" baseline="-25000" dirty="0"/>
              <a:t>2</a:t>
            </a:r>
            <a:r>
              <a:rPr lang="it-IT" dirty="0"/>
              <a:t>O), ammoniaca (NH</a:t>
            </a:r>
            <a:r>
              <a:rPr lang="it-IT" baseline="-25000" dirty="0"/>
              <a:t>3</a:t>
            </a:r>
            <a:r>
              <a:rPr lang="it-IT" dirty="0"/>
              <a:t>), metano (CH</a:t>
            </a:r>
            <a:r>
              <a:rPr lang="it-IT" baseline="-25000" dirty="0"/>
              <a:t>4</a:t>
            </a:r>
            <a:r>
              <a:rPr lang="it-IT" dirty="0"/>
              <a:t>).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BFFB856-715F-46F6-834A-EEFF2F8445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B2F0553-40DD-434E-9CF0-6631CDDF5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688" y="2564904"/>
            <a:ext cx="7692623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611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A27B5E-7BA2-4F46-B470-A9F587FC2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8080"/>
                </a:solidFill>
                <a:latin typeface="AlrightSans-Black"/>
              </a:rPr>
              <a:t>LA CHIMICA CON METODO</a:t>
            </a:r>
            <a:endParaRPr lang="it-IT" dirty="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F9D8C034-144F-4397-B341-0C15EA0F7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16" y="1340768"/>
            <a:ext cx="8219256" cy="4680520"/>
          </a:xfrm>
        </p:spPr>
        <p:txBody>
          <a:bodyPr/>
          <a:lstStyle/>
          <a:p>
            <a:pPr marL="342900" lvl="0" indent="-342900"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60000"/>
              <a:buFont typeface="Arial" panose="020B0604020202020204" pitchFamily="34" charset="0"/>
              <a:buChar char="►"/>
            </a:pPr>
            <a:r>
              <a:rPr lang="it-IT" sz="2000" b="1" dirty="0"/>
              <a:t>Come si scrive la formula di un composto ionico binario a partire dagli elementi?</a:t>
            </a:r>
            <a:br>
              <a:rPr lang="it-IT" sz="2000" b="1" dirty="0"/>
            </a:br>
            <a:r>
              <a:rPr lang="it-IT" sz="2000" dirty="0"/>
              <a:t>Scrivi la formula del composto ionico binario che si forma da </a:t>
            </a:r>
            <a:r>
              <a:rPr lang="it-IT" sz="2000" dirty="0" err="1"/>
              <a:t>Ba</a:t>
            </a:r>
            <a:r>
              <a:rPr lang="it-IT" sz="2000" dirty="0"/>
              <a:t> e S.</a:t>
            </a:r>
          </a:p>
          <a:p>
            <a:pPr marL="342900" lvl="0" indent="-342900"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60000"/>
              <a:buFont typeface="Arial" panose="020B0604020202020204" pitchFamily="34" charset="0"/>
              <a:buChar char="►"/>
            </a:pPr>
            <a:r>
              <a:rPr lang="it-IT" sz="2000" b="1" dirty="0"/>
              <a:t>Come si scrive la formula di un composto molecolare binario a partire dagli elementi?</a:t>
            </a:r>
            <a:br>
              <a:rPr lang="it-IT" sz="2000" b="1" dirty="0"/>
            </a:br>
            <a:r>
              <a:rPr lang="it-IT" altLang="it-IT" sz="2000" dirty="0">
                <a:solidFill>
                  <a:srgbClr val="000000"/>
                </a:solidFill>
              </a:rPr>
              <a:t>Scriviamo la formula dell’ossido formato dall’ossigeno con lo zolfo, sapendo che S ha numero di ossidazione +6.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E2DD77D-90F4-4963-9D64-6D47E44FDD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dirty="0"/>
              <a:t>Brady, </a:t>
            </a:r>
            <a:r>
              <a:rPr lang="it-IT" altLang="it-IT" dirty="0" err="1"/>
              <a:t>Jespersen</a:t>
            </a:r>
            <a:r>
              <a:rPr lang="it-IT" altLang="it-IT" dirty="0"/>
              <a:t>, </a:t>
            </a:r>
            <a:r>
              <a:rPr lang="it-IT" altLang="it-IT" dirty="0" err="1"/>
              <a:t>Hyslop</a:t>
            </a:r>
            <a:r>
              <a:rPr lang="it-IT" altLang="it-IT" dirty="0"/>
              <a:t>, </a:t>
            </a:r>
            <a:r>
              <a:rPr lang="it-IT" altLang="it-IT" dirty="0" err="1"/>
              <a:t>Pignocchino</a:t>
            </a:r>
            <a:r>
              <a:rPr lang="it-IT" altLang="it-IT" dirty="0"/>
              <a:t> </a:t>
            </a:r>
            <a:r>
              <a:rPr lang="it-IT" altLang="it-IT" i="1" dirty="0" err="1"/>
              <a:t>Chimica.blu</a:t>
            </a:r>
            <a:r>
              <a:rPr lang="it-IT" altLang="it-IT" i="1" dirty="0"/>
              <a:t> seconda edizione </a:t>
            </a:r>
            <a:r>
              <a:rPr lang="it-IT" altLang="it-IT" dirty="0"/>
              <a:t>© Zanichelli 2020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75B53534-2613-4354-955E-542C54D2B5E9}"/>
              </a:ext>
            </a:extLst>
          </p:cNvPr>
          <p:cNvCxnSpPr>
            <a:cxnSpLocks/>
          </p:cNvCxnSpPr>
          <p:nvPr/>
        </p:nvCxnSpPr>
        <p:spPr bwMode="auto">
          <a:xfrm>
            <a:off x="455051" y="1362672"/>
            <a:ext cx="2149" cy="48746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28714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A27B5E-7BA2-4F46-B470-A9F587FC2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8080"/>
                </a:solidFill>
                <a:latin typeface="AlrightSans-Black"/>
              </a:rPr>
              <a:t>LA CHIMICA CON METODO</a:t>
            </a:r>
            <a:endParaRPr lang="it-IT" dirty="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F9D8C034-144F-4397-B341-0C15EA0F7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16" y="1340768"/>
            <a:ext cx="8219256" cy="4680520"/>
          </a:xfrm>
        </p:spPr>
        <p:txBody>
          <a:bodyPr/>
          <a:lstStyle/>
          <a:p>
            <a:pPr marL="342900" lvl="0" indent="-342900"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60000"/>
              <a:buFont typeface="Arial" panose="020B0604020202020204" pitchFamily="34" charset="0"/>
              <a:buChar char="►"/>
            </a:pPr>
            <a:r>
              <a:rPr lang="it-IT" sz="2000" b="1" dirty="0"/>
              <a:t>Come si assegna il nome a un composto binario?</a:t>
            </a:r>
            <a:br>
              <a:rPr lang="it-IT" sz="2000" b="1" dirty="0"/>
            </a:br>
            <a:r>
              <a:rPr lang="it-IT" sz="2000" dirty="0"/>
              <a:t>Qual è il nome di AsCl</a:t>
            </a:r>
            <a:r>
              <a:rPr lang="it-IT" sz="2000" baseline="-25000" dirty="0"/>
              <a:t>3</a:t>
            </a:r>
            <a:r>
              <a:rPr lang="it-IT" sz="2000" dirty="0"/>
              <a:t>?</a:t>
            </a:r>
          </a:p>
          <a:p>
            <a:pPr marL="342900" lvl="0" indent="-342900"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60000"/>
              <a:buFont typeface="Arial" panose="020B0604020202020204" pitchFamily="34" charset="0"/>
              <a:buChar char="►"/>
            </a:pPr>
            <a:r>
              <a:rPr lang="it-IT" sz="2000" b="1" dirty="0"/>
              <a:t>Come si scrive la formula di un composto binario partendo dal nome IUPAC?</a:t>
            </a:r>
            <a:br>
              <a:rPr lang="it-IT" sz="2000" b="1" dirty="0"/>
            </a:br>
            <a:r>
              <a:rPr lang="it-IT" sz="2000" dirty="0"/>
              <a:t>Qual è la formula dell’esafluoruro di zolfo?</a:t>
            </a:r>
            <a:endParaRPr lang="it-IT" sz="2000" b="1" dirty="0"/>
          </a:p>
          <a:p>
            <a:pPr marL="342900" lvl="0" indent="-342900"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60000"/>
              <a:buFont typeface="Arial" panose="020B0604020202020204" pitchFamily="34" charset="0"/>
              <a:buChar char="►"/>
            </a:pPr>
            <a:r>
              <a:rPr lang="it-IT" sz="2000" b="1" dirty="0"/>
              <a:t>Come si assegna il nome ai composti binari ionici?</a:t>
            </a:r>
            <a:br>
              <a:rPr lang="it-IT" sz="2000" b="1" dirty="0"/>
            </a:br>
            <a:r>
              <a:rPr lang="it-IT" sz="2000" dirty="0"/>
              <a:t>Qual è il nome di SrBr</a:t>
            </a:r>
            <a:r>
              <a:rPr lang="it-IT" sz="2000" baseline="-25000" dirty="0"/>
              <a:t>2</a:t>
            </a:r>
            <a:r>
              <a:rPr lang="it-IT" sz="2000" dirty="0"/>
              <a:t>?</a:t>
            </a:r>
          </a:p>
          <a:p>
            <a:pPr marL="342900" lvl="0" indent="-342900"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60000"/>
              <a:buFont typeface="Arial" panose="020B0604020202020204" pitchFamily="34" charset="0"/>
              <a:buChar char="►"/>
            </a:pPr>
            <a:r>
              <a:rPr lang="it-IT" sz="2000" b="1" dirty="0"/>
              <a:t>Come si assegna il nome e come si scrivono le formule dei composti ionici binari con il metodo Stock?</a:t>
            </a:r>
            <a:br>
              <a:rPr lang="it-IT" sz="2000" b="1" dirty="0"/>
            </a:br>
            <a:r>
              <a:rPr lang="it-IT" altLang="it-IT" sz="2000" dirty="0">
                <a:solidFill>
                  <a:srgbClr val="000000"/>
                </a:solidFill>
              </a:rPr>
              <a:t>di sodio.</a:t>
            </a:r>
          </a:p>
          <a:p>
            <a:pPr marL="749300" lvl="1" indent="-457200">
              <a:lnSpc>
                <a:spcPct val="10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+mj-lt"/>
              <a:buAutoNum type="alphaLcParenR"/>
            </a:pPr>
            <a:r>
              <a:rPr lang="it-IT" altLang="it-IT" sz="2000" dirty="0">
                <a:solidFill>
                  <a:srgbClr val="000000"/>
                </a:solidFill>
              </a:rPr>
              <a:t>Qual è il nome del composto MnCl</a:t>
            </a:r>
            <a:r>
              <a:rPr lang="it-IT" altLang="it-IT" sz="2000" baseline="-25000" dirty="0">
                <a:solidFill>
                  <a:srgbClr val="000000"/>
                </a:solidFill>
              </a:rPr>
              <a:t>2</a:t>
            </a:r>
            <a:r>
              <a:rPr lang="it-IT" altLang="it-IT" sz="2000" dirty="0">
                <a:solidFill>
                  <a:srgbClr val="000000"/>
                </a:solidFill>
              </a:rPr>
              <a:t>?</a:t>
            </a:r>
          </a:p>
          <a:p>
            <a:pPr marL="749300" lvl="1" indent="-457200">
              <a:lnSpc>
                <a:spcPct val="100000"/>
              </a:lnSpc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80000"/>
              <a:buFont typeface="+mj-lt"/>
              <a:buAutoNum type="alphaLcParenR"/>
            </a:pPr>
            <a:r>
              <a:rPr lang="it-IT" altLang="it-IT" sz="2000" dirty="0">
                <a:solidFill>
                  <a:srgbClr val="000000"/>
                </a:solidFill>
              </a:rPr>
              <a:t>Qual è la formula del fluoruro di cobalto(III)?</a:t>
            </a:r>
            <a:endParaRPr lang="it-IT" sz="200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E2DD77D-90F4-4963-9D64-6D47E44FDD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dirty="0"/>
              <a:t>Brady, </a:t>
            </a:r>
            <a:r>
              <a:rPr lang="it-IT" altLang="it-IT" dirty="0" err="1"/>
              <a:t>Jespersen</a:t>
            </a:r>
            <a:r>
              <a:rPr lang="it-IT" altLang="it-IT" dirty="0"/>
              <a:t>, </a:t>
            </a:r>
            <a:r>
              <a:rPr lang="it-IT" altLang="it-IT" dirty="0" err="1"/>
              <a:t>Hyslop</a:t>
            </a:r>
            <a:r>
              <a:rPr lang="it-IT" altLang="it-IT" dirty="0"/>
              <a:t>, </a:t>
            </a:r>
            <a:r>
              <a:rPr lang="it-IT" altLang="it-IT" dirty="0" err="1"/>
              <a:t>Pignocchino</a:t>
            </a:r>
            <a:r>
              <a:rPr lang="it-IT" altLang="it-IT" dirty="0"/>
              <a:t> </a:t>
            </a:r>
            <a:r>
              <a:rPr lang="it-IT" altLang="it-IT" i="1" dirty="0" err="1"/>
              <a:t>Chimica.blu</a:t>
            </a:r>
            <a:r>
              <a:rPr lang="it-IT" altLang="it-IT" i="1" dirty="0"/>
              <a:t> seconda edizione </a:t>
            </a:r>
            <a:r>
              <a:rPr lang="it-IT" altLang="it-IT" dirty="0"/>
              <a:t>© Zanichelli 2020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75B53534-2613-4354-955E-542C54D2B5E9}"/>
              </a:ext>
            </a:extLst>
          </p:cNvPr>
          <p:cNvCxnSpPr>
            <a:cxnSpLocks/>
          </p:cNvCxnSpPr>
          <p:nvPr/>
        </p:nvCxnSpPr>
        <p:spPr bwMode="auto">
          <a:xfrm>
            <a:off x="455051" y="1362672"/>
            <a:ext cx="2149" cy="48746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3992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CF7709-CF4D-4586-AF9C-426FC04D5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classi dei composti binari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1DBB14-25B4-4580-A434-2E2989633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2520280"/>
          </a:xfrm>
        </p:spPr>
        <p:txBody>
          <a:bodyPr/>
          <a:lstStyle/>
          <a:p>
            <a:r>
              <a:rPr lang="it-IT" dirty="0"/>
              <a:t>I composti binari si possono suddividere in tre categorie, in base alla composizione e al comportamento chimico:</a:t>
            </a:r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dirty="0"/>
              <a:t>i </a:t>
            </a:r>
            <a:r>
              <a:rPr lang="it-IT" b="1" dirty="0"/>
              <a:t>sali binari</a:t>
            </a:r>
            <a:r>
              <a:rPr lang="it-IT" dirty="0"/>
              <a:t>, formati da un metallo e da un non metallo;</a:t>
            </a:r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dirty="0"/>
              <a:t>i </a:t>
            </a:r>
            <a:r>
              <a:rPr lang="it-IT" b="1" dirty="0"/>
              <a:t>composti dell’ossigeno</a:t>
            </a:r>
            <a:r>
              <a:rPr lang="it-IT" dirty="0"/>
              <a:t>: ossidi, perossidi e superossidi;</a:t>
            </a:r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dirty="0"/>
              <a:t>i </a:t>
            </a:r>
            <a:r>
              <a:rPr lang="it-IT" b="1" dirty="0"/>
              <a:t>composti dell’idrogeno</a:t>
            </a:r>
            <a:r>
              <a:rPr lang="it-IT" dirty="0"/>
              <a:t>: idruri e idracidi.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54A340D-4CF9-41EE-AADC-79C85BC182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18373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CF7709-CF4D-4586-AF9C-426FC04D5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classi dei composti binari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1DBB14-25B4-4580-A434-2E2989633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1008112"/>
          </a:xfrm>
        </p:spPr>
        <p:txBody>
          <a:bodyPr/>
          <a:lstStyle/>
          <a:p>
            <a:r>
              <a:rPr lang="it-IT" dirty="0"/>
              <a:t>I </a:t>
            </a:r>
            <a:r>
              <a:rPr lang="it-IT" b="1" dirty="0"/>
              <a:t>sali binari </a:t>
            </a:r>
            <a:r>
              <a:rPr lang="it-IT" dirty="0"/>
              <a:t>sono composti binari costituiti da un metallo e un non metallo, quasi sempre dei gruppi VI e VII.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54A340D-4CF9-41EE-AADC-79C85BC182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C150367-DF1E-4273-B712-4534010BF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44" y="2708920"/>
            <a:ext cx="8506367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869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CF7709-CF4D-4586-AF9C-426FC04D5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classi dei composti binari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1DBB14-25B4-4580-A434-2E2989633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2592288"/>
          </a:xfrm>
        </p:spPr>
        <p:txBody>
          <a:bodyPr/>
          <a:lstStyle/>
          <a:p>
            <a:r>
              <a:rPr lang="it-IT" dirty="0"/>
              <a:t>Gli </a:t>
            </a:r>
            <a:r>
              <a:rPr lang="it-IT" b="1" dirty="0"/>
              <a:t>ossidi </a:t>
            </a:r>
            <a:r>
              <a:rPr lang="it-IT" dirty="0"/>
              <a:t>sono i composti binari in cui l’ossigeno ha numero di ossidazione -2.</a:t>
            </a:r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dirty="0"/>
              <a:t>Ossidi dei metalli</a:t>
            </a:r>
            <a:r>
              <a:rPr lang="it-IT" b="1" dirty="0"/>
              <a:t> </a:t>
            </a:r>
            <a:r>
              <a:rPr lang="it-IT" dirty="0"/>
              <a:t>→ detti </a:t>
            </a:r>
            <a:r>
              <a:rPr lang="it-IT" b="1" dirty="0"/>
              <a:t>ossidi basici</a:t>
            </a:r>
            <a:r>
              <a:rPr lang="it-IT" dirty="0"/>
              <a:t>.</a:t>
            </a:r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dirty="0"/>
              <a:t>Ossidi dei non metalli → detti </a:t>
            </a:r>
            <a:r>
              <a:rPr lang="it-IT" b="1" dirty="0"/>
              <a:t>anidridi</a:t>
            </a:r>
            <a:r>
              <a:rPr lang="it-IT" dirty="0"/>
              <a:t>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54A340D-4CF9-41EE-AADC-79C85BC182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92A6425-3845-4753-ADB7-528C137AD902}"/>
              </a:ext>
            </a:extLst>
          </p:cNvPr>
          <p:cNvSpPr/>
          <p:nvPr/>
        </p:nvSpPr>
        <p:spPr>
          <a:xfrm>
            <a:off x="2280828" y="580893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1800" dirty="0">
                <a:solidFill>
                  <a:srgbClr val="808080"/>
                </a:solidFill>
                <a:latin typeface="+mn-lt"/>
              </a:rPr>
              <a:t>I nomi di alcuni ossidi basici comuni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94CB14F-ED69-4EE1-98FB-5E7511AE7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08" y="3413886"/>
            <a:ext cx="8456240" cy="237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11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>
            <a:extLst>
              <a:ext uri="{FF2B5EF4-FFF2-40B4-BE49-F238E27FC236}">
                <a16:creationId xmlns:a16="http://schemas.microsoft.com/office/drawing/2014/main" id="{7DEDD1A8-F772-48FF-91A5-6606F996E59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00113" y="476250"/>
            <a:ext cx="7416800" cy="914400"/>
          </a:xfrm>
        </p:spPr>
        <p:txBody>
          <a:bodyPr/>
          <a:lstStyle/>
          <a:p>
            <a:r>
              <a:rPr lang="it-IT" altLang="it-IT"/>
              <a:t>James E. Brady</a:t>
            </a:r>
            <a:br>
              <a:rPr lang="it-IT" altLang="it-IT"/>
            </a:br>
            <a:r>
              <a:rPr lang="it-IT" altLang="it-IT"/>
              <a:t>Neil D. Jespersen</a:t>
            </a:r>
            <a:br>
              <a:rPr lang="it-IT" altLang="it-IT"/>
            </a:br>
            <a:r>
              <a:rPr lang="it-IT" altLang="it-IT"/>
              <a:t>Alison Hyslop</a:t>
            </a:r>
            <a:br>
              <a:rPr lang="it-IT" altLang="it-IT"/>
            </a:br>
            <a:r>
              <a:rPr lang="it-IT" altLang="it-IT"/>
              <a:t>Maria Cristina Pignocchino</a:t>
            </a:r>
          </a:p>
        </p:txBody>
      </p:sp>
      <p:sp>
        <p:nvSpPr>
          <p:cNvPr id="14339" name="Sottotitolo 2">
            <a:extLst>
              <a:ext uri="{FF2B5EF4-FFF2-40B4-BE49-F238E27FC236}">
                <a16:creationId xmlns:a16="http://schemas.microsoft.com/office/drawing/2014/main" id="{9C33259D-D29D-4A7E-845F-836B2ED3395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00113" y="2635250"/>
            <a:ext cx="7416800" cy="2057400"/>
          </a:xfrm>
        </p:spPr>
        <p:txBody>
          <a:bodyPr/>
          <a:lstStyle/>
          <a:p>
            <a:r>
              <a:rPr lang="en-GB" altLang="en-US"/>
              <a:t>Chimica.blu </a:t>
            </a:r>
            <a:r>
              <a:rPr lang="en-GB" altLang="en-US" sz="5400"/>
              <a:t>seconda edizione</a:t>
            </a:r>
            <a:endParaRPr lang="it-IT" altLang="it-IT" sz="5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9E1E36-01F9-491D-BFD3-8FA5C8C0A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classi dei composti binari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F49B722-7707-404C-865A-8060DD14F6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514E5F7-903E-4795-BF8E-8F08FD2CA397}"/>
              </a:ext>
            </a:extLst>
          </p:cNvPr>
          <p:cNvSpPr/>
          <p:nvPr/>
        </p:nvSpPr>
        <p:spPr>
          <a:xfrm>
            <a:off x="2280828" y="606172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1800" dirty="0">
                <a:solidFill>
                  <a:srgbClr val="808080"/>
                </a:solidFill>
                <a:latin typeface="+mn-lt"/>
              </a:rPr>
              <a:t>I nomi di alcuni ossidi di non metalli comuni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D30114B-CA84-420E-A376-364BBC739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80" y="1315253"/>
            <a:ext cx="7978495" cy="484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40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C59749-E692-4BE1-894E-9BB5157DF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classi dei composti binari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9CD5873-9FD9-46B7-8F9D-D3E332CC1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5136232"/>
          </a:xfrm>
        </p:spPr>
        <p:txBody>
          <a:bodyPr/>
          <a:lstStyle/>
          <a:p>
            <a:r>
              <a:rPr lang="it-IT" dirty="0"/>
              <a:t>I </a:t>
            </a:r>
            <a:r>
              <a:rPr lang="it-IT" b="1" dirty="0"/>
              <a:t>perossidi </a:t>
            </a:r>
            <a:r>
              <a:rPr lang="it-IT" dirty="0"/>
              <a:t>sono composti binari in cui l’ossigeno, legato all’idrogeno o a un metallo, ha numero di ossidazione −1.</a:t>
            </a:r>
          </a:p>
          <a:p>
            <a:r>
              <a:rPr lang="it-IT" dirty="0"/>
              <a:t>Un esempio è il perossido di idrogeno, H</a:t>
            </a:r>
            <a:r>
              <a:rPr lang="it-IT" baseline="-25000" dirty="0"/>
              <a:t>2</a:t>
            </a:r>
            <a:r>
              <a:rPr lang="it-IT" dirty="0"/>
              <a:t>O</a:t>
            </a:r>
            <a:r>
              <a:rPr lang="it-IT" baseline="-25000" dirty="0"/>
              <a:t>2</a:t>
            </a:r>
            <a:r>
              <a:rPr lang="it-IT" dirty="0"/>
              <a:t>, chiamato anche acqua ossigenata.</a:t>
            </a:r>
          </a:p>
          <a:p>
            <a:r>
              <a:rPr lang="it-IT" dirty="0"/>
              <a:t>I </a:t>
            </a:r>
            <a:r>
              <a:rPr lang="it-IT" b="1" dirty="0"/>
              <a:t>superossidi </a:t>
            </a:r>
            <a:r>
              <a:rPr lang="it-IT" dirty="0"/>
              <a:t>sono composti binari in cui l’ossigeno ha numero di ossidazione −1/2.</a:t>
            </a:r>
          </a:p>
          <a:p>
            <a:r>
              <a:rPr lang="it-IT" dirty="0"/>
              <a:t>Un esempio è il superossido di potassio, KO</a:t>
            </a:r>
            <a:r>
              <a:rPr lang="it-IT" baseline="-25000" dirty="0"/>
              <a:t>2</a:t>
            </a:r>
            <a:r>
              <a:rPr lang="it-IT" dirty="0"/>
              <a:t>.</a:t>
            </a:r>
          </a:p>
          <a:p>
            <a:r>
              <a:rPr lang="it-IT" dirty="0"/>
              <a:t>Nei superossidi, l’ossigeno è molto instabile. Questi composti tendono quindi a decomporsi facilmente, producendo l’ossido corrispondente e ossigeno molecolare.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565AEBC-039D-4F8E-88D2-4D355E19A3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734756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C59749-E692-4BE1-894E-9BB5157DF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classi dei composti binari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9CD5873-9FD9-46B7-8F9D-D3E332CC1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2403134"/>
          </a:xfrm>
        </p:spPr>
        <p:txBody>
          <a:bodyPr/>
          <a:lstStyle/>
          <a:p>
            <a:r>
              <a:rPr lang="it-IT" dirty="0"/>
              <a:t>Gli </a:t>
            </a:r>
            <a:r>
              <a:rPr lang="it-IT" b="1" dirty="0"/>
              <a:t>idruri </a:t>
            </a:r>
            <a:r>
              <a:rPr lang="it-IT" dirty="0"/>
              <a:t>sono composti binari dell’idrogeno, indipendentemente dal suo stato di ossidazione (che può essere +1 o -1), esclusi i composti dei gruppi VI e VII.</a:t>
            </a:r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dirty="0"/>
              <a:t>Idruri dei metalli</a:t>
            </a:r>
            <a:r>
              <a:rPr lang="it-IT" b="1" dirty="0"/>
              <a:t> </a:t>
            </a:r>
            <a:r>
              <a:rPr lang="it-IT" dirty="0"/>
              <a:t>→ H ha n. </a:t>
            </a:r>
            <a:r>
              <a:rPr lang="it-IT" dirty="0" err="1"/>
              <a:t>ox</a:t>
            </a:r>
            <a:r>
              <a:rPr lang="it-IT" dirty="0"/>
              <a:t>. -1.</a:t>
            </a:r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dirty="0"/>
              <a:t>Idruri dei non metalli → H ha n. </a:t>
            </a:r>
            <a:r>
              <a:rPr lang="it-IT" dirty="0" err="1"/>
              <a:t>ox</a:t>
            </a:r>
            <a:r>
              <a:rPr lang="it-IT" dirty="0"/>
              <a:t>. +1, nomi comuni.</a:t>
            </a:r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565AEBC-039D-4F8E-88D2-4D355E19A3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E2DA25D2-AE81-4E81-96C0-40BAB4243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731870"/>
            <a:ext cx="8219256" cy="1458829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8EB3CE61-A0DD-4D8F-A622-7EC7A6233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094642"/>
            <a:ext cx="8229600" cy="134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945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970F1B-EB51-405C-A97F-65B3D12B2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classi dei composti binari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E5F73A2-46C3-47C7-B6D8-21C55937C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1944216"/>
          </a:xfrm>
        </p:spPr>
        <p:txBody>
          <a:bodyPr/>
          <a:lstStyle/>
          <a:p>
            <a:r>
              <a:rPr lang="it-IT" dirty="0"/>
              <a:t>Gli </a:t>
            </a:r>
            <a:r>
              <a:rPr lang="it-IT" b="1" dirty="0"/>
              <a:t>idracidi</a:t>
            </a:r>
            <a:r>
              <a:rPr lang="it-IT" dirty="0"/>
              <a:t> sono composti binari dell’idrogeno in cui l’elemento non metallico appartiene al gruppo VI o VII.</a:t>
            </a:r>
          </a:p>
          <a:p>
            <a:r>
              <a:rPr lang="it-IT" dirty="0"/>
              <a:t>Nella nomenclatura tradizionale si chiamano </a:t>
            </a:r>
            <a:r>
              <a:rPr lang="it-IT" b="1" dirty="0"/>
              <a:t>acido X-idrico</a:t>
            </a:r>
            <a:r>
              <a:rPr lang="it-IT" dirty="0"/>
              <a:t>, dove </a:t>
            </a:r>
            <a:r>
              <a:rPr lang="it-IT" b="1" dirty="0"/>
              <a:t>X </a:t>
            </a:r>
            <a:r>
              <a:rPr lang="it-IT" dirty="0"/>
              <a:t>è la radice del nome del non metallo.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52151CB-D482-4182-85F3-6694C4E3DE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34706AD-11E2-484A-9164-0D80AD247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60" y="3330352"/>
            <a:ext cx="8424936" cy="223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735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47CF89-25F3-47E5-A80A-73D1589DB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Gli ioni poliatomici</a:t>
            </a:r>
            <a:br>
              <a:rPr lang="it-IT" dirty="0"/>
            </a:br>
            <a:r>
              <a:rPr lang="it-IT" dirty="0"/>
              <a:t>nei composti ionici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522F07-E133-410A-9095-4FE244B03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1450504"/>
          </a:xfrm>
        </p:spPr>
        <p:txBody>
          <a:bodyPr/>
          <a:lstStyle/>
          <a:p>
            <a:r>
              <a:rPr lang="it-IT" dirty="0"/>
              <a:t>Gli </a:t>
            </a:r>
            <a:r>
              <a:rPr lang="it-IT" b="1" dirty="0"/>
              <a:t>ioni poliatomici </a:t>
            </a:r>
            <a:r>
              <a:rPr lang="it-IT" dirty="0"/>
              <a:t>sono composti elettricamente carichi formati da due o più elementi diversi.</a:t>
            </a:r>
          </a:p>
          <a:p>
            <a:r>
              <a:rPr lang="it-IT" dirty="0"/>
              <a:t>Il numero di ossidazione totale coincide con la loro carica.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61A1544-3FDC-4D38-8D50-D14BEECD2D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3D795B1-0621-418E-8EB3-C6955B755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203" y="3034769"/>
            <a:ext cx="5979250" cy="334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615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0993CC-8F75-4BF1-880B-16D23BFD1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Gli ioni poliatomici</a:t>
            </a:r>
            <a:br>
              <a:rPr lang="it-IT" dirty="0"/>
            </a:br>
            <a:r>
              <a:rPr lang="it-IT" dirty="0"/>
              <a:t>nei composti ionici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E12BCB1E-A73C-4237-973C-C523695D2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4114800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it-IT" dirty="0"/>
              <a:t>Il nome dei </a:t>
            </a:r>
            <a:r>
              <a:rPr lang="it-IT" b="1" dirty="0"/>
              <a:t>composti ionici che contengono ioni poliatomici </a:t>
            </a:r>
            <a:r>
              <a:rPr lang="it-IT" dirty="0"/>
              <a:t>è formato da:</a:t>
            </a:r>
          </a:p>
          <a:p>
            <a:pPr marL="342900" indent="-342900">
              <a:spcAft>
                <a:spcPts val="10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dirty="0"/>
              <a:t>nome dello ione poliatomico;</a:t>
            </a:r>
          </a:p>
          <a:p>
            <a:pPr marL="342900" indent="-342900">
              <a:spcAft>
                <a:spcPts val="10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dirty="0"/>
              <a:t>il nome del primo elemento che compare nella formula preceduto dalla preposizione </a:t>
            </a:r>
            <a:r>
              <a:rPr lang="it-IT" i="1" dirty="0"/>
              <a:t>di</a:t>
            </a:r>
            <a:r>
              <a:rPr lang="it-IT" dirty="0"/>
              <a:t>.</a:t>
            </a:r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FBE9A97-1198-4DC7-A545-061BE1A9A8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7FF3AF2-F8ED-4084-AFA5-5BC721792A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9154" y="3823253"/>
            <a:ext cx="3016445" cy="245092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66F17B8-0F90-405E-9FB9-BA3ED54173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9672" y="4005064"/>
            <a:ext cx="2545176" cy="226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571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A27B5E-7BA2-4F46-B470-A9F587FC2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8080"/>
                </a:solidFill>
                <a:latin typeface="AlrightSans-Black"/>
              </a:rPr>
              <a:t>LA CHIMICA CON METODO</a:t>
            </a:r>
            <a:endParaRPr lang="it-IT" dirty="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F9D8C034-144F-4397-B341-0C15EA0F7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16" y="1340768"/>
            <a:ext cx="8219256" cy="4680520"/>
          </a:xfrm>
        </p:spPr>
        <p:txBody>
          <a:bodyPr/>
          <a:lstStyle/>
          <a:p>
            <a:pPr marL="342900" indent="-342900"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60000"/>
              <a:buFont typeface="Arial" panose="020B0604020202020204" pitchFamily="34" charset="0"/>
              <a:buChar char="►"/>
            </a:pPr>
            <a:r>
              <a:rPr lang="it-IT" sz="2000" b="1" dirty="0"/>
              <a:t>Come si scrivono le formule di composti che contengono ioni poliatomici?</a:t>
            </a:r>
            <a:br>
              <a:rPr lang="it-IT" sz="2000" b="1" dirty="0"/>
            </a:br>
            <a:r>
              <a:rPr lang="it-IT" sz="2000" dirty="0"/>
              <a:t>Uno dei minerali responsabili della durezza delle ossa è il fosfato di calcio, formato da ioni Ca</a:t>
            </a:r>
            <a:r>
              <a:rPr lang="it-IT" sz="2000" baseline="30000" dirty="0"/>
              <a:t>2+ </a:t>
            </a:r>
            <a:r>
              <a:rPr lang="it-IT" sz="2000" dirty="0"/>
              <a:t>e PO</a:t>
            </a:r>
            <a:r>
              <a:rPr lang="it-IT" sz="2000" baseline="-25000" dirty="0"/>
              <a:t>4</a:t>
            </a:r>
            <a:r>
              <a:rPr lang="it-IT" sz="2000" baseline="30000" dirty="0"/>
              <a:t>3-</a:t>
            </a:r>
            <a:r>
              <a:rPr lang="it-IT" sz="2000" dirty="0"/>
              <a:t>. Scrivi la formula di questo composto.</a:t>
            </a:r>
            <a:endParaRPr lang="it-IT" sz="2000" b="1" dirty="0"/>
          </a:p>
          <a:p>
            <a:pPr marL="342900" lvl="0" indent="-342900"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60000"/>
              <a:buFont typeface="Arial" panose="020B0604020202020204" pitchFamily="34" charset="0"/>
              <a:buChar char="►"/>
            </a:pPr>
            <a:r>
              <a:rPr lang="it-IT" sz="2000" b="1" dirty="0"/>
              <a:t>Come si assegna il nome ai composti che contengono ioni poliatomici?</a:t>
            </a:r>
            <a:br>
              <a:rPr lang="it-IT" sz="2000" dirty="0"/>
            </a:br>
            <a:r>
              <a:rPr lang="it-IT" sz="2000" dirty="0"/>
              <a:t>Qual è nome di Mg(ClO</a:t>
            </a:r>
            <a:r>
              <a:rPr lang="it-IT" sz="2000" baseline="-25000" dirty="0"/>
              <a:t>4</a:t>
            </a:r>
            <a:r>
              <a:rPr lang="it-IT" sz="2000" dirty="0"/>
              <a:t>)</a:t>
            </a:r>
            <a:r>
              <a:rPr lang="it-IT" sz="2000" baseline="-25000" dirty="0"/>
              <a:t>2</a:t>
            </a:r>
            <a:r>
              <a:rPr lang="it-IT" sz="2000" dirty="0"/>
              <a:t>, un composto utilizzato commercialmente per la deumidificazione dei gas?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E2DD77D-90F4-4963-9D64-6D47E44FDD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dirty="0"/>
              <a:t>Brady, </a:t>
            </a:r>
            <a:r>
              <a:rPr lang="it-IT" altLang="it-IT" dirty="0" err="1"/>
              <a:t>Jespersen</a:t>
            </a:r>
            <a:r>
              <a:rPr lang="it-IT" altLang="it-IT" dirty="0"/>
              <a:t>, </a:t>
            </a:r>
            <a:r>
              <a:rPr lang="it-IT" altLang="it-IT" dirty="0" err="1"/>
              <a:t>Hyslop</a:t>
            </a:r>
            <a:r>
              <a:rPr lang="it-IT" altLang="it-IT" dirty="0"/>
              <a:t>, </a:t>
            </a:r>
            <a:r>
              <a:rPr lang="it-IT" altLang="it-IT" dirty="0" err="1"/>
              <a:t>Pignocchino</a:t>
            </a:r>
            <a:r>
              <a:rPr lang="it-IT" altLang="it-IT" dirty="0"/>
              <a:t> </a:t>
            </a:r>
            <a:r>
              <a:rPr lang="it-IT" altLang="it-IT" i="1" dirty="0" err="1"/>
              <a:t>Chimica.blu</a:t>
            </a:r>
            <a:r>
              <a:rPr lang="it-IT" altLang="it-IT" i="1" dirty="0"/>
              <a:t> seconda edizione </a:t>
            </a:r>
            <a:r>
              <a:rPr lang="it-IT" altLang="it-IT" dirty="0"/>
              <a:t>© Zanichelli 2020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75B53534-2613-4354-955E-542C54D2B5E9}"/>
              </a:ext>
            </a:extLst>
          </p:cNvPr>
          <p:cNvCxnSpPr>
            <a:cxnSpLocks/>
          </p:cNvCxnSpPr>
          <p:nvPr/>
        </p:nvCxnSpPr>
        <p:spPr bwMode="auto">
          <a:xfrm>
            <a:off x="455051" y="1362672"/>
            <a:ext cx="2149" cy="48746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438405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47CF89-25F3-47E5-A80A-73D1589DB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principali classi</a:t>
            </a:r>
            <a:br>
              <a:rPr lang="it-IT" dirty="0"/>
            </a:br>
            <a:r>
              <a:rPr lang="it-IT" dirty="0"/>
              <a:t>di composti ternari e quaternari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522F07-E133-410A-9095-4FE244B03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4114800"/>
          </a:xfrm>
        </p:spPr>
        <p:txBody>
          <a:bodyPr/>
          <a:lstStyle/>
          <a:p>
            <a:r>
              <a:rPr lang="it-IT" dirty="0"/>
              <a:t>Principali gruppi di </a:t>
            </a:r>
            <a:r>
              <a:rPr lang="it-IT" i="1" dirty="0"/>
              <a:t>composti inorganici ternari </a:t>
            </a:r>
            <a:r>
              <a:rPr lang="it-IT" dirty="0"/>
              <a:t>e </a:t>
            </a:r>
            <a:r>
              <a:rPr lang="it-IT" i="1" dirty="0"/>
              <a:t>quaternari</a:t>
            </a:r>
            <a:r>
              <a:rPr lang="it-IT" dirty="0"/>
              <a:t>:</a:t>
            </a:r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b="1" dirty="0"/>
              <a:t>idrossidi</a:t>
            </a:r>
            <a:r>
              <a:rPr lang="it-IT" dirty="0"/>
              <a:t>;</a:t>
            </a:r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b="1" dirty="0"/>
              <a:t>ossiacidi</a:t>
            </a:r>
            <a:r>
              <a:rPr lang="it-IT" dirty="0"/>
              <a:t>;</a:t>
            </a:r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b="1" dirty="0" err="1"/>
              <a:t>ossianioni</a:t>
            </a:r>
            <a:r>
              <a:rPr lang="it-IT" dirty="0"/>
              <a:t>;</a:t>
            </a:r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b="1" dirty="0"/>
              <a:t>sali ternari</a:t>
            </a:r>
            <a:r>
              <a:rPr lang="it-IT" dirty="0"/>
              <a:t>;</a:t>
            </a:r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b="1" dirty="0"/>
              <a:t>sali</a:t>
            </a:r>
            <a:r>
              <a:rPr lang="it-IT" dirty="0"/>
              <a:t> </a:t>
            </a:r>
            <a:r>
              <a:rPr lang="it-IT" b="1" dirty="0"/>
              <a:t>quaternari.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61A1544-3FDC-4D38-8D50-D14BEECD2D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8577828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47CF89-25F3-47E5-A80A-73D1589DB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principali classi</a:t>
            </a:r>
            <a:br>
              <a:rPr lang="it-IT" dirty="0"/>
            </a:br>
            <a:r>
              <a:rPr lang="it-IT" dirty="0"/>
              <a:t>di composti ternari e quaternari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522F07-E133-410A-9095-4FE244B03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1450504"/>
          </a:xfrm>
        </p:spPr>
        <p:txBody>
          <a:bodyPr/>
          <a:lstStyle/>
          <a:p>
            <a:r>
              <a:rPr lang="it-IT" dirty="0"/>
              <a:t>Gli </a:t>
            </a:r>
            <a:r>
              <a:rPr lang="it-IT" b="1" dirty="0"/>
              <a:t>idrossidi </a:t>
            </a:r>
            <a:r>
              <a:rPr lang="it-IT" dirty="0"/>
              <a:t>sono composti ternari in cui il gruppo idrossido —OH è legato a un metallo.</a:t>
            </a:r>
          </a:p>
          <a:p>
            <a:pPr algn="ctr"/>
            <a:r>
              <a:rPr lang="it-IT" b="1" dirty="0">
                <a:latin typeface="Cambria Math" panose="02040503050406030204" pitchFamily="18" charset="0"/>
                <a:ea typeface="Cambria Math" panose="02040503050406030204" pitchFamily="18" charset="0"/>
              </a:rPr>
              <a:t>Me(OH)</a:t>
            </a:r>
            <a:r>
              <a:rPr lang="it-IT" b="1" i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</a:p>
          <a:p>
            <a:pPr algn="ctr"/>
            <a:endParaRPr lang="it-IT" baseline="-25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61A1544-3FDC-4D38-8D50-D14BEECD2D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6109427-B33B-431B-8D4E-DDA9E206E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248000"/>
            <a:ext cx="8208912" cy="218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732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47CF89-25F3-47E5-A80A-73D1589DB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principali classi</a:t>
            </a:r>
            <a:br>
              <a:rPr lang="it-IT" dirty="0"/>
            </a:br>
            <a:r>
              <a:rPr lang="it-IT" dirty="0"/>
              <a:t>di composti ternari e quaternari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522F07-E133-410A-9095-4FE244B03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1450504"/>
          </a:xfrm>
        </p:spPr>
        <p:txBody>
          <a:bodyPr/>
          <a:lstStyle/>
          <a:p>
            <a:r>
              <a:rPr lang="it-IT" dirty="0"/>
              <a:t>Gli </a:t>
            </a:r>
            <a:r>
              <a:rPr lang="it-IT" b="1" dirty="0"/>
              <a:t>ossiacidi</a:t>
            </a:r>
            <a:r>
              <a:rPr lang="it-IT" dirty="0"/>
              <a:t> formalmente derivano dalla reazione tra una molecola di anidride e una molecola di acqua.</a:t>
            </a:r>
          </a:p>
          <a:p>
            <a:pPr algn="ctr"/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it-IT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O</a:t>
            </a:r>
            <a:r>
              <a:rPr lang="it-IT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 + H</a:t>
            </a:r>
            <a:r>
              <a:rPr lang="it-IT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O ⟶ H</a:t>
            </a:r>
            <a:r>
              <a:rPr lang="it-IT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it-IT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O</a:t>
            </a:r>
            <a:r>
              <a:rPr lang="it-IT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6		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it-IT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H</a:t>
            </a:r>
            <a:r>
              <a:rPr lang="it-IT" b="1" i="1" baseline="-25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it-IT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NM</a:t>
            </a:r>
            <a:r>
              <a:rPr lang="it-IT" b="1" i="1" baseline="-25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it-IT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O</a:t>
            </a:r>
            <a:r>
              <a:rPr lang="it-IT" b="1" i="1" baseline="-25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z</a:t>
            </a:r>
            <a:r>
              <a:rPr lang="it-IT" b="1" i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it-IT" b="1" baseline="-25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61A1544-3FDC-4D38-8D50-D14BEECD2D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DC3D18E-2A1D-4899-8CFE-CEFED3660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832" y="3140968"/>
            <a:ext cx="6957991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129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89E123C3-48A8-4302-A937-40882C8AB3E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8218488" cy="914400"/>
          </a:xfrm>
        </p:spPr>
        <p:txBody>
          <a:bodyPr/>
          <a:lstStyle/>
          <a:p>
            <a:r>
              <a:rPr lang="it-IT" altLang="it-IT"/>
              <a:t>Capitolo</a:t>
            </a:r>
            <a:r>
              <a:rPr lang="en-GB" altLang="it-IT"/>
              <a:t> </a:t>
            </a:r>
            <a:r>
              <a:rPr lang="en-GB" altLang="it-IT" dirty="0"/>
              <a:t>12</a:t>
            </a:r>
          </a:p>
        </p:txBody>
      </p:sp>
      <p:sp>
        <p:nvSpPr>
          <p:cNvPr id="16387" name="Sottotitolo 1">
            <a:extLst>
              <a:ext uri="{FF2B5EF4-FFF2-40B4-BE49-F238E27FC236}">
                <a16:creationId xmlns:a16="http://schemas.microsoft.com/office/drawing/2014/main" id="{02A3706E-E798-4E33-9813-354D3CF2D33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" y="2635250"/>
            <a:ext cx="8218488" cy="2057400"/>
          </a:xfrm>
        </p:spPr>
        <p:txBody>
          <a:bodyPr/>
          <a:lstStyle/>
          <a:p>
            <a:r>
              <a:rPr lang="it-IT" altLang="it-IT" dirty="0"/>
              <a:t>Classificazione e nomenclatura dei composti inorganici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33BCAC-097F-4EDA-9BAF-8F5FBCD4A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principali classi</a:t>
            </a:r>
            <a:br>
              <a:rPr lang="it-IT" dirty="0"/>
            </a:br>
            <a:r>
              <a:rPr lang="it-IT" dirty="0"/>
              <a:t>di composti ternari e quaternari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DC4F98-2C59-4AC8-8309-622CD8B2F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4402832"/>
          </a:xfrm>
        </p:spPr>
        <p:txBody>
          <a:bodyPr/>
          <a:lstStyle/>
          <a:p>
            <a:r>
              <a:rPr lang="it-IT" dirty="0"/>
              <a:t>Il nome dell’</a:t>
            </a:r>
            <a:r>
              <a:rPr lang="it-IT" b="1" dirty="0"/>
              <a:t>ossiacido</a:t>
            </a:r>
            <a:r>
              <a:rPr lang="it-IT" dirty="0"/>
              <a:t> deriva da quello dell’anidride.</a:t>
            </a:r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dirty="0"/>
              <a:t>Sistema Stock → </a:t>
            </a:r>
            <a:r>
              <a:rPr lang="pt-BR" dirty="0"/>
              <a:t>acido n-osso(X)-ico(n. ox.)</a:t>
            </a:r>
            <a:br>
              <a:rPr lang="pt-BR" dirty="0"/>
            </a:br>
            <a:r>
              <a:rPr lang="it-IT" dirty="0"/>
              <a:t>dove X è la radice del nome del non metallo.</a:t>
            </a:r>
            <a:br>
              <a:rPr lang="it-IT" dirty="0"/>
            </a:br>
            <a:r>
              <a:rPr lang="it-IT" sz="1800" dirty="0">
                <a:solidFill>
                  <a:srgbClr val="8080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</a:t>
            </a:r>
            <a:r>
              <a:rPr lang="it-IT" sz="1800" baseline="-25000" dirty="0">
                <a:solidFill>
                  <a:srgbClr val="8080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it-IT" sz="1800" dirty="0">
                <a:solidFill>
                  <a:srgbClr val="8080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SO</a:t>
            </a:r>
            <a:r>
              <a:rPr lang="it-IT" sz="1800" baseline="-25000" dirty="0">
                <a:solidFill>
                  <a:srgbClr val="8080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r>
              <a:rPr lang="it-IT" sz="1800" dirty="0">
                <a:solidFill>
                  <a:srgbClr val="8080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 acido </a:t>
            </a:r>
            <a:r>
              <a:rPr lang="it-IT" sz="1800" dirty="0" err="1">
                <a:solidFill>
                  <a:srgbClr val="8080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tetrossosolforico</a:t>
            </a:r>
            <a:r>
              <a:rPr lang="it-IT" sz="1800" dirty="0">
                <a:solidFill>
                  <a:srgbClr val="8080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(VI)</a:t>
            </a:r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dirty="0"/>
              <a:t>IUPAC → n-idrogeno-n-osso(X)-</a:t>
            </a:r>
            <a:r>
              <a:rPr lang="it-IT" dirty="0" err="1"/>
              <a:t>ato</a:t>
            </a:r>
            <a:br>
              <a:rPr lang="it-IT" dirty="0"/>
            </a:br>
            <a:r>
              <a:rPr lang="it-IT" dirty="0"/>
              <a:t>dove X è la radice del nome del non metallo.</a:t>
            </a:r>
            <a:br>
              <a:rPr lang="it-IT" dirty="0"/>
            </a:br>
            <a:r>
              <a:rPr lang="it-IT" sz="1800" dirty="0">
                <a:solidFill>
                  <a:srgbClr val="8080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</a:t>
            </a:r>
            <a:r>
              <a:rPr lang="it-IT" sz="1800" baseline="-25000" dirty="0">
                <a:solidFill>
                  <a:srgbClr val="8080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it-IT" sz="1800" dirty="0">
                <a:solidFill>
                  <a:srgbClr val="8080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SO</a:t>
            </a:r>
            <a:r>
              <a:rPr lang="it-IT" sz="1800" baseline="-25000" dirty="0">
                <a:solidFill>
                  <a:srgbClr val="8080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r>
              <a:rPr lang="it-IT" sz="1800" dirty="0">
                <a:solidFill>
                  <a:srgbClr val="8080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 </a:t>
            </a:r>
            <a:r>
              <a:rPr lang="it-IT" sz="1800" dirty="0" err="1">
                <a:solidFill>
                  <a:srgbClr val="8080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diidrogenotetrossosolfato</a:t>
            </a:r>
            <a:endParaRPr lang="it-IT" sz="1800" dirty="0">
              <a:solidFill>
                <a:srgbClr val="80808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dirty="0"/>
              <a:t>Nomenclatura tradizionale → il nome dell’acido deriva dall’anidride corrispondente.</a:t>
            </a:r>
            <a:br>
              <a:rPr lang="it-IT" dirty="0"/>
            </a:br>
            <a:r>
              <a:rPr lang="it-IT" sz="1800" dirty="0">
                <a:solidFill>
                  <a:srgbClr val="8080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</a:t>
            </a:r>
            <a:r>
              <a:rPr lang="it-IT" sz="1800" baseline="-25000" dirty="0">
                <a:solidFill>
                  <a:srgbClr val="8080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it-IT" sz="1800" dirty="0">
                <a:solidFill>
                  <a:srgbClr val="8080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SO</a:t>
            </a:r>
            <a:r>
              <a:rPr lang="it-IT" sz="1800" baseline="-25000" dirty="0">
                <a:solidFill>
                  <a:srgbClr val="8080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r>
              <a:rPr lang="it-IT" sz="1800" dirty="0">
                <a:solidFill>
                  <a:srgbClr val="8080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 acido solforico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A900A58-3DF1-44C2-BAFB-8BA7D793D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dirty="0"/>
              <a:t>Brady, </a:t>
            </a:r>
            <a:r>
              <a:rPr lang="it-IT" altLang="it-IT" dirty="0" err="1"/>
              <a:t>Jespersen</a:t>
            </a:r>
            <a:r>
              <a:rPr lang="it-IT" altLang="it-IT" dirty="0"/>
              <a:t>, </a:t>
            </a:r>
            <a:r>
              <a:rPr lang="it-IT" altLang="it-IT" dirty="0" err="1"/>
              <a:t>Hyslop</a:t>
            </a:r>
            <a:r>
              <a:rPr lang="it-IT" altLang="it-IT" dirty="0"/>
              <a:t>, </a:t>
            </a:r>
            <a:r>
              <a:rPr lang="it-IT" altLang="it-IT" dirty="0" err="1"/>
              <a:t>Pignocchino</a:t>
            </a:r>
            <a:r>
              <a:rPr lang="it-IT" altLang="it-IT" dirty="0"/>
              <a:t> </a:t>
            </a:r>
            <a:r>
              <a:rPr lang="it-IT" altLang="it-IT" i="1" dirty="0" err="1"/>
              <a:t>Chimica.blu</a:t>
            </a:r>
            <a:r>
              <a:rPr lang="it-IT" altLang="it-IT" i="1" dirty="0"/>
              <a:t> seconda edizione </a:t>
            </a:r>
            <a:r>
              <a:rPr lang="it-IT" altLang="it-IT" dirty="0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42947246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BB4893-6ACA-46CE-8A29-47489415D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principali classi</a:t>
            </a:r>
            <a:br>
              <a:rPr lang="it-IT" dirty="0"/>
            </a:br>
            <a:r>
              <a:rPr lang="it-IT" dirty="0"/>
              <a:t>di composti ternari e quaternari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2586915-5BF4-4E31-8B4D-B73B8D42F9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439DBAB-4EDA-46E3-AC1F-B928AFEBF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72816"/>
            <a:ext cx="8527781" cy="3810285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2CC8349F-938A-4305-BD85-7DB2E55DAA23}"/>
              </a:ext>
            </a:extLst>
          </p:cNvPr>
          <p:cNvSpPr/>
          <p:nvPr/>
        </p:nvSpPr>
        <p:spPr>
          <a:xfrm>
            <a:off x="2280828" y="57959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1800" dirty="0">
                <a:solidFill>
                  <a:srgbClr val="808080"/>
                </a:solidFill>
                <a:latin typeface="+mn-lt"/>
              </a:rPr>
              <a:t>Nomi IUPAC e tradizionali degli ossiacidi</a:t>
            </a:r>
          </a:p>
        </p:txBody>
      </p:sp>
    </p:spTree>
    <p:extLst>
      <p:ext uri="{BB962C8B-B14F-4D97-AF65-F5344CB8AC3E}">
        <p14:creationId xmlns:p14="http://schemas.microsoft.com/office/powerpoint/2010/main" val="23040619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5522D7-3C1C-4FF1-BCFE-E352BB14E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principali classi</a:t>
            </a:r>
            <a:br>
              <a:rPr lang="it-IT" dirty="0"/>
            </a:br>
            <a:r>
              <a:rPr lang="it-IT" dirty="0"/>
              <a:t>di composti ternari e quaternari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0EAA68-95FD-438E-9C40-858F51231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448"/>
            <a:ext cx="8291264" cy="2602632"/>
          </a:xfrm>
        </p:spPr>
        <p:txBody>
          <a:bodyPr/>
          <a:lstStyle/>
          <a:p>
            <a:r>
              <a:rPr lang="it-IT" dirty="0"/>
              <a:t>Alcuni ossidi combinandosi con l’acqua, danno ossiacidi con diversi gradi di idratazione, detti tradizionalmente:</a:t>
            </a:r>
          </a:p>
          <a:p>
            <a:pPr marL="342900" indent="-342900">
              <a:spcAft>
                <a:spcPts val="10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b="1" dirty="0" err="1"/>
              <a:t>metaacido</a:t>
            </a:r>
            <a:r>
              <a:rPr lang="it-IT" b="1" dirty="0"/>
              <a:t> → </a:t>
            </a:r>
            <a:r>
              <a:rPr lang="it-IT" dirty="0"/>
              <a:t>una sola molecola H</a:t>
            </a:r>
            <a:r>
              <a:rPr lang="it-IT" baseline="-25000" dirty="0"/>
              <a:t>2</a:t>
            </a:r>
            <a:r>
              <a:rPr lang="it-IT" dirty="0"/>
              <a:t>O;</a:t>
            </a:r>
          </a:p>
          <a:p>
            <a:pPr marL="342900" indent="-342900">
              <a:spcAft>
                <a:spcPts val="10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b="1" dirty="0" err="1"/>
              <a:t>diacido</a:t>
            </a:r>
            <a:r>
              <a:rPr lang="it-IT" b="1" dirty="0"/>
              <a:t> → </a:t>
            </a:r>
            <a:r>
              <a:rPr lang="it-IT" dirty="0"/>
              <a:t>due molecole H</a:t>
            </a:r>
            <a:r>
              <a:rPr lang="it-IT" baseline="-25000" dirty="0"/>
              <a:t>2</a:t>
            </a:r>
            <a:r>
              <a:rPr lang="it-IT" dirty="0"/>
              <a:t>O;</a:t>
            </a:r>
            <a:endParaRPr lang="it-IT" b="1" dirty="0"/>
          </a:p>
          <a:p>
            <a:pPr marL="342900" indent="-342900">
              <a:spcAft>
                <a:spcPts val="10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b="1" dirty="0"/>
              <a:t>ortoacido → </a:t>
            </a:r>
            <a:r>
              <a:rPr lang="it-IT" dirty="0"/>
              <a:t>maggior numero possibile di molecole H</a:t>
            </a:r>
            <a:r>
              <a:rPr lang="it-IT" baseline="-25000" dirty="0"/>
              <a:t>2</a:t>
            </a:r>
            <a:r>
              <a:rPr lang="it-IT" dirty="0"/>
              <a:t>O.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40F52A3-8B2B-448B-AEA8-115D9A9EDA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A86A89B-0A4E-46D6-BF66-ABE0C66F0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38" y="4077072"/>
            <a:ext cx="7918524" cy="225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85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C5EF16-B766-4A99-AA9D-98D18A5AA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principali classi</a:t>
            </a:r>
            <a:br>
              <a:rPr lang="it-IT" dirty="0"/>
            </a:br>
            <a:r>
              <a:rPr lang="it-IT" dirty="0"/>
              <a:t>di composti ternari e quaternari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91E4CA-AC35-47FE-8A36-39751AE6D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4114800"/>
          </a:xfrm>
        </p:spPr>
        <p:txBody>
          <a:bodyPr/>
          <a:lstStyle/>
          <a:p>
            <a:r>
              <a:rPr lang="it-IT" dirty="0"/>
              <a:t>In acqua gli ossiacidi possono liberare ioni H</a:t>
            </a:r>
            <a:r>
              <a:rPr lang="it-IT" baseline="30000" dirty="0"/>
              <a:t>+</a:t>
            </a:r>
            <a:r>
              <a:rPr lang="it-IT" dirty="0"/>
              <a:t> trasformandosi in </a:t>
            </a:r>
            <a:r>
              <a:rPr lang="it-IT" b="1" dirty="0" err="1"/>
              <a:t>ossianioni</a:t>
            </a:r>
            <a:r>
              <a:rPr lang="it-IT" dirty="0"/>
              <a:t>.</a:t>
            </a:r>
          </a:p>
          <a:p>
            <a:r>
              <a:rPr lang="it-IT" dirty="0"/>
              <a:t>Il numero di ioni H</a:t>
            </a:r>
            <a:r>
              <a:rPr lang="it-IT" baseline="30000" dirty="0"/>
              <a:t>+</a:t>
            </a:r>
            <a:r>
              <a:rPr lang="it-IT" dirty="0"/>
              <a:t> che l’acido può perdere dipende dal numero di gruppi —OH legati all’atomo centrale:</a:t>
            </a:r>
          </a:p>
          <a:p>
            <a:pPr marL="342900" indent="-342900">
              <a:spcAft>
                <a:spcPts val="10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i="1" dirty="0"/>
              <a:t>acido monoprotico </a:t>
            </a:r>
            <a:r>
              <a:rPr lang="it-IT" dirty="0"/>
              <a:t>→ un solo ione H</a:t>
            </a:r>
            <a:r>
              <a:rPr lang="it-IT" baseline="30000" dirty="0"/>
              <a:t>+</a:t>
            </a:r>
            <a:r>
              <a:rPr lang="it-IT" dirty="0"/>
              <a:t>;</a:t>
            </a:r>
          </a:p>
          <a:p>
            <a:pPr marL="342900" indent="-342900">
              <a:spcAft>
                <a:spcPts val="10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i="1" dirty="0"/>
              <a:t>acido </a:t>
            </a:r>
            <a:r>
              <a:rPr lang="it-IT" i="1" dirty="0" err="1"/>
              <a:t>diprotico</a:t>
            </a:r>
            <a:r>
              <a:rPr lang="it-IT" i="1" dirty="0"/>
              <a:t> </a:t>
            </a:r>
            <a:r>
              <a:rPr lang="it-IT" dirty="0"/>
              <a:t>→ due ioni H</a:t>
            </a:r>
            <a:r>
              <a:rPr lang="it-IT" baseline="30000" dirty="0"/>
              <a:t>+</a:t>
            </a:r>
            <a:r>
              <a:rPr lang="it-IT" dirty="0"/>
              <a:t>;</a:t>
            </a:r>
          </a:p>
          <a:p>
            <a:pPr marL="342900" indent="-342900">
              <a:spcAft>
                <a:spcPts val="10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i="1" dirty="0"/>
              <a:t>acido </a:t>
            </a:r>
            <a:r>
              <a:rPr lang="it-IT" i="1" dirty="0" err="1"/>
              <a:t>triprotico</a:t>
            </a:r>
            <a:r>
              <a:rPr lang="it-IT" i="1" dirty="0"/>
              <a:t> </a:t>
            </a:r>
            <a:r>
              <a:rPr lang="it-IT" dirty="0"/>
              <a:t>→ due ioni H</a:t>
            </a:r>
            <a:r>
              <a:rPr lang="it-IT" baseline="30000" dirty="0"/>
              <a:t>+</a:t>
            </a:r>
            <a:r>
              <a:rPr lang="it-IT" dirty="0"/>
              <a:t>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B101DEC-ED5D-4664-8C74-2343254EFB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29679482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C5EF16-B766-4A99-AA9D-98D18A5AA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principali classi</a:t>
            </a:r>
            <a:br>
              <a:rPr lang="it-IT" dirty="0"/>
            </a:br>
            <a:r>
              <a:rPr lang="it-IT" dirty="0"/>
              <a:t>di composti ternari e quaternari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91E4CA-AC35-47FE-8A36-39751AE6D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4114800"/>
          </a:xfrm>
        </p:spPr>
        <p:txBody>
          <a:bodyPr/>
          <a:lstStyle/>
          <a:p>
            <a:r>
              <a:rPr lang="it-IT" dirty="0"/>
              <a:t>Gli </a:t>
            </a:r>
            <a:r>
              <a:rPr lang="it-IT" b="1" dirty="0" err="1"/>
              <a:t>ossianioni</a:t>
            </a:r>
            <a:r>
              <a:rPr lang="it-IT" b="1" dirty="0"/>
              <a:t> </a:t>
            </a:r>
            <a:r>
              <a:rPr lang="it-IT" dirty="0"/>
              <a:t>sono ioni negativi che si ottengono eliminando uno o più ioni H</a:t>
            </a:r>
            <a:r>
              <a:rPr lang="it-IT" baseline="30000" dirty="0"/>
              <a:t>+</a:t>
            </a:r>
            <a:r>
              <a:rPr lang="it-IT" dirty="0"/>
              <a:t> da un ossiacido.</a:t>
            </a:r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dirty="0"/>
              <a:t>IUPAC → ione n-idrogeno-n-osso(X)-</a:t>
            </a:r>
            <a:r>
              <a:rPr lang="it-IT" dirty="0" err="1"/>
              <a:t>ato</a:t>
            </a:r>
            <a:br>
              <a:rPr lang="it-IT" dirty="0"/>
            </a:br>
            <a:r>
              <a:rPr lang="it-IT" dirty="0"/>
              <a:t>dove X è la radice del nome del non metallo.</a:t>
            </a:r>
            <a:br>
              <a:rPr lang="it-IT" dirty="0"/>
            </a:br>
            <a:r>
              <a:rPr lang="it-IT" sz="1800" dirty="0">
                <a:solidFill>
                  <a:srgbClr val="8080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</a:t>
            </a:r>
            <a:r>
              <a:rPr lang="it-IT" sz="1800" baseline="-25000" dirty="0">
                <a:solidFill>
                  <a:srgbClr val="8080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it-IT" sz="1800" dirty="0">
                <a:solidFill>
                  <a:srgbClr val="8080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PO</a:t>
            </a:r>
            <a:r>
              <a:rPr lang="it-IT" sz="1800" baseline="-25000" dirty="0">
                <a:solidFill>
                  <a:srgbClr val="8080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r>
              <a:rPr lang="it-IT" sz="1800" baseline="30000" dirty="0">
                <a:solidFill>
                  <a:srgbClr val="8080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–</a:t>
            </a:r>
            <a:r>
              <a:rPr lang="it-IT" sz="1800" dirty="0">
                <a:solidFill>
                  <a:srgbClr val="8080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 ione </a:t>
            </a:r>
            <a:r>
              <a:rPr lang="it-IT" sz="1800" dirty="0" err="1">
                <a:solidFill>
                  <a:srgbClr val="8080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diidrogenotetrossofosfato</a:t>
            </a:r>
            <a:r>
              <a:rPr lang="it-IT" sz="1800" dirty="0">
                <a:solidFill>
                  <a:srgbClr val="8080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(V)</a:t>
            </a:r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dirty="0"/>
              <a:t>Nomenclatura tradizionale → se l’acido termina in -</a:t>
            </a:r>
            <a:r>
              <a:rPr lang="it-IT" b="1" dirty="0"/>
              <a:t>oso</a:t>
            </a:r>
            <a:r>
              <a:rPr lang="it-IT" dirty="0"/>
              <a:t>, l’anione ha il suffisso -</a:t>
            </a:r>
            <a:r>
              <a:rPr lang="it-IT" b="1" dirty="0" err="1"/>
              <a:t>ito</a:t>
            </a:r>
            <a:r>
              <a:rPr lang="it-IT" dirty="0"/>
              <a:t>; se l’acido termina in -</a:t>
            </a:r>
            <a:r>
              <a:rPr lang="it-IT" b="1" dirty="0" err="1"/>
              <a:t>ico</a:t>
            </a:r>
            <a:r>
              <a:rPr lang="it-IT" dirty="0"/>
              <a:t>, l’anione ha il suffisso -</a:t>
            </a:r>
            <a:r>
              <a:rPr lang="it-IT" b="1" dirty="0" err="1"/>
              <a:t>ato</a:t>
            </a:r>
            <a:r>
              <a:rPr lang="it-IT" dirty="0"/>
              <a:t>.</a:t>
            </a:r>
            <a:br>
              <a:rPr lang="it-IT" dirty="0"/>
            </a:br>
            <a:r>
              <a:rPr lang="it-IT" sz="1800" dirty="0">
                <a:solidFill>
                  <a:srgbClr val="8080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</a:t>
            </a:r>
            <a:r>
              <a:rPr lang="it-IT" sz="1800" baseline="-25000" dirty="0">
                <a:solidFill>
                  <a:srgbClr val="8080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it-IT" sz="1800" dirty="0">
                <a:solidFill>
                  <a:srgbClr val="8080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PO</a:t>
            </a:r>
            <a:r>
              <a:rPr lang="it-IT" sz="1800" baseline="-25000" dirty="0">
                <a:solidFill>
                  <a:srgbClr val="8080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r>
              <a:rPr lang="it-IT" sz="1800" baseline="30000" dirty="0">
                <a:solidFill>
                  <a:srgbClr val="8080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–</a:t>
            </a:r>
            <a:r>
              <a:rPr lang="it-IT" sz="1800" dirty="0">
                <a:solidFill>
                  <a:srgbClr val="8080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 ione </a:t>
            </a:r>
            <a:r>
              <a:rPr lang="it-IT" sz="1800" dirty="0" err="1">
                <a:solidFill>
                  <a:srgbClr val="8080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diidrogenofosfato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B101DEC-ED5D-4664-8C74-2343254EFB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38144028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C5EF16-B766-4A99-AA9D-98D18A5AA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principali classi</a:t>
            </a:r>
            <a:br>
              <a:rPr lang="it-IT" dirty="0"/>
            </a:br>
            <a:r>
              <a:rPr lang="it-IT" dirty="0"/>
              <a:t>di composti ternari e quaternari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B101DEC-ED5D-4664-8C74-2343254EFB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FD03E5B-6171-4F70-9703-B7AAD8596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71" y="1628800"/>
            <a:ext cx="7731657" cy="4364961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DF5B5B36-9038-4F20-A749-60D1584A59E2}"/>
              </a:ext>
            </a:extLst>
          </p:cNvPr>
          <p:cNvSpPr/>
          <p:nvPr/>
        </p:nvSpPr>
        <p:spPr>
          <a:xfrm>
            <a:off x="2280828" y="586798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1800" dirty="0">
                <a:solidFill>
                  <a:srgbClr val="808080"/>
                </a:solidFill>
                <a:latin typeface="+mn-lt"/>
              </a:rPr>
              <a:t>Nomi IUPAC e tradizionali degli </a:t>
            </a:r>
            <a:r>
              <a:rPr lang="it-IT" sz="1800" dirty="0" err="1">
                <a:solidFill>
                  <a:srgbClr val="808080"/>
                </a:solidFill>
                <a:latin typeface="+mn-lt"/>
              </a:rPr>
              <a:t>ossianioni</a:t>
            </a:r>
            <a:endParaRPr lang="it-IT" sz="1800" dirty="0">
              <a:solidFill>
                <a:srgbClr val="80808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87405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C5EF16-B766-4A99-AA9D-98D18A5AA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principali classi</a:t>
            </a:r>
            <a:br>
              <a:rPr lang="it-IT" dirty="0"/>
            </a:br>
            <a:r>
              <a:rPr lang="it-IT" dirty="0"/>
              <a:t>di composti ternari e quaternari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91E4CA-AC35-47FE-8A36-39751AE6D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4114800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it-IT" dirty="0"/>
              <a:t>I </a:t>
            </a:r>
            <a:r>
              <a:rPr lang="it-IT" b="1" dirty="0"/>
              <a:t>sali ternari </a:t>
            </a:r>
            <a:r>
              <a:rPr lang="it-IT" dirty="0"/>
              <a:t>e</a:t>
            </a:r>
            <a:r>
              <a:rPr lang="it-IT" b="1" dirty="0"/>
              <a:t> quaternari </a:t>
            </a:r>
            <a:r>
              <a:rPr lang="it-IT" dirty="0"/>
              <a:t>sono composti ionici derivati dalla combinazione di </a:t>
            </a:r>
            <a:r>
              <a:rPr lang="it-IT" dirty="0" err="1"/>
              <a:t>ossianioni</a:t>
            </a:r>
            <a:r>
              <a:rPr lang="it-IT" dirty="0"/>
              <a:t> e ioni poliatomici.</a:t>
            </a:r>
          </a:p>
          <a:p>
            <a:pPr marL="342900" indent="-342900">
              <a:spcAft>
                <a:spcPts val="10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dirty="0"/>
              <a:t>IUPAC → nome dell’</a:t>
            </a:r>
            <a:r>
              <a:rPr lang="it-IT" dirty="0" err="1"/>
              <a:t>ossianione</a:t>
            </a:r>
            <a:r>
              <a:rPr lang="it-IT" dirty="0"/>
              <a:t> + di + nome dello ione positivo;</a:t>
            </a:r>
            <a:br>
              <a:rPr lang="it-IT" dirty="0"/>
            </a:br>
            <a:r>
              <a:rPr lang="it-IT" sz="1800" dirty="0">
                <a:solidFill>
                  <a:srgbClr val="8080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Fe</a:t>
            </a:r>
            <a:r>
              <a:rPr lang="it-IT" sz="1800" baseline="-25000" dirty="0">
                <a:solidFill>
                  <a:srgbClr val="8080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it-IT" sz="1800" dirty="0">
                <a:solidFill>
                  <a:srgbClr val="8080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(SO</a:t>
            </a:r>
            <a:r>
              <a:rPr lang="it-IT" sz="1800" baseline="-25000" dirty="0">
                <a:solidFill>
                  <a:srgbClr val="8080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r>
              <a:rPr lang="it-IT" sz="1800" dirty="0">
                <a:solidFill>
                  <a:srgbClr val="8080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it-IT" sz="1800" baseline="-25000" dirty="0">
                <a:solidFill>
                  <a:srgbClr val="8080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it-IT" sz="1800" dirty="0">
                <a:solidFill>
                  <a:srgbClr val="8080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 </a:t>
            </a:r>
            <a:r>
              <a:rPr lang="it-IT" sz="1800" dirty="0" err="1">
                <a:solidFill>
                  <a:srgbClr val="8080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tetrossotrisolfato</a:t>
            </a:r>
            <a:r>
              <a:rPr lang="it-IT" sz="1800" dirty="0">
                <a:solidFill>
                  <a:srgbClr val="8080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(VI) di ferro(III) </a:t>
            </a:r>
          </a:p>
          <a:p>
            <a:pPr marL="342900" indent="-342900">
              <a:spcAft>
                <a:spcPts val="10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dirty="0"/>
              <a:t>Nomenclatura tradizionale → nome dell’</a:t>
            </a:r>
            <a:r>
              <a:rPr lang="it-IT" dirty="0" err="1"/>
              <a:t>ossianione</a:t>
            </a:r>
            <a:r>
              <a:rPr lang="it-IT" dirty="0"/>
              <a:t> + di + nome dello ione positivo.</a:t>
            </a:r>
            <a:br>
              <a:rPr lang="it-IT" dirty="0"/>
            </a:br>
            <a:r>
              <a:rPr lang="it-IT" sz="1800" dirty="0">
                <a:solidFill>
                  <a:srgbClr val="8080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Fe</a:t>
            </a:r>
            <a:r>
              <a:rPr lang="it-IT" sz="1800" baseline="-25000" dirty="0">
                <a:solidFill>
                  <a:srgbClr val="8080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it-IT" sz="1800" dirty="0">
                <a:solidFill>
                  <a:srgbClr val="8080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(SO</a:t>
            </a:r>
            <a:r>
              <a:rPr lang="it-IT" sz="1800" baseline="-25000" dirty="0">
                <a:solidFill>
                  <a:srgbClr val="8080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r>
              <a:rPr lang="it-IT" sz="1800" dirty="0">
                <a:solidFill>
                  <a:srgbClr val="8080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it-IT" sz="1800" baseline="-25000" dirty="0">
                <a:solidFill>
                  <a:srgbClr val="8080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it-IT" sz="1800" dirty="0">
                <a:solidFill>
                  <a:srgbClr val="8080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 solfato ferrico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B101DEC-ED5D-4664-8C74-2343254EFB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C7A898A-D15A-44F2-9BF6-9073E007B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456" y="4678536"/>
            <a:ext cx="6696744" cy="174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78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BE279E10-FEEC-4357-90F5-6B3E2739A8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18488" cy="914400"/>
          </a:xfrm>
        </p:spPr>
        <p:txBody>
          <a:bodyPr/>
          <a:lstStyle/>
          <a:p>
            <a:r>
              <a:rPr lang="en-GB" altLang="it-IT"/>
              <a:t>Sommario</a:t>
            </a:r>
          </a:p>
        </p:txBody>
      </p:sp>
      <p:sp>
        <p:nvSpPr>
          <p:cNvPr id="17411" name="Segnaposto contenuto 1">
            <a:extLst>
              <a:ext uri="{FF2B5EF4-FFF2-40B4-BE49-F238E27FC236}">
                <a16:creationId xmlns:a16="http://schemas.microsoft.com/office/drawing/2014/main" id="{008EA8AF-A5AA-4D8E-8326-A5AF501D34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218488" cy="4114800"/>
          </a:xfrm>
        </p:spPr>
        <p:txBody>
          <a:bodyPr/>
          <a:lstStyle/>
          <a:p>
            <a:pPr>
              <a:buFontTx/>
              <a:buAutoNum type="arabicPeriod"/>
            </a:pPr>
            <a:r>
              <a:rPr lang="it-IT" altLang="it-IT" dirty="0"/>
              <a:t>Le formule dei composti inorganici</a:t>
            </a:r>
          </a:p>
          <a:p>
            <a:pPr>
              <a:buFontTx/>
              <a:buAutoNum type="arabicPeriod"/>
            </a:pPr>
            <a:r>
              <a:rPr lang="it-IT" altLang="it-IT" dirty="0"/>
              <a:t>I numeri di ossidazione</a:t>
            </a:r>
          </a:p>
          <a:p>
            <a:pPr>
              <a:buFontTx/>
              <a:buAutoNum type="arabicPeriod"/>
            </a:pPr>
            <a:r>
              <a:rPr lang="it-IT" altLang="it-IT" dirty="0"/>
              <a:t>La nomenclatura degli ioni monoatomici</a:t>
            </a:r>
          </a:p>
          <a:p>
            <a:pPr>
              <a:buFontTx/>
              <a:buAutoNum type="arabicPeriod"/>
            </a:pPr>
            <a:r>
              <a:rPr lang="it-IT" altLang="it-IT" dirty="0"/>
              <a:t>La nomenclatura dei composti binari</a:t>
            </a:r>
          </a:p>
          <a:p>
            <a:pPr>
              <a:buFontTx/>
              <a:buAutoNum type="arabicPeriod"/>
            </a:pPr>
            <a:r>
              <a:rPr lang="it-IT" altLang="it-IT" dirty="0"/>
              <a:t>Le classi dei composti binari</a:t>
            </a:r>
          </a:p>
          <a:p>
            <a:pPr>
              <a:buFontTx/>
              <a:buAutoNum type="arabicPeriod"/>
            </a:pPr>
            <a:r>
              <a:rPr lang="it-IT" altLang="it-IT" dirty="0"/>
              <a:t>Gli ioni poliatomici nei composti ionici</a:t>
            </a:r>
          </a:p>
          <a:p>
            <a:pPr>
              <a:buFontTx/>
              <a:buAutoNum type="arabicPeriod"/>
            </a:pPr>
            <a:r>
              <a:rPr lang="it-IT" altLang="it-IT" dirty="0"/>
              <a:t>Le principali classi di composti ternari e quaternari</a:t>
            </a:r>
          </a:p>
        </p:txBody>
      </p:sp>
      <p:sp>
        <p:nvSpPr>
          <p:cNvPr id="17412" name="Footer Placeholder 3">
            <a:extLst>
              <a:ext uri="{FF2B5EF4-FFF2-40B4-BE49-F238E27FC236}">
                <a16:creationId xmlns:a16="http://schemas.microsoft.com/office/drawing/2014/main" id="{5E360B9E-1507-4058-BC28-6AFDB0A370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F1AE6E74-C448-4B86-AA1A-9F758FAFF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formule dei composti inorganici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ADC78A5-F403-4FBF-A25C-41E5DFA74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5136232"/>
          </a:xfrm>
        </p:spPr>
        <p:txBody>
          <a:bodyPr/>
          <a:lstStyle/>
          <a:p>
            <a:r>
              <a:rPr lang="it-IT" dirty="0"/>
              <a:t>Nei secoli, i chimici hanno proposto diversi metodi di classificazione dei composti. La nomenclatura moderna è sovrintesa dalla </a:t>
            </a:r>
            <a:r>
              <a:rPr lang="it-IT" b="1" dirty="0"/>
              <a:t>IUPAC</a:t>
            </a:r>
            <a:r>
              <a:rPr lang="it-IT" dirty="0"/>
              <a:t>.</a:t>
            </a:r>
            <a:endParaRPr lang="it-IT" b="1" dirty="0"/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b="1" dirty="0"/>
              <a:t>Composti organici </a:t>
            </a:r>
            <a:r>
              <a:rPr lang="it-IT" dirty="0"/>
              <a:t>→ composti del carbonio, di solito contengono legami C—H.</a:t>
            </a:r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b="1" dirty="0"/>
              <a:t>Composti inorganici </a:t>
            </a:r>
            <a:r>
              <a:rPr lang="it-IT" dirty="0"/>
              <a:t>→ formati da tutti gli altri elementi, inclusi alcuni semplici composti del carbonio.</a:t>
            </a:r>
          </a:p>
          <a:p>
            <a:pPr lvl="2"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altLang="it-IT" sz="2400" dirty="0"/>
              <a:t>ioni monoatomici</a:t>
            </a:r>
          </a:p>
          <a:p>
            <a:pPr lvl="2"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altLang="it-IT" sz="2400" dirty="0"/>
              <a:t>composti binari (neutri)</a:t>
            </a:r>
          </a:p>
          <a:p>
            <a:pPr lvl="2"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altLang="it-IT" sz="2400" dirty="0"/>
              <a:t>composti ionici (carichi)</a:t>
            </a:r>
          </a:p>
          <a:p>
            <a:pPr lvl="2"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altLang="it-IT" sz="2400" dirty="0"/>
              <a:t>composti ternari e quaternari</a:t>
            </a:r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483A169-677C-42D4-9CE6-B76FBED37A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1504668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F1AE6E74-C448-4B86-AA1A-9F758FAFF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numeri di ossidazione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ADC78A5-F403-4FBF-A25C-41E5DFA74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4752528"/>
          </a:xfrm>
        </p:spPr>
        <p:txBody>
          <a:bodyPr/>
          <a:lstStyle/>
          <a:p>
            <a:r>
              <a:rPr lang="it-IT" dirty="0"/>
              <a:t>Il </a:t>
            </a:r>
            <a:r>
              <a:rPr lang="it-IT" b="1" dirty="0"/>
              <a:t>numero di ossidazione </a:t>
            </a:r>
            <a:r>
              <a:rPr lang="it-IT" dirty="0"/>
              <a:t>(abbreviato n. </a:t>
            </a:r>
            <a:r>
              <a:rPr lang="it-IT" dirty="0" err="1"/>
              <a:t>ox</a:t>
            </a:r>
            <a:r>
              <a:rPr lang="it-IT" dirty="0"/>
              <a:t>.) è la carica elettrica virtuale che si può attribuire a un atomo o a uno ione impegnato in un legame chimico, immaginando di spostare tutti gli elettroni del legame sull’atomo più elettronegativo.</a:t>
            </a:r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i="1" dirty="0"/>
              <a:t>legame ionico → </a:t>
            </a:r>
            <a:r>
              <a:rPr lang="it-IT" dirty="0"/>
              <a:t>il numero di ossidazione di uno ione coincide con il valore assoluto della sua carica;</a:t>
            </a:r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i="1" dirty="0"/>
              <a:t>legame covalente polare → </a:t>
            </a:r>
            <a:r>
              <a:rPr lang="it-IT" dirty="0"/>
              <a:t>tutti gli elettroni di legame si attribuiscono all’atomo più elettronegativo;</a:t>
            </a:r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i="1" dirty="0"/>
              <a:t>legame covalente puro →</a:t>
            </a:r>
            <a:r>
              <a:rPr lang="it-IT" dirty="0"/>
              <a:t> il numero di ossidazione è 0.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483A169-677C-42D4-9CE6-B76FBED37A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1366314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F1AE6E74-C448-4B86-AA1A-9F758FAFF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numeri di ossidazione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ADC78A5-F403-4FBF-A25C-41E5DFA74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9"/>
            <a:ext cx="8219256" cy="5136232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it-IT" dirty="0"/>
              <a:t>Regole per assegnare i numeri di ossidazione agli elementi di una formula:</a:t>
            </a:r>
          </a:p>
          <a:p>
            <a:pPr marL="457200" indent="-457200">
              <a:spcAft>
                <a:spcPts val="0"/>
              </a:spcAft>
              <a:buClrTx/>
              <a:buSzPct val="80000"/>
              <a:buFont typeface="+mj-lt"/>
              <a:buAutoNum type="arabicPeriod"/>
            </a:pPr>
            <a:r>
              <a:rPr lang="it-IT" dirty="0"/>
              <a:t>il n. </a:t>
            </a:r>
            <a:r>
              <a:rPr lang="it-IT" dirty="0" err="1"/>
              <a:t>ox</a:t>
            </a:r>
            <a:r>
              <a:rPr lang="it-IT" dirty="0"/>
              <a:t>. di un elemento libero è sempre 0;</a:t>
            </a:r>
          </a:p>
          <a:p>
            <a:pPr marL="457200" indent="-457200">
              <a:spcAft>
                <a:spcPts val="0"/>
              </a:spcAft>
              <a:buClrTx/>
              <a:buSzPct val="80000"/>
              <a:buFont typeface="+mj-lt"/>
              <a:buAutoNum type="arabicPeriod"/>
            </a:pPr>
            <a:r>
              <a:rPr lang="it-IT" dirty="0"/>
              <a:t>il n. </a:t>
            </a:r>
            <a:r>
              <a:rPr lang="it-IT" dirty="0" err="1"/>
              <a:t>ox</a:t>
            </a:r>
            <a:r>
              <a:rPr lang="it-IT" dirty="0"/>
              <a:t>. di uno ione monoatomico è pari alla sua carica;</a:t>
            </a:r>
          </a:p>
          <a:p>
            <a:pPr marL="457200" indent="-457200">
              <a:spcAft>
                <a:spcPts val="0"/>
              </a:spcAft>
              <a:buClrTx/>
              <a:buSzPct val="80000"/>
              <a:buFont typeface="+mj-lt"/>
              <a:buAutoNum type="arabicPeriod"/>
            </a:pPr>
            <a:r>
              <a:rPr lang="it-IT" dirty="0"/>
              <a:t>la somma di tutti i n. </a:t>
            </a:r>
            <a:r>
              <a:rPr lang="it-IT" dirty="0" err="1"/>
              <a:t>ox</a:t>
            </a:r>
            <a:r>
              <a:rPr lang="it-IT" dirty="0"/>
              <a:t>. degli atomi in una molecola deve essere uguale alla carica della particella;</a:t>
            </a:r>
          </a:p>
          <a:p>
            <a:pPr marL="457200" indent="-457200">
              <a:spcAft>
                <a:spcPts val="0"/>
              </a:spcAft>
              <a:buClrTx/>
              <a:buSzPct val="80000"/>
              <a:buFont typeface="+mj-lt"/>
              <a:buAutoNum type="arabicPeriod"/>
            </a:pPr>
            <a:r>
              <a:rPr lang="it-IT" dirty="0"/>
              <a:t>F ha numero di ossidazione -1;</a:t>
            </a:r>
          </a:p>
          <a:p>
            <a:pPr marL="457200" indent="-457200">
              <a:spcAft>
                <a:spcPts val="0"/>
              </a:spcAft>
              <a:buClrTx/>
              <a:buSzPct val="80000"/>
              <a:buFont typeface="+mj-lt"/>
              <a:buAutoNum type="arabicPeriod"/>
            </a:pPr>
            <a:r>
              <a:rPr lang="it-IT" dirty="0"/>
              <a:t>H ha n. </a:t>
            </a:r>
            <a:r>
              <a:rPr lang="it-IT" dirty="0" err="1"/>
              <a:t>ox</a:t>
            </a:r>
            <a:r>
              <a:rPr lang="it-IT" dirty="0"/>
              <a:t>. +1 nei composti con i non metalli e n. </a:t>
            </a:r>
            <a:r>
              <a:rPr lang="it-IT" dirty="0" err="1"/>
              <a:t>ox</a:t>
            </a:r>
            <a:r>
              <a:rPr lang="it-IT" dirty="0"/>
              <a:t>. -1 nei composti con i metalli;</a:t>
            </a:r>
          </a:p>
          <a:p>
            <a:pPr marL="457200" indent="-457200">
              <a:spcAft>
                <a:spcPts val="0"/>
              </a:spcAft>
              <a:buClrTx/>
              <a:buSzPct val="80000"/>
              <a:buFont typeface="+mj-lt"/>
              <a:buAutoNum type="arabicPeriod"/>
            </a:pPr>
            <a:r>
              <a:rPr lang="it-IT" dirty="0"/>
              <a:t>O ha quasi sempre numero di ossidazione -2;</a:t>
            </a:r>
          </a:p>
          <a:p>
            <a:pPr marL="457200" indent="-457200">
              <a:spcAft>
                <a:spcPts val="0"/>
              </a:spcAft>
              <a:buClrTx/>
              <a:buSzPct val="80000"/>
              <a:buFont typeface="+mj-lt"/>
              <a:buAutoNum type="arabicPeriod"/>
            </a:pPr>
            <a:r>
              <a:rPr lang="it-IT" dirty="0"/>
              <a:t>i metalli dei gruppi I e II hanno n. </a:t>
            </a:r>
            <a:r>
              <a:rPr lang="it-IT" dirty="0" err="1"/>
              <a:t>ox</a:t>
            </a:r>
            <a:r>
              <a:rPr lang="it-IT" dirty="0"/>
              <a:t>. +1 e +2;</a:t>
            </a:r>
          </a:p>
          <a:p>
            <a:pPr marL="457200" indent="-457200">
              <a:spcAft>
                <a:spcPts val="0"/>
              </a:spcAft>
              <a:buClrTx/>
              <a:buSzPct val="80000"/>
              <a:buFont typeface="+mj-lt"/>
              <a:buAutoNum type="arabicPeriod"/>
            </a:pPr>
            <a:r>
              <a:rPr lang="it-IT" dirty="0"/>
              <a:t>gli alogeni hanno n. </a:t>
            </a:r>
            <a:r>
              <a:rPr lang="it-IT" dirty="0" err="1"/>
              <a:t>ox</a:t>
            </a:r>
            <a:r>
              <a:rPr lang="it-IT" dirty="0"/>
              <a:t>. -1 nei composti con i metalli e n. </a:t>
            </a:r>
            <a:r>
              <a:rPr lang="it-IT" dirty="0" err="1"/>
              <a:t>ox</a:t>
            </a:r>
            <a:r>
              <a:rPr lang="it-IT" dirty="0"/>
              <a:t>. positivo quando si legano a O </a:t>
            </a:r>
            <a:r>
              <a:rPr lang="it-IT" dirty="0" err="1"/>
              <a:t>o</a:t>
            </a:r>
            <a:r>
              <a:rPr lang="it-IT" dirty="0"/>
              <a:t> F.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483A169-677C-42D4-9CE6-B76FBED37A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729508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A27B5E-7BA2-4F46-B470-A9F587FC2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8080"/>
                </a:solidFill>
                <a:latin typeface="AlrightSans-Black"/>
              </a:rPr>
              <a:t>LA CHIMICA CON METODO</a:t>
            </a:r>
            <a:endParaRPr lang="it-IT" dirty="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F9D8C034-144F-4397-B341-0C15EA0F7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16" y="1340768"/>
            <a:ext cx="8219256" cy="4896544"/>
          </a:xfrm>
        </p:spPr>
        <p:txBody>
          <a:bodyPr/>
          <a:lstStyle/>
          <a:p>
            <a:pPr marL="342900" lvl="0" indent="-342900"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60000"/>
              <a:buFont typeface="Arial" panose="020B0604020202020204" pitchFamily="34" charset="0"/>
              <a:buChar char="►"/>
            </a:pPr>
            <a:r>
              <a:rPr lang="it-IT" sz="2000" b="1" dirty="0"/>
              <a:t>Come si assegnano i numeri di ossidazione in un composto binario?</a:t>
            </a:r>
            <a:br>
              <a:rPr lang="it-IT" sz="2000" b="1" dirty="0"/>
            </a:br>
            <a:r>
              <a:rPr lang="it-IT" sz="2000" dirty="0"/>
              <a:t>Qual è il numero di ossidazione degli atomi in MoS</a:t>
            </a:r>
            <a:r>
              <a:rPr lang="it-IT" sz="2000" baseline="-25000" dirty="0"/>
              <a:t>2</a:t>
            </a:r>
            <a:r>
              <a:rPr lang="it-IT" sz="2000" dirty="0"/>
              <a:t>?</a:t>
            </a:r>
          </a:p>
          <a:p>
            <a:pPr marL="342900" lvl="0" indent="-342900"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60000"/>
              <a:buFont typeface="Arial" panose="020B0604020202020204" pitchFamily="34" charset="0"/>
              <a:buChar char="►"/>
            </a:pPr>
            <a:r>
              <a:rPr lang="it-IT" sz="2000" b="1" dirty="0"/>
              <a:t>Come si assegnano i numeri di ossidazione in uno ione poliatomico?</a:t>
            </a:r>
            <a:br>
              <a:rPr lang="it-IT" sz="2000" b="1" dirty="0"/>
            </a:br>
            <a:r>
              <a:rPr lang="it-IT" altLang="it-IT" sz="2000" dirty="0">
                <a:solidFill>
                  <a:srgbClr val="000000"/>
                </a:solidFill>
              </a:rPr>
              <a:t>Lo ione clorito, ClO</a:t>
            </a:r>
            <a:r>
              <a:rPr lang="it-IT" altLang="it-IT" sz="2000" baseline="30000" dirty="0">
                <a:solidFill>
                  <a:srgbClr val="000000"/>
                </a:solidFill>
              </a:rPr>
              <a:t>2-</a:t>
            </a:r>
            <a:r>
              <a:rPr lang="it-IT" altLang="it-IT" sz="2000" dirty="0">
                <a:solidFill>
                  <a:srgbClr val="000000"/>
                </a:solidFill>
              </a:rPr>
              <a:t>, è un potente disinfettante utilizzato, in soluzione, per la disinfezione dei sistemi di climatizzazione dell’aria nelle auto. Quali sono i numeri di ossidazione dell’ossigeno e del cloro in questo ione?</a:t>
            </a:r>
          </a:p>
          <a:p>
            <a:pPr marL="342900" lvl="0" indent="-342900"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60000"/>
              <a:buFont typeface="Arial" panose="020B0604020202020204" pitchFamily="34" charset="0"/>
              <a:buChar char="►"/>
            </a:pPr>
            <a:r>
              <a:rPr lang="it-IT" sz="2000" b="1" dirty="0"/>
              <a:t>Come si determina il numero di ossidazione medio?</a:t>
            </a:r>
            <a:br>
              <a:rPr lang="it-IT" sz="2000" b="1" dirty="0"/>
            </a:br>
            <a:r>
              <a:rPr lang="it-IT" sz="2000" dirty="0"/>
              <a:t>Gli air-bag delle automobili si gonfiano istantaneamente grazie alla rapidissima decomposizione dell’azoturo di sodio, NaN</a:t>
            </a:r>
            <a:r>
              <a:rPr lang="it-IT" sz="2000" baseline="-25000" dirty="0"/>
              <a:t>3</a:t>
            </a:r>
            <a:r>
              <a:rPr lang="it-IT" sz="2000" dirty="0"/>
              <a:t>, un composto ionico. La reazione porta alla formazione di sodio elementare e azoto gassoso. Qual è il numero di ossidazione medio degli atomi di azoto nell’azoturo di sodio?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E2DD77D-90F4-4963-9D64-6D47E44FDD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dirty="0"/>
              <a:t>Brady, </a:t>
            </a:r>
            <a:r>
              <a:rPr lang="it-IT" altLang="it-IT" dirty="0" err="1"/>
              <a:t>Jespersen</a:t>
            </a:r>
            <a:r>
              <a:rPr lang="it-IT" altLang="it-IT" dirty="0"/>
              <a:t>, </a:t>
            </a:r>
            <a:r>
              <a:rPr lang="it-IT" altLang="it-IT" dirty="0" err="1"/>
              <a:t>Hyslop</a:t>
            </a:r>
            <a:r>
              <a:rPr lang="it-IT" altLang="it-IT" dirty="0"/>
              <a:t>, </a:t>
            </a:r>
            <a:r>
              <a:rPr lang="it-IT" altLang="it-IT" dirty="0" err="1"/>
              <a:t>Pignocchino</a:t>
            </a:r>
            <a:r>
              <a:rPr lang="it-IT" altLang="it-IT" dirty="0"/>
              <a:t> </a:t>
            </a:r>
            <a:r>
              <a:rPr lang="it-IT" altLang="it-IT" i="1" dirty="0" err="1"/>
              <a:t>Chimica.blu</a:t>
            </a:r>
            <a:r>
              <a:rPr lang="it-IT" altLang="it-IT" i="1" dirty="0"/>
              <a:t> seconda edizione </a:t>
            </a:r>
            <a:r>
              <a:rPr lang="it-IT" altLang="it-IT" dirty="0"/>
              <a:t>© Zanichelli 2020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75B53534-2613-4354-955E-542C54D2B5E9}"/>
              </a:ext>
            </a:extLst>
          </p:cNvPr>
          <p:cNvCxnSpPr>
            <a:cxnSpLocks/>
          </p:cNvCxnSpPr>
          <p:nvPr/>
        </p:nvCxnSpPr>
        <p:spPr bwMode="auto">
          <a:xfrm>
            <a:off x="455051" y="1362672"/>
            <a:ext cx="2149" cy="48746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135035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F1AE6E74-C448-4B86-AA1A-9F758FAFF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nomenclatura</a:t>
            </a:r>
            <a:br>
              <a:rPr lang="it-IT" dirty="0"/>
            </a:br>
            <a:r>
              <a:rPr lang="it-IT" dirty="0"/>
              <a:t>degli ioni monoatomici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ADC78A5-F403-4FBF-A25C-41E5DFA74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4930552"/>
          </a:xfrm>
        </p:spPr>
        <p:txBody>
          <a:bodyPr/>
          <a:lstStyle/>
          <a:p>
            <a:r>
              <a:rPr lang="it-IT" dirty="0"/>
              <a:t>Il nome di un </a:t>
            </a:r>
            <a:r>
              <a:rPr lang="it-IT" b="1" dirty="0"/>
              <a:t>catione monoatomico</a:t>
            </a:r>
            <a:r>
              <a:rPr lang="it-IT" dirty="0"/>
              <a:t> è formato dal termine </a:t>
            </a:r>
            <a:r>
              <a:rPr lang="it-IT" i="1" dirty="0"/>
              <a:t>ione</a:t>
            </a:r>
            <a:r>
              <a:rPr lang="it-IT" dirty="0"/>
              <a:t> seguito dal nome dell’elemento da cui deriva.</a:t>
            </a:r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dirty="0"/>
              <a:t>Se l’elemento può formare un solo tipo di catione, nel nome non si indica la carica.</a:t>
            </a:r>
            <a:br>
              <a:rPr lang="it-IT" dirty="0"/>
            </a:br>
            <a:r>
              <a:rPr lang="it-IT" sz="1800" dirty="0">
                <a:solidFill>
                  <a:srgbClr val="8080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Ca</a:t>
            </a:r>
            <a:r>
              <a:rPr lang="it-IT" sz="1800" baseline="30000" dirty="0">
                <a:solidFill>
                  <a:srgbClr val="8080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2+</a:t>
            </a:r>
            <a:r>
              <a:rPr lang="it-IT" sz="1800" dirty="0">
                <a:solidFill>
                  <a:srgbClr val="8080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 ione calcio</a:t>
            </a:r>
          </a:p>
          <a:p>
            <a:pPr marL="342900" indent="-342900">
              <a:spcAft>
                <a:spcPts val="10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dirty="0"/>
              <a:t>Se l’elemento può formare più cationi:</a:t>
            </a:r>
          </a:p>
          <a:p>
            <a:pPr marL="1397000" lvl="2" indent="-342900">
              <a:spcAft>
                <a:spcPts val="10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sz="2400" dirty="0"/>
              <a:t>Sistema Stock → nome dell’elemento + numero della carica dello ione in numeri romani.</a:t>
            </a:r>
            <a:br>
              <a:rPr lang="it-IT" sz="2400" dirty="0"/>
            </a:br>
            <a:r>
              <a:rPr lang="it-IT" sz="1800" dirty="0">
                <a:solidFill>
                  <a:srgbClr val="8080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Fe</a:t>
            </a:r>
            <a:r>
              <a:rPr lang="it-IT" sz="1800" baseline="30000" dirty="0">
                <a:solidFill>
                  <a:srgbClr val="8080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2+</a:t>
            </a:r>
            <a:r>
              <a:rPr lang="it-IT" sz="1800" dirty="0">
                <a:solidFill>
                  <a:srgbClr val="8080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 ferro(II)	Fe</a:t>
            </a:r>
            <a:r>
              <a:rPr lang="it-IT" sz="1800" baseline="30000" dirty="0">
                <a:solidFill>
                  <a:srgbClr val="8080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3+</a:t>
            </a:r>
            <a:r>
              <a:rPr lang="it-IT" sz="1800" dirty="0">
                <a:solidFill>
                  <a:srgbClr val="8080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 ferro(III)</a:t>
            </a:r>
          </a:p>
          <a:p>
            <a:pPr marL="1397000" lvl="2" indent="-342900">
              <a:spcAft>
                <a:spcPts val="10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sz="2400" dirty="0"/>
              <a:t>Nomenclatura tradizionale → il catione con carica inferiore ha desinenza –</a:t>
            </a:r>
            <a:r>
              <a:rPr lang="it-IT" sz="2400" b="1" dirty="0"/>
              <a:t>oso</a:t>
            </a:r>
            <a:r>
              <a:rPr lang="it-IT" sz="2400" dirty="0"/>
              <a:t>, l’altro –</a:t>
            </a:r>
            <a:r>
              <a:rPr lang="it-IT" sz="2400" b="1" dirty="0" err="1"/>
              <a:t>ico</a:t>
            </a:r>
            <a:r>
              <a:rPr lang="it-IT" sz="2400" dirty="0"/>
              <a:t>.</a:t>
            </a:r>
            <a:br>
              <a:rPr lang="it-IT" sz="2400" dirty="0"/>
            </a:br>
            <a:r>
              <a:rPr lang="it-IT" sz="1800" dirty="0">
                <a:solidFill>
                  <a:srgbClr val="8080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Fe</a:t>
            </a:r>
            <a:r>
              <a:rPr lang="it-IT" sz="1800" baseline="30000" dirty="0">
                <a:solidFill>
                  <a:srgbClr val="8080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2+</a:t>
            </a:r>
            <a:r>
              <a:rPr lang="it-IT" sz="1800" dirty="0">
                <a:solidFill>
                  <a:srgbClr val="8080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 ione ferroso	Fe</a:t>
            </a:r>
            <a:r>
              <a:rPr lang="it-IT" sz="1800" baseline="30000" dirty="0">
                <a:solidFill>
                  <a:srgbClr val="8080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3+</a:t>
            </a:r>
            <a:r>
              <a:rPr lang="it-IT" sz="1800" dirty="0">
                <a:solidFill>
                  <a:srgbClr val="80808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 ione ferrico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483A169-677C-42D4-9CE6-B76FBED37A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2219988171"/>
      </p:ext>
    </p:extLst>
  </p:cSld>
  <p:clrMapOvr>
    <a:masterClrMapping/>
  </p:clrMapOvr>
</p:sld>
</file>

<file path=ppt/theme/theme1.xml><?xml version="1.0" encoding="utf-8"?>
<a:theme xmlns:a="http://schemas.openxmlformats.org/drawingml/2006/main" name="4_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zione vuota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/>
      <a:lstStyle>
        <a:defPPr algn="l">
          <a:buClr>
            <a:srgbClr val="FF0000"/>
          </a:buClr>
          <a:defRPr sz="7500" dirty="0">
            <a:solidFill>
              <a:srgbClr val="888888"/>
            </a:solidFill>
            <a:latin typeface="Arial" panose="020B0604020202020204" pitchFamily="34" charset="0"/>
          </a:defRPr>
        </a:defPPr>
      </a:lstStyle>
    </a:tx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tandard Zanichelli.ppt  -  Modalità compatibilità" id="{DC4D6554-FE9E-4066-A853-38AF42D40ABE}" vid="{EE820D8D-0148-412D-A3C6-D12A08A40329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33119</TotalTime>
  <Words>2631</Words>
  <Application>Microsoft Office PowerPoint</Application>
  <PresentationFormat>Presentazione su schermo (4:3)</PresentationFormat>
  <Paragraphs>197</Paragraphs>
  <Slides>36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43" baseType="lpstr">
      <vt:lpstr>AlrightSans-Black</vt:lpstr>
      <vt:lpstr>Arial</vt:lpstr>
      <vt:lpstr>Calibri</vt:lpstr>
      <vt:lpstr>Cambria Math</vt:lpstr>
      <vt:lpstr>Times</vt:lpstr>
      <vt:lpstr>Times New Roman</vt:lpstr>
      <vt:lpstr>4_Presentazione vuota</vt:lpstr>
      <vt:lpstr>Presentazione standard di PowerPoint</vt:lpstr>
      <vt:lpstr>James E. Brady Neil D. Jespersen Alison Hyslop Maria Cristina Pignocchino</vt:lpstr>
      <vt:lpstr>Capitolo 12</vt:lpstr>
      <vt:lpstr>Sommario</vt:lpstr>
      <vt:lpstr>Le formule dei composti inorganici</vt:lpstr>
      <vt:lpstr>I numeri di ossidazione</vt:lpstr>
      <vt:lpstr>I numeri di ossidazione</vt:lpstr>
      <vt:lpstr>LA CHIMICA CON METODO</vt:lpstr>
      <vt:lpstr>La nomenclatura degli ioni monoatomici</vt:lpstr>
      <vt:lpstr>La nomenclatura degli ioni monoatomici</vt:lpstr>
      <vt:lpstr>La nomenclatura dei composti binari</vt:lpstr>
      <vt:lpstr>La nomenclatura dei composti binari</vt:lpstr>
      <vt:lpstr>La nomenclatura dei composti binari</vt:lpstr>
      <vt:lpstr>La nomenclatura dei composti binari</vt:lpstr>
      <vt:lpstr>LA CHIMICA CON METODO</vt:lpstr>
      <vt:lpstr>LA CHIMICA CON METODO</vt:lpstr>
      <vt:lpstr>Le classi dei composti binari</vt:lpstr>
      <vt:lpstr>Le classi dei composti binari</vt:lpstr>
      <vt:lpstr>Le classi dei composti binari</vt:lpstr>
      <vt:lpstr>Le classi dei composti binari</vt:lpstr>
      <vt:lpstr>Le classi dei composti binari</vt:lpstr>
      <vt:lpstr>Le classi dei composti binari</vt:lpstr>
      <vt:lpstr>Le classi dei composti binari</vt:lpstr>
      <vt:lpstr>Gli ioni poliatomici nei composti ionici</vt:lpstr>
      <vt:lpstr>Gli ioni poliatomici nei composti ionici</vt:lpstr>
      <vt:lpstr>LA CHIMICA CON METODO</vt:lpstr>
      <vt:lpstr>Le principali classi di composti ternari e quaternari</vt:lpstr>
      <vt:lpstr>Le principali classi di composti ternari e quaternari</vt:lpstr>
      <vt:lpstr>Le principali classi di composti ternari e quaternari</vt:lpstr>
      <vt:lpstr>Le principali classi di composti ternari e quaternari</vt:lpstr>
      <vt:lpstr>Le principali classi di composti ternari e quaternari</vt:lpstr>
      <vt:lpstr>Le principali classi di composti ternari e quaternari</vt:lpstr>
      <vt:lpstr>Le principali classi di composti ternari e quaternari</vt:lpstr>
      <vt:lpstr>Le principali classi di composti ternari e quaternari</vt:lpstr>
      <vt:lpstr>Le principali classi di composti ternari e quaternari</vt:lpstr>
      <vt:lpstr>Le principali classi di composti ternari e quaternari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Modolo Irene</dc:creator>
  <cp:lastModifiedBy>Modolo Irene</cp:lastModifiedBy>
  <cp:revision>609</cp:revision>
  <cp:lastPrinted>2009-04-22T19:24:48Z</cp:lastPrinted>
  <dcterms:created xsi:type="dcterms:W3CDTF">2011-11-23T15:48:27Z</dcterms:created>
  <dcterms:modified xsi:type="dcterms:W3CDTF">2020-08-07T01:24:04Z</dcterms:modified>
</cp:coreProperties>
</file>