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29"/>
  </p:notesMasterIdLst>
  <p:handoutMasterIdLst>
    <p:handoutMasterId r:id="rId30"/>
  </p:handoutMasterIdLst>
  <p:sldIdLst>
    <p:sldId id="432" r:id="rId2"/>
    <p:sldId id="464" r:id="rId3"/>
    <p:sldId id="466" r:id="rId4"/>
    <p:sldId id="465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5" r:id="rId13"/>
    <p:sldId id="537" r:id="rId14"/>
    <p:sldId id="474" r:id="rId15"/>
    <p:sldId id="476" r:id="rId16"/>
    <p:sldId id="477" r:id="rId17"/>
    <p:sldId id="478" r:id="rId18"/>
    <p:sldId id="481" r:id="rId19"/>
    <p:sldId id="480" r:id="rId20"/>
    <p:sldId id="482" r:id="rId21"/>
    <p:sldId id="479" r:id="rId22"/>
    <p:sldId id="483" r:id="rId23"/>
    <p:sldId id="484" r:id="rId24"/>
    <p:sldId id="485" r:id="rId25"/>
    <p:sldId id="538" r:id="rId26"/>
    <p:sldId id="487" r:id="rId27"/>
    <p:sldId id="488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DEBFC-3AAF-4908-87FE-4B62E4A4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leggi dei gas</a:t>
            </a:r>
            <a:br>
              <a:rPr lang="it-IT" dirty="0"/>
            </a:br>
            <a:r>
              <a:rPr lang="it-IT" dirty="0"/>
              <a:t>e le osservazioni sperimentali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0B685A-E13E-46CE-A47C-8BFE401FD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b="1" dirty="0"/>
              <a:t>Principio di Avogadro</a:t>
            </a:r>
            <a:r>
              <a:rPr lang="it-IT" dirty="0"/>
              <a:t>: nelle stesse condizioni di temperatura e pressione, volumi uguali di gas diversi contengono lo stesso numero di particelle.</a:t>
            </a:r>
          </a:p>
          <a:p>
            <a:r>
              <a:rPr lang="it-IT" dirty="0"/>
              <a:t>Il volume occupato da una mole di </a:t>
            </a:r>
            <a:r>
              <a:rPr lang="it-IT" i="1" dirty="0"/>
              <a:t>qualsiasi </a:t>
            </a:r>
            <a:r>
              <a:rPr lang="it-IT" dirty="0"/>
              <a:t>gas, il </a:t>
            </a:r>
            <a:r>
              <a:rPr lang="it-IT" b="1" dirty="0"/>
              <a:t>volume molare</a:t>
            </a:r>
            <a:r>
              <a:rPr lang="it-IT" dirty="0"/>
              <a:t>, è identico per tutti i gas nelle stesse condizioni di temperatura e pressione.</a:t>
            </a:r>
          </a:p>
          <a:p>
            <a:r>
              <a:rPr lang="it-IT" dirty="0"/>
              <a:t>A STP, 1 </a:t>
            </a:r>
            <a:r>
              <a:rPr lang="it-IT" dirty="0" err="1"/>
              <a:t>mol</a:t>
            </a:r>
            <a:r>
              <a:rPr lang="it-IT" dirty="0"/>
              <a:t> di gas ideale occupa un volume pari a 22,4 L.</a:t>
            </a:r>
          </a:p>
          <a:p>
            <a:r>
              <a:rPr lang="it-IT" dirty="0"/>
              <a:t>STP (temperatura e pressione standard) → </a:t>
            </a:r>
            <a:r>
              <a:rPr lang="pt-BR" dirty="0"/>
              <a:t>273,15 K (0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</a:t>
            </a:r>
            <a:r>
              <a:rPr lang="pt-BR" dirty="0"/>
              <a:t>) e 1 atm.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B307CAF-6C23-4617-8E25-A0BA91AAA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47176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2836E-7452-47E1-9C89-12E568D2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dei gas ideali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C86B8E-E8BC-424C-8BCF-5D394853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Legge dei gas ideali</a:t>
            </a:r>
            <a:r>
              <a:rPr lang="it-IT" dirty="0"/>
              <a:t>: il prodotto tra pressione e volume di un gas è direttamente proporzionale al prodotto tra le moli e la temperatura in kelvin.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PV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nRT</a:t>
            </a: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a STP:	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= 0,0821 L atm mol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 K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 </a:t>
            </a:r>
          </a:p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STP →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273,15 K (0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°C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e 1 atm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it-IT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E9956A-6B92-4D5B-BEFD-56C63F422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15540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02836E-7452-47E1-9C89-12E568D2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dei gas ideali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C86B8E-E8BC-424C-8BCF-5D394853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densità</a:t>
            </a:r>
            <a:r>
              <a:rPr lang="it-IT" dirty="0"/>
              <a:t> (rapporto fra massa e volume) dei gas diminuisce progressivamente all’aumentare della loro temperatura e cresce con l’aumentare della pressione.</a:t>
            </a:r>
            <a:endParaRPr lang="it-IT" baseline="30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E9956A-6B92-4D5B-BEFD-56C63F422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9FEC2D-56C1-4139-9C97-134E47FBC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500" y="2924944"/>
            <a:ext cx="5904656" cy="24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4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usa la legge dei gas ideali?</a:t>
            </a:r>
            <a:br>
              <a:rPr lang="it-IT" sz="2000" b="1" dirty="0"/>
            </a:br>
            <a:r>
              <a:rPr lang="it-IT" sz="2000" dirty="0"/>
              <a:t>Per evitare l’ossidazione del filamento, il bulbo di una lampadina, di volume 0,158 L, si riempie con argon, un gas inerte, alla temperatura di 20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/>
              <a:t>C e alla pressione di 3,00 torr. Quanti grammi di argon contiene una lampadina in queste condizioni?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la densità di un gas in condizioni diverse da quelle STP?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Un metodo usato per separare gli isotopi dell’uranio, così da ottenere il materiale adatto ad alimentare le centrali nucleari, si basa sull’impiego dell’esafluoruro di uranio UF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6</a:t>
            </a:r>
            <a:r>
              <a:rPr lang="it-IT" altLang="it-IT" sz="2000" dirty="0">
                <a:solidFill>
                  <a:srgbClr val="000000"/>
                </a:solidFill>
              </a:rPr>
              <a:t>. Poiché UF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6</a:t>
            </a:r>
            <a:r>
              <a:rPr lang="it-IT" altLang="it-IT" sz="2000" dirty="0">
                <a:solidFill>
                  <a:srgbClr val="000000"/>
                </a:solidFill>
              </a:rPr>
              <a:t> bolle a 56 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altLang="it-IT" sz="2000" dirty="0">
                <a:solidFill>
                  <a:srgbClr val="000000"/>
                </a:solidFill>
              </a:rPr>
              <a:t>C, è un gas alla temperatura di 100 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altLang="it-IT" sz="2000" dirty="0">
                <a:solidFill>
                  <a:srgbClr val="000000"/>
                </a:solidFill>
              </a:rPr>
              <a:t>C. Qual è la densità di UF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6</a:t>
            </a:r>
            <a:r>
              <a:rPr lang="it-IT" altLang="it-IT" sz="2000" dirty="0">
                <a:solidFill>
                  <a:srgbClr val="000000"/>
                </a:solidFill>
              </a:rPr>
              <a:t> a 373,15 K se la pressione di una mole del gas è 0,974 atm? Immagina che il gas contenga una miscela degli isotopi naturali dell’uranio.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1938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7A3F9-C905-4C36-B1AD-4F979BA0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di Graham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82E2F9-E7D9-433C-9F93-40E393A0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914400"/>
          </a:xfrm>
        </p:spPr>
        <p:txBody>
          <a:bodyPr/>
          <a:lstStyle/>
          <a:p>
            <a:r>
              <a:rPr lang="it-IT" b="1" dirty="0"/>
              <a:t>Legge di Graham</a:t>
            </a:r>
            <a:r>
              <a:rPr lang="it-IT" dirty="0"/>
              <a:t>: i gas più leggeri effondono e diffondono più rapidamente di quelli con massa molare maggiore.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D01674-92F3-4A07-88D8-CABDDD0D0C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8E16192-ADC3-441E-BCF8-862F2A8A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792" y="2170799"/>
            <a:ext cx="1840707" cy="172339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CEB8F0-EE29-45CB-B12E-65A3614E6D73}"/>
              </a:ext>
            </a:extLst>
          </p:cNvPr>
          <p:cNvSpPr/>
          <p:nvPr/>
        </p:nvSpPr>
        <p:spPr>
          <a:xfrm>
            <a:off x="457200" y="2257248"/>
            <a:ext cx="5554960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5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+mn-lt"/>
              </a:rPr>
              <a:t>Diffusione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→ mescolamento spontaneo delle molecole di gas diversi.</a:t>
            </a:r>
          </a:p>
          <a:p>
            <a:pPr marL="342900" indent="-342900">
              <a:spcAft>
                <a:spcPts val="15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+mn-lt"/>
              </a:rPr>
              <a:t>Effusione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 → passaggio delle molecole di un gas attraverso un sottile foro verso una camera sottovuoto.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28011C-38FA-4D73-8C19-0527F8918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656" y="3789040"/>
            <a:ext cx="1328642" cy="10855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9C4B36-FA4D-4E32-9DF9-8A86886C7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384" y="5445224"/>
            <a:ext cx="4906888" cy="74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733A0-73BF-4F03-B4A3-3C16AA1B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28468F-187B-4A3A-B9C7-F4D0C994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680520"/>
          </a:xfrm>
        </p:spPr>
        <p:txBody>
          <a:bodyPr/>
          <a:lstStyle/>
          <a:p>
            <a:r>
              <a:rPr lang="it-IT" dirty="0"/>
              <a:t>Il modello del gas ideale si basa sui seguenti postulati: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Un gas ideale è costituito da un numero enorme di molecole in costante e disordinato movimento.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Il volume proprio occupato dalle molecole del gas ideale è così piccolo, rispetto a quello del recipiente che le contiene, da essere trascurabile.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Le molecole si urtano spesso fra loro e collidono con le pareti del recipiente, si muovono in linea retta fra una collisione e l’altra e non sono soggette a forze di attrazione o repulsione reciproca. Gli urti delle molecole sono perfettamente elastici.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3F44206-ED32-4E12-A236-5088A923A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15727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088232"/>
          </a:xfrm>
        </p:spPr>
        <p:txBody>
          <a:bodyPr/>
          <a:lstStyle/>
          <a:p>
            <a:r>
              <a:rPr lang="it-IT" b="1" dirty="0"/>
              <a:t>Teoria cinetica dei gas</a:t>
            </a:r>
            <a:r>
              <a:rPr lang="it-IT" dirty="0"/>
              <a:t>: all’aumentare della temperatura aumenta la velocità media delle molecole.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∝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molecolare media</a:t>
            </a: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1/2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mv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9B4FE10-1FE1-4B9A-A6AC-53A13250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457885"/>
            <a:ext cx="4592761" cy="2783643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A322185-EC01-4CFC-A583-06AECCFE100B}"/>
              </a:ext>
            </a:extLst>
          </p:cNvPr>
          <p:cNvSpPr/>
          <p:nvPr/>
        </p:nvSpPr>
        <p:spPr>
          <a:xfrm>
            <a:off x="961256" y="4388041"/>
            <a:ext cx="2890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808080"/>
                </a:solidFill>
                <a:latin typeface="+mn-lt"/>
              </a:rPr>
              <a:t>Distribuzione dell’energia cinetica delle particelle gassose.</a:t>
            </a:r>
          </a:p>
        </p:txBody>
      </p:sp>
    </p:spTree>
    <p:extLst>
      <p:ext uri="{BB962C8B-B14F-4D97-AF65-F5344CB8AC3E}">
        <p14:creationId xmlns:p14="http://schemas.microsoft.com/office/powerpoint/2010/main" val="61561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304256"/>
          </a:xfrm>
        </p:spPr>
        <p:txBody>
          <a:bodyPr/>
          <a:lstStyle/>
          <a:p>
            <a:r>
              <a:rPr lang="it-IT" dirty="0"/>
              <a:t>La teoria cinetico-molecolare spiega dal legge di Boyle:</a:t>
            </a:r>
          </a:p>
          <a:p>
            <a:r>
              <a:rPr lang="it-IT" dirty="0"/>
              <a:t>se il volume viene ridotto a temperatura costante, non si hanno variazioni dell’</a:t>
            </a:r>
            <a:r>
              <a:rPr lang="it-IT" i="1" dirty="0" err="1"/>
              <a:t>E</a:t>
            </a:r>
            <a:r>
              <a:rPr lang="it-IT" baseline="-25000" dirty="0" err="1"/>
              <a:t>c</a:t>
            </a:r>
            <a:r>
              <a:rPr lang="it-IT" dirty="0"/>
              <a:t> media delle molecole, ma aumentando il numero di molecole di gas per unità di volume raddoppia anche il numero di collisioni (pressione).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F5EFEC-8D91-4454-B0D0-EF26F164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97" y="3723171"/>
            <a:ext cx="3776662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44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teoria cinetico-molecolare spiega dal legge di Gay-</a:t>
            </a:r>
            <a:r>
              <a:rPr lang="it-IT" dirty="0" err="1"/>
              <a:t>Lussac</a:t>
            </a:r>
            <a:r>
              <a:rPr lang="it-IT" dirty="0"/>
              <a:t>:</a:t>
            </a:r>
          </a:p>
          <a:p>
            <a:r>
              <a:rPr lang="it-IT" dirty="0"/>
              <a:t>l’aumento della temperatura del gas provoca l’aumento dell’</a:t>
            </a:r>
            <a:r>
              <a:rPr lang="it-IT" i="1" dirty="0" err="1"/>
              <a:t>E</a:t>
            </a:r>
            <a:r>
              <a:rPr lang="it-IT" baseline="-25000" dirty="0" err="1"/>
              <a:t>c</a:t>
            </a:r>
            <a:r>
              <a:rPr lang="it-IT" baseline="-25000" dirty="0"/>
              <a:t> </a:t>
            </a:r>
            <a:r>
              <a:rPr lang="it-IT" dirty="0"/>
              <a:t>media delle molecole, che colpiscono le pareti del recipiente con maggiore frequenza e forza (pressione).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AD59B43-749C-4A28-BE3F-EBF490E0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03" y="3645024"/>
            <a:ext cx="5145194" cy="275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34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teoria cinetico-molecolare spiega dal legge di Charles:</a:t>
            </a:r>
          </a:p>
          <a:p>
            <a:r>
              <a:rPr lang="it-IT" dirty="0"/>
              <a:t>per mantenere la pressione costante quando si aumenta la temperatura, </a:t>
            </a:r>
            <a:r>
              <a:rPr lang="fr-FR" dirty="0"/>
              <a:t>il </a:t>
            </a:r>
            <a:r>
              <a:rPr lang="it-IT" dirty="0"/>
              <a:t>gas</a:t>
            </a:r>
            <a:r>
              <a:rPr lang="fr-FR" dirty="0"/>
              <a:t> si </a:t>
            </a:r>
            <a:r>
              <a:rPr lang="it-IT" dirty="0"/>
              <a:t>espande</a:t>
            </a:r>
            <a:r>
              <a:rPr lang="fr-FR" dirty="0"/>
              <a:t> (volume).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7B35B76-FA24-41B1-835F-A41D79DC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420" y="2996952"/>
            <a:ext cx="5269160" cy="32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9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232248"/>
          </a:xfrm>
        </p:spPr>
        <p:txBody>
          <a:bodyPr/>
          <a:lstStyle/>
          <a:p>
            <a:r>
              <a:rPr lang="it-IT" dirty="0"/>
              <a:t>La teoria cinetico-molecolare spiega dal legge di Graham:</a:t>
            </a:r>
          </a:p>
          <a:p>
            <a:r>
              <a:rPr lang="it-IT" dirty="0"/>
              <a:t>Poiché </a:t>
            </a:r>
            <a:r>
              <a:rPr lang="it-IT" i="1" dirty="0" err="1"/>
              <a:t>E</a:t>
            </a:r>
            <a:r>
              <a:rPr lang="it-IT" baseline="-25000" dirty="0" err="1"/>
              <a:t>c</a:t>
            </a:r>
            <a:r>
              <a:rPr lang="it-IT" dirty="0"/>
              <a:t> = 1/2 </a:t>
            </a:r>
            <a:r>
              <a:rPr lang="it-IT" i="1" dirty="0"/>
              <a:t>mv</a:t>
            </a:r>
            <a:r>
              <a:rPr lang="it-IT" baseline="30000" dirty="0"/>
              <a:t>2</a:t>
            </a:r>
            <a:r>
              <a:rPr lang="it-IT" dirty="0"/>
              <a:t>, una particella di piccola massa può avere la stessa energia cinetica di un’altra di massa maggiore solo se la sua velocità è </a:t>
            </a:r>
            <a:r>
              <a:rPr lang="it-IT" i="1" dirty="0"/>
              <a:t>più alta</a:t>
            </a:r>
            <a:r>
              <a:rPr lang="it-IT" dirty="0"/>
              <a:t>. La particella di massa minore effonde quindi più velocemente.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4A0C19-6881-4570-ADAA-B4B0BAADE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408" y="3736641"/>
            <a:ext cx="75608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2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832047"/>
          </a:xfrm>
        </p:spPr>
        <p:txBody>
          <a:bodyPr/>
          <a:lstStyle/>
          <a:p>
            <a:r>
              <a:rPr lang="it-IT" dirty="0"/>
              <a:t>Il diverso comportamento di gas reali e gas ideale è dovuto a due deviazioni dai postulati del gas ideale: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le molecole dei gas reali non hanno volume nullo (</a:t>
            </a:r>
            <a:r>
              <a:rPr lang="it-IT" i="1" dirty="0" err="1"/>
              <a:t>V</a:t>
            </a:r>
            <a:r>
              <a:rPr lang="it-IT" baseline="-25000" dirty="0" err="1"/>
              <a:t>reale</a:t>
            </a:r>
            <a:r>
              <a:rPr lang="it-IT" dirty="0"/>
              <a:t> &gt; </a:t>
            </a:r>
            <a:r>
              <a:rPr lang="it-IT" i="1" dirty="0" err="1"/>
              <a:t>V</a:t>
            </a:r>
            <a:r>
              <a:rPr lang="it-IT" baseline="-25000" dirty="0" err="1"/>
              <a:t>ideale</a:t>
            </a:r>
            <a:r>
              <a:rPr lang="it-IT" dirty="0"/>
              <a:t>);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in un gas reale esistono interazioni fra le molecole (</a:t>
            </a:r>
            <a:r>
              <a:rPr lang="it-IT" i="1" dirty="0" err="1"/>
              <a:t>P</a:t>
            </a:r>
            <a:r>
              <a:rPr lang="it-IT" baseline="-25000" dirty="0" err="1"/>
              <a:t>reale</a:t>
            </a:r>
            <a:r>
              <a:rPr lang="it-IT" dirty="0"/>
              <a:t> &lt; </a:t>
            </a:r>
            <a:r>
              <a:rPr lang="it-IT" i="1" dirty="0" err="1"/>
              <a:t>P</a:t>
            </a:r>
            <a:r>
              <a:rPr lang="it-IT" baseline="-25000" dirty="0" err="1"/>
              <a:t>ideale</a:t>
            </a:r>
            <a:r>
              <a:rPr lang="it-IT" dirty="0"/>
              <a:t>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BD9AA4-E468-445A-A814-6BEB2B2DA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819" y="4172815"/>
            <a:ext cx="4692637" cy="196788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56AEBC3-C8E2-431E-9385-E8399E40A2EB}"/>
              </a:ext>
            </a:extLst>
          </p:cNvPr>
          <p:cNvSpPr/>
          <p:nvPr/>
        </p:nvSpPr>
        <p:spPr>
          <a:xfrm>
            <a:off x="651034" y="4695090"/>
            <a:ext cx="3272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808080"/>
                </a:solidFill>
                <a:latin typeface="+mn-lt"/>
              </a:rPr>
              <a:t>In un gas reale le traiettorie curvano quando una molecola passa accanto a un’altra. </a:t>
            </a:r>
          </a:p>
        </p:txBody>
      </p:sp>
    </p:spTree>
    <p:extLst>
      <p:ext uri="{BB962C8B-B14F-4D97-AF65-F5344CB8AC3E}">
        <p14:creationId xmlns:p14="http://schemas.microsoft.com/office/powerpoint/2010/main" val="17022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teoria cinetico-molecolare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comportamento dei gas reali si avvicina a quello ideale quanto più la pressione è bassa e la temperatura elevata.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A8F810C-762E-4B2A-8C89-19934E476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47" y="2479931"/>
            <a:ext cx="5431361" cy="351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65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629F5A-86A5-4BD1-AD6D-AA958093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pressione parziale dei gas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C495BA-913F-49A1-9432-54A05E04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Legge delle pressioni parziali di Dalton</a:t>
            </a:r>
            <a:r>
              <a:rPr lang="it-IT" dirty="0"/>
              <a:t>: la pressione totale di una miscela di gas è pari alla somma delle pressioni parziali dei singoli componenti.</a:t>
            </a:r>
          </a:p>
          <a:p>
            <a:pPr algn="ctr"/>
            <a:r>
              <a:rPr lang="fr-FR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fr-FR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totale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fr-FR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fr-F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fr-FR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fr-F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fr-FR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fr-F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 + …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it-IT" b="1" dirty="0"/>
          </a:p>
          <a:p>
            <a:r>
              <a:rPr lang="it-IT" b="1" dirty="0"/>
              <a:t>Pressione parziale </a:t>
            </a:r>
            <a:r>
              <a:rPr lang="it-IT" dirty="0"/>
              <a:t>→ pressione che ogni singolo gas presente in una miscela gassosa eserciterebbe se occupasse da solo un recipiente delle stesse dimensioni e alla stessa temperatura.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0F2C0E8-255B-406D-A6B9-8F2F4AD97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08301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91A62-9594-4A25-A888-9A264658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stechiometria in fase gassosa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EB185-8807-442C-B311-3675B603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914400"/>
          </a:xfrm>
        </p:spPr>
        <p:txBody>
          <a:bodyPr/>
          <a:lstStyle/>
          <a:p>
            <a:r>
              <a:rPr lang="it-IT" dirty="0"/>
              <a:t>Nelle reazioni in fase gassosa è presente una nuova equivalenza stechiometrica: quella fra i </a:t>
            </a:r>
            <a:r>
              <a:rPr lang="it-IT" i="1" dirty="0"/>
              <a:t>volumi </a:t>
            </a:r>
            <a:r>
              <a:rPr lang="it-IT" dirty="0"/>
              <a:t>dei gas.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E1BAD1-B828-4054-BEA6-335C22139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15EF502-1963-4A55-B434-99A424EF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44" y="2484873"/>
            <a:ext cx="4756968" cy="77240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008E40C-2B36-4A1C-BAC7-4DE9D9C1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61" y="3600720"/>
            <a:ext cx="6939534" cy="10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7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determina la stechiometria delle reazioni in fase gassosa?</a:t>
            </a:r>
            <a:br>
              <a:rPr lang="it-IT" sz="2000" b="1" dirty="0"/>
            </a:br>
            <a:r>
              <a:rPr lang="it-IT" sz="2000" dirty="0"/>
              <a:t>Quanti litri di idrogeno, misurati a STP, si combinano esattamente con 1,50 L di azoto, sempre a STP, per formare ammoniaca? L’equazione chimica della reazione è: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3H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N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2NH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il volume di un prodotto gassoso?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Il cemento Portland si produce sfruttando la decomposizione termica del carbonato di calcio a formare ossido di calcio e diossido di carbonio: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CaCO</a:t>
            </a:r>
            <a:r>
              <a:rPr lang="it-IT" alt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⟶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</a:t>
            </a:r>
            <a:r>
              <a:rPr lang="it-IT" alt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+ </a:t>
            </a:r>
            <a:r>
              <a:rPr lang="it-IT" altLang="it-IT" sz="20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CaO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altLang="it-IT" sz="2000" dirty="0">
                <a:solidFill>
                  <a:srgbClr val="000000"/>
                </a:solidFill>
              </a:rPr>
              <a:t>Supponiamo che un campione di CaCO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3</a:t>
            </a:r>
            <a:r>
              <a:rPr lang="it-IT" altLang="it-IT" sz="2000" dirty="0">
                <a:solidFill>
                  <a:srgbClr val="000000"/>
                </a:solidFill>
              </a:rPr>
              <a:t> di 1,25 g si decomponga ad alta temperatura. Qual è il volume di CO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 (in millilitri) che si libera, misurato a 740 torr e 25 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altLang="it-IT" sz="2000" dirty="0">
                <a:solidFill>
                  <a:srgbClr val="000000"/>
                </a:solidFill>
              </a:rPr>
              <a:t>C?</a:t>
            </a:r>
            <a:endParaRPr lang="it-IT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925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40EC5F-DFBF-4139-B870-F92098BA5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1200173-8ECC-4954-ADAD-AA588CF0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7259"/>
            <a:ext cx="1217613" cy="1211434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FC9EBF37-C822-4F68-A86D-4BB5D6516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In media, in Italia, il consumo di gas per il riscaldamento corrisponde a: 940 </a:t>
            </a:r>
            <a:r>
              <a:rPr lang="it-IT" sz="2000" i="1" dirty="0" err="1">
                <a:solidFill>
                  <a:srgbClr val="000000"/>
                </a:solidFill>
              </a:rPr>
              <a:t>Smc</a:t>
            </a:r>
            <a:r>
              <a:rPr lang="it-IT" sz="2000" dirty="0">
                <a:solidFill>
                  <a:srgbClr val="000000"/>
                </a:solidFill>
              </a:rPr>
              <a:t>/anno per una famiglia di Milano; 800 </a:t>
            </a:r>
            <a:r>
              <a:rPr lang="it-IT" sz="2000" i="1" dirty="0" err="1">
                <a:solidFill>
                  <a:srgbClr val="000000"/>
                </a:solidFill>
              </a:rPr>
              <a:t>Smc</a:t>
            </a:r>
            <a:r>
              <a:rPr lang="it-IT" sz="2000" dirty="0">
                <a:solidFill>
                  <a:srgbClr val="000000"/>
                </a:solidFill>
              </a:rPr>
              <a:t>/anno per una famiglia di Roma e 370 </a:t>
            </a:r>
            <a:r>
              <a:rPr lang="it-IT" sz="2000" i="1" dirty="0" err="1">
                <a:solidFill>
                  <a:srgbClr val="000000"/>
                </a:solidFill>
              </a:rPr>
              <a:t>Smc</a:t>
            </a:r>
            <a:r>
              <a:rPr lang="it-IT" sz="2000" dirty="0">
                <a:solidFill>
                  <a:srgbClr val="000000"/>
                </a:solidFill>
              </a:rPr>
              <a:t>/anno per una famiglia di Palermo.</a:t>
            </a:r>
          </a:p>
          <a:p>
            <a:pPr lvl="0">
              <a:spcAft>
                <a:spcPts val="1000"/>
              </a:spcAft>
            </a:pPr>
            <a:r>
              <a:rPr lang="it-IT" sz="2000" i="1" dirty="0" err="1">
                <a:solidFill>
                  <a:srgbClr val="000000"/>
                </a:solidFill>
              </a:rPr>
              <a:t>Smc</a:t>
            </a:r>
            <a:r>
              <a:rPr lang="it-IT" sz="2000" dirty="0">
                <a:solidFill>
                  <a:srgbClr val="000000"/>
                </a:solidFill>
              </a:rPr>
              <a:t>, standard metro cubo è l’unità di misura che è stata scelta per il gas usato a scopi energetici, cioè l’unità di misura che vediamo nelle nostre bollette. Secondo questa convenzione, il volume del gas viene misurato alla temperatura di 15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>
                <a:solidFill>
                  <a:srgbClr val="000000"/>
                </a:solidFill>
              </a:rPr>
              <a:t>C e alla pressione di 013,25 millibar.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D2BCC6-D4B6-4B52-AEA9-5E1366C06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79010"/>
            <a:ext cx="1219805" cy="12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6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CF72129-E03C-462C-B56C-89471DF45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it-IT" b="1" dirty="0">
                <a:solidFill>
                  <a:srgbClr val="000000"/>
                </a:solidFill>
              </a:rPr>
              <a:t>Chemistry in English</a:t>
            </a:r>
            <a:br>
              <a:rPr lang="en-US" altLang="it-IT" b="1" dirty="0">
                <a:solidFill>
                  <a:srgbClr val="000000"/>
                </a:solidFill>
              </a:rPr>
            </a:br>
            <a:endParaRPr lang="en-US" altLang="it-IT" b="1" dirty="0">
              <a:solidFill>
                <a:srgbClr val="000000"/>
              </a:solidFill>
            </a:endParaRPr>
          </a:p>
          <a:p>
            <a:pPr lvl="0"/>
            <a:r>
              <a:rPr lang="en-US" sz="2000" dirty="0">
                <a:solidFill>
                  <a:srgbClr val="000000"/>
                </a:solidFill>
              </a:rPr>
              <a:t>In august 2019, the fires in the Brazilian Amazon rainforest released the equivalent of 228 </a:t>
            </a:r>
            <a:r>
              <a:rPr lang="en-US" sz="2000" dirty="0" err="1">
                <a:solidFill>
                  <a:srgbClr val="000000"/>
                </a:solidFill>
              </a:rPr>
              <a:t>megatonnes</a:t>
            </a:r>
            <a:r>
              <a:rPr lang="en-US" sz="2000" dirty="0">
                <a:solidFill>
                  <a:srgbClr val="000000"/>
                </a:solidFill>
              </a:rPr>
              <a:t> of carbon dioxide (according </a:t>
            </a:r>
            <a:r>
              <a:rPr lang="en-US" sz="2000">
                <a:solidFill>
                  <a:srgbClr val="000000"/>
                </a:solidFill>
              </a:rPr>
              <a:t>to the </a:t>
            </a:r>
            <a:r>
              <a:rPr lang="en-US" sz="2000" i="1">
                <a:solidFill>
                  <a:srgbClr val="000000"/>
                </a:solidFill>
              </a:rPr>
              <a:t>National </a:t>
            </a:r>
            <a:r>
              <a:rPr lang="en-US" sz="2000" i="1" dirty="0">
                <a:solidFill>
                  <a:srgbClr val="000000"/>
                </a:solidFill>
              </a:rPr>
              <a:t>Institute for Space Research</a:t>
            </a:r>
            <a:r>
              <a:rPr lang="en-US" sz="2000" dirty="0">
                <a:solidFill>
                  <a:srgbClr val="000000"/>
                </a:solidFill>
              </a:rPr>
              <a:t>, INPE).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691540-F514-49CB-A196-6DB7B93F2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BFBFAB-693A-45F4-B37F-7D1027DF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7259"/>
            <a:ext cx="1217613" cy="12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3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 dirty="0"/>
              <a:t>Capitolo</a:t>
            </a:r>
            <a:r>
              <a:rPr lang="en-GB" altLang="it-IT" dirty="0"/>
              <a:t> 13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altLang="it-IT" dirty="0"/>
              <a:t>Le proprietà</a:t>
            </a:r>
          </a:p>
          <a:p>
            <a:r>
              <a:rPr lang="it-IT" altLang="it-IT" dirty="0"/>
              <a:t>dello stato gassoso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Le leggi dei gas e le osservazioni sperimentali</a:t>
            </a:r>
          </a:p>
          <a:p>
            <a:pPr>
              <a:buFontTx/>
              <a:buAutoNum type="arabicPeriod"/>
            </a:pPr>
            <a:r>
              <a:rPr lang="it-IT" altLang="it-IT" dirty="0"/>
              <a:t>La legge dei gas ideali</a:t>
            </a:r>
          </a:p>
          <a:p>
            <a:pPr>
              <a:buFontTx/>
              <a:buAutoNum type="arabicPeriod"/>
            </a:pPr>
            <a:r>
              <a:rPr lang="it-IT" altLang="it-IT" dirty="0"/>
              <a:t>La legge di Graham</a:t>
            </a:r>
          </a:p>
          <a:p>
            <a:pPr>
              <a:buFontTx/>
              <a:buAutoNum type="arabicPeriod"/>
            </a:pPr>
            <a:r>
              <a:rPr lang="it-IT" altLang="it-IT" dirty="0"/>
              <a:t>La teoria cinetico-molecolare</a:t>
            </a:r>
          </a:p>
          <a:p>
            <a:pPr>
              <a:buFontTx/>
              <a:buAutoNum type="arabicPeriod"/>
            </a:pPr>
            <a:r>
              <a:rPr lang="it-IT" altLang="it-IT" dirty="0"/>
              <a:t>La pressione parziale dei gas</a:t>
            </a:r>
          </a:p>
          <a:p>
            <a:pPr>
              <a:buFontTx/>
              <a:buAutoNum type="arabicPeriod"/>
            </a:pPr>
            <a:r>
              <a:rPr lang="it-IT" altLang="it-IT" dirty="0"/>
              <a:t>La stechiometria in fase gassosa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71B1EDD-B64D-4B1C-BA81-122B0A31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leggi dei gas</a:t>
            </a:r>
            <a:br>
              <a:rPr lang="it-IT" dirty="0"/>
            </a:br>
            <a:r>
              <a:rPr lang="it-IT" dirty="0"/>
              <a:t>e le osservazioni sperimentali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A03621-EDD2-4115-87FC-DA155D5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Unità di misura adottate per i gas: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volume </a:t>
            </a:r>
            <a:r>
              <a:rPr lang="it-IT" dirty="0"/>
              <a:t>→ litro (1 L = 1 dm</a:t>
            </a:r>
            <a:r>
              <a:rPr lang="it-IT" baseline="30000" dirty="0"/>
              <a:t>3</a:t>
            </a:r>
            <a:r>
              <a:rPr lang="it-IT" dirty="0"/>
              <a:t>)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temperatura </a:t>
            </a:r>
            <a:r>
              <a:rPr lang="it-IT" dirty="0"/>
              <a:t>→ grado Celsius (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C) o kelvin (K)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pressione </a:t>
            </a:r>
            <a:r>
              <a:rPr lang="it-IT" dirty="0"/>
              <a:t>→ torr e atmosfera (</a:t>
            </a:r>
            <a:r>
              <a:rPr lang="sv-SE" dirty="0"/>
              <a:t>1 atm = 760 torr = 760 mmHg = 101 325 Pa</a:t>
            </a:r>
            <a:r>
              <a:rPr lang="it-IT" dirty="0"/>
              <a:t>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02BA4F-98E5-45E3-8B65-2D611FD12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61323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71B1EDD-B64D-4B1C-BA81-122B0A31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leggi dei gas</a:t>
            </a:r>
            <a:br>
              <a:rPr lang="it-IT" dirty="0"/>
            </a:br>
            <a:r>
              <a:rPr lang="it-IT" dirty="0"/>
              <a:t>e le osservazioni sperimentali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A03621-EDD2-4115-87FC-DA155D5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b="1" dirty="0"/>
              <a:t>Legge isoterma o legge di Boyle: </a:t>
            </a:r>
            <a:r>
              <a:rPr lang="it-IT" dirty="0"/>
              <a:t>a temperatura costante, il volume di una data quantità di gas è inversamente proporzionale alla pressione applicata.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PV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C		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(a T costante)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02BA4F-98E5-45E3-8B65-2D611FD12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3015DE6-2768-4B6B-B828-0976A5169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580" y="3380001"/>
            <a:ext cx="4464496" cy="27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71B1EDD-B64D-4B1C-BA81-122B0A31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leggi dei gas</a:t>
            </a:r>
            <a:br>
              <a:rPr lang="it-IT" dirty="0"/>
            </a:br>
            <a:r>
              <a:rPr lang="it-IT" dirty="0"/>
              <a:t>e le osservazioni sperimentali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A03621-EDD2-4115-87FC-DA155D5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90405"/>
          </a:xfrm>
        </p:spPr>
        <p:txBody>
          <a:bodyPr/>
          <a:lstStyle/>
          <a:p>
            <a:r>
              <a:rPr lang="it-IT" b="1" dirty="0"/>
              <a:t>Legge isobara</a:t>
            </a:r>
            <a:r>
              <a:rPr lang="it-IT" dirty="0"/>
              <a:t> o </a:t>
            </a:r>
            <a:r>
              <a:rPr lang="it-IT" b="1" dirty="0"/>
              <a:t>legge di Charles</a:t>
            </a:r>
            <a:r>
              <a:rPr lang="it-IT" dirty="0"/>
              <a:t>, a pressione costante, il volume di una data quantità di un gas è direttamente proporzionale alla sua temperatura.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 C’T 	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(a P costante)</a:t>
            </a:r>
          </a:p>
          <a:p>
            <a:endParaRPr lang="it-IT" dirty="0"/>
          </a:p>
          <a:p>
            <a:r>
              <a:rPr lang="it-IT" dirty="0"/>
              <a:t>Quantità diverse</a:t>
            </a:r>
            <a:br>
              <a:rPr lang="it-IT" dirty="0"/>
            </a:br>
            <a:r>
              <a:rPr lang="it-IT" dirty="0"/>
              <a:t>dello stesso gas:</a:t>
            </a:r>
            <a:endParaRPr lang="it-IT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02BA4F-98E5-45E3-8B65-2D611FD12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CADFC0-0609-45D3-BB63-D73706C6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68" y="3461942"/>
            <a:ext cx="5524732" cy="27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71B1EDD-B64D-4B1C-BA81-122B0A31C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leggi dei gas</a:t>
            </a:r>
            <a:br>
              <a:rPr lang="it-IT" dirty="0"/>
            </a:br>
            <a:r>
              <a:rPr lang="it-IT" dirty="0"/>
              <a:t>e le osservazioni sperimentali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A03621-EDD2-4115-87FC-DA155D5D8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882552"/>
          </a:xfrm>
        </p:spPr>
        <p:txBody>
          <a:bodyPr/>
          <a:lstStyle/>
          <a:p>
            <a:r>
              <a:rPr lang="it-IT" b="1" dirty="0"/>
              <a:t>Legge isocora</a:t>
            </a:r>
            <a:r>
              <a:rPr lang="it-IT" dirty="0"/>
              <a:t> o </a:t>
            </a:r>
            <a:r>
              <a:rPr lang="it-IT" b="1" dirty="0"/>
              <a:t>legge di Gay-</a:t>
            </a:r>
            <a:r>
              <a:rPr lang="it-IT" b="1" dirty="0" err="1"/>
              <a:t>Lussac</a:t>
            </a:r>
            <a:r>
              <a:rPr lang="it-IT" dirty="0"/>
              <a:t>: a volume costante, la pressione esercitata da una data quantità di gas è direttamente proporzionale alla sua temperatura.</a:t>
            </a:r>
          </a:p>
          <a:p>
            <a:pPr algn="ctr"/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C’’T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	(a V costante)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02BA4F-98E5-45E3-8B65-2D611FD12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DC27B11-C0FD-43F1-BA43-FA05191A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51" y="3573016"/>
            <a:ext cx="6556098" cy="27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3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51BBD5-F71C-46C6-8331-3D81EAD8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leggi dei gas</a:t>
            </a:r>
            <a:br>
              <a:rPr lang="it-IT" dirty="0"/>
            </a:br>
            <a:r>
              <a:rPr lang="it-IT" dirty="0"/>
              <a:t>e le osservazioni sperimentali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774795A-AD2F-4804-AE76-8E1E219D6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E51DBFC-B5C2-416C-8CF5-6D938E462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28" y="1546448"/>
            <a:ext cx="3297572" cy="472514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5FBA10-4BB1-457D-B225-0E05E350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5266928" cy="3765104"/>
          </a:xfrm>
        </p:spPr>
        <p:txBody>
          <a:bodyPr/>
          <a:lstStyle/>
          <a:p>
            <a:r>
              <a:rPr lang="it-IT" b="1" dirty="0"/>
              <a:t>Legge della combinazione dei volumi</a:t>
            </a:r>
            <a:r>
              <a:rPr lang="it-IT" dirty="0"/>
              <a:t>: nelle stesse condizioni di temperatura e pressione, i volumi di reagenti e prodotti gassosi stanno fra loro in rapporti di piccoli numeri interi.</a:t>
            </a:r>
          </a:p>
        </p:txBody>
      </p:sp>
    </p:spTree>
    <p:extLst>
      <p:ext uri="{BB962C8B-B14F-4D97-AF65-F5344CB8AC3E}">
        <p14:creationId xmlns:p14="http://schemas.microsoft.com/office/powerpoint/2010/main" val="1245961137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29165</TotalTime>
  <Words>1836</Words>
  <Application>Microsoft Office PowerPoint</Application>
  <PresentationFormat>Presentazione su schermo (4:3)</PresentationFormat>
  <Paragraphs>122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13</vt:lpstr>
      <vt:lpstr>Sommario</vt:lpstr>
      <vt:lpstr>Le leggi dei gas e le osservazioni sperimentali</vt:lpstr>
      <vt:lpstr>Le leggi dei gas e le osservazioni sperimentali</vt:lpstr>
      <vt:lpstr>Le leggi dei gas e le osservazioni sperimentali</vt:lpstr>
      <vt:lpstr>Le leggi dei gas e le osservazioni sperimentali</vt:lpstr>
      <vt:lpstr>Le leggi dei gas e le osservazioni sperimentali</vt:lpstr>
      <vt:lpstr>Le leggi dei gas e le osservazioni sperimentali</vt:lpstr>
      <vt:lpstr>La legge dei gas ideali</vt:lpstr>
      <vt:lpstr>La legge dei gas ideali</vt:lpstr>
      <vt:lpstr>LA CHIMICA CON METODO</vt:lpstr>
      <vt:lpstr>La legge di Graham</vt:lpstr>
      <vt:lpstr>La teoria cinetico-molecolare</vt:lpstr>
      <vt:lpstr>La teoria cinetico-molecolare</vt:lpstr>
      <vt:lpstr>La teoria cinetico-molecolare</vt:lpstr>
      <vt:lpstr>La teoria cinetico-molecolare</vt:lpstr>
      <vt:lpstr>La teoria cinetico-molecolare</vt:lpstr>
      <vt:lpstr>La teoria cinetico-molecolare</vt:lpstr>
      <vt:lpstr>La teoria cinetico-molecolare</vt:lpstr>
      <vt:lpstr>La teoria cinetico-molecolare</vt:lpstr>
      <vt:lpstr>La pressione parziale dei gas</vt:lpstr>
      <vt:lpstr>La stechiometria in fase gassosa</vt:lpstr>
      <vt:lpstr>LA CHIMICA CON METODO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563</cp:revision>
  <cp:lastPrinted>2009-04-22T19:24:48Z</cp:lastPrinted>
  <dcterms:created xsi:type="dcterms:W3CDTF">2011-11-23T15:48:27Z</dcterms:created>
  <dcterms:modified xsi:type="dcterms:W3CDTF">2020-08-07T01:33:41Z</dcterms:modified>
</cp:coreProperties>
</file>