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88" r:id="rId1"/>
  </p:sldMasterIdLst>
  <p:notesMasterIdLst>
    <p:notesMasterId r:id="rId31"/>
  </p:notesMasterIdLst>
  <p:handoutMasterIdLst>
    <p:handoutMasterId r:id="rId32"/>
  </p:handoutMasterIdLst>
  <p:sldIdLst>
    <p:sldId id="432" r:id="rId2"/>
    <p:sldId id="464" r:id="rId3"/>
    <p:sldId id="466" r:id="rId4"/>
    <p:sldId id="465" r:id="rId5"/>
    <p:sldId id="467" r:id="rId6"/>
    <p:sldId id="468" r:id="rId7"/>
    <p:sldId id="469" r:id="rId8"/>
    <p:sldId id="471" r:id="rId9"/>
    <p:sldId id="472" r:id="rId10"/>
    <p:sldId id="474" r:id="rId11"/>
    <p:sldId id="476" r:id="rId12"/>
    <p:sldId id="477" r:id="rId13"/>
    <p:sldId id="478" r:id="rId14"/>
    <p:sldId id="479" r:id="rId15"/>
    <p:sldId id="539" r:id="rId16"/>
    <p:sldId id="480" r:id="rId17"/>
    <p:sldId id="481" r:id="rId18"/>
    <p:sldId id="483" r:id="rId19"/>
    <p:sldId id="482" r:id="rId20"/>
    <p:sldId id="485" r:id="rId21"/>
    <p:sldId id="486" r:id="rId22"/>
    <p:sldId id="487" r:id="rId23"/>
    <p:sldId id="489" r:id="rId24"/>
    <p:sldId id="490" r:id="rId25"/>
    <p:sldId id="491" r:id="rId26"/>
    <p:sldId id="492" r:id="rId27"/>
    <p:sldId id="493" r:id="rId28"/>
    <p:sldId id="495" r:id="rId29"/>
    <p:sldId id="496" r:id="rId30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8080"/>
    <a:srgbClr val="008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70" autoAdjust="0"/>
  </p:normalViewPr>
  <p:slideViewPr>
    <p:cSldViewPr>
      <p:cViewPr varScale="1">
        <p:scale>
          <a:sx n="73" d="100"/>
          <a:sy n="73" d="100"/>
        </p:scale>
        <p:origin x="1236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45E246-9C30-43BA-8AAC-5A19A09D3B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104F1E-E684-4955-8065-E76DAE9310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7240E5-51A6-4EEA-AA74-416CA5DAF9AF}" type="datetimeFigureOut">
              <a:rPr lang="en-GB"/>
              <a:pPr>
                <a:defRPr/>
              </a:pPr>
              <a:t>07/08/2020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BF010-89A6-4457-82D2-A48C5C39BF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CBF10-17D9-479A-8F31-23E9FEB001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311AFA-A47E-426B-9DE4-EBB4B38AB576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>
            <a:extLst>
              <a:ext uri="{FF2B5EF4-FFF2-40B4-BE49-F238E27FC236}">
                <a16:creationId xmlns:a16="http://schemas.microsoft.com/office/drawing/2014/main" id="{A92DBBD8-76E3-44ED-89A3-32CEB3E33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0BE90A7B-BFCA-49E1-B069-50787D8D9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13EB806-919A-4C50-AE6D-61A305AEED2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it-IT"/>
              <a:t>13/11/11</a:t>
            </a: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43390502-827A-49C2-BD9A-B356FE9F894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A3EAB51-E1D4-4933-BB9C-0BF007A3C97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12295" name="Text Box 6">
            <a:extLst>
              <a:ext uri="{FF2B5EF4-FFF2-40B4-BE49-F238E27FC236}">
                <a16:creationId xmlns:a16="http://schemas.microsoft.com/office/drawing/2014/main" id="{FAE8A6EF-29C6-4F74-BBD7-C3E4827D5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A6EFD4C9-8187-4CDB-A23B-15EBA2C26F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7A09AEB-4C7F-4482-AAC0-AD0D36EC16D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0E24322-9BFC-4547-90F4-7EFCED30DE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E3F70E2-7B09-4E4E-B9BE-F444E8318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  <p:sp>
        <p:nvSpPr>
          <p:cNvPr id="15364" name="Date Placeholder 3">
            <a:extLst>
              <a:ext uri="{FF2B5EF4-FFF2-40B4-BE49-F238E27FC236}">
                <a16:creationId xmlns:a16="http://schemas.microsoft.com/office/drawing/2014/main" id="{FB103BF6-9C55-48F5-AEE4-36E674B7011B}"/>
              </a:ext>
            </a:extLst>
          </p:cNvPr>
          <p:cNvSpPr>
            <a:spLocks noGrp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200">
                <a:solidFill>
                  <a:srgbClr val="000000"/>
                </a:solidFill>
              </a:rPr>
              <a:t>13/11/11</a:t>
            </a:r>
          </a:p>
        </p:txBody>
      </p:sp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id="{6D168264-E665-416F-B8C7-1E8513B9397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1A68321-29AB-493D-BA89-3F0E6FEFD883}" type="slidenum">
              <a:rPr lang="it-IT" altLang="it-IT" sz="1200" smtClean="0">
                <a:solidFill>
                  <a:srgbClr val="000000"/>
                </a:solidFill>
              </a:rPr>
              <a:pPr/>
              <a:t>2</a:t>
            </a:fld>
            <a:endParaRPr lang="it-IT" alt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4D7FD9-9EBB-4176-87D4-6AF4B81621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 sz="180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19A5436A-85E1-41FC-88D6-4E0F1BD4D9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" y="76200"/>
            <a:ext cx="8991600" cy="6705600"/>
          </a:xfrm>
          <a:prstGeom prst="roundRect">
            <a:avLst>
              <a:gd name="adj" fmla="val 127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sz="1800">
                <a:latin typeface="Arial" charset="0"/>
                <a:ea typeface="ＭＳ Ｐゴシック" pitchFamily="28" charset="-128"/>
              </a:rPr>
              <a:t> </a:t>
            </a:r>
          </a:p>
        </p:txBody>
      </p:sp>
      <p:sp>
        <p:nvSpPr>
          <p:cNvPr id="4" name="Rectangle 206">
            <a:extLst>
              <a:ext uri="{FF2B5EF4-FFF2-40B4-BE49-F238E27FC236}">
                <a16:creationId xmlns:a16="http://schemas.microsoft.com/office/drawing/2014/main" id="{83E8F6AF-3ACF-4427-93A4-AF9BF128FB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C2FECAAA-A190-470E-BEFC-5EEBAB8F6D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557463"/>
            <a:ext cx="6553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05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340768"/>
            <a:ext cx="8229600" cy="41148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</a:lstStyle>
          <a:p>
            <a:pPr lvl="0"/>
            <a:endParaRPr lang="it-IT" noProof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01756B48-763D-4303-8E65-8FDD2B6C05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41125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olo lib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6B43649-6C91-4498-9F64-BA04DD33D9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B0806C3D-CB8E-4B38-9809-0CFD5F6CB8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" y="71438"/>
            <a:ext cx="8991600" cy="6705600"/>
          </a:xfrm>
          <a:prstGeom prst="roundRect">
            <a:avLst>
              <a:gd name="adj" fmla="val 127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>
                <a:latin typeface="Arial" charset="0"/>
                <a:ea typeface="ＭＳ Ｐゴシック" pitchFamily="28" charset="-128"/>
              </a:rPr>
              <a:t> </a:t>
            </a:r>
          </a:p>
        </p:txBody>
      </p:sp>
      <p:pic>
        <p:nvPicPr>
          <p:cNvPr id="6" name="Picture 202" descr="LOGO">
            <a:extLst>
              <a:ext uri="{FF2B5EF4-FFF2-40B4-BE49-F238E27FC236}">
                <a16:creationId xmlns:a16="http://schemas.microsoft.com/office/drawing/2014/main" id="{73C46BC5-C6AF-423C-881E-294A30EDF7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5457825"/>
            <a:ext cx="3276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06">
            <a:extLst>
              <a:ext uri="{FF2B5EF4-FFF2-40B4-BE49-F238E27FC236}">
                <a16:creationId xmlns:a16="http://schemas.microsoft.com/office/drawing/2014/main" id="{8D4F571D-B4CF-4666-B452-EF9329FFA6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99592" y="476672"/>
            <a:ext cx="7416824" cy="914400"/>
          </a:xfrm>
        </p:spPr>
        <p:txBody>
          <a:bodyPr anchor="t"/>
          <a:lstStyle>
            <a:lvl1pPr>
              <a:defRPr sz="3000">
                <a:solidFill>
                  <a:srgbClr val="808080"/>
                </a:solidFill>
              </a:defRPr>
            </a:lvl1pPr>
          </a:lstStyle>
          <a:p>
            <a:r>
              <a:rPr lang="en-US" altLang="it-IT" noProof="0" dirty="0"/>
              <a:t>Click to edit Master title style</a:t>
            </a:r>
            <a:endParaRPr lang="it-IT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635250"/>
            <a:ext cx="7416824" cy="2057400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 sz="80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</a:t>
            </a:r>
          </a:p>
          <a:p>
            <a:pPr lvl="0"/>
            <a:r>
              <a:rPr lang="en-US" altLang="en-US" noProof="0" dirty="0"/>
              <a:t>subtitle style</a:t>
            </a:r>
            <a:endParaRPr lang="it-IT" altLang="it-IT" noProof="0" dirty="0"/>
          </a:p>
        </p:txBody>
      </p:sp>
    </p:spTree>
    <p:extLst>
      <p:ext uri="{BB962C8B-B14F-4D97-AF65-F5344CB8AC3E}">
        <p14:creationId xmlns:p14="http://schemas.microsoft.com/office/powerpoint/2010/main" val="251271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olo cap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2" descr="LOGO">
            <a:extLst>
              <a:ext uri="{FF2B5EF4-FFF2-40B4-BE49-F238E27FC236}">
                <a16:creationId xmlns:a16="http://schemas.microsoft.com/office/drawing/2014/main" id="{91A4CB57-4F3A-443A-A27B-366EA6D282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5457825"/>
            <a:ext cx="3276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6">
            <a:extLst>
              <a:ext uri="{FF2B5EF4-FFF2-40B4-BE49-F238E27FC236}">
                <a16:creationId xmlns:a16="http://schemas.microsoft.com/office/drawing/2014/main" id="{AC27620F-4952-49B4-9CDF-2FAD6946C1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381600"/>
            <a:ext cx="8219256" cy="914400"/>
          </a:xfr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635250"/>
            <a:ext cx="8219255" cy="2057400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7000">
                <a:solidFill>
                  <a:schemeClr val="bg2"/>
                </a:solidFill>
              </a:defRPr>
            </a:lvl1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1470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19256" cy="914400"/>
          </a:xfrm>
        </p:spPr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114800"/>
          </a:xfrm>
        </p:spPr>
        <p:txBody>
          <a:bodyPr/>
          <a:lstStyle>
            <a:lvl1pPr marL="0" indent="0">
              <a:spcAft>
                <a:spcPts val="1500"/>
              </a:spcAft>
              <a:buNone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867231D9-8139-47B4-89E7-86B4DEC9D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5143500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61723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 descr="Immagine che contiene segnale, disegnando&#10;&#10;Descrizione generata automaticamente">
            <a:extLst>
              <a:ext uri="{FF2B5EF4-FFF2-40B4-BE49-F238E27FC236}">
                <a16:creationId xmlns:a16="http://schemas.microsoft.com/office/drawing/2014/main" id="{78D727F1-7F09-448C-810D-6E2411BBA3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0" y="127000"/>
            <a:ext cx="9461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>
            <a:lvl1pPr marL="0" indent="0">
              <a:spcAft>
                <a:spcPts val="1500"/>
              </a:spcAft>
              <a:buNone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0E81E12B-BAB5-4662-9D23-EE26903646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5143500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9585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19256" cy="914400"/>
          </a:xfrm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114800"/>
          </a:xfrm>
        </p:spPr>
        <p:txBody>
          <a:bodyPr/>
          <a:lstStyle>
            <a:lvl1pPr marL="457200" indent="-457200">
              <a:spcAft>
                <a:spcPts val="1500"/>
              </a:spcAft>
              <a:buSzPct val="80000"/>
              <a:buFont typeface="+mj-lt"/>
              <a:buAutoNum type="arabicPeriod"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0297B8DB-296B-4DA5-81B1-0CBB8EBA18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64864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27803" cy="4114800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defRPr sz="2800"/>
            </a:lvl1pPr>
            <a:lvl2pPr>
              <a:lnSpc>
                <a:spcPct val="100000"/>
              </a:lnSpc>
              <a:spcAft>
                <a:spcPts val="1500"/>
              </a:spcAft>
              <a:defRPr sz="2400"/>
            </a:lvl2pPr>
            <a:lvl3pPr>
              <a:lnSpc>
                <a:spcPct val="100000"/>
              </a:lnSpc>
              <a:spcAft>
                <a:spcPts val="1500"/>
              </a:spcAft>
              <a:defRPr sz="2000"/>
            </a:lvl3pPr>
            <a:lvl4pPr>
              <a:lnSpc>
                <a:spcPct val="100000"/>
              </a:lnSpc>
              <a:spcAft>
                <a:spcPts val="1500"/>
              </a:spcAft>
              <a:defRPr sz="1800"/>
            </a:lvl4pPr>
            <a:lvl5pPr>
              <a:lnSpc>
                <a:spcPct val="100000"/>
              </a:lnSpc>
              <a:spcAft>
                <a:spcPts val="15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8996" y="1340768"/>
            <a:ext cx="4027804" cy="4114800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defRPr sz="2800"/>
            </a:lvl1pPr>
            <a:lvl2pPr>
              <a:lnSpc>
                <a:spcPct val="100000"/>
              </a:lnSpc>
              <a:spcAft>
                <a:spcPts val="1500"/>
              </a:spcAft>
              <a:defRPr sz="2400"/>
            </a:lvl2pPr>
            <a:lvl3pPr>
              <a:lnSpc>
                <a:spcPct val="100000"/>
              </a:lnSpc>
              <a:spcAft>
                <a:spcPts val="1500"/>
              </a:spcAft>
              <a:defRPr sz="2000"/>
            </a:lvl3pPr>
            <a:lvl4pPr>
              <a:lnSpc>
                <a:spcPct val="100000"/>
              </a:lnSpc>
              <a:spcAft>
                <a:spcPts val="1500"/>
              </a:spcAft>
              <a:defRPr sz="1800"/>
            </a:lvl4pPr>
            <a:lvl5pPr>
              <a:lnSpc>
                <a:spcPct val="100000"/>
              </a:lnSpc>
              <a:spcAft>
                <a:spcPts val="15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54765346-64E8-46ED-82FD-B74D288979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3245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piè di pagina 1">
            <a:extLst>
              <a:ext uri="{FF2B5EF4-FFF2-40B4-BE49-F238E27FC236}">
                <a16:creationId xmlns:a16="http://schemas.microsoft.com/office/drawing/2014/main" id="{BF7FD464-AA25-4E41-ABAA-48D892DE40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99112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C7A04D3-6012-478F-82A3-ADD9EA58F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93563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DA1586-6383-40F6-92EB-ECAA881D31FF}"/>
              </a:ext>
            </a:extLst>
          </p:cNvPr>
          <p:cNvSpPr/>
          <p:nvPr userDrawn="1"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>
                <a:latin typeface="Arial" charset="0"/>
                <a:ea typeface="ＭＳ Ｐゴシック" charset="-128"/>
              </a:rPr>
              <a:t> </a:t>
            </a:r>
          </a:p>
        </p:txBody>
      </p:sp>
      <p:pic>
        <p:nvPicPr>
          <p:cNvPr id="1027" name="Picture 9" descr="LOGO">
            <a:extLst>
              <a:ext uri="{FF2B5EF4-FFF2-40B4-BE49-F238E27FC236}">
                <a16:creationId xmlns:a16="http://schemas.microsoft.com/office/drawing/2014/main" id="{993664AA-D8C9-45A7-BE32-D8AA7D011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6850" y="6623050"/>
            <a:ext cx="1339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77F8D817-6C3F-41FD-9381-A5E86A1A3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C83DDDD-6E43-4634-8F25-1196B8D330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626225"/>
            <a:ext cx="44243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sp>
        <p:nvSpPr>
          <p:cNvPr id="1030" name="Rectangle 209">
            <a:extLst>
              <a:ext uri="{FF2B5EF4-FFF2-40B4-BE49-F238E27FC236}">
                <a16:creationId xmlns:a16="http://schemas.microsoft.com/office/drawing/2014/main" id="{1F3ED997-7008-4F55-AE00-5B2B601BC293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733800" y="6626225"/>
            <a:ext cx="1905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1B3BB54C-B0EF-474E-81FE-E0109535F7CC}" type="slidenum">
              <a:rPr lang="it-IT" altLang="it-IT" sz="800">
                <a:solidFill>
                  <a:schemeClr val="tx1"/>
                </a:solidFill>
                <a:latin typeface="Arial" panose="020B0604020202020204" pitchFamily="34" charset="0"/>
              </a:rPr>
              <a:pPr algn="ctr"/>
              <a:t>‹N›</a:t>
            </a:fld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Rectangle 213">
            <a:extLst>
              <a:ext uri="{FF2B5EF4-FFF2-40B4-BE49-F238E27FC236}">
                <a16:creationId xmlns:a16="http://schemas.microsoft.com/office/drawing/2014/main" id="{FD247F9F-453B-48E8-A8D2-883AD25F1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50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292100" indent="571500" algn="l" rtl="0" eaLnBrk="0" fontAlgn="base" hangingPunct="0">
        <a:lnSpc>
          <a:spcPct val="140000"/>
        </a:lnSpc>
        <a:spcBef>
          <a:spcPct val="0"/>
        </a:spcBef>
        <a:spcAft>
          <a:spcPts val="1500"/>
        </a:spcAft>
        <a:buClr>
          <a:srgbClr val="FF0000"/>
        </a:buClr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054100" indent="190500" algn="l" rtl="0" eaLnBrk="0" fontAlgn="base" hangingPunct="0">
        <a:spcBef>
          <a:spcPct val="0"/>
        </a:spcBef>
        <a:spcAft>
          <a:spcPts val="1500"/>
        </a:spcAft>
        <a:buClr>
          <a:schemeClr val="tx1"/>
        </a:buClr>
        <a:buFont typeface="Times" panose="02020603050405020304" pitchFamily="18" charset="0"/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435100" indent="185738" algn="l" rtl="0" eaLnBrk="0" fontAlgn="base" hangingPunct="0">
        <a:spcBef>
          <a:spcPct val="0"/>
        </a:spcBef>
        <a:spcAft>
          <a:spcPts val="150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816100" indent="190500" algn="l" rtl="0" eaLnBrk="0" fontAlgn="base" hangingPunct="0">
        <a:spcBef>
          <a:spcPct val="20000"/>
        </a:spcBef>
        <a:spcAft>
          <a:spcPts val="150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2733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6pPr>
      <a:lvl7pPr marL="27305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7pPr>
      <a:lvl8pPr marL="31877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8pPr>
      <a:lvl9pPr marL="36449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pressione</a:t>
            </a:r>
            <a:r>
              <a:rPr lang="en-GB" dirty="0"/>
              <a:t> di </a:t>
            </a:r>
            <a:r>
              <a:rPr lang="en-GB" dirty="0" err="1"/>
              <a:t>vapore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Dal momento in cui un liquido inizia a evaporare, la sostanza allo stato di vapore esercita sulla superficie del liquido una pressione, detta </a:t>
            </a:r>
            <a:r>
              <a:rPr lang="it-IT" b="1"/>
              <a:t>pressione di vapore</a:t>
            </a:r>
            <a:r>
              <a:rPr lang="it-IT"/>
              <a:t>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/>
              <a:t>Pressione di vapore del liquido </a:t>
            </a:r>
            <a:r>
              <a:rPr lang="it-IT"/>
              <a:t>→ pressione raggiunta quando la velocità di </a:t>
            </a:r>
            <a:r>
              <a:rPr lang="it-IT" i="1"/>
              <a:t>evaporazione</a:t>
            </a:r>
            <a:r>
              <a:rPr lang="it-IT"/>
              <a:t> diventa uguale alla velocità di </a:t>
            </a:r>
            <a:r>
              <a:rPr lang="it-IT" i="1"/>
              <a:t>condensazione</a:t>
            </a:r>
            <a:r>
              <a:rPr lang="it-IT"/>
              <a:t>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/>
              <a:t>Pressione di vapore del solido </a:t>
            </a:r>
            <a:r>
              <a:rPr lang="it-IT"/>
              <a:t>→ pressione raggiunta quando la velocità di </a:t>
            </a:r>
            <a:r>
              <a:rPr lang="it-IT" i="1"/>
              <a:t>sublimazione</a:t>
            </a:r>
            <a:r>
              <a:rPr lang="it-IT"/>
              <a:t> diventa uguale alla velocità di </a:t>
            </a:r>
            <a:r>
              <a:rPr lang="it-IT" i="1"/>
              <a:t>brinamento</a:t>
            </a:r>
            <a:r>
              <a:rPr lang="it-IT"/>
              <a:t>.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75054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it-IT" dirty="0"/>
              <a:t>pressione</a:t>
            </a:r>
            <a:r>
              <a:rPr lang="en-GB" dirty="0"/>
              <a:t> di </a:t>
            </a:r>
            <a:r>
              <a:rPr lang="it-IT" dirty="0"/>
              <a:t>vapore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1224136"/>
          </a:xfrm>
        </p:spPr>
        <p:txBody>
          <a:bodyPr/>
          <a:lstStyle/>
          <a:p>
            <a:r>
              <a:rPr lang="it-IT" dirty="0"/>
              <a:t>La pressione di vapore del liquido è una proprietà che dipende per lo più dalla temperatura e dall’intensità delle </a:t>
            </a:r>
            <a:r>
              <a:rPr lang="it-IT" i="1" dirty="0"/>
              <a:t>attrazioni intermolecolari </a:t>
            </a:r>
            <a:r>
              <a:rPr lang="it-IT" dirty="0"/>
              <a:t>di un liquido.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840" y="2708920"/>
            <a:ext cx="6107976" cy="343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769" y="2188875"/>
            <a:ext cx="3920687" cy="2818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punto di ebollizione</a:t>
            </a:r>
            <a:br>
              <a:rPr lang="it-IT"/>
            </a:br>
            <a:r>
              <a:rPr lang="it-IT"/>
              <a:t>delle sostanze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6448"/>
            <a:ext cx="5338936" cy="2674640"/>
          </a:xfrm>
        </p:spPr>
        <p:txBody>
          <a:bodyPr/>
          <a:lstStyle/>
          <a:p>
            <a:pPr>
              <a:spcAft>
                <a:spcPts val="1000"/>
              </a:spcAft>
              <a:buClrTx/>
              <a:buSzPct val="80000"/>
            </a:pPr>
            <a:r>
              <a:rPr lang="it-IT" b="1"/>
              <a:t>Punto di ebollizione</a:t>
            </a:r>
            <a:r>
              <a:rPr lang="it-IT"/>
              <a:t> (p.e.)</a:t>
            </a:r>
          </a:p>
          <a:p>
            <a:pPr marL="342900" indent="-342900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→"/>
            </a:pPr>
            <a:r>
              <a:rPr lang="it-IT"/>
              <a:t>temperatura a cui un liquido bolle</a:t>
            </a:r>
          </a:p>
          <a:p>
            <a:pPr marL="342900" indent="-342900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→"/>
            </a:pPr>
            <a:r>
              <a:rPr lang="it-IT"/>
              <a:t>temperatura alla quale la pressione di vapore di un liquido, contenuta nelle bolle, è uguale alla pressione atmosferica sovrastante.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5106543"/>
            <a:ext cx="8219256" cy="120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1500"/>
              </a:spcAft>
              <a:buClr>
                <a:srgbClr val="FF0000"/>
              </a:buClr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292100" indent="0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ts val="1500"/>
              </a:spcAft>
              <a:buClr>
                <a:srgbClr val="FF0000"/>
              </a:buClr>
              <a:buFont typeface="Times" panose="02020603050405020304" pitchFamily="18" charset="0"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54100" indent="190500" algn="l" rtl="0" eaLnBrk="0" fontAlgn="base" hangingPunct="0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435100" indent="185738" algn="l" rtl="0" eaLnBrk="0" fontAlgn="base" hangingPunct="0">
              <a:spcBef>
                <a:spcPct val="0"/>
              </a:spcBef>
              <a:spcAft>
                <a:spcPts val="150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816100" indent="190500" algn="l" rtl="0" eaLnBrk="0" fontAlgn="base" hangingPunct="0">
              <a:spcBef>
                <a:spcPct val="20000"/>
              </a:spcBef>
              <a:spcAft>
                <a:spcPts val="1500"/>
              </a:spcAft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733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7305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877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449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r>
              <a:rPr lang="it-IT" kern="0"/>
              <a:t>Ogni sostanza ha uno specifico punto di ebollizione.</a:t>
            </a:r>
          </a:p>
          <a:p>
            <a:pPr defTabSz="914400"/>
            <a:r>
              <a:rPr lang="it-IT" kern="0"/>
              <a:t>La temperatura di un liquido non varia durante l’ebollizione.</a:t>
            </a:r>
          </a:p>
        </p:txBody>
      </p:sp>
    </p:spTree>
    <p:extLst>
      <p:ext uri="{BB962C8B-B14F-4D97-AF65-F5344CB8AC3E}">
        <p14:creationId xmlns:p14="http://schemas.microsoft.com/office/powerpoint/2010/main" val="1909131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punto di ebollizione</a:t>
            </a:r>
            <a:br>
              <a:rPr lang="it-IT"/>
            </a:br>
            <a:r>
              <a:rPr lang="it-IT"/>
              <a:t>delle sostanze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r>
              <a:rPr lang="it-IT" b="1" dirty="0"/>
              <a:t>Punto di ebollizione normale </a:t>
            </a:r>
            <a:r>
              <a:rPr lang="it-IT" dirty="0"/>
              <a:t>→ punto di ebollizione di un liquido a 1 atm.</a:t>
            </a:r>
          </a:p>
          <a:p>
            <a:r>
              <a:rPr lang="it-IT" dirty="0"/>
              <a:t>Il punto di ebollizione è una proprietà che dipende per lo più dalla pressione e dall’intensità delle </a:t>
            </a:r>
            <a:r>
              <a:rPr lang="it-IT" i="1" dirty="0"/>
              <a:t>attrazioni intermolecolari </a:t>
            </a:r>
            <a:r>
              <a:rPr lang="it-IT" dirty="0"/>
              <a:t>di un liquido.</a:t>
            </a:r>
          </a:p>
          <a:p>
            <a:r>
              <a:rPr lang="it-IT" dirty="0"/>
              <a:t>Le temperature di ebollizione dei composti generalmente aumentano con l’aumentare delle dimensioni delle molecole.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908515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punto di ebollizione</a:t>
            </a:r>
            <a:br>
              <a:rPr lang="it-IT"/>
            </a:br>
            <a:r>
              <a:rPr lang="it-IT"/>
              <a:t>delle sostanze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1234480"/>
          </a:xfrm>
        </p:spPr>
        <p:txBody>
          <a:bodyPr/>
          <a:lstStyle/>
          <a:p>
            <a:r>
              <a:rPr lang="it-IT"/>
              <a:t>I composti formati dagli elementi N, O e F hanno punti di ebollizione alti poiché queste molecole formano fra loro legami a idrogeno, più intensi delle forze di London.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245" y="2872303"/>
            <a:ext cx="3487166" cy="35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27B5E-7BA2-4F46-B470-A9F587FC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8080"/>
                </a:solidFill>
                <a:latin typeface="AlrightSans-Black"/>
              </a:rPr>
              <a:t>LA CHIMICA CON METODO</a:t>
            </a:r>
            <a:endParaRPr lang="it-IT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9D8C034-144F-4397-B341-0C15EA0F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340768"/>
            <a:ext cx="8219256" cy="4680520"/>
          </a:xfrm>
        </p:spPr>
        <p:txBody>
          <a:bodyPr/>
          <a:lstStyle/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usano le forze di attrazione relative per prevedere le proprietà fisiche delle sostanze?</a:t>
            </a:r>
            <a:br>
              <a:rPr lang="it-IT" sz="2000" b="1" dirty="0"/>
            </a:br>
            <a:r>
              <a:rPr lang="it-IT" sz="2000" dirty="0"/>
              <a:t>L’etanolo (alcol etilico) e il glicole propilenico hanno le seguenti formule di struttura:</a:t>
            </a: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Quale fra questi due composti ha il punto di ebollizione più elevato?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2DD77D-90F4-4963-9D64-6D47E44FD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Brady, </a:t>
            </a:r>
            <a:r>
              <a:rPr lang="it-IT" altLang="it-IT" dirty="0" err="1"/>
              <a:t>Jespersen</a:t>
            </a:r>
            <a:r>
              <a:rPr lang="it-IT" altLang="it-IT" dirty="0"/>
              <a:t>, </a:t>
            </a:r>
            <a:r>
              <a:rPr lang="it-IT" altLang="it-IT" dirty="0" err="1"/>
              <a:t>Hyslop</a:t>
            </a:r>
            <a:r>
              <a:rPr lang="it-IT" altLang="it-IT" dirty="0"/>
              <a:t>, </a:t>
            </a:r>
            <a:r>
              <a:rPr lang="it-IT" altLang="it-IT" dirty="0" err="1"/>
              <a:t>Pignocchino</a:t>
            </a:r>
            <a:r>
              <a:rPr lang="it-IT" altLang="it-IT" dirty="0"/>
              <a:t> </a:t>
            </a:r>
            <a:r>
              <a:rPr lang="it-IT" altLang="it-IT" i="1" dirty="0" err="1"/>
              <a:t>Chimica.blu</a:t>
            </a:r>
            <a:r>
              <a:rPr lang="it-IT" altLang="it-IT" i="1" dirty="0"/>
              <a:t> seconda edizione </a:t>
            </a:r>
            <a:r>
              <a:rPr lang="it-IT" altLang="it-IT" dirty="0"/>
              <a:t>© Zanichelli 2020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5B53534-2613-4354-955E-542C54D2B5E9}"/>
              </a:ext>
            </a:extLst>
          </p:cNvPr>
          <p:cNvCxnSpPr>
            <a:cxnSpLocks/>
          </p:cNvCxnSpPr>
          <p:nvPr/>
        </p:nvCxnSpPr>
        <p:spPr bwMode="auto">
          <a:xfrm>
            <a:off x="455051" y="1362672"/>
            <a:ext cx="2149" cy="4874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A1D7CC2A-6F89-4FA4-B316-9ED90E4B2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560" y="2748665"/>
            <a:ext cx="4056880" cy="128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53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6F7499-4DE5-4737-9EA0-71D68A07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diagrammi di fase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E55690-09FD-4E8C-A5B1-C27B62BE6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1440160"/>
          </a:xfrm>
        </p:spPr>
        <p:txBody>
          <a:bodyPr/>
          <a:lstStyle/>
          <a:p>
            <a:r>
              <a:rPr lang="it-IT" b="1" dirty="0"/>
              <a:t>Diagramma di fase </a:t>
            </a:r>
            <a:r>
              <a:rPr lang="it-IT" dirty="0"/>
              <a:t>→ rappresentazione grafica delle relazioni pressione-temperatura che governano gli equilibri fra le fasi della sostanza in esame.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05CFEA-A2F8-4190-A400-820B46FD9C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3D6655E-0157-4889-95DE-F3585D88ECA7}"/>
              </a:ext>
            </a:extLst>
          </p:cNvPr>
          <p:cNvSpPr txBox="1"/>
          <p:nvPr/>
        </p:nvSpPr>
        <p:spPr bwMode="auto">
          <a:xfrm>
            <a:off x="457200" y="3826519"/>
            <a:ext cx="3394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it-IT" sz="1800" dirty="0">
                <a:solidFill>
                  <a:srgbClr val="808080"/>
                </a:solidFill>
                <a:latin typeface="Arial" panose="020B0604020202020204" pitchFamily="34" charset="0"/>
              </a:rPr>
              <a:t>Diagramma di fase dell’acqua, le curve corrispondono alle coppie di valori in cui la sostanza è in equilibrio.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41E21B3-61A7-4115-9D67-48D9CE3E3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80928"/>
            <a:ext cx="4046436" cy="356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06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6F7499-4DE5-4737-9EA0-71D68A07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diagrammi di fase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E55690-09FD-4E8C-A5B1-C27B62BE6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968552"/>
          </a:xfrm>
        </p:spPr>
        <p:txBody>
          <a:bodyPr/>
          <a:lstStyle/>
          <a:p>
            <a:r>
              <a:rPr lang="it-IT" b="1" dirty="0"/>
              <a:t>Punto critico </a:t>
            </a:r>
            <a:r>
              <a:rPr lang="it-IT" dirty="0"/>
              <a:t>→ combinazione di massima temperatura e massima pressione alle quali una sostanza può esistere come miscela bifase aeriforme-liquido.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Temperatura critica </a:t>
            </a:r>
            <a:r>
              <a:rPr lang="it-IT" dirty="0"/>
              <a:t>(</a:t>
            </a:r>
            <a:r>
              <a:rPr lang="it-IT" b="1" i="1" dirty="0" err="1"/>
              <a:t>t</a:t>
            </a:r>
            <a:r>
              <a:rPr lang="it-IT" b="1" baseline="-25000" dirty="0" err="1"/>
              <a:t>c</a:t>
            </a:r>
            <a:r>
              <a:rPr lang="it-IT" dirty="0"/>
              <a:t>) → temperatura al punto critico.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Pressione critica</a:t>
            </a:r>
            <a:r>
              <a:rPr lang="it-IT" dirty="0"/>
              <a:t> (</a:t>
            </a:r>
            <a:r>
              <a:rPr lang="it-IT" b="1" i="1" dirty="0"/>
              <a:t>P</a:t>
            </a:r>
            <a:r>
              <a:rPr lang="it-IT" b="1" baseline="-25000" dirty="0"/>
              <a:t>c</a:t>
            </a:r>
            <a:r>
              <a:rPr lang="it-IT" dirty="0"/>
              <a:t>) → pressione al punto critico.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Gas </a:t>
            </a:r>
            <a:r>
              <a:rPr lang="it-IT" dirty="0"/>
              <a:t>→ aeriforme che si trova al di sopra della sua </a:t>
            </a:r>
            <a:r>
              <a:rPr lang="it-IT" i="1" dirty="0" err="1"/>
              <a:t>t</a:t>
            </a:r>
            <a:r>
              <a:rPr lang="it-IT" baseline="-25000" dirty="0" err="1"/>
              <a:t>c</a:t>
            </a:r>
            <a:r>
              <a:rPr lang="it-IT" dirty="0"/>
              <a:t>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Vapore</a:t>
            </a:r>
            <a:r>
              <a:rPr lang="it-IT" dirty="0"/>
              <a:t> → aeriforme che si trova al di sotto della sua </a:t>
            </a:r>
            <a:r>
              <a:rPr lang="it-IT" i="1" dirty="0" err="1"/>
              <a:t>t</a:t>
            </a:r>
            <a:r>
              <a:rPr lang="it-IT" baseline="-25000" dirty="0" err="1"/>
              <a:t>c</a:t>
            </a:r>
            <a:r>
              <a:rPr lang="it-IT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05CFEA-A2F8-4190-A400-820B46FD9C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615097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6F7499-4DE5-4737-9EA0-71D68A07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diagrammi di fase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E55690-09FD-4E8C-A5B1-C27B62BE6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 valori di temperatura e pressione critica sono proprietà che dipendono dall’intensità delle </a:t>
            </a:r>
            <a:r>
              <a:rPr lang="it-IT" i="1" dirty="0"/>
              <a:t>attrazioni intermolecolari </a:t>
            </a:r>
            <a:r>
              <a:rPr lang="it-IT" dirty="0"/>
              <a:t>di una sostanza.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05CFEA-A2F8-4190-A400-820B46FD9C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2E4433D-793A-43D0-905F-69BEA7F7D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584" y="2564904"/>
            <a:ext cx="4498488" cy="37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61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6F7499-4DE5-4737-9EA0-71D68A07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diagrammi di fase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E55690-09FD-4E8C-A5B1-C27B62BE6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1224136"/>
          </a:xfrm>
        </p:spPr>
        <p:txBody>
          <a:bodyPr/>
          <a:lstStyle/>
          <a:p>
            <a:r>
              <a:rPr lang="it-IT" dirty="0"/>
              <a:t>Al di sopra della temperatura critica la fase liquida non può esistere, indipendentemente dal valore della pressione. Questo ad eccezione dei </a:t>
            </a:r>
            <a:r>
              <a:rPr lang="it-IT" b="1" dirty="0"/>
              <a:t>fluidi supercritici</a:t>
            </a:r>
            <a:r>
              <a:rPr lang="it-IT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05CFEA-A2F8-4190-A400-820B46FD9C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2B789EC-C8F2-406C-A772-2993D7B5D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380" y="3035383"/>
            <a:ext cx="5989240" cy="291992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F3853F-5652-4F7F-A8DF-DF1E416706D6}"/>
              </a:ext>
            </a:extLst>
          </p:cNvPr>
          <p:cNvSpPr txBox="1"/>
          <p:nvPr/>
        </p:nvSpPr>
        <p:spPr bwMode="auto">
          <a:xfrm>
            <a:off x="1010809" y="5373216"/>
            <a:ext cx="3754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1800" dirty="0">
                <a:solidFill>
                  <a:srgbClr val="808080"/>
                </a:solidFill>
                <a:latin typeface="Arial" panose="020B0604020202020204" pitchFamily="34" charset="0"/>
              </a:rPr>
              <a:t>Al di sotto della temperatura critica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806658B-8EC7-4934-829D-AC2D1BACEA83}"/>
              </a:ext>
            </a:extLst>
          </p:cNvPr>
          <p:cNvSpPr txBox="1"/>
          <p:nvPr/>
        </p:nvSpPr>
        <p:spPr bwMode="auto">
          <a:xfrm>
            <a:off x="4741391" y="5969160"/>
            <a:ext cx="39350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1800" dirty="0">
                <a:solidFill>
                  <a:srgbClr val="808080"/>
                </a:solidFill>
                <a:latin typeface="Arial" panose="020B0604020202020204" pitchFamily="34" charset="0"/>
              </a:rPr>
              <a:t>Al di sopra della temperatura critica</a:t>
            </a:r>
          </a:p>
        </p:txBody>
      </p:sp>
    </p:spTree>
    <p:extLst>
      <p:ext uri="{BB962C8B-B14F-4D97-AF65-F5344CB8AC3E}">
        <p14:creationId xmlns:p14="http://schemas.microsoft.com/office/powerpoint/2010/main" val="36623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>
            <a:extLst>
              <a:ext uri="{FF2B5EF4-FFF2-40B4-BE49-F238E27FC236}">
                <a16:creationId xmlns:a16="http://schemas.microsoft.com/office/drawing/2014/main" id="{7DEDD1A8-F772-48FF-91A5-6606F996E5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476250"/>
            <a:ext cx="7416800" cy="914400"/>
          </a:xfrm>
        </p:spPr>
        <p:txBody>
          <a:bodyPr/>
          <a:lstStyle/>
          <a:p>
            <a:r>
              <a:rPr lang="it-IT" altLang="it-IT" dirty="0"/>
              <a:t>James E. Brady</a:t>
            </a:r>
            <a:br>
              <a:rPr lang="it-IT" altLang="it-IT" dirty="0"/>
            </a:br>
            <a:r>
              <a:rPr lang="it-IT" altLang="it-IT" dirty="0"/>
              <a:t>Neil D. </a:t>
            </a:r>
            <a:r>
              <a:rPr lang="it-IT" altLang="it-IT" dirty="0" err="1"/>
              <a:t>Jespersen</a:t>
            </a:r>
            <a:br>
              <a:rPr lang="it-IT" altLang="it-IT"/>
            </a:br>
            <a:r>
              <a:rPr lang="it-IT" altLang="it-IT"/>
              <a:t>Alison Hyslop</a:t>
            </a:r>
            <a:br>
              <a:rPr lang="it-IT" altLang="it-IT"/>
            </a:br>
            <a:r>
              <a:rPr lang="it-IT" altLang="it-IT"/>
              <a:t>Maria Cristina Pignocchino</a:t>
            </a:r>
          </a:p>
        </p:txBody>
      </p:sp>
      <p:sp>
        <p:nvSpPr>
          <p:cNvPr id="14339" name="Sottotitolo 2">
            <a:extLst>
              <a:ext uri="{FF2B5EF4-FFF2-40B4-BE49-F238E27FC236}">
                <a16:creationId xmlns:a16="http://schemas.microsoft.com/office/drawing/2014/main" id="{9C33259D-D29D-4A7E-845F-836B2ED339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2635250"/>
            <a:ext cx="7416800" cy="2057400"/>
          </a:xfrm>
        </p:spPr>
        <p:txBody>
          <a:bodyPr/>
          <a:lstStyle/>
          <a:p>
            <a:r>
              <a:rPr lang="en-GB" altLang="en-US" err="1"/>
              <a:t>Chimica.blu</a:t>
            </a:r>
            <a:r>
              <a:rPr lang="en-GB" altLang="en-US"/>
              <a:t> </a:t>
            </a:r>
            <a:r>
              <a:rPr lang="en-GB" altLang="en-US" sz="5400" err="1"/>
              <a:t>seconda</a:t>
            </a:r>
            <a:r>
              <a:rPr lang="en-GB" altLang="en-US" sz="5400"/>
              <a:t> </a:t>
            </a:r>
            <a:r>
              <a:rPr lang="en-GB" altLang="en-US" sz="5400" err="1"/>
              <a:t>edizione</a:t>
            </a:r>
            <a:endParaRPr lang="it-IT" altLang="it-IT" sz="5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19A946-901B-4DE8-B5B6-AEC00046A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Solidi amorfi e cristallini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4432AF-AE33-4001-A1BA-EED11E76A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896544"/>
          </a:xfrm>
        </p:spPr>
        <p:txBody>
          <a:bodyPr/>
          <a:lstStyle/>
          <a:p>
            <a:r>
              <a:rPr lang="it-IT" dirty="0"/>
              <a:t>I </a:t>
            </a:r>
            <a:r>
              <a:rPr lang="it-IT" b="1" dirty="0"/>
              <a:t>solidi cristallini </a:t>
            </a:r>
            <a:r>
              <a:rPr lang="it-IT" dirty="0"/>
              <a:t>sono solidi formati da cristalli regolari di atomi, molecole o ioni.</a:t>
            </a:r>
          </a:p>
          <a:p>
            <a:r>
              <a:rPr lang="it-IT" b="1" dirty="0"/>
              <a:t>Celle elementari</a:t>
            </a:r>
            <a:r>
              <a:rPr lang="it-IT" dirty="0"/>
              <a:t> → unità geometriche (atomi, molecole, ioni oppure gruppi di atomi, di molecole o di ioni, oppure spazi vuoti fra molecola e molecola) che si ripetono uguali in tutte le direzioni nel cristallo.</a:t>
            </a:r>
          </a:p>
          <a:p>
            <a:r>
              <a:rPr lang="it-IT" b="1" dirty="0"/>
              <a:t>Reticolo cristallino </a:t>
            </a:r>
            <a:r>
              <a:rPr lang="it-IT" dirty="0"/>
              <a:t>→ insieme dei punti corrispondenti alla posizione delle celle elementari del cristallo. </a:t>
            </a:r>
          </a:p>
          <a:p>
            <a:r>
              <a:rPr lang="it-IT" b="1" dirty="0"/>
              <a:t>Nodi </a:t>
            </a:r>
            <a:r>
              <a:rPr lang="it-IT" dirty="0"/>
              <a:t>→ centri di equilibrio delle celle elementari del cristallo.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61B4A5-B95A-4B72-A3B5-DBCAF73C5B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659117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3A82F9-A075-4AF9-9BB5-FBC5047F6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Solidi amorfi e cristallini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C3CBE47-FCBB-4F39-9507-1C4526B23A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A8D2DE1-E73B-4F5D-9C18-E8DE30406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68" y="1295400"/>
            <a:ext cx="7452320" cy="516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65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4107BE-AB1C-4169-87B6-0D82BFB3B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Solidi amorfi e cristallini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E3C276-9305-4D58-9A2F-D38CD14A6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1800200"/>
          </a:xfrm>
        </p:spPr>
        <p:txBody>
          <a:bodyPr/>
          <a:lstStyle/>
          <a:p>
            <a:r>
              <a:rPr lang="it-IT" dirty="0"/>
              <a:t>I </a:t>
            </a:r>
            <a:r>
              <a:rPr lang="it-IT" b="1" dirty="0"/>
              <a:t>solidi amorfi </a:t>
            </a:r>
            <a:r>
              <a:rPr lang="it-IT" dirty="0"/>
              <a:t>sono solidi formati da strutture disordinate e si possono considerare liquidi ad altissima viscosità.</a:t>
            </a:r>
          </a:p>
          <a:p>
            <a:r>
              <a:rPr lang="it-IT" dirty="0"/>
              <a:t>Le sostanze che formano solidi amorfi sono spesso costituite da lunghe che assomigliano a delle catene.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2DAAFA7-F201-4689-81DC-DF3BE0DADC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0CEF2E5-FC83-4D11-9916-CF1F5EC14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36" y="3290209"/>
            <a:ext cx="8495928" cy="301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46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269060-6615-4E64-ACBD-83C89BDA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proprietà fisiche</a:t>
            </a:r>
            <a:br>
              <a:rPr lang="it-IT" dirty="0"/>
            </a:br>
            <a:r>
              <a:rPr lang="it-IT" dirty="0"/>
              <a:t>dei cristalli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A84563E-A3A5-4B58-8D7B-FB6C3BE1D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r>
              <a:rPr lang="it-IT" dirty="0"/>
              <a:t>Possiamo classificare i cristalli in quattro tipi: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ionici;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molecolari;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covalenti;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metallici.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C697976-B811-4BE7-9907-0945D7EBEB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4070382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269060-6615-4E64-ACBD-83C89BDA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proprietà fisiche</a:t>
            </a:r>
            <a:br>
              <a:rPr lang="it-IT" dirty="0"/>
            </a:br>
            <a:r>
              <a:rPr lang="it-IT" dirty="0"/>
              <a:t>dei cristalli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A84563E-A3A5-4B58-8D7B-FB6C3BE1D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r>
              <a:rPr lang="it-IT" dirty="0"/>
              <a:t>I </a:t>
            </a:r>
            <a:r>
              <a:rPr lang="it-IT" b="1" dirty="0"/>
              <a:t>cristalli ionici </a:t>
            </a:r>
            <a:r>
              <a:rPr lang="it-IT" dirty="0"/>
              <a:t>sono costituiti da cationi e anioni.</a:t>
            </a:r>
          </a:p>
          <a:p>
            <a:pPr marL="342900" indent="-342900">
              <a:buClrTx/>
              <a:buFont typeface="Arial" panose="020B0604020202020204" pitchFamily="34" charset="0"/>
              <a:buChar char="→"/>
            </a:pPr>
            <a:r>
              <a:rPr lang="it-IT" dirty="0"/>
              <a:t>duri, fragili, </a:t>
            </a:r>
            <a:r>
              <a:rPr lang="it-IT" dirty="0" err="1"/>
              <a:t>altofondenti</a:t>
            </a:r>
            <a:r>
              <a:rPr lang="it-IT" dirty="0"/>
              <a:t>, non conduttori allo stato solido, ma conduttori se fusi.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C697976-B811-4BE7-9907-0945D7EBEB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35E283F-2867-405D-8A09-1478B48DA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69" y="2936067"/>
            <a:ext cx="8030518" cy="33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44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269060-6615-4E64-ACBD-83C89BDA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proprietà fisiche</a:t>
            </a:r>
            <a:br>
              <a:rPr lang="it-IT" dirty="0"/>
            </a:br>
            <a:r>
              <a:rPr lang="it-IT" dirty="0"/>
              <a:t>dei cristalli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A84563E-A3A5-4B58-8D7B-FB6C3BE1D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2314600"/>
          </a:xfrm>
        </p:spPr>
        <p:txBody>
          <a:bodyPr/>
          <a:lstStyle/>
          <a:p>
            <a:r>
              <a:rPr lang="it-IT" dirty="0"/>
              <a:t>I </a:t>
            </a:r>
            <a:r>
              <a:rPr lang="it-IT" b="1" dirty="0"/>
              <a:t>cristalli molecolari </a:t>
            </a:r>
            <a:r>
              <a:rPr lang="it-IT" dirty="0"/>
              <a:t>sono solidi in cui le posizioni del reticolo sono occupate da atomi (argon e kripton solidi) o da molecole (CO</a:t>
            </a:r>
            <a:r>
              <a:rPr lang="it-IT" baseline="-25000" dirty="0"/>
              <a:t>2</a:t>
            </a:r>
            <a:r>
              <a:rPr lang="it-IT" dirty="0"/>
              <a:t>, SO</a:t>
            </a:r>
            <a:r>
              <a:rPr lang="it-IT" baseline="-25000" dirty="0"/>
              <a:t>2</a:t>
            </a:r>
            <a:r>
              <a:rPr lang="it-IT" dirty="0"/>
              <a:t> o H</a:t>
            </a:r>
            <a:r>
              <a:rPr lang="it-IT" baseline="-25000" dirty="0"/>
              <a:t>2</a:t>
            </a:r>
            <a:r>
              <a:rPr lang="it-IT" dirty="0"/>
              <a:t>O) legate da forze deboli.</a:t>
            </a:r>
          </a:p>
          <a:p>
            <a:pPr marL="342900" indent="-342900">
              <a:buClrTx/>
              <a:buFont typeface="Arial" panose="020B0604020202020204" pitchFamily="34" charset="0"/>
              <a:buChar char="→"/>
            </a:pPr>
            <a:r>
              <a:rPr lang="it-IT" dirty="0"/>
              <a:t>teneri, </a:t>
            </a:r>
            <a:r>
              <a:rPr lang="it-IT" dirty="0" err="1"/>
              <a:t>bassofondenti</a:t>
            </a:r>
            <a:r>
              <a:rPr lang="it-IT" dirty="0"/>
              <a:t>, non conduttori.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C697976-B811-4BE7-9907-0945D7EBEB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26880A1-BB1A-4C6E-A719-653BA97CF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578" y="3490663"/>
            <a:ext cx="3075590" cy="231460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DF2F27-FD1B-4E7E-B693-25F84066B551}"/>
              </a:ext>
            </a:extLst>
          </p:cNvPr>
          <p:cNvSpPr txBox="1"/>
          <p:nvPr/>
        </p:nvSpPr>
        <p:spPr bwMode="auto">
          <a:xfrm>
            <a:off x="4057600" y="5865079"/>
            <a:ext cx="10184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1800" dirty="0">
                <a:solidFill>
                  <a:srgbClr val="808080"/>
                </a:solidFill>
                <a:latin typeface="Arial" panose="020B0604020202020204" pitchFamily="34" charset="0"/>
              </a:rPr>
              <a:t>Zolfo</a:t>
            </a:r>
          </a:p>
        </p:txBody>
      </p:sp>
    </p:spTree>
    <p:extLst>
      <p:ext uri="{BB962C8B-B14F-4D97-AF65-F5344CB8AC3E}">
        <p14:creationId xmlns:p14="http://schemas.microsoft.com/office/powerpoint/2010/main" val="2802620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269060-6615-4E64-ACBD-83C89BDA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proprietà fisiche</a:t>
            </a:r>
            <a:br>
              <a:rPr lang="it-IT" dirty="0"/>
            </a:br>
            <a:r>
              <a:rPr lang="it-IT" dirty="0"/>
              <a:t>dei cristalli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A84563E-A3A5-4B58-8D7B-FB6C3BE1D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r>
              <a:rPr lang="it-IT" dirty="0"/>
              <a:t>I </a:t>
            </a:r>
            <a:r>
              <a:rPr lang="it-IT" b="1" dirty="0"/>
              <a:t>cristalli covalenti</a:t>
            </a:r>
            <a:r>
              <a:rPr lang="it-IT" dirty="0"/>
              <a:t> (o </a:t>
            </a:r>
            <a:r>
              <a:rPr lang="it-IT" i="1" dirty="0"/>
              <a:t>solidi reticolari</a:t>
            </a:r>
            <a:r>
              <a:rPr lang="it-IT" dirty="0"/>
              <a:t>) sono solidi in cui le posizioni del reticolo sono occupate da atomi legati tra loro in modo covalente.</a:t>
            </a:r>
          </a:p>
          <a:p>
            <a:pPr marL="342900" indent="-342900">
              <a:buClrTx/>
              <a:buFont typeface="Arial" panose="020B0604020202020204" pitchFamily="34" charset="0"/>
              <a:buChar char="→"/>
            </a:pPr>
            <a:r>
              <a:rPr lang="it-IT" dirty="0"/>
              <a:t>molto duri, resistenti, </a:t>
            </a:r>
            <a:r>
              <a:rPr lang="it-IT" dirty="0" err="1"/>
              <a:t>altofondenti</a:t>
            </a:r>
            <a:r>
              <a:rPr lang="it-IT" dirty="0"/>
              <a:t>, non conduttori.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C697976-B811-4BE7-9907-0945D7EBEB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7295FEE-21AC-44CB-8A07-822AD9273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24" y="3426417"/>
            <a:ext cx="6444208" cy="248587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5AA21F-1A26-4B7A-8349-92668AA28F3B}"/>
              </a:ext>
            </a:extLst>
          </p:cNvPr>
          <p:cNvSpPr txBox="1"/>
          <p:nvPr/>
        </p:nvSpPr>
        <p:spPr bwMode="auto">
          <a:xfrm>
            <a:off x="3985778" y="5859307"/>
            <a:ext cx="1162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1800" dirty="0">
                <a:solidFill>
                  <a:srgbClr val="808080"/>
                </a:solidFill>
                <a:latin typeface="Arial" panose="020B0604020202020204" pitchFamily="34" charset="0"/>
              </a:rPr>
              <a:t>Diamante</a:t>
            </a:r>
          </a:p>
        </p:txBody>
      </p:sp>
    </p:spTree>
    <p:extLst>
      <p:ext uri="{BB962C8B-B14F-4D97-AF65-F5344CB8AC3E}">
        <p14:creationId xmlns:p14="http://schemas.microsoft.com/office/powerpoint/2010/main" val="1577927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269060-6615-4E64-ACBD-83C89BDA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proprietà fisiche</a:t>
            </a:r>
            <a:br>
              <a:rPr lang="it-IT" dirty="0"/>
            </a:br>
            <a:r>
              <a:rPr lang="it-IT" dirty="0"/>
              <a:t>dei cristalli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A84563E-A3A5-4B58-8D7B-FB6C3BE1D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2746648"/>
          </a:xfrm>
        </p:spPr>
        <p:txBody>
          <a:bodyPr/>
          <a:lstStyle/>
          <a:p>
            <a:pPr>
              <a:buClrTx/>
            </a:pPr>
            <a:r>
              <a:rPr lang="it-IT" dirty="0"/>
              <a:t>I </a:t>
            </a:r>
            <a:r>
              <a:rPr lang="it-IT" b="1" dirty="0"/>
              <a:t>cristalli metallici </a:t>
            </a:r>
            <a:r>
              <a:rPr lang="it-IT" dirty="0"/>
              <a:t>sono solidi in cui le posizioni del reticolo sono occupate da </a:t>
            </a:r>
            <a:r>
              <a:rPr lang="it-IT" i="1" dirty="0"/>
              <a:t>ioni positivi</a:t>
            </a:r>
            <a:r>
              <a:rPr lang="it-IT" dirty="0"/>
              <a:t> (nuclei + elettroni del </a:t>
            </a:r>
            <a:r>
              <a:rPr lang="it-IT" i="1" dirty="0"/>
              <a:t>core </a:t>
            </a:r>
            <a:r>
              <a:rPr lang="it-IT" dirty="0"/>
              <a:t>degli atomi), circondati da un «mare» di elettroni di valenza delocalizzati, che si estende in tutto il solido.</a:t>
            </a:r>
          </a:p>
          <a:p>
            <a:pPr marL="342900" indent="-342900">
              <a:buClrTx/>
              <a:buFont typeface="Arial" panose="020B0604020202020204" pitchFamily="34" charset="0"/>
              <a:buChar char="→"/>
            </a:pPr>
            <a:r>
              <a:rPr lang="it-IT" dirty="0"/>
              <a:t>da molto duri a teneri, ampio intervallo di punti di fusione, conduttori, lucenti.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C697976-B811-4BE7-9907-0945D7EBEB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C7B2E00-DC47-4DEB-9827-416CA32F5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521" y="4252491"/>
            <a:ext cx="2370614" cy="150756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C866132-C8C7-422F-A7A4-169EE98DDFFE}"/>
              </a:ext>
            </a:extLst>
          </p:cNvPr>
          <p:cNvSpPr txBox="1"/>
          <p:nvPr/>
        </p:nvSpPr>
        <p:spPr bwMode="auto">
          <a:xfrm>
            <a:off x="3985778" y="5859307"/>
            <a:ext cx="1162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1800" dirty="0">
                <a:solidFill>
                  <a:srgbClr val="808080"/>
                </a:solidFill>
                <a:latin typeface="Arial" panose="020B0604020202020204" pitchFamily="34" charset="0"/>
              </a:rPr>
              <a:t>Rame</a:t>
            </a:r>
          </a:p>
        </p:txBody>
      </p:sp>
    </p:spTree>
    <p:extLst>
      <p:ext uri="{BB962C8B-B14F-4D97-AF65-F5344CB8AC3E}">
        <p14:creationId xmlns:p14="http://schemas.microsoft.com/office/powerpoint/2010/main" val="3024434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7C349223-EA6F-49BA-B0EA-7C4D9B35C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546848"/>
          </a:xfrm>
        </p:spPr>
        <p:txBody>
          <a:bodyPr/>
          <a:lstStyle/>
          <a:p>
            <a:pPr lvl="0"/>
            <a:r>
              <a:rPr lang="it-IT" b="1" dirty="0">
                <a:solidFill>
                  <a:srgbClr val="000000"/>
                </a:solidFill>
              </a:rPr>
              <a:t>La chimica in Agenda</a:t>
            </a:r>
            <a:endParaRPr lang="en-US" altLang="it-IT" sz="2000" b="1" dirty="0">
              <a:solidFill>
                <a:srgbClr val="000000"/>
              </a:solidFill>
            </a:endParaRPr>
          </a:p>
          <a:p>
            <a:pPr lvl="0">
              <a:spcAft>
                <a:spcPts val="1000"/>
              </a:spcAft>
            </a:pPr>
            <a:r>
              <a:rPr lang="it-IT" sz="2000" dirty="0">
                <a:solidFill>
                  <a:srgbClr val="000000"/>
                </a:solidFill>
              </a:rPr>
              <a:t>Il nitrato di potassio e il nitrato di calcio sono solidi a temperatura ambiente. Tuttavia, fondono alla temperatura di esercizio di un impianto a concentrazione solare, che raggiunge la temperatura di circa 600 °C. Una volta fusi, possono essere utilizzati come fluidi </a:t>
            </a:r>
            <a:r>
              <a:rPr lang="it-IT" sz="2000" i="1" dirty="0">
                <a:solidFill>
                  <a:srgbClr val="000000"/>
                </a:solidFill>
              </a:rPr>
              <a:t>termovettori</a:t>
            </a:r>
            <a:r>
              <a:rPr lang="it-IT" sz="2000" dirty="0">
                <a:solidFill>
                  <a:srgbClr val="000000"/>
                </a:solidFill>
              </a:rPr>
              <a:t>. I termovettori immagazzinano l’energia termica raccolta dall’impianto solare e permettono di utilizzarla in un secondo momento. La miscela di sali fusi ad alta temperatura può essere utilizzata, infatti, per riscaldare il vapore che mette in azione un sistema                 turbina-alternatore e quindi per generare elettricità. Il vantaggio principale dei sali fusi rispetto ad altri fluidi termovettori (tipicamente oli minerali) risiede nella loro maggiore capacità di immagazzinare il calore senza decomporsi.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C491DD6-430F-4E80-9EBD-44A4F96BFF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8C2ED46-A3C1-4ACD-92BF-D79CE760B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203" y="187259"/>
            <a:ext cx="1219805" cy="121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2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56BFF1B8-AC77-41BE-A506-1FBFDD521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it-IT" b="1" dirty="0">
                <a:solidFill>
                  <a:srgbClr val="000000"/>
                </a:solidFill>
              </a:rPr>
              <a:t>Chemistry in English                                            </a:t>
            </a:r>
            <a:r>
              <a:rPr lang="en-US" altLang="it-IT" sz="2000" b="1" dirty="0">
                <a:solidFill>
                  <a:srgbClr val="000000"/>
                </a:solidFill>
              </a:rPr>
              <a:t>Concentrating solar power technologies</a:t>
            </a:r>
          </a:p>
          <a:p>
            <a:pPr lvl="0"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</a:rPr>
              <a:t>«Concentrating solar power (CSP) technologies use mirrors to reflect and concentrate sunlight onto a single point where it is collected and converted into heat. [...] The mirrors in CSP </a:t>
            </a:r>
            <a:r>
              <a:rPr lang="en-US" sz="2000" u="sng" dirty="0">
                <a:solidFill>
                  <a:srgbClr val="000000"/>
                </a:solidFill>
              </a:rPr>
              <a:t>plants</a:t>
            </a:r>
            <a:r>
              <a:rPr lang="en-US" sz="2000" dirty="0">
                <a:solidFill>
                  <a:srgbClr val="000000"/>
                </a:solidFill>
              </a:rPr>
              <a:t> focus sunlight onto a receiver that heats a high-temperature fluid, which is used to spin a turbine or power an engine that drives a generator. The final product is electricity.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CSP systems can supply solar power on-demand through the use of thermal storage, helping to address grid integration challenges related to the variability of solar energy and enabling solar-generated heat to be stored until electricity is needed, even after the sun sets.»</a:t>
            </a:r>
          </a:p>
          <a:p>
            <a:pPr lvl="0" algn="r"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i="1" dirty="0">
                <a:solidFill>
                  <a:srgbClr val="000000"/>
                </a:solidFill>
              </a:rPr>
              <a:t>Adapted by: </a:t>
            </a:r>
            <a:r>
              <a:rPr lang="en-US" sz="2000" dirty="0">
                <a:solidFill>
                  <a:srgbClr val="000000"/>
                </a:solidFill>
              </a:rPr>
              <a:t>U.S. </a:t>
            </a:r>
            <a:r>
              <a:rPr lang="en-US" sz="2000" i="1" dirty="0">
                <a:solidFill>
                  <a:srgbClr val="000000"/>
                </a:solidFill>
              </a:rPr>
              <a:t>Department of Energy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i="1" dirty="0">
                <a:solidFill>
                  <a:srgbClr val="000000"/>
                </a:solidFill>
              </a:rPr>
              <a:t>2019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endParaRPr lang="it-IT" sz="2000" dirty="0">
              <a:solidFill>
                <a:srgbClr val="000000"/>
              </a:solidFill>
            </a:endParaRPr>
          </a:p>
          <a:p>
            <a:pPr lvl="0">
              <a:spcAft>
                <a:spcPts val="1000"/>
              </a:spcAft>
            </a:pP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F61847C-4BEA-424F-9D01-18977F4FDD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6D6A8B0-280C-4C5F-A8C5-646FE8F77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117" y="192042"/>
            <a:ext cx="1219805" cy="121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8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9E123C3-48A8-4302-A937-40882C8AB3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218488" cy="914400"/>
          </a:xfrm>
        </p:spPr>
        <p:txBody>
          <a:bodyPr/>
          <a:lstStyle/>
          <a:p>
            <a:r>
              <a:rPr lang="it-IT" altLang="it-IT"/>
              <a:t>Capitolo</a:t>
            </a:r>
            <a:r>
              <a:rPr lang="en-GB" altLang="it-IT"/>
              <a:t> 14</a:t>
            </a:r>
          </a:p>
        </p:txBody>
      </p:sp>
      <p:sp>
        <p:nvSpPr>
          <p:cNvPr id="16387" name="Sottotitolo 1">
            <a:extLst>
              <a:ext uri="{FF2B5EF4-FFF2-40B4-BE49-F238E27FC236}">
                <a16:creationId xmlns:a16="http://schemas.microsoft.com/office/drawing/2014/main" id="{02A3706E-E798-4E33-9813-354D3CF2D3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2635250"/>
            <a:ext cx="8218488" cy="2057400"/>
          </a:xfrm>
        </p:spPr>
        <p:txBody>
          <a:bodyPr/>
          <a:lstStyle/>
          <a:p>
            <a:r>
              <a:rPr lang="it-IT" altLang="it-IT"/>
              <a:t>Gli stati condensati</a:t>
            </a:r>
          </a:p>
          <a:p>
            <a:r>
              <a:rPr lang="it-IT" altLang="it-IT"/>
              <a:t>della materia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E279E10-FEEC-4357-90F5-6B3E2739A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18488" cy="914400"/>
          </a:xfrm>
        </p:spPr>
        <p:txBody>
          <a:bodyPr/>
          <a:lstStyle/>
          <a:p>
            <a:r>
              <a:rPr lang="en-GB" altLang="it-IT"/>
              <a:t>Sommario</a:t>
            </a:r>
          </a:p>
        </p:txBody>
      </p:sp>
      <p:sp>
        <p:nvSpPr>
          <p:cNvPr id="17411" name="Segnaposto contenuto 1">
            <a:extLst>
              <a:ext uri="{FF2B5EF4-FFF2-40B4-BE49-F238E27FC236}">
                <a16:creationId xmlns:a16="http://schemas.microsoft.com/office/drawing/2014/main" id="{008EA8AF-A5AA-4D8E-8326-A5AF501D34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18488" cy="4114800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it-IT" altLang="it-IT"/>
              <a:t>Le proprietà fisiche degli stati condensati</a:t>
            </a:r>
          </a:p>
          <a:p>
            <a:pPr>
              <a:buFontTx/>
              <a:buAutoNum type="arabicPeriod"/>
            </a:pPr>
            <a:r>
              <a:rPr lang="it-IT" altLang="it-IT"/>
              <a:t>Gli equilibri dinamici</a:t>
            </a:r>
          </a:p>
          <a:p>
            <a:pPr>
              <a:buFontTx/>
              <a:buAutoNum type="arabicPeriod"/>
            </a:pPr>
            <a:r>
              <a:rPr lang="it-IT" altLang="it-IT"/>
              <a:t>La pressione di vapore</a:t>
            </a:r>
          </a:p>
          <a:p>
            <a:pPr>
              <a:buFontTx/>
              <a:buAutoNum type="arabicPeriod"/>
            </a:pPr>
            <a:r>
              <a:rPr lang="it-IT" altLang="it-IT"/>
              <a:t>Il punto di ebollizione delle sostanze</a:t>
            </a:r>
          </a:p>
          <a:p>
            <a:pPr>
              <a:buFontTx/>
              <a:buAutoNum type="arabicPeriod"/>
            </a:pPr>
            <a:r>
              <a:rPr lang="it-IT" altLang="it-IT"/>
              <a:t>I diagrammi di fase</a:t>
            </a:r>
          </a:p>
          <a:p>
            <a:pPr>
              <a:buFontTx/>
              <a:buAutoNum type="arabicPeriod"/>
            </a:pPr>
            <a:r>
              <a:rPr lang="it-IT" altLang="it-IT"/>
              <a:t>Solidi amorfi e cristallini</a:t>
            </a:r>
          </a:p>
          <a:p>
            <a:pPr>
              <a:buFontTx/>
              <a:buAutoNum type="arabicPeriod"/>
            </a:pPr>
            <a:r>
              <a:rPr lang="it-IT" altLang="it-IT"/>
              <a:t>Le proprietà fisiche dei cristalli</a:t>
            </a:r>
          </a:p>
        </p:txBody>
      </p:sp>
      <p:sp>
        <p:nvSpPr>
          <p:cNvPr id="17412" name="Footer Placeholder 3">
            <a:extLst>
              <a:ext uri="{FF2B5EF4-FFF2-40B4-BE49-F238E27FC236}">
                <a16:creationId xmlns:a16="http://schemas.microsoft.com/office/drawing/2014/main" id="{5E360B9E-1507-4058-BC28-6AFDB0A370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7B7A37-7D27-4EF2-B290-EC1B9C63D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 proprietà fisiche</a:t>
            </a:r>
            <a:br>
              <a:rPr lang="it-IT"/>
            </a:br>
            <a:r>
              <a:rPr lang="it-IT"/>
              <a:t>degli stati condensati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5D7DC2D-5911-4AEE-BBF4-5DA80BEA1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3394720"/>
          </a:xfrm>
        </p:spPr>
        <p:txBody>
          <a:bodyPr/>
          <a:lstStyle/>
          <a:p>
            <a:r>
              <a:rPr lang="it-IT"/>
              <a:t>Le forze intermolecolari influenzano le proprietà fisiche degli stati </a:t>
            </a:r>
            <a:r>
              <a:rPr lang="it-IT" b="1"/>
              <a:t>stati </a:t>
            </a:r>
            <a:r>
              <a:rPr lang="en-GB" b="1"/>
              <a:t>condensati della materia</a:t>
            </a:r>
            <a:r>
              <a:rPr lang="en-GB"/>
              <a:t> (</a:t>
            </a:r>
            <a:r>
              <a:rPr lang="it-IT"/>
              <a:t>liquido e solido</a:t>
            </a:r>
            <a:r>
              <a:rPr lang="en-GB"/>
              <a:t>).</a:t>
            </a:r>
            <a:endParaRPr lang="it-IT"/>
          </a:p>
          <a:p>
            <a:r>
              <a:rPr lang="it-IT"/>
              <a:t>Il legame a idrogeno rende la densità del ghiaccio minore di quella dell’acqua liquida, determinandone il galleggiamento e causando il crioclastismo.</a:t>
            </a:r>
          </a:p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7CB1855-8213-4873-9181-898D2FEA59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B1F8FD1-E4B7-4F31-AD34-82FA94C85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933056"/>
            <a:ext cx="2764214" cy="220538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24D811F-682D-46EB-A326-9B5DA73A3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790" y="3932434"/>
            <a:ext cx="2745410" cy="220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0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7B7A37-7D27-4EF2-B290-EC1B9C63D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proprietà fisiche</a:t>
            </a:r>
            <a:br>
              <a:rPr lang="it-IT" dirty="0"/>
            </a:br>
            <a:r>
              <a:rPr lang="it-IT" dirty="0"/>
              <a:t>degli stati condensati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7CB1855-8213-4873-9181-898D2FEA59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8EC7C3C-54B9-4D69-8FA9-77E5DDBAE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861" y="1511722"/>
            <a:ext cx="6707681" cy="47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0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7B7A37-7D27-4EF2-B290-EC1B9C63D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 proprietà fisiche</a:t>
            </a:r>
            <a:br>
              <a:rPr lang="it-IT"/>
            </a:br>
            <a:r>
              <a:rPr lang="it-IT"/>
              <a:t>degli stati condensati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7CB1855-8213-4873-9181-898D2FEA59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6803F86-9D34-4176-93DB-3C7ACF277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40" y="1496306"/>
            <a:ext cx="6737920" cy="478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8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</a:t>
            </a:r>
            <a:r>
              <a:rPr lang="en-GB" dirty="0"/>
              <a:t> </a:t>
            </a:r>
            <a:r>
              <a:rPr lang="it-IT" dirty="0"/>
              <a:t>equilibri</a:t>
            </a:r>
            <a:r>
              <a:rPr lang="en-GB" dirty="0"/>
              <a:t> </a:t>
            </a:r>
            <a:r>
              <a:rPr lang="it-IT" dirty="0"/>
              <a:t>dinamici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Poniamo un liquido in un recipiente chiuso</a:t>
            </a:r>
            <a:r>
              <a:rPr lang="en-GB"/>
              <a:t>:</a:t>
            </a:r>
            <a:endParaRPr lang="it-IT"/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/>
              <a:t>alcune molecole allo stato liquido si allontanano e si raccolgono nello spazio sovrastante →</a:t>
            </a:r>
            <a:r>
              <a:rPr lang="it-IT" i="1"/>
              <a:t> evaporazione</a:t>
            </a:r>
            <a:r>
              <a:rPr lang="it-IT"/>
              <a:t>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/>
              <a:t>alcune molecole allo stato aeriforme urtano le pareti del recipiente e la superficie del liquido, restandovi «agganciate» → </a:t>
            </a:r>
            <a:r>
              <a:rPr lang="it-IT" i="1"/>
              <a:t>condensazione</a:t>
            </a:r>
            <a:r>
              <a:rPr lang="it-IT"/>
              <a:t>.</a:t>
            </a:r>
          </a:p>
          <a:p>
            <a:pPr>
              <a:buClrTx/>
              <a:buSzPct val="80000"/>
            </a:pPr>
            <a:r>
              <a:rPr lang="it-IT"/>
              <a:t>La velocità con cui le molecole di vapore condensano dipende dalla loro concentrazione.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60296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</a:t>
            </a:r>
            <a:r>
              <a:rPr lang="en-GB" dirty="0"/>
              <a:t> </a:t>
            </a:r>
            <a:r>
              <a:rPr lang="it-IT" dirty="0"/>
              <a:t>equilibri</a:t>
            </a:r>
            <a:r>
              <a:rPr lang="en-GB" dirty="0"/>
              <a:t> </a:t>
            </a:r>
            <a:r>
              <a:rPr lang="it-IT" dirty="0"/>
              <a:t>dinamici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2232248"/>
          </a:xfrm>
        </p:spPr>
        <p:txBody>
          <a:bodyPr/>
          <a:lstStyle/>
          <a:p>
            <a:r>
              <a:rPr lang="it-IT"/>
              <a:t>Quando la velocità di evaporazione e condensazione si equivalgono, il sistema si trova in </a:t>
            </a:r>
            <a:r>
              <a:rPr lang="it-IT" b="1"/>
              <a:t>equilibrio dinamico</a:t>
            </a:r>
            <a:r>
              <a:rPr lang="it-IT"/>
              <a:t>.</a:t>
            </a:r>
          </a:p>
          <a:p>
            <a:r>
              <a:rPr lang="it-IT"/>
              <a:t>I fenomeni non sono cessati: la sostanza continua a evaporare e a condensare, ma i due processi avvengono alla stessa velocità.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199" y="3850290"/>
            <a:ext cx="5340257" cy="2147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717032"/>
            <a:ext cx="1428209" cy="2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562"/>
      </p:ext>
    </p:extLst>
  </p:cSld>
  <p:clrMapOvr>
    <a:masterClrMapping/>
  </p:clrMapOvr>
</p:sld>
</file>

<file path=ppt/theme/theme1.xml><?xml version="1.0" encoding="utf-8"?>
<a:theme xmlns:a="http://schemas.openxmlformats.org/drawingml/2006/main" name="4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algn="l">
          <a:buClr>
            <a:srgbClr val="FF0000"/>
          </a:buClr>
          <a:defRPr sz="7500" dirty="0">
            <a:solidFill>
              <a:srgbClr val="888888"/>
            </a:solidFill>
            <a:latin typeface="Arial" panose="020B0604020202020204" pitchFamily="34" charset="0"/>
          </a:defRPr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andard Zanichelli.ppt  -  Modalità compatibilità" id="{DC4D6554-FE9E-4066-A853-38AF42D40ABE}" vid="{EE820D8D-0148-412D-A3C6-D12A08A40329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27775</TotalTime>
  <Words>1738</Words>
  <Application>Microsoft Office PowerPoint</Application>
  <PresentationFormat>Presentazione su schermo (4:3)</PresentationFormat>
  <Paragraphs>124</Paragraphs>
  <Slides>29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5" baseType="lpstr">
      <vt:lpstr>AlrightSans-Black</vt:lpstr>
      <vt:lpstr>Arial</vt:lpstr>
      <vt:lpstr>Calibri</vt:lpstr>
      <vt:lpstr>Times</vt:lpstr>
      <vt:lpstr>Times New Roman</vt:lpstr>
      <vt:lpstr>4_Presentazione vuota</vt:lpstr>
      <vt:lpstr>Presentazione standard di PowerPoint</vt:lpstr>
      <vt:lpstr>James E. Brady Neil D. Jespersen Alison Hyslop Maria Cristina Pignocchino</vt:lpstr>
      <vt:lpstr>Capitolo 14</vt:lpstr>
      <vt:lpstr>Sommario</vt:lpstr>
      <vt:lpstr>Le proprietà fisiche degli stati condensati</vt:lpstr>
      <vt:lpstr>Le proprietà fisiche degli stati condensati</vt:lpstr>
      <vt:lpstr>Le proprietà fisiche degli stati condensati</vt:lpstr>
      <vt:lpstr>Gli equilibri dinamici</vt:lpstr>
      <vt:lpstr>Gli equilibri dinamici</vt:lpstr>
      <vt:lpstr>La pressione di vapore</vt:lpstr>
      <vt:lpstr>La pressione di vapore</vt:lpstr>
      <vt:lpstr>Il punto di ebollizione delle sostanze</vt:lpstr>
      <vt:lpstr>Il punto di ebollizione delle sostanze</vt:lpstr>
      <vt:lpstr>Il punto di ebollizione delle sostanze</vt:lpstr>
      <vt:lpstr>LA CHIMICA CON METODO</vt:lpstr>
      <vt:lpstr>I diagrammi di fase</vt:lpstr>
      <vt:lpstr>I diagrammi di fase</vt:lpstr>
      <vt:lpstr>I diagrammi di fase</vt:lpstr>
      <vt:lpstr>I diagrammi di fase</vt:lpstr>
      <vt:lpstr>Solidi amorfi e cristallini</vt:lpstr>
      <vt:lpstr>Solidi amorfi e cristallini</vt:lpstr>
      <vt:lpstr>Solidi amorfi e cristallini</vt:lpstr>
      <vt:lpstr>Le proprietà fisiche dei cristalli</vt:lpstr>
      <vt:lpstr>Le proprietà fisiche dei cristalli</vt:lpstr>
      <vt:lpstr>Le proprietà fisiche dei cristalli</vt:lpstr>
      <vt:lpstr>Le proprietà fisiche dei cristalli</vt:lpstr>
      <vt:lpstr>Le proprietà fisiche dei cristalli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Modolo Irene</dc:creator>
  <cp:lastModifiedBy>Modolo Irene</cp:lastModifiedBy>
  <cp:revision>570</cp:revision>
  <cp:lastPrinted>2009-04-22T19:24:48Z</cp:lastPrinted>
  <dcterms:created xsi:type="dcterms:W3CDTF">2011-11-23T15:48:27Z</dcterms:created>
  <dcterms:modified xsi:type="dcterms:W3CDTF">2020-08-07T01:38:07Z</dcterms:modified>
</cp:coreProperties>
</file>