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32"/>
  </p:notesMasterIdLst>
  <p:handoutMasterIdLst>
    <p:handoutMasterId r:id="rId33"/>
  </p:handoutMasterIdLst>
  <p:sldIdLst>
    <p:sldId id="432" r:id="rId2"/>
    <p:sldId id="464" r:id="rId3"/>
    <p:sldId id="466" r:id="rId4"/>
    <p:sldId id="465" r:id="rId5"/>
    <p:sldId id="467" r:id="rId6"/>
    <p:sldId id="468" r:id="rId7"/>
    <p:sldId id="469" r:id="rId8"/>
    <p:sldId id="470" r:id="rId9"/>
    <p:sldId id="471" r:id="rId10"/>
    <p:sldId id="540" r:id="rId11"/>
    <p:sldId id="475" r:id="rId12"/>
    <p:sldId id="476" r:id="rId13"/>
    <p:sldId id="478" r:id="rId14"/>
    <p:sldId id="479" r:id="rId15"/>
    <p:sldId id="484" r:id="rId16"/>
    <p:sldId id="481" r:id="rId17"/>
    <p:sldId id="485" r:id="rId18"/>
    <p:sldId id="486" r:id="rId19"/>
    <p:sldId id="488" r:id="rId20"/>
    <p:sldId id="541" r:id="rId21"/>
    <p:sldId id="489" r:id="rId22"/>
    <p:sldId id="490" r:id="rId23"/>
    <p:sldId id="499" r:id="rId24"/>
    <p:sldId id="542" r:id="rId25"/>
    <p:sldId id="492" r:id="rId26"/>
    <p:sldId id="493" r:id="rId27"/>
    <p:sldId id="494" r:id="rId28"/>
    <p:sldId id="496" r:id="rId29"/>
    <p:sldId id="543" r:id="rId30"/>
    <p:sldId id="501" r:id="rId31"/>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37"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68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504056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molarità di una soluzione?</a:t>
            </a:r>
            <a:br>
              <a:rPr lang="it-IT" sz="2000" b="1" dirty="0"/>
            </a:br>
            <a:r>
              <a:rPr lang="it-IT" sz="2000" dirty="0"/>
              <a:t>Uno studente prepara una soluzione sciogliendo 1,461 g di NaCl in un matraccio da 250,0 </a:t>
            </a:r>
            <a:r>
              <a:rPr lang="it-IT" sz="2000" dirty="0" err="1"/>
              <a:t>mL</a:t>
            </a:r>
            <a:r>
              <a:rPr lang="it-IT" sz="2000" dirty="0"/>
              <a:t>. Qual è la molarità della soluzione?</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può usare la concentrazione molare?</a:t>
            </a:r>
            <a:br>
              <a:rPr lang="it-IT" sz="2000" b="1" dirty="0"/>
            </a:br>
            <a:r>
              <a:rPr lang="it-IT" altLang="it-IT" sz="2000" dirty="0">
                <a:solidFill>
                  <a:srgbClr val="000000"/>
                </a:solidFill>
              </a:rPr>
              <a:t>Quanti millilitri di una soluzione di NaCl 0,250 M preleviamo per avere 0,100 </a:t>
            </a:r>
            <a:r>
              <a:rPr lang="it-IT" altLang="it-IT" sz="2000" dirty="0" err="1">
                <a:solidFill>
                  <a:srgbClr val="000000"/>
                </a:solidFill>
              </a:rPr>
              <a:t>mol</a:t>
            </a:r>
            <a:r>
              <a:rPr lang="it-IT" altLang="it-IT" sz="2000" dirty="0">
                <a:solidFill>
                  <a:srgbClr val="000000"/>
                </a:solidFill>
              </a:rPr>
              <a:t> di NaCl?</a:t>
            </a:r>
          </a:p>
          <a:p>
            <a:pPr marL="342900" lvl="0" indent="-342900">
              <a:spcAft>
                <a:spcPts val="0"/>
              </a:spcAft>
              <a:buClr>
                <a:schemeClr val="accent1">
                  <a:lumMod val="75000"/>
                </a:schemeClr>
              </a:buClr>
              <a:buSzPct val="60000"/>
              <a:buFont typeface="Arial" panose="020B0604020202020204" pitchFamily="34" charset="0"/>
              <a:buChar char="►"/>
            </a:pPr>
            <a:r>
              <a:rPr lang="it-IT" sz="2000" b="1" dirty="0"/>
              <a:t>Come si calcola la frazione molare?</a:t>
            </a:r>
            <a:br>
              <a:rPr lang="it-IT" sz="2000" dirty="0">
                <a:solidFill>
                  <a:srgbClr val="000000"/>
                </a:solidFill>
              </a:rPr>
            </a:br>
            <a:r>
              <a:rPr lang="it-IT" sz="2000" dirty="0">
                <a:solidFill>
                  <a:srgbClr val="000000"/>
                </a:solidFill>
              </a:rPr>
              <a:t>Una miscela gassosa in una bombola è costituita da 0,200 </a:t>
            </a:r>
            <a:r>
              <a:rPr lang="it-IT" sz="2000" dirty="0" err="1">
                <a:solidFill>
                  <a:srgbClr val="000000"/>
                </a:solidFill>
              </a:rPr>
              <a:t>mol</a:t>
            </a:r>
            <a:r>
              <a:rPr lang="it-IT" sz="2000" dirty="0">
                <a:solidFill>
                  <a:srgbClr val="000000"/>
                </a:solidFill>
              </a:rPr>
              <a:t> di O</a:t>
            </a:r>
            <a:r>
              <a:rPr lang="it-IT" sz="2000" baseline="-25000" dirty="0">
                <a:solidFill>
                  <a:srgbClr val="000000"/>
                </a:solidFill>
              </a:rPr>
              <a:t>2</a:t>
            </a:r>
            <a:r>
              <a:rPr lang="it-IT" sz="2000" dirty="0">
                <a:solidFill>
                  <a:srgbClr val="000000"/>
                </a:solidFill>
              </a:rPr>
              <a:t> e 0,500 </a:t>
            </a:r>
            <a:r>
              <a:rPr lang="it-IT" sz="2000" dirty="0" err="1">
                <a:solidFill>
                  <a:srgbClr val="000000"/>
                </a:solidFill>
              </a:rPr>
              <a:t>mol</a:t>
            </a:r>
            <a:r>
              <a:rPr lang="it-IT" sz="2000" dirty="0">
                <a:solidFill>
                  <a:srgbClr val="000000"/>
                </a:solidFill>
              </a:rPr>
              <a:t> di N</a:t>
            </a:r>
            <a:r>
              <a:rPr lang="it-IT" sz="2000" baseline="-25000" dirty="0">
                <a:solidFill>
                  <a:srgbClr val="000000"/>
                </a:solidFill>
              </a:rPr>
              <a:t>2</a:t>
            </a:r>
            <a:r>
              <a:rPr lang="it-IT" sz="2000" dirty="0">
                <a:solidFill>
                  <a:srgbClr val="000000"/>
                </a:solidFill>
              </a:rPr>
              <a:t>.</a:t>
            </a:r>
          </a:p>
          <a:p>
            <a:pPr marL="749300" lvl="1" indent="-457200">
              <a:lnSpc>
                <a:spcPct val="100000"/>
              </a:lnSpc>
              <a:spcAft>
                <a:spcPts val="0"/>
              </a:spcAft>
              <a:buClr>
                <a:schemeClr val="accent1">
                  <a:lumMod val="75000"/>
                </a:schemeClr>
              </a:buClr>
              <a:buSzPct val="80000"/>
              <a:buFont typeface="+mj-lt"/>
              <a:buAutoNum type="alphaLcParenR"/>
            </a:pPr>
            <a:r>
              <a:rPr lang="it-IT" sz="2000" dirty="0">
                <a:solidFill>
                  <a:srgbClr val="000000"/>
                </a:solidFill>
              </a:rPr>
              <a:t>Qual è la frazione molare di ciascun componente della miscela?</a:t>
            </a:r>
          </a:p>
          <a:p>
            <a:pPr marL="749300" lvl="1" indent="-457200">
              <a:lnSpc>
                <a:spcPct val="100000"/>
              </a:lnSpc>
              <a:spcAft>
                <a:spcPts val="1000"/>
              </a:spcAft>
              <a:buClr>
                <a:schemeClr val="accent1">
                  <a:lumMod val="75000"/>
                </a:schemeClr>
              </a:buClr>
              <a:buSzPct val="80000"/>
              <a:buFont typeface="+mj-lt"/>
              <a:buAutoNum type="alphaLcParenR"/>
            </a:pPr>
            <a:r>
              <a:rPr lang="it-IT" sz="2000" dirty="0">
                <a:solidFill>
                  <a:srgbClr val="000000"/>
                </a:solidFill>
              </a:rPr>
              <a:t>Qual è la frazione percentuale di ciascun componente della miscela?</a:t>
            </a:r>
          </a:p>
          <a:p>
            <a:pPr marL="342900" lvl="0" indent="-342900">
              <a:spcAft>
                <a:spcPts val="1000"/>
              </a:spcAft>
              <a:buClr>
                <a:srgbClr val="BBE0E3">
                  <a:lumMod val="75000"/>
                </a:srgbClr>
              </a:buClr>
              <a:buSzPct val="60000"/>
              <a:buFont typeface="Arial" panose="020B0604020202020204" pitchFamily="34" charset="0"/>
              <a:buChar char="►"/>
            </a:pPr>
            <a:r>
              <a:rPr lang="it-IT" sz="2000" b="1" dirty="0">
                <a:solidFill>
                  <a:srgbClr val="000000"/>
                </a:solidFill>
              </a:rPr>
              <a:t>Come si prepara una soluzione di NaCl 0,150 </a:t>
            </a:r>
            <a:r>
              <a:rPr lang="it-IT" sz="2000" b="1" i="1" dirty="0">
                <a:solidFill>
                  <a:srgbClr val="000000"/>
                </a:solidFill>
              </a:rPr>
              <a:t>m</a:t>
            </a:r>
            <a:r>
              <a:rPr lang="it-IT" sz="2000" b="1" dirty="0">
                <a:solidFill>
                  <a:srgbClr val="000000"/>
                </a:solidFill>
              </a:rPr>
              <a:t>?</a:t>
            </a:r>
            <a:br>
              <a:rPr lang="it-IT" sz="2000" b="1" dirty="0">
                <a:solidFill>
                  <a:srgbClr val="000000"/>
                </a:solidFill>
              </a:rPr>
            </a:br>
            <a:r>
              <a:rPr lang="it-IT" sz="2000" dirty="0">
                <a:solidFill>
                  <a:srgbClr val="000000"/>
                </a:solidFill>
              </a:rPr>
              <a:t>Quanti grammi di NaCl vanno sciolti in 500,0 g d’acqua per ottenere una soluzione 0,150 m?</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283237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11ABE-B580-43C6-9B33-AE9524221D06}"/>
              </a:ext>
            </a:extLst>
          </p:cNvPr>
          <p:cNvSpPr>
            <a:spLocks noGrp="1"/>
          </p:cNvSpPr>
          <p:nvPr>
            <p:ph type="title"/>
          </p:nvPr>
        </p:nvSpPr>
        <p:spPr/>
        <p:txBody>
          <a:bodyPr/>
          <a:lstStyle/>
          <a:p>
            <a:r>
              <a:rPr lang="it-IT" dirty="0"/>
              <a:t>Dissoluzione e solubilità</a:t>
            </a:r>
            <a:br>
              <a:rPr lang="it-IT" dirty="0"/>
            </a:br>
            <a:r>
              <a:rPr lang="it-IT" dirty="0"/>
              <a:t>dei soluti nelle soluzioni liquide</a:t>
            </a:r>
          </a:p>
        </p:txBody>
      </p:sp>
      <p:sp>
        <p:nvSpPr>
          <p:cNvPr id="3" name="Segnaposto contenuto 2">
            <a:extLst>
              <a:ext uri="{FF2B5EF4-FFF2-40B4-BE49-F238E27FC236}">
                <a16:creationId xmlns:a16="http://schemas.microsoft.com/office/drawing/2014/main" id="{0AC4409D-949F-4A9F-9568-44F092892B18}"/>
              </a:ext>
            </a:extLst>
          </p:cNvPr>
          <p:cNvSpPr>
            <a:spLocks noGrp="1"/>
          </p:cNvSpPr>
          <p:nvPr>
            <p:ph idx="1"/>
          </p:nvPr>
        </p:nvSpPr>
        <p:spPr>
          <a:xfrm>
            <a:off x="457200" y="1546448"/>
            <a:ext cx="8219256" cy="3589696"/>
          </a:xfrm>
        </p:spPr>
        <p:txBody>
          <a:bodyPr/>
          <a:lstStyle/>
          <a:p>
            <a:r>
              <a:rPr lang="it-IT" dirty="0"/>
              <a:t>La </a:t>
            </a:r>
            <a:r>
              <a:rPr lang="it-IT" b="1" dirty="0"/>
              <a:t>solubilità </a:t>
            </a:r>
            <a:r>
              <a:rPr lang="it-IT" dirty="0"/>
              <a:t>è la quantità in grammi di una sostanza che, disciolta in 100 g di </a:t>
            </a:r>
            <a:r>
              <a:rPr lang="it-IT" i="1" dirty="0"/>
              <a:t>solvente </a:t>
            </a:r>
            <a:r>
              <a:rPr lang="it-IT" dirty="0"/>
              <a:t>a una data temperatura, rende satura la soluzione.</a:t>
            </a:r>
          </a:p>
          <a:p>
            <a:r>
              <a:rPr lang="it-IT" dirty="0"/>
              <a:t>In una soluzione satura di un soluto solido a temperatura costante si stabilisce un equilibrio dinamico fra il soluto </a:t>
            </a:r>
            <a:r>
              <a:rPr lang="it-IT" dirty="0" err="1"/>
              <a:t>indisciolto</a:t>
            </a:r>
            <a:r>
              <a:rPr lang="it-IT" dirty="0"/>
              <a:t> e quello in soluzione.</a:t>
            </a:r>
          </a:p>
        </p:txBody>
      </p:sp>
      <p:sp>
        <p:nvSpPr>
          <p:cNvPr id="4" name="Segnaposto piè di pagina 3">
            <a:extLst>
              <a:ext uri="{FF2B5EF4-FFF2-40B4-BE49-F238E27FC236}">
                <a16:creationId xmlns:a16="http://schemas.microsoft.com/office/drawing/2014/main" id="{840CE940-DD71-45B2-85D1-9E3731C34F1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F3750F91-42C8-4C66-B9AA-04D21FD533AF}"/>
              </a:ext>
            </a:extLst>
          </p:cNvPr>
          <p:cNvPicPr>
            <a:picLocks noChangeAspect="1"/>
          </p:cNvPicPr>
          <p:nvPr/>
        </p:nvPicPr>
        <p:blipFill>
          <a:blip r:embed="rId2"/>
          <a:stretch>
            <a:fillRect/>
          </a:stretch>
        </p:blipFill>
        <p:spPr>
          <a:xfrm>
            <a:off x="1022326" y="4477548"/>
            <a:ext cx="7089004" cy="1317191"/>
          </a:xfrm>
          <a:prstGeom prst="rect">
            <a:avLst/>
          </a:prstGeom>
        </p:spPr>
      </p:pic>
    </p:spTree>
    <p:extLst>
      <p:ext uri="{BB962C8B-B14F-4D97-AF65-F5344CB8AC3E}">
        <p14:creationId xmlns:p14="http://schemas.microsoft.com/office/powerpoint/2010/main" val="120753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F11ABE-B580-43C6-9B33-AE9524221D06}"/>
              </a:ext>
            </a:extLst>
          </p:cNvPr>
          <p:cNvSpPr>
            <a:spLocks noGrp="1"/>
          </p:cNvSpPr>
          <p:nvPr>
            <p:ph type="title"/>
          </p:nvPr>
        </p:nvSpPr>
        <p:spPr/>
        <p:txBody>
          <a:bodyPr/>
          <a:lstStyle/>
          <a:p>
            <a:r>
              <a:rPr lang="it-IT" dirty="0"/>
              <a:t>Dissoluzione e solubilità</a:t>
            </a:r>
            <a:br>
              <a:rPr lang="it-IT" dirty="0"/>
            </a:br>
            <a:r>
              <a:rPr lang="it-IT" dirty="0"/>
              <a:t>dei soluti nelle soluzioni liquide</a:t>
            </a:r>
          </a:p>
        </p:txBody>
      </p:sp>
      <p:sp>
        <p:nvSpPr>
          <p:cNvPr id="3" name="Segnaposto contenuto 2">
            <a:extLst>
              <a:ext uri="{FF2B5EF4-FFF2-40B4-BE49-F238E27FC236}">
                <a16:creationId xmlns:a16="http://schemas.microsoft.com/office/drawing/2014/main" id="{0AC4409D-949F-4A9F-9568-44F092892B18}"/>
              </a:ext>
            </a:extLst>
          </p:cNvPr>
          <p:cNvSpPr>
            <a:spLocks noGrp="1"/>
          </p:cNvSpPr>
          <p:nvPr>
            <p:ph idx="1"/>
          </p:nvPr>
        </p:nvSpPr>
        <p:spPr>
          <a:xfrm>
            <a:off x="457200" y="1546448"/>
            <a:ext cx="8219256" cy="914400"/>
          </a:xfrm>
        </p:spPr>
        <p:txBody>
          <a:bodyPr/>
          <a:lstStyle/>
          <a:p>
            <a:r>
              <a:rPr lang="it-IT" dirty="0"/>
              <a:t>La maggior parte delle sostanze solide diviene più solubile all’aumentare della temperatura della soluzione.</a:t>
            </a:r>
          </a:p>
        </p:txBody>
      </p:sp>
      <p:sp>
        <p:nvSpPr>
          <p:cNvPr id="4" name="Segnaposto piè di pagina 3">
            <a:extLst>
              <a:ext uri="{FF2B5EF4-FFF2-40B4-BE49-F238E27FC236}">
                <a16:creationId xmlns:a16="http://schemas.microsoft.com/office/drawing/2014/main" id="{840CE940-DD71-45B2-85D1-9E3731C34F1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CD77940-A353-4E0A-B6DB-001772584054}"/>
              </a:ext>
            </a:extLst>
          </p:cNvPr>
          <p:cNvPicPr>
            <a:picLocks noChangeAspect="1"/>
          </p:cNvPicPr>
          <p:nvPr/>
        </p:nvPicPr>
        <p:blipFill>
          <a:blip r:embed="rId2"/>
          <a:stretch>
            <a:fillRect/>
          </a:stretch>
        </p:blipFill>
        <p:spPr>
          <a:xfrm>
            <a:off x="2208188" y="2492896"/>
            <a:ext cx="4727624" cy="3916482"/>
          </a:xfrm>
          <a:prstGeom prst="rect">
            <a:avLst/>
          </a:prstGeom>
        </p:spPr>
      </p:pic>
    </p:spTree>
    <p:extLst>
      <p:ext uri="{BB962C8B-B14F-4D97-AF65-F5344CB8AC3E}">
        <p14:creationId xmlns:p14="http://schemas.microsoft.com/office/powerpoint/2010/main" val="273307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84854-5292-4BDE-88C9-869706FD8AB3}"/>
              </a:ext>
            </a:extLst>
          </p:cNvPr>
          <p:cNvSpPr>
            <a:spLocks noGrp="1"/>
          </p:cNvSpPr>
          <p:nvPr>
            <p:ph type="title"/>
          </p:nvPr>
        </p:nvSpPr>
        <p:spPr/>
        <p:txBody>
          <a:bodyPr/>
          <a:lstStyle/>
          <a:p>
            <a:r>
              <a:rPr lang="it-IT" dirty="0"/>
              <a:t>Dissoluzione e solubilità</a:t>
            </a:r>
            <a:br>
              <a:rPr lang="it-IT" dirty="0"/>
            </a:br>
            <a:r>
              <a:rPr lang="it-IT" dirty="0"/>
              <a:t>dei soluti nelle soluzioni liquide</a:t>
            </a:r>
          </a:p>
        </p:txBody>
      </p:sp>
      <p:sp>
        <p:nvSpPr>
          <p:cNvPr id="3" name="Segnaposto contenuto 2">
            <a:extLst>
              <a:ext uri="{FF2B5EF4-FFF2-40B4-BE49-F238E27FC236}">
                <a16:creationId xmlns:a16="http://schemas.microsoft.com/office/drawing/2014/main" id="{097155F7-2229-426C-8B29-03F1B3D5F87B}"/>
              </a:ext>
            </a:extLst>
          </p:cNvPr>
          <p:cNvSpPr>
            <a:spLocks noGrp="1"/>
          </p:cNvSpPr>
          <p:nvPr>
            <p:ph idx="1"/>
          </p:nvPr>
        </p:nvSpPr>
        <p:spPr>
          <a:xfrm>
            <a:off x="457200" y="1546448"/>
            <a:ext cx="8219256" cy="3502743"/>
          </a:xfrm>
        </p:spPr>
        <p:txBody>
          <a:bodyPr/>
          <a:lstStyle/>
          <a:p>
            <a:r>
              <a:rPr lang="it-IT" b="1" dirty="0"/>
              <a:t>Legge di Henry (o legge pressione-solubilità)</a:t>
            </a:r>
            <a:r>
              <a:rPr lang="it-IT" dirty="0"/>
              <a:t>: la concentrazione di un gas in un liquido, a una data temperatura, è direttamente proporzionale alla pressione parziale del gas sulla soluzione.</a:t>
            </a:r>
          </a:p>
          <a:p>
            <a:pPr algn="ctr"/>
            <a:r>
              <a:rPr lang="it-IT" i="1" dirty="0" err="1">
                <a:latin typeface="Cambria Math" panose="02040503050406030204" pitchFamily="18" charset="0"/>
                <a:ea typeface="Cambria Math" panose="02040503050406030204" pitchFamily="18" charset="0"/>
              </a:rPr>
              <a:t>C</a:t>
            </a:r>
            <a:r>
              <a:rPr lang="it-IT" baseline="-25000" dirty="0" err="1">
                <a:latin typeface="Cambria Math" panose="02040503050406030204" pitchFamily="18" charset="0"/>
                <a:ea typeface="Cambria Math" panose="02040503050406030204" pitchFamily="18" charset="0"/>
              </a:rPr>
              <a:t>gas</a:t>
            </a:r>
            <a:r>
              <a:rPr lang="it-IT" dirty="0">
                <a:latin typeface="Cambria Math" panose="02040503050406030204" pitchFamily="18" charset="0"/>
                <a:ea typeface="Cambria Math" panose="02040503050406030204" pitchFamily="18" charset="0"/>
              </a:rPr>
              <a:t> = </a:t>
            </a:r>
            <a:r>
              <a:rPr lang="it-IT" i="1" dirty="0" err="1">
                <a:latin typeface="Cambria Math" panose="02040503050406030204" pitchFamily="18" charset="0"/>
                <a:ea typeface="Cambria Math" panose="02040503050406030204" pitchFamily="18" charset="0"/>
              </a:rPr>
              <a:t>k</a:t>
            </a:r>
            <a:r>
              <a:rPr lang="it-IT" baseline="-25000" dirty="0" err="1">
                <a:latin typeface="Cambria Math" panose="02040503050406030204" pitchFamily="18" charset="0"/>
                <a:ea typeface="Cambria Math" panose="02040503050406030204" pitchFamily="18" charset="0"/>
              </a:rPr>
              <a:t>H</a:t>
            </a:r>
            <a:r>
              <a:rPr lang="it-IT" dirty="0">
                <a:latin typeface="Cambria Math" panose="02040503050406030204" pitchFamily="18" charset="0"/>
                <a:ea typeface="Cambria Math" panose="02040503050406030204" pitchFamily="18" charset="0"/>
              </a:rPr>
              <a:t> </a:t>
            </a:r>
            <a:r>
              <a:rPr lang="it-IT" i="1" dirty="0" err="1">
                <a:latin typeface="Cambria Math" panose="02040503050406030204" pitchFamily="18" charset="0"/>
                <a:ea typeface="Cambria Math" panose="02040503050406030204" pitchFamily="18" charset="0"/>
              </a:rPr>
              <a:t>P</a:t>
            </a:r>
            <a:r>
              <a:rPr lang="it-IT" baseline="-25000" dirty="0" err="1">
                <a:latin typeface="Cambria Math" panose="02040503050406030204" pitchFamily="18" charset="0"/>
                <a:ea typeface="Cambria Math" panose="02040503050406030204" pitchFamily="18" charset="0"/>
              </a:rPr>
              <a:t>gas</a:t>
            </a:r>
            <a:r>
              <a:rPr lang="it-IT" baseline="-25000"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rPr>
              <a:t>(</a:t>
            </a:r>
            <a:r>
              <a:rPr lang="it-IT" i="1" dirty="0">
                <a:latin typeface="Cambria Math" panose="02040503050406030204" pitchFamily="18" charset="0"/>
                <a:ea typeface="Cambria Math" panose="02040503050406030204" pitchFamily="18" charset="0"/>
              </a:rPr>
              <a:t>T </a:t>
            </a:r>
            <a:r>
              <a:rPr lang="it-IT" dirty="0">
                <a:latin typeface="Cambria Math" panose="02040503050406030204" pitchFamily="18" charset="0"/>
                <a:ea typeface="Cambria Math" panose="02040503050406030204" pitchFamily="18" charset="0"/>
              </a:rPr>
              <a:t>costante)</a:t>
            </a:r>
          </a:p>
          <a:p>
            <a:r>
              <a:rPr lang="it-IT" dirty="0"/>
              <a:t>La solubilità dei gas in acqua diminuisce sempre con l’aumentare della temperatura e aumenta con l’aumento della pressione.</a:t>
            </a:r>
          </a:p>
        </p:txBody>
      </p:sp>
      <p:sp>
        <p:nvSpPr>
          <p:cNvPr id="4" name="Segnaposto piè di pagina 3">
            <a:extLst>
              <a:ext uri="{FF2B5EF4-FFF2-40B4-BE49-F238E27FC236}">
                <a16:creationId xmlns:a16="http://schemas.microsoft.com/office/drawing/2014/main" id="{E4E39FCA-8A7C-4ED8-BEC1-B725253C69D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0B44600-F362-49BB-BDAC-E14934A7886E}"/>
              </a:ext>
            </a:extLst>
          </p:cNvPr>
          <p:cNvPicPr>
            <a:picLocks noChangeAspect="1"/>
          </p:cNvPicPr>
          <p:nvPr/>
        </p:nvPicPr>
        <p:blipFill>
          <a:blip r:embed="rId2"/>
          <a:stretch>
            <a:fillRect/>
          </a:stretch>
        </p:blipFill>
        <p:spPr>
          <a:xfrm>
            <a:off x="2955611" y="4941168"/>
            <a:ext cx="3232777" cy="1445066"/>
          </a:xfrm>
          <a:prstGeom prst="rect">
            <a:avLst/>
          </a:prstGeom>
        </p:spPr>
      </p:pic>
    </p:spTree>
    <p:extLst>
      <p:ext uri="{BB962C8B-B14F-4D97-AF65-F5344CB8AC3E}">
        <p14:creationId xmlns:p14="http://schemas.microsoft.com/office/powerpoint/2010/main" val="1776982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AC708-0215-4CCC-BE07-A540DBBBA39A}"/>
              </a:ext>
            </a:extLst>
          </p:cNvPr>
          <p:cNvSpPr>
            <a:spLocks noGrp="1"/>
          </p:cNvSpPr>
          <p:nvPr>
            <p:ph type="title"/>
          </p:nvPr>
        </p:nvSpPr>
        <p:spPr/>
        <p:txBody>
          <a:bodyPr/>
          <a:lstStyle/>
          <a:p>
            <a:r>
              <a:rPr lang="it-IT" dirty="0"/>
              <a:t>La solubilità e</a:t>
            </a:r>
            <a:br>
              <a:rPr lang="it-IT" dirty="0"/>
            </a:br>
            <a:r>
              <a:rPr lang="it-IT" dirty="0"/>
              <a:t>le barriere energetiche</a:t>
            </a:r>
          </a:p>
        </p:txBody>
      </p:sp>
      <p:sp>
        <p:nvSpPr>
          <p:cNvPr id="3" name="Segnaposto contenuto 2">
            <a:extLst>
              <a:ext uri="{FF2B5EF4-FFF2-40B4-BE49-F238E27FC236}">
                <a16:creationId xmlns:a16="http://schemas.microsoft.com/office/drawing/2014/main" id="{72E3F8A0-6471-4E35-B190-0E0FECD9A88B}"/>
              </a:ext>
            </a:extLst>
          </p:cNvPr>
          <p:cNvSpPr>
            <a:spLocks noGrp="1"/>
          </p:cNvSpPr>
          <p:nvPr>
            <p:ph idx="1"/>
          </p:nvPr>
        </p:nvSpPr>
        <p:spPr>
          <a:xfrm>
            <a:off x="457200" y="1546447"/>
            <a:ext cx="8219256" cy="1747109"/>
          </a:xfrm>
        </p:spPr>
        <p:txBody>
          <a:bodyPr/>
          <a:lstStyle/>
          <a:p>
            <a:r>
              <a:rPr lang="it-IT" dirty="0"/>
              <a:t>Quando due gas, inizialmente contenuti in due compartimenti diversi occupano lo stesso spazio, si mescolano spontaneamente: </a:t>
            </a:r>
            <a:r>
              <a:rPr lang="it-IT" i="1" dirty="0"/>
              <a:t>un sistema tende spontaneamente verso lo stato di maggior disordine</a:t>
            </a:r>
            <a:r>
              <a:rPr lang="it-IT" dirty="0"/>
              <a:t>.</a:t>
            </a:r>
          </a:p>
        </p:txBody>
      </p:sp>
      <p:sp>
        <p:nvSpPr>
          <p:cNvPr id="4" name="Segnaposto piè di pagina 3">
            <a:extLst>
              <a:ext uri="{FF2B5EF4-FFF2-40B4-BE49-F238E27FC236}">
                <a16:creationId xmlns:a16="http://schemas.microsoft.com/office/drawing/2014/main" id="{7C02F94D-A32B-4D95-AC7D-C932B5576A1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71503AE4-B853-4A01-81D1-750803689119}"/>
              </a:ext>
            </a:extLst>
          </p:cNvPr>
          <p:cNvPicPr>
            <a:picLocks noChangeAspect="1"/>
          </p:cNvPicPr>
          <p:nvPr/>
        </p:nvPicPr>
        <p:blipFill>
          <a:blip r:embed="rId2"/>
          <a:stretch>
            <a:fillRect/>
          </a:stretch>
        </p:blipFill>
        <p:spPr>
          <a:xfrm>
            <a:off x="1455226" y="3293557"/>
            <a:ext cx="6233548" cy="2929930"/>
          </a:xfrm>
          <a:prstGeom prst="rect">
            <a:avLst/>
          </a:prstGeom>
        </p:spPr>
      </p:pic>
    </p:spTree>
    <p:extLst>
      <p:ext uri="{BB962C8B-B14F-4D97-AF65-F5344CB8AC3E}">
        <p14:creationId xmlns:p14="http://schemas.microsoft.com/office/powerpoint/2010/main" val="235804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AC708-0215-4CCC-BE07-A540DBBBA39A}"/>
              </a:ext>
            </a:extLst>
          </p:cNvPr>
          <p:cNvSpPr>
            <a:spLocks noGrp="1"/>
          </p:cNvSpPr>
          <p:nvPr>
            <p:ph type="title"/>
          </p:nvPr>
        </p:nvSpPr>
        <p:spPr/>
        <p:txBody>
          <a:bodyPr/>
          <a:lstStyle/>
          <a:p>
            <a:r>
              <a:rPr lang="it-IT" dirty="0"/>
              <a:t>La solubilità e</a:t>
            </a:r>
            <a:br>
              <a:rPr lang="it-IT" dirty="0"/>
            </a:br>
            <a:r>
              <a:rPr lang="it-IT" dirty="0"/>
              <a:t>le barriere energetiche</a:t>
            </a:r>
          </a:p>
        </p:txBody>
      </p:sp>
      <p:sp>
        <p:nvSpPr>
          <p:cNvPr id="3" name="Segnaposto contenuto 2">
            <a:extLst>
              <a:ext uri="{FF2B5EF4-FFF2-40B4-BE49-F238E27FC236}">
                <a16:creationId xmlns:a16="http://schemas.microsoft.com/office/drawing/2014/main" id="{72E3F8A0-6471-4E35-B190-0E0FECD9A88B}"/>
              </a:ext>
            </a:extLst>
          </p:cNvPr>
          <p:cNvSpPr>
            <a:spLocks noGrp="1"/>
          </p:cNvSpPr>
          <p:nvPr>
            <p:ph idx="1"/>
          </p:nvPr>
        </p:nvSpPr>
        <p:spPr>
          <a:xfrm>
            <a:off x="457200" y="1546449"/>
            <a:ext cx="8219256" cy="1306488"/>
          </a:xfrm>
        </p:spPr>
        <p:txBody>
          <a:bodyPr/>
          <a:lstStyle/>
          <a:p>
            <a:r>
              <a:rPr lang="it-IT" dirty="0"/>
              <a:t>Perché due liquidi siano miscibili, le forze di attrazione intermolecolari tra soluto e solvente devono essere più intense di quelle all’interno del soluto: </a:t>
            </a:r>
            <a:r>
              <a:rPr lang="it-IT" i="1" dirty="0"/>
              <a:t>simile scioglie simile.</a:t>
            </a:r>
            <a:endParaRPr lang="it-IT" dirty="0"/>
          </a:p>
        </p:txBody>
      </p:sp>
      <p:sp>
        <p:nvSpPr>
          <p:cNvPr id="4" name="Segnaposto piè di pagina 3">
            <a:extLst>
              <a:ext uri="{FF2B5EF4-FFF2-40B4-BE49-F238E27FC236}">
                <a16:creationId xmlns:a16="http://schemas.microsoft.com/office/drawing/2014/main" id="{7C02F94D-A32B-4D95-AC7D-C932B5576A1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8" name="Immagine 7">
            <a:extLst>
              <a:ext uri="{FF2B5EF4-FFF2-40B4-BE49-F238E27FC236}">
                <a16:creationId xmlns:a16="http://schemas.microsoft.com/office/drawing/2014/main" id="{399F9C30-3EDB-454D-B18A-403748C5A833}"/>
              </a:ext>
            </a:extLst>
          </p:cNvPr>
          <p:cNvPicPr>
            <a:picLocks noChangeAspect="1"/>
          </p:cNvPicPr>
          <p:nvPr/>
        </p:nvPicPr>
        <p:blipFill>
          <a:blip r:embed="rId2"/>
          <a:stretch>
            <a:fillRect/>
          </a:stretch>
        </p:blipFill>
        <p:spPr>
          <a:xfrm>
            <a:off x="1689800" y="2819241"/>
            <a:ext cx="5754053" cy="1766888"/>
          </a:xfrm>
          <a:prstGeom prst="rect">
            <a:avLst/>
          </a:prstGeom>
        </p:spPr>
      </p:pic>
      <p:pic>
        <p:nvPicPr>
          <p:cNvPr id="9" name="Immagine 8">
            <a:extLst>
              <a:ext uri="{FF2B5EF4-FFF2-40B4-BE49-F238E27FC236}">
                <a16:creationId xmlns:a16="http://schemas.microsoft.com/office/drawing/2014/main" id="{A883043B-AD7A-44E0-BFA6-957B7674185B}"/>
              </a:ext>
            </a:extLst>
          </p:cNvPr>
          <p:cNvPicPr>
            <a:picLocks noChangeAspect="1"/>
          </p:cNvPicPr>
          <p:nvPr/>
        </p:nvPicPr>
        <p:blipFill>
          <a:blip r:embed="rId3"/>
          <a:stretch>
            <a:fillRect/>
          </a:stretch>
        </p:blipFill>
        <p:spPr>
          <a:xfrm>
            <a:off x="643004" y="4563767"/>
            <a:ext cx="7847647" cy="1846897"/>
          </a:xfrm>
          <a:prstGeom prst="rect">
            <a:avLst/>
          </a:prstGeom>
        </p:spPr>
      </p:pic>
    </p:spTree>
    <p:extLst>
      <p:ext uri="{BB962C8B-B14F-4D97-AF65-F5344CB8AC3E}">
        <p14:creationId xmlns:p14="http://schemas.microsoft.com/office/powerpoint/2010/main" val="184292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F171167-C302-43F6-BFC8-B67FF6233698}"/>
              </a:ext>
            </a:extLst>
          </p:cNvPr>
          <p:cNvPicPr>
            <a:picLocks noChangeAspect="1"/>
          </p:cNvPicPr>
          <p:nvPr/>
        </p:nvPicPr>
        <p:blipFill>
          <a:blip r:embed="rId2"/>
          <a:stretch>
            <a:fillRect/>
          </a:stretch>
        </p:blipFill>
        <p:spPr>
          <a:xfrm>
            <a:off x="3203848" y="4308571"/>
            <a:ext cx="5472608" cy="1928741"/>
          </a:xfrm>
          <a:prstGeom prst="rect">
            <a:avLst/>
          </a:prstGeom>
        </p:spPr>
      </p:pic>
      <p:sp>
        <p:nvSpPr>
          <p:cNvPr id="2" name="Titolo 1">
            <a:extLst>
              <a:ext uri="{FF2B5EF4-FFF2-40B4-BE49-F238E27FC236}">
                <a16:creationId xmlns:a16="http://schemas.microsoft.com/office/drawing/2014/main" id="{253AC708-0215-4CCC-BE07-A540DBBBA39A}"/>
              </a:ext>
            </a:extLst>
          </p:cNvPr>
          <p:cNvSpPr>
            <a:spLocks noGrp="1"/>
          </p:cNvSpPr>
          <p:nvPr>
            <p:ph type="title"/>
          </p:nvPr>
        </p:nvSpPr>
        <p:spPr/>
        <p:txBody>
          <a:bodyPr/>
          <a:lstStyle/>
          <a:p>
            <a:r>
              <a:rPr lang="it-IT" dirty="0"/>
              <a:t>La solubilità e</a:t>
            </a:r>
            <a:br>
              <a:rPr lang="it-IT" dirty="0"/>
            </a:br>
            <a:r>
              <a:rPr lang="it-IT" dirty="0"/>
              <a:t>le barriere energetiche</a:t>
            </a:r>
          </a:p>
        </p:txBody>
      </p:sp>
      <p:sp>
        <p:nvSpPr>
          <p:cNvPr id="3" name="Segnaposto contenuto 2">
            <a:extLst>
              <a:ext uri="{FF2B5EF4-FFF2-40B4-BE49-F238E27FC236}">
                <a16:creationId xmlns:a16="http://schemas.microsoft.com/office/drawing/2014/main" id="{72E3F8A0-6471-4E35-B190-0E0FECD9A88B}"/>
              </a:ext>
            </a:extLst>
          </p:cNvPr>
          <p:cNvSpPr>
            <a:spLocks noGrp="1"/>
          </p:cNvSpPr>
          <p:nvPr>
            <p:ph idx="1"/>
          </p:nvPr>
        </p:nvSpPr>
        <p:spPr>
          <a:xfrm>
            <a:off x="457200" y="1546448"/>
            <a:ext cx="8219256" cy="1306488"/>
          </a:xfrm>
        </p:spPr>
        <p:txBody>
          <a:bodyPr/>
          <a:lstStyle/>
          <a:p>
            <a:r>
              <a:rPr lang="it-IT" dirty="0"/>
              <a:t>Per indicare che la particella di soluto è circondata dalle molecole del solvente si usa il termine </a:t>
            </a:r>
            <a:r>
              <a:rPr lang="it-IT" b="1" dirty="0"/>
              <a:t>solvatazione</a:t>
            </a:r>
            <a:r>
              <a:rPr lang="it-IT" dirty="0"/>
              <a:t>. L’</a:t>
            </a:r>
            <a:r>
              <a:rPr lang="it-IT" b="1" dirty="0"/>
              <a:t>idratazione </a:t>
            </a:r>
            <a:r>
              <a:rPr lang="it-IT" dirty="0"/>
              <a:t>è un caso particolare di solvatazione.</a:t>
            </a:r>
          </a:p>
        </p:txBody>
      </p:sp>
      <p:sp>
        <p:nvSpPr>
          <p:cNvPr id="4" name="Segnaposto piè di pagina 3">
            <a:extLst>
              <a:ext uri="{FF2B5EF4-FFF2-40B4-BE49-F238E27FC236}">
                <a16:creationId xmlns:a16="http://schemas.microsoft.com/office/drawing/2014/main" id="{7C02F94D-A32B-4D95-AC7D-C932B5576A1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5B7A9BF1-6D42-4660-941F-276CCFA17A28}"/>
              </a:ext>
            </a:extLst>
          </p:cNvPr>
          <p:cNvPicPr>
            <a:picLocks noChangeAspect="1"/>
          </p:cNvPicPr>
          <p:nvPr/>
        </p:nvPicPr>
        <p:blipFill>
          <a:blip r:embed="rId3"/>
          <a:stretch>
            <a:fillRect/>
          </a:stretch>
        </p:blipFill>
        <p:spPr>
          <a:xfrm>
            <a:off x="457200" y="2858170"/>
            <a:ext cx="4618856" cy="2432152"/>
          </a:xfrm>
          <a:prstGeom prst="rect">
            <a:avLst/>
          </a:prstGeom>
        </p:spPr>
      </p:pic>
    </p:spTree>
    <p:extLst>
      <p:ext uri="{BB962C8B-B14F-4D97-AF65-F5344CB8AC3E}">
        <p14:creationId xmlns:p14="http://schemas.microsoft.com/office/powerpoint/2010/main" val="422271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0E1090-C20D-44E6-9CDA-520C8D853E7A}"/>
              </a:ext>
            </a:extLst>
          </p:cNvPr>
          <p:cNvSpPr>
            <a:spLocks noGrp="1"/>
          </p:cNvSpPr>
          <p:nvPr>
            <p:ph type="title"/>
          </p:nvPr>
        </p:nvSpPr>
        <p:spPr/>
        <p:txBody>
          <a:bodyPr/>
          <a:lstStyle/>
          <a:p>
            <a:r>
              <a:rPr lang="it-IT" dirty="0"/>
              <a:t>La conducibilità elettrica</a:t>
            </a:r>
          </a:p>
        </p:txBody>
      </p:sp>
      <p:sp>
        <p:nvSpPr>
          <p:cNvPr id="3" name="Segnaposto contenuto 2">
            <a:extLst>
              <a:ext uri="{FF2B5EF4-FFF2-40B4-BE49-F238E27FC236}">
                <a16:creationId xmlns:a16="http://schemas.microsoft.com/office/drawing/2014/main" id="{4BD809BD-C793-4086-BFB7-64B44ACD07E2}"/>
              </a:ext>
            </a:extLst>
          </p:cNvPr>
          <p:cNvSpPr>
            <a:spLocks noGrp="1"/>
          </p:cNvSpPr>
          <p:nvPr>
            <p:ph idx="1"/>
          </p:nvPr>
        </p:nvSpPr>
        <p:spPr>
          <a:xfrm>
            <a:off x="457200" y="1340768"/>
            <a:ext cx="8219256" cy="2232248"/>
          </a:xfrm>
        </p:spPr>
        <p:txBody>
          <a:bodyPr/>
          <a:lstStyle/>
          <a:p>
            <a:r>
              <a:rPr lang="it-IT" dirty="0"/>
              <a:t>Una soluzione </a:t>
            </a:r>
            <a:r>
              <a:rPr lang="it-IT" i="1" dirty="0"/>
              <a:t>conduce corrente elettrica </a:t>
            </a:r>
            <a:r>
              <a:rPr lang="it-IT" dirty="0"/>
              <a:t>se contiene particelle cariche in grado di muoversi liberamente, come accade nelle soluzioni acquose dei composti ionici.</a:t>
            </a:r>
          </a:p>
          <a:p>
            <a:r>
              <a:rPr lang="it-IT" dirty="0"/>
              <a:t>I soluti che danno a soluzioni acquose una buona conducibilità elettrica sono detti </a:t>
            </a:r>
            <a:r>
              <a:rPr lang="it-IT" b="1" dirty="0"/>
              <a:t>elettroliti</a:t>
            </a:r>
            <a:r>
              <a:rPr lang="it-IT" dirty="0"/>
              <a:t>.</a:t>
            </a:r>
          </a:p>
        </p:txBody>
      </p:sp>
      <p:sp>
        <p:nvSpPr>
          <p:cNvPr id="4" name="Segnaposto piè di pagina 3">
            <a:extLst>
              <a:ext uri="{FF2B5EF4-FFF2-40B4-BE49-F238E27FC236}">
                <a16:creationId xmlns:a16="http://schemas.microsoft.com/office/drawing/2014/main" id="{8CABD1CE-1904-430E-8040-3512FB09E32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3FFF36C9-F27B-4766-9E59-66644524FD6F}"/>
              </a:ext>
            </a:extLst>
          </p:cNvPr>
          <p:cNvPicPr>
            <a:picLocks noChangeAspect="1"/>
          </p:cNvPicPr>
          <p:nvPr/>
        </p:nvPicPr>
        <p:blipFill>
          <a:blip r:embed="rId2"/>
          <a:stretch>
            <a:fillRect/>
          </a:stretch>
        </p:blipFill>
        <p:spPr>
          <a:xfrm>
            <a:off x="1291098" y="3670522"/>
            <a:ext cx="6561803" cy="2566790"/>
          </a:xfrm>
          <a:prstGeom prst="rect">
            <a:avLst/>
          </a:prstGeom>
        </p:spPr>
      </p:pic>
    </p:spTree>
    <p:extLst>
      <p:ext uri="{BB962C8B-B14F-4D97-AF65-F5344CB8AC3E}">
        <p14:creationId xmlns:p14="http://schemas.microsoft.com/office/powerpoint/2010/main" val="66096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0E1090-C20D-44E6-9CDA-520C8D853E7A}"/>
              </a:ext>
            </a:extLst>
          </p:cNvPr>
          <p:cNvSpPr>
            <a:spLocks noGrp="1"/>
          </p:cNvSpPr>
          <p:nvPr>
            <p:ph type="title"/>
          </p:nvPr>
        </p:nvSpPr>
        <p:spPr/>
        <p:txBody>
          <a:bodyPr/>
          <a:lstStyle/>
          <a:p>
            <a:r>
              <a:rPr lang="it-IT" dirty="0"/>
              <a:t>La conducibilità elettrica</a:t>
            </a:r>
          </a:p>
        </p:txBody>
      </p:sp>
      <p:sp>
        <p:nvSpPr>
          <p:cNvPr id="3" name="Segnaposto contenuto 2">
            <a:extLst>
              <a:ext uri="{FF2B5EF4-FFF2-40B4-BE49-F238E27FC236}">
                <a16:creationId xmlns:a16="http://schemas.microsoft.com/office/drawing/2014/main" id="{4BD809BD-C793-4086-BFB7-64B44ACD07E2}"/>
              </a:ext>
            </a:extLst>
          </p:cNvPr>
          <p:cNvSpPr>
            <a:spLocks noGrp="1"/>
          </p:cNvSpPr>
          <p:nvPr>
            <p:ph idx="1"/>
          </p:nvPr>
        </p:nvSpPr>
        <p:spPr>
          <a:xfrm>
            <a:off x="457200" y="1340768"/>
            <a:ext cx="8219256" cy="4608512"/>
          </a:xfrm>
        </p:spPr>
        <p:txBody>
          <a:bodyPr/>
          <a:lstStyle/>
          <a:p>
            <a:r>
              <a:rPr lang="it-IT" dirty="0"/>
              <a:t>La dissociazione ionica si può rappresentare con le equazioni chimiche:</a:t>
            </a:r>
          </a:p>
          <a:p>
            <a:pPr algn="ctr"/>
            <a:r>
              <a:rPr lang="pt-BR" dirty="0">
                <a:latin typeface="Cambria Math" panose="02040503050406030204" pitchFamily="18" charset="0"/>
                <a:ea typeface="Cambria Math" panose="02040503050406030204" pitchFamily="18" charset="0"/>
              </a:rPr>
              <a:t>CaCl</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s</a:t>
            </a:r>
            <a:r>
              <a:rPr lang="pt-BR" dirty="0">
                <a:latin typeface="Cambria Math" panose="02040503050406030204" pitchFamily="18" charset="0"/>
                <a:ea typeface="Cambria Math" panose="02040503050406030204" pitchFamily="18" charset="0"/>
              </a:rPr>
              <a:t>) ⟶ Ca</a:t>
            </a:r>
            <a:r>
              <a:rPr lang="pt-BR" baseline="-25000" dirty="0">
                <a:latin typeface="Cambria Math" panose="02040503050406030204" pitchFamily="18" charset="0"/>
                <a:ea typeface="Cambria Math" panose="02040503050406030204" pitchFamily="18" charset="0"/>
              </a:rPr>
              <a:t>2</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+ 2Cl</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a:t>
            </a:r>
          </a:p>
          <a:p>
            <a:r>
              <a:rPr lang="it-IT" dirty="0"/>
              <a:t>Esistono sostanze molecolari che in soluzione acquosa si trasformano in ioni (</a:t>
            </a:r>
            <a:r>
              <a:rPr lang="it-IT" b="1" dirty="0"/>
              <a:t>reazione di ionizzazione</a:t>
            </a:r>
            <a:r>
              <a:rPr lang="it-IT" dirty="0"/>
              <a:t>):</a:t>
            </a:r>
          </a:p>
          <a:p>
            <a:pPr algn="ctr"/>
            <a:r>
              <a:rPr lang="pt-BR" dirty="0">
                <a:latin typeface="Cambria Math" panose="02040503050406030204" pitchFamily="18" charset="0"/>
                <a:ea typeface="Cambria Math" panose="02040503050406030204" pitchFamily="18" charset="0"/>
              </a:rPr>
              <a:t>HCl + 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 ⟶ H</a:t>
            </a:r>
            <a:r>
              <a:rPr lang="pt-BR" baseline="-25000" dirty="0">
                <a:latin typeface="Cambria Math" panose="02040503050406030204" pitchFamily="18" charset="0"/>
                <a:ea typeface="Cambria Math" panose="02040503050406030204" pitchFamily="18" charset="0"/>
              </a:rPr>
              <a:t>3</a:t>
            </a:r>
            <a:r>
              <a:rPr lang="pt-BR" dirty="0">
                <a:latin typeface="Cambria Math" panose="02040503050406030204" pitchFamily="18" charset="0"/>
                <a:ea typeface="Cambria Math" panose="02040503050406030204" pitchFamily="18" charset="0"/>
              </a:rPr>
              <a:t>O</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Cl</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a:t>
            </a:r>
          </a:p>
          <a:p>
            <a:pPr algn="ctr"/>
            <a:r>
              <a:rPr lang="pt-BR" dirty="0">
                <a:latin typeface="Cambria Math" panose="02040503050406030204" pitchFamily="18" charset="0"/>
                <a:ea typeface="Cambria Math" panose="02040503050406030204" pitchFamily="18" charset="0"/>
              </a:rPr>
              <a:t>NH</a:t>
            </a:r>
            <a:r>
              <a:rPr lang="pt-BR" baseline="-25000" dirty="0">
                <a:latin typeface="Cambria Math" panose="02040503050406030204" pitchFamily="18" charset="0"/>
                <a:ea typeface="Cambria Math" panose="02040503050406030204" pitchFamily="18" charset="0"/>
              </a:rPr>
              <a:t>3</a:t>
            </a:r>
            <a:r>
              <a:rPr lang="pt-BR" dirty="0">
                <a:latin typeface="Cambria Math" panose="02040503050406030204" pitchFamily="18" charset="0"/>
                <a:ea typeface="Cambria Math" panose="02040503050406030204" pitchFamily="18" charset="0"/>
              </a:rPr>
              <a:t> + 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 ⟶ NH</a:t>
            </a:r>
            <a:r>
              <a:rPr lang="pt-BR" baseline="-25000" dirty="0">
                <a:latin typeface="Cambria Math" panose="02040503050406030204" pitchFamily="18" charset="0"/>
                <a:ea typeface="Cambria Math" panose="02040503050406030204" pitchFamily="18" charset="0"/>
              </a:rPr>
              <a:t>4</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OH</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a:t>
            </a:r>
          </a:p>
          <a:p>
            <a:r>
              <a:rPr lang="it-IT" dirty="0"/>
              <a:t>In generale, si ionizzano in acqua idracidi, ossiacidi, ammoniaca e i composti contenenti il gruppo —NH</a:t>
            </a:r>
            <a:r>
              <a:rPr lang="it-IT" baseline="-25000" dirty="0"/>
              <a:t>2</a:t>
            </a:r>
            <a:r>
              <a:rPr lang="it-IT" dirty="0"/>
              <a:t>.</a:t>
            </a:r>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8CABD1CE-1904-430E-8040-3512FB09E32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70348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6352C-FC38-42C5-8DF4-F760993647EB}"/>
              </a:ext>
            </a:extLst>
          </p:cNvPr>
          <p:cNvSpPr>
            <a:spLocks noGrp="1"/>
          </p:cNvSpPr>
          <p:nvPr>
            <p:ph type="title"/>
          </p:nvPr>
        </p:nvSpPr>
        <p:spPr/>
        <p:txBody>
          <a:bodyPr/>
          <a:lstStyle/>
          <a:p>
            <a:r>
              <a:rPr lang="it-IT" dirty="0"/>
              <a:t>Le proprietà colligative</a:t>
            </a:r>
          </a:p>
        </p:txBody>
      </p:sp>
      <p:sp>
        <p:nvSpPr>
          <p:cNvPr id="3" name="Segnaposto contenuto 2">
            <a:extLst>
              <a:ext uri="{FF2B5EF4-FFF2-40B4-BE49-F238E27FC236}">
                <a16:creationId xmlns:a16="http://schemas.microsoft.com/office/drawing/2014/main" id="{75A20475-F7AC-4E66-9152-7434A280B6C0}"/>
              </a:ext>
            </a:extLst>
          </p:cNvPr>
          <p:cNvSpPr>
            <a:spLocks noGrp="1"/>
          </p:cNvSpPr>
          <p:nvPr>
            <p:ph idx="1"/>
          </p:nvPr>
        </p:nvSpPr>
        <p:spPr>
          <a:xfrm>
            <a:off x="457200" y="1340768"/>
            <a:ext cx="8219256" cy="4968552"/>
          </a:xfrm>
        </p:spPr>
        <p:txBody>
          <a:bodyPr/>
          <a:lstStyle/>
          <a:p>
            <a:r>
              <a:rPr lang="it-IT" dirty="0"/>
              <a:t>Si dicono </a:t>
            </a:r>
            <a:r>
              <a:rPr lang="it-IT" b="1" dirty="0"/>
              <a:t>proprietà colligative </a:t>
            </a:r>
            <a:r>
              <a:rPr lang="it-IT" dirty="0"/>
              <a:t>le proprietà di una soluzione che non dipendono dalla natura chimica di soluto e solvente ma solo dalla loro </a:t>
            </a:r>
            <a:r>
              <a:rPr lang="it-IT" i="1" dirty="0"/>
              <a:t>concentrazione</a:t>
            </a:r>
            <a:r>
              <a:rPr lang="it-IT" dirty="0"/>
              <a:t>.</a:t>
            </a:r>
          </a:p>
          <a:p>
            <a:r>
              <a:rPr lang="it-IT" b="1" dirty="0"/>
              <a:t>Legge di </a:t>
            </a:r>
            <a:r>
              <a:rPr lang="it-IT" b="1" dirty="0" err="1"/>
              <a:t>Raoult</a:t>
            </a:r>
            <a:r>
              <a:rPr lang="it-IT" dirty="0"/>
              <a:t>: nelle soluzioni diluite, la pressione di vapore della soluzione è pari al prodotto tra la pressione di vapore del solvente puro e la sua frazione molare:</a:t>
            </a:r>
          </a:p>
          <a:p>
            <a:pPr algn="ctr"/>
            <a:r>
              <a:rPr lang="it-IT" i="1" dirty="0" err="1">
                <a:latin typeface="Cambria Math" panose="02040503050406030204" pitchFamily="18" charset="0"/>
                <a:ea typeface="Cambria Math" panose="02040503050406030204" pitchFamily="18" charset="0"/>
              </a:rPr>
              <a:t>P</a:t>
            </a:r>
            <a:r>
              <a:rPr lang="it-IT" baseline="-25000" dirty="0" err="1">
                <a:latin typeface="Cambria Math" panose="02040503050406030204" pitchFamily="18" charset="0"/>
                <a:ea typeface="Cambria Math" panose="02040503050406030204" pitchFamily="18" charset="0"/>
              </a:rPr>
              <a:t>soluzione</a:t>
            </a:r>
            <a:r>
              <a:rPr lang="it-IT" dirty="0">
                <a:latin typeface="Cambria Math" panose="02040503050406030204" pitchFamily="18" charset="0"/>
                <a:ea typeface="Cambria Math" panose="02040503050406030204" pitchFamily="18" charset="0"/>
              </a:rPr>
              <a:t> = </a:t>
            </a:r>
            <a:r>
              <a:rPr lang="it-IT" i="1" dirty="0">
                <a:latin typeface="Cambria Math" panose="02040503050406030204" pitchFamily="18" charset="0"/>
                <a:ea typeface="Cambria Math" panose="02040503050406030204" pitchFamily="18" charset="0"/>
              </a:rPr>
              <a:t>P </a:t>
            </a:r>
            <a:r>
              <a:rPr lang="it-IT" dirty="0">
                <a:latin typeface="Cambria Math" panose="02040503050406030204" pitchFamily="18" charset="0"/>
                <a:ea typeface="Cambria Math" panose="02040503050406030204" pitchFamily="18" charset="0"/>
              </a:rPr>
              <a:t>°</a:t>
            </a:r>
            <a:r>
              <a:rPr lang="it-IT" baseline="-25000" dirty="0">
                <a:latin typeface="Cambria Math" panose="02040503050406030204" pitchFamily="18" charset="0"/>
                <a:ea typeface="Cambria Math" panose="02040503050406030204" pitchFamily="18" charset="0"/>
              </a:rPr>
              <a:t>solvente</a:t>
            </a:r>
            <a:r>
              <a:rPr lang="it-IT" i="1" dirty="0">
                <a:latin typeface="Cambria Math" panose="02040503050406030204" pitchFamily="18" charset="0"/>
                <a:ea typeface="Cambria Math" panose="02040503050406030204" pitchFamily="18" charset="0"/>
              </a:rPr>
              <a:t> </a:t>
            </a:r>
            <a:r>
              <a:rPr lang="it-IT" i="1" dirty="0" err="1">
                <a:latin typeface="Cambria Math" panose="02040503050406030204" pitchFamily="18" charset="0"/>
                <a:ea typeface="Cambria Math" panose="02040503050406030204" pitchFamily="18" charset="0"/>
              </a:rPr>
              <a:t>X</a:t>
            </a:r>
            <a:r>
              <a:rPr lang="it-IT" baseline="-25000" dirty="0" err="1">
                <a:latin typeface="Cambria Math" panose="02040503050406030204" pitchFamily="18" charset="0"/>
                <a:ea typeface="Cambria Math" panose="02040503050406030204" pitchFamily="18" charset="0"/>
              </a:rPr>
              <a:t>solvente</a:t>
            </a:r>
            <a:endParaRPr lang="it-IT" baseline="-25000" dirty="0">
              <a:latin typeface="Cambria Math" panose="02040503050406030204" pitchFamily="18" charset="0"/>
              <a:ea typeface="Cambria Math" panose="02040503050406030204" pitchFamily="18" charset="0"/>
            </a:endParaRPr>
          </a:p>
          <a:p>
            <a:r>
              <a:rPr lang="it-IT" dirty="0"/>
              <a:t>La variazione della pressione di vapore è direttamente proporzionale alla pressione di vapore del solvente puro e la frazione molare del soluto:</a:t>
            </a:r>
          </a:p>
          <a:p>
            <a:pPr algn="ctr"/>
            <a:r>
              <a:rPr lang="el-GR" dirty="0">
                <a:latin typeface="Cambria Math" panose="02040503050406030204" pitchFamily="18" charset="0"/>
                <a:ea typeface="Cambria Math" panose="02040503050406030204" pitchFamily="18" charset="0"/>
              </a:rPr>
              <a:t>Δ</a:t>
            </a:r>
            <a:r>
              <a:rPr lang="it-IT" i="1" dirty="0">
                <a:latin typeface="Cambria Math" panose="02040503050406030204" pitchFamily="18" charset="0"/>
                <a:ea typeface="Cambria Math" panose="02040503050406030204" pitchFamily="18" charset="0"/>
              </a:rPr>
              <a:t>P </a:t>
            </a:r>
            <a:r>
              <a:rPr lang="it-IT" dirty="0">
                <a:latin typeface="Cambria Math" panose="02040503050406030204" pitchFamily="18" charset="0"/>
                <a:ea typeface="Cambria Math" panose="02040503050406030204" pitchFamily="18" charset="0"/>
              </a:rPr>
              <a:t>= </a:t>
            </a:r>
            <a:r>
              <a:rPr lang="it-IT" i="1" dirty="0">
                <a:latin typeface="Cambria Math" panose="02040503050406030204" pitchFamily="18" charset="0"/>
                <a:ea typeface="Cambria Math" panose="02040503050406030204" pitchFamily="18" charset="0"/>
              </a:rPr>
              <a:t>P </a:t>
            </a:r>
            <a:r>
              <a:rPr lang="it-IT" dirty="0">
                <a:latin typeface="Cambria Math" panose="02040503050406030204" pitchFamily="18" charset="0"/>
                <a:ea typeface="Cambria Math" panose="02040503050406030204" pitchFamily="18" charset="0"/>
              </a:rPr>
              <a:t>°</a:t>
            </a:r>
            <a:r>
              <a:rPr lang="it-IT" baseline="-25000" dirty="0">
                <a:latin typeface="Cambria Math" panose="02040503050406030204" pitchFamily="18" charset="0"/>
                <a:ea typeface="Cambria Math" panose="02040503050406030204" pitchFamily="18" charset="0"/>
              </a:rPr>
              <a:t>solvente </a:t>
            </a:r>
            <a:r>
              <a:rPr lang="it-IT" i="1" dirty="0" err="1">
                <a:latin typeface="Cambria Math" panose="02040503050406030204" pitchFamily="18" charset="0"/>
                <a:ea typeface="Cambria Math" panose="02040503050406030204" pitchFamily="18" charset="0"/>
              </a:rPr>
              <a:t>X</a:t>
            </a:r>
            <a:r>
              <a:rPr lang="it-IT" baseline="-25000" dirty="0" err="1">
                <a:latin typeface="Cambria Math" panose="02040503050406030204" pitchFamily="18" charset="0"/>
                <a:ea typeface="Cambria Math" panose="02040503050406030204" pitchFamily="18" charset="0"/>
              </a:rPr>
              <a:t>soluto</a:t>
            </a:r>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43454E02-9841-46DB-947A-83D132A5AF43}"/>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79428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5136232"/>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scrive l’equazione di dissociazione di un composto ionico?</a:t>
            </a:r>
            <a:br>
              <a:rPr lang="it-IT" sz="2000" b="1" dirty="0"/>
            </a:br>
            <a:r>
              <a:rPr lang="it-IT" altLang="it-IT" sz="2000" dirty="0">
                <a:solidFill>
                  <a:srgbClr val="000000"/>
                </a:solidFill>
              </a:rPr>
              <a:t>Il solfato d’ammonio, (NH</a:t>
            </a:r>
            <a:r>
              <a:rPr lang="it-IT" altLang="it-IT" sz="2000" baseline="-25000" dirty="0">
                <a:solidFill>
                  <a:srgbClr val="000000"/>
                </a:solidFill>
              </a:rPr>
              <a:t>4</a:t>
            </a:r>
            <a:r>
              <a:rPr lang="it-IT" altLang="it-IT" sz="2000" dirty="0">
                <a:solidFill>
                  <a:srgbClr val="000000"/>
                </a:solidFill>
              </a:rPr>
              <a:t>)</a:t>
            </a:r>
            <a:r>
              <a:rPr lang="it-IT" altLang="it-IT" sz="2000" baseline="-25000" dirty="0">
                <a:solidFill>
                  <a:srgbClr val="000000"/>
                </a:solidFill>
              </a:rPr>
              <a:t>2</a:t>
            </a:r>
            <a:r>
              <a:rPr lang="it-IT" altLang="it-IT" sz="2000" dirty="0">
                <a:solidFill>
                  <a:srgbClr val="000000"/>
                </a:solidFill>
              </a:rPr>
              <a:t>SO</a:t>
            </a:r>
            <a:r>
              <a:rPr lang="it-IT" altLang="it-IT" sz="2000" baseline="-25000" dirty="0">
                <a:solidFill>
                  <a:srgbClr val="000000"/>
                </a:solidFill>
              </a:rPr>
              <a:t>4</a:t>
            </a:r>
            <a:r>
              <a:rPr lang="it-IT" altLang="it-IT" sz="2000" dirty="0">
                <a:solidFill>
                  <a:srgbClr val="000000"/>
                </a:solidFill>
              </a:rPr>
              <a:t>, si usa in agricoltura come fertilizzante azotato. Scrivi l’equazione di dissociazione di questo composto in acqua.</a:t>
            </a:r>
          </a:p>
          <a:p>
            <a:pPr marL="342900" indent="-342900">
              <a:spcAft>
                <a:spcPts val="1000"/>
              </a:spcAft>
              <a:buClr>
                <a:schemeClr val="accent1">
                  <a:lumMod val="75000"/>
                </a:schemeClr>
              </a:buClr>
              <a:buSzPct val="60000"/>
              <a:buFont typeface="Arial" panose="020B0604020202020204" pitchFamily="34" charset="0"/>
              <a:buChar char="►"/>
            </a:pPr>
            <a:r>
              <a:rPr lang="it-IT" sz="2000" b="1" dirty="0"/>
              <a:t>Come si usa la legge di </a:t>
            </a:r>
            <a:r>
              <a:rPr lang="it-IT" sz="2000" b="1" dirty="0" err="1"/>
              <a:t>Raoult</a:t>
            </a:r>
            <a:r>
              <a:rPr lang="it-IT" sz="2000" b="1" dirty="0"/>
              <a:t>?</a:t>
            </a:r>
            <a:br>
              <a:rPr lang="it-IT" sz="2000" dirty="0"/>
            </a:br>
            <a:r>
              <a:rPr lang="it-IT" sz="2000" dirty="0"/>
              <a:t>Il tetracloruro di carbonio ha una pressione di vapore di 100 torr a 23 </a:t>
            </a:r>
            <a:r>
              <a:rPr lang="it-IT" sz="2000" dirty="0">
                <a:latin typeface="Cambria Math" panose="02040503050406030204" pitchFamily="18" charset="0"/>
                <a:ea typeface="Cambria Math" panose="02040503050406030204" pitchFamily="18" charset="0"/>
              </a:rPr>
              <a:t>°</a:t>
            </a:r>
            <a:r>
              <a:rPr lang="it-IT" sz="2000" dirty="0"/>
              <a:t>C. Questo solvente scioglie la cera, un soluto essenzialmente non volatile. Sebbene la cera sia una miscela di idrocarburi, possiamo considerare che abbia formula C</a:t>
            </a:r>
            <a:r>
              <a:rPr lang="it-IT" sz="2000" baseline="-25000" dirty="0"/>
              <a:t>22</a:t>
            </a:r>
            <a:r>
              <a:rPr lang="it-IT" sz="2000" dirty="0"/>
              <a:t>H</a:t>
            </a:r>
            <a:r>
              <a:rPr lang="it-IT" sz="2000" baseline="-25000" dirty="0"/>
              <a:t>46</a:t>
            </a:r>
            <a:r>
              <a:rPr lang="it-IT" sz="2000" dirty="0"/>
              <a:t> (M = 311 g/</a:t>
            </a:r>
            <a:r>
              <a:rPr lang="it-IT" sz="2000" dirty="0" err="1"/>
              <a:t>mol</a:t>
            </a:r>
            <a:r>
              <a:rPr lang="it-IT" sz="2000" dirty="0"/>
              <a:t>). Qual è la variazione della pressione di vapore di una soluzione, a 23 </a:t>
            </a:r>
            <a:r>
              <a:rPr lang="it-IT" sz="2000" dirty="0">
                <a:latin typeface="Cambria Math" panose="02040503050406030204" pitchFamily="18" charset="0"/>
                <a:ea typeface="Cambria Math" panose="02040503050406030204" pitchFamily="18" charset="0"/>
              </a:rPr>
              <a:t>°</a:t>
            </a:r>
            <a:r>
              <a:rPr lang="it-IT" sz="2000" dirty="0"/>
              <a:t>C, preparata sciogliendo 10,0 g di cera in 40,0 g di CCl</a:t>
            </a:r>
            <a:r>
              <a:rPr lang="it-IT" sz="2000" baseline="-25000" dirty="0"/>
              <a:t>4</a:t>
            </a:r>
            <a:r>
              <a:rPr lang="it-IT" sz="2000" dirty="0"/>
              <a:t> (M = 154 g/</a:t>
            </a:r>
            <a:r>
              <a:rPr lang="it-IT" sz="2000" dirty="0" err="1"/>
              <a:t>mol</a:t>
            </a:r>
            <a:r>
              <a:rPr lang="it-IT" sz="2000" dirty="0"/>
              <a:t>)?</a:t>
            </a:r>
            <a:endParaRPr lang="it-IT" sz="2000" b="1"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2586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4E993-26FE-4353-82FD-BD08515CAEC2}"/>
              </a:ext>
            </a:extLst>
          </p:cNvPr>
          <p:cNvSpPr>
            <a:spLocks noGrp="1"/>
          </p:cNvSpPr>
          <p:nvPr>
            <p:ph type="title"/>
          </p:nvPr>
        </p:nvSpPr>
        <p:spPr/>
        <p:txBody>
          <a:bodyPr/>
          <a:lstStyle/>
          <a:p>
            <a:r>
              <a:rPr lang="it-IT" dirty="0"/>
              <a:t>Innalzamento ebullioscopico e</a:t>
            </a:r>
            <a:br>
              <a:rPr lang="it-IT" dirty="0"/>
            </a:br>
            <a:r>
              <a:rPr lang="it-IT" dirty="0"/>
              <a:t>abbassamento crioscopico</a:t>
            </a:r>
          </a:p>
        </p:txBody>
      </p:sp>
      <p:sp>
        <p:nvSpPr>
          <p:cNvPr id="5" name="Segnaposto contenuto 4">
            <a:extLst>
              <a:ext uri="{FF2B5EF4-FFF2-40B4-BE49-F238E27FC236}">
                <a16:creationId xmlns:a16="http://schemas.microsoft.com/office/drawing/2014/main" id="{6D03C658-D365-4EF0-97AA-D116E0DD0C65}"/>
              </a:ext>
            </a:extLst>
          </p:cNvPr>
          <p:cNvSpPr>
            <a:spLocks noGrp="1"/>
          </p:cNvSpPr>
          <p:nvPr>
            <p:ph idx="1"/>
          </p:nvPr>
        </p:nvSpPr>
        <p:spPr>
          <a:xfrm>
            <a:off x="457200" y="1546447"/>
            <a:ext cx="8219256" cy="3970785"/>
          </a:xfrm>
        </p:spPr>
        <p:txBody>
          <a:bodyPr/>
          <a:lstStyle/>
          <a:p>
            <a:r>
              <a:rPr lang="it-IT" dirty="0"/>
              <a:t>I </a:t>
            </a:r>
            <a:r>
              <a:rPr lang="it-IT" b="1" dirty="0"/>
              <a:t>punti di ebollizione </a:t>
            </a:r>
            <a:r>
              <a:rPr lang="it-IT" dirty="0"/>
              <a:t>e </a:t>
            </a:r>
            <a:r>
              <a:rPr lang="it-IT" b="1" dirty="0"/>
              <a:t>di congelamento </a:t>
            </a:r>
            <a:r>
              <a:rPr lang="it-IT" dirty="0"/>
              <a:t>di una soluzione di un soluto </a:t>
            </a:r>
            <a:r>
              <a:rPr lang="it-IT"/>
              <a:t>non volatile sono </a:t>
            </a:r>
            <a:r>
              <a:rPr lang="it-IT" dirty="0"/>
              <a:t>rispettivamente più alto e più basso di quelli del solvente </a:t>
            </a:r>
            <a:r>
              <a:rPr lang="it-IT"/>
              <a:t>puro.</a:t>
            </a:r>
          </a:p>
          <a:p>
            <a:r>
              <a:rPr lang="it-IT"/>
              <a:t>La differenza fra il punto di ebollizione della soluzione e quello del solvente puro è detta </a:t>
            </a:r>
            <a:r>
              <a:rPr lang="it-IT" b="1"/>
              <a:t>innalzamento del punto di ebollizione </a:t>
            </a:r>
            <a:r>
              <a:rPr lang="el-GR" b="1"/>
              <a:t>Δ</a:t>
            </a:r>
            <a:r>
              <a:rPr lang="it-IT" b="1" i="1"/>
              <a:t>t</a:t>
            </a:r>
            <a:r>
              <a:rPr lang="it-IT" b="1" i="1" baseline="-25000"/>
              <a:t>b</a:t>
            </a:r>
            <a:r>
              <a:rPr lang="it-IT"/>
              <a:t>.</a:t>
            </a:r>
          </a:p>
          <a:p>
            <a:r>
              <a:rPr lang="it-IT"/>
              <a:t>La differenza fra il punto di congelamento/fusione dell’acqua pura e quello della soluzione è detta </a:t>
            </a:r>
            <a:r>
              <a:rPr lang="it-IT" b="1"/>
              <a:t>abbassamento del punto di congelamento </a:t>
            </a:r>
            <a:r>
              <a:rPr lang="el-GR" b="1"/>
              <a:t>Δ</a:t>
            </a:r>
            <a:r>
              <a:rPr lang="it-IT" b="1" i="1"/>
              <a:t>t</a:t>
            </a:r>
            <a:r>
              <a:rPr lang="it-IT" b="1" i="1" baseline="-25000"/>
              <a:t>f</a:t>
            </a:r>
            <a:r>
              <a:rPr lang="it-IT"/>
              <a:t>.</a:t>
            </a:r>
            <a:endParaRPr lang="it-IT" dirty="0"/>
          </a:p>
        </p:txBody>
      </p:sp>
      <p:sp>
        <p:nvSpPr>
          <p:cNvPr id="4" name="Segnaposto piè di pagina 3">
            <a:extLst>
              <a:ext uri="{FF2B5EF4-FFF2-40B4-BE49-F238E27FC236}">
                <a16:creationId xmlns:a16="http://schemas.microsoft.com/office/drawing/2014/main" id="{B4FFD097-5621-413C-9462-1AB8B0F2088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09163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4E993-26FE-4353-82FD-BD08515CAEC2}"/>
              </a:ext>
            </a:extLst>
          </p:cNvPr>
          <p:cNvSpPr>
            <a:spLocks noGrp="1"/>
          </p:cNvSpPr>
          <p:nvPr>
            <p:ph type="title"/>
          </p:nvPr>
        </p:nvSpPr>
        <p:spPr/>
        <p:txBody>
          <a:bodyPr/>
          <a:lstStyle/>
          <a:p>
            <a:r>
              <a:rPr lang="it-IT" dirty="0"/>
              <a:t>Innalzamento ebullioscopico e</a:t>
            </a:r>
            <a:br>
              <a:rPr lang="it-IT" dirty="0"/>
            </a:br>
            <a:r>
              <a:rPr lang="it-IT" dirty="0"/>
              <a:t>abbassamento crioscopico</a:t>
            </a:r>
          </a:p>
        </p:txBody>
      </p:sp>
      <p:sp>
        <p:nvSpPr>
          <p:cNvPr id="5" name="Segnaposto contenuto 4">
            <a:extLst>
              <a:ext uri="{FF2B5EF4-FFF2-40B4-BE49-F238E27FC236}">
                <a16:creationId xmlns:a16="http://schemas.microsoft.com/office/drawing/2014/main" id="{6D03C658-D365-4EF0-97AA-D116E0DD0C65}"/>
              </a:ext>
            </a:extLst>
          </p:cNvPr>
          <p:cNvSpPr>
            <a:spLocks noGrp="1"/>
          </p:cNvSpPr>
          <p:nvPr>
            <p:ph idx="1"/>
          </p:nvPr>
        </p:nvSpPr>
        <p:spPr>
          <a:xfrm>
            <a:off x="457200" y="1546448"/>
            <a:ext cx="8219256" cy="4186808"/>
          </a:xfrm>
        </p:spPr>
        <p:txBody>
          <a:bodyPr/>
          <a:lstStyle/>
          <a:p>
            <a:r>
              <a:rPr lang="el-GR" dirty="0"/>
              <a:t>Δ</a:t>
            </a:r>
            <a:r>
              <a:rPr lang="it-IT" i="1" dirty="0" err="1"/>
              <a:t>t</a:t>
            </a:r>
            <a:r>
              <a:rPr lang="it-IT" i="1" baseline="-25000" dirty="0" err="1"/>
              <a:t>b</a:t>
            </a:r>
            <a:r>
              <a:rPr lang="it-IT" dirty="0"/>
              <a:t> e </a:t>
            </a:r>
            <a:r>
              <a:rPr lang="el-GR" dirty="0"/>
              <a:t>Δ</a:t>
            </a:r>
            <a:r>
              <a:rPr lang="it-IT" i="1" dirty="0" err="1"/>
              <a:t>t</a:t>
            </a:r>
            <a:r>
              <a:rPr lang="it-IT" i="1" baseline="-25000" dirty="0" err="1"/>
              <a:t>f</a:t>
            </a:r>
            <a:r>
              <a:rPr lang="it-IT" dirty="0"/>
              <a:t> sono proprietà colligative, quindi proporzionali alla concentrazione.</a:t>
            </a:r>
          </a:p>
          <a:p>
            <a:pPr algn="ctr"/>
            <a:r>
              <a:rPr lang="el-GR" dirty="0">
                <a:latin typeface="Cambria Math" panose="02040503050406030204" pitchFamily="18" charset="0"/>
                <a:ea typeface="Cambria Math" panose="02040503050406030204" pitchFamily="18" charset="0"/>
              </a:rPr>
              <a:t>Δ</a:t>
            </a:r>
            <a:r>
              <a:rPr lang="it-IT" i="1" dirty="0" err="1">
                <a:latin typeface="Cambria Math" panose="02040503050406030204" pitchFamily="18" charset="0"/>
                <a:ea typeface="Cambria Math" panose="02040503050406030204" pitchFamily="18" charset="0"/>
              </a:rPr>
              <a:t>t</a:t>
            </a:r>
            <a:r>
              <a:rPr lang="it-IT" i="1" baseline="-25000" dirty="0" err="1">
                <a:latin typeface="Cambria Math" panose="02040503050406030204" pitchFamily="18" charset="0"/>
                <a:ea typeface="Cambria Math" panose="02040503050406030204" pitchFamily="18" charset="0"/>
              </a:rPr>
              <a:t>f</a:t>
            </a:r>
            <a:r>
              <a:rPr lang="it-IT" i="1"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rPr>
              <a:t>= </a:t>
            </a:r>
            <a:r>
              <a:rPr lang="it-IT" i="1" dirty="0" err="1">
                <a:latin typeface="Cambria Math" panose="02040503050406030204" pitchFamily="18" charset="0"/>
                <a:ea typeface="Cambria Math" panose="02040503050406030204" pitchFamily="18" charset="0"/>
              </a:rPr>
              <a:t>K</a:t>
            </a:r>
            <a:r>
              <a:rPr lang="it-IT" i="1" baseline="-25000" dirty="0" err="1">
                <a:latin typeface="Cambria Math" panose="02040503050406030204" pitchFamily="18" charset="0"/>
                <a:ea typeface="Cambria Math" panose="02040503050406030204" pitchFamily="18" charset="0"/>
              </a:rPr>
              <a:t>f</a:t>
            </a:r>
            <a:r>
              <a:rPr lang="it-IT" i="1" dirty="0">
                <a:latin typeface="Cambria Math" panose="02040503050406030204" pitchFamily="18" charset="0"/>
                <a:ea typeface="Cambria Math" panose="02040503050406030204" pitchFamily="18" charset="0"/>
              </a:rPr>
              <a:t> m</a:t>
            </a:r>
          </a:p>
          <a:p>
            <a:pPr algn="ctr"/>
            <a:r>
              <a:rPr lang="el-GR" dirty="0">
                <a:latin typeface="Cambria Math" panose="02040503050406030204" pitchFamily="18" charset="0"/>
                <a:ea typeface="Cambria Math" panose="02040503050406030204" pitchFamily="18" charset="0"/>
              </a:rPr>
              <a:t>Δ</a:t>
            </a:r>
            <a:r>
              <a:rPr lang="it-IT" i="1" dirty="0" err="1">
                <a:latin typeface="Cambria Math" panose="02040503050406030204" pitchFamily="18" charset="0"/>
                <a:ea typeface="Cambria Math" panose="02040503050406030204" pitchFamily="18" charset="0"/>
              </a:rPr>
              <a:t>t</a:t>
            </a:r>
            <a:r>
              <a:rPr lang="it-IT" i="1" baseline="-25000" dirty="0" err="1">
                <a:latin typeface="Cambria Math" panose="02040503050406030204" pitchFamily="18" charset="0"/>
                <a:ea typeface="Cambria Math" panose="02040503050406030204" pitchFamily="18" charset="0"/>
              </a:rPr>
              <a:t>b</a:t>
            </a:r>
            <a:r>
              <a:rPr lang="it-IT" i="1"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rPr>
              <a:t>= </a:t>
            </a:r>
            <a:r>
              <a:rPr lang="it-IT" i="1" dirty="0">
                <a:latin typeface="Cambria Math" panose="02040503050406030204" pitchFamily="18" charset="0"/>
                <a:ea typeface="Cambria Math" panose="02040503050406030204" pitchFamily="18" charset="0"/>
              </a:rPr>
              <a:t>K</a:t>
            </a:r>
            <a:r>
              <a:rPr lang="it-IT" i="1" baseline="-25000" dirty="0">
                <a:latin typeface="Cambria Math" panose="02040503050406030204" pitchFamily="18" charset="0"/>
                <a:ea typeface="Cambria Math" panose="02040503050406030204" pitchFamily="18" charset="0"/>
              </a:rPr>
              <a:t>b</a:t>
            </a:r>
            <a:r>
              <a:rPr lang="it-IT" i="1" dirty="0">
                <a:latin typeface="Cambria Math" panose="02040503050406030204" pitchFamily="18" charset="0"/>
                <a:ea typeface="Cambria Math" panose="02040503050406030204" pitchFamily="18" charset="0"/>
              </a:rPr>
              <a:t> m</a:t>
            </a:r>
          </a:p>
          <a:p>
            <a:r>
              <a:rPr lang="it-IT" dirty="0">
                <a:ea typeface="Cambria Math" panose="02040503050406030204" pitchFamily="18" charset="0"/>
              </a:rPr>
              <a:t>dove:</a:t>
            </a:r>
          </a:p>
          <a:p>
            <a:pPr>
              <a:spcAft>
                <a:spcPts val="1000"/>
              </a:spcAft>
            </a:pPr>
            <a:r>
              <a:rPr lang="it-IT" i="1" dirty="0">
                <a:latin typeface="Cambria Math" panose="02040503050406030204" pitchFamily="18" charset="0"/>
                <a:ea typeface="Cambria Math" panose="02040503050406030204" pitchFamily="18" charset="0"/>
              </a:rPr>
              <a:t>m</a:t>
            </a:r>
            <a:r>
              <a:rPr lang="it-IT" dirty="0">
                <a:ea typeface="Cambria Math" panose="02040503050406030204" pitchFamily="18" charset="0"/>
              </a:rPr>
              <a:t> </a:t>
            </a:r>
            <a:r>
              <a:rPr lang="it-IT" dirty="0"/>
              <a:t>→ molalità</a:t>
            </a:r>
          </a:p>
          <a:p>
            <a:pPr>
              <a:spcAft>
                <a:spcPts val="1000"/>
              </a:spcAft>
            </a:pPr>
            <a:r>
              <a:rPr lang="it-IT" i="1" dirty="0" err="1">
                <a:latin typeface="Cambria Math" panose="02040503050406030204" pitchFamily="18" charset="0"/>
                <a:ea typeface="Cambria Math" panose="02040503050406030204" pitchFamily="18" charset="0"/>
              </a:rPr>
              <a:t>K</a:t>
            </a:r>
            <a:r>
              <a:rPr lang="it-IT" i="1" baseline="-25000" dirty="0" err="1">
                <a:latin typeface="Cambria Math" panose="02040503050406030204" pitchFamily="18" charset="0"/>
                <a:ea typeface="Cambria Math" panose="02040503050406030204" pitchFamily="18" charset="0"/>
              </a:rPr>
              <a:t>f</a:t>
            </a:r>
            <a:r>
              <a:rPr lang="it-IT" dirty="0"/>
              <a:t> → costante crioscopica molale (</a:t>
            </a:r>
            <a:r>
              <a:rPr lang="it-IT" dirty="0">
                <a:latin typeface="Cambria Math" panose="02040503050406030204" pitchFamily="18" charset="0"/>
                <a:ea typeface="Cambria Math" panose="02040503050406030204" pitchFamily="18" charset="0"/>
              </a:rPr>
              <a:t>°</a:t>
            </a:r>
            <a:r>
              <a:rPr lang="it-IT" dirty="0"/>
              <a:t>C · kg · mol</a:t>
            </a:r>
            <a:r>
              <a:rPr lang="it-IT" baseline="30000" dirty="0"/>
              <a:t>-1</a:t>
            </a:r>
            <a:r>
              <a:rPr lang="it-IT" dirty="0"/>
              <a:t>)</a:t>
            </a:r>
          </a:p>
          <a:p>
            <a:pPr>
              <a:spcAft>
                <a:spcPts val="1000"/>
              </a:spcAft>
            </a:pPr>
            <a:r>
              <a:rPr lang="it-IT" i="1" dirty="0">
                <a:latin typeface="Cambria Math" panose="02040503050406030204" pitchFamily="18" charset="0"/>
                <a:ea typeface="Cambria Math" panose="02040503050406030204" pitchFamily="18" charset="0"/>
              </a:rPr>
              <a:t>K</a:t>
            </a:r>
            <a:r>
              <a:rPr lang="it-IT" i="1" baseline="-25000" dirty="0">
                <a:latin typeface="Cambria Math" panose="02040503050406030204" pitchFamily="18" charset="0"/>
                <a:ea typeface="Cambria Math" panose="02040503050406030204" pitchFamily="18" charset="0"/>
              </a:rPr>
              <a:t>b</a:t>
            </a:r>
            <a:r>
              <a:rPr lang="it-IT" dirty="0"/>
              <a:t> → </a:t>
            </a:r>
            <a:r>
              <a:rPr lang="it-IT" dirty="0">
                <a:ea typeface="Cambria Math" panose="02040503050406030204" pitchFamily="18" charset="0"/>
              </a:rPr>
              <a:t>costante ebullioscopica molale </a:t>
            </a:r>
            <a:r>
              <a:rPr lang="it-IT" dirty="0"/>
              <a:t>(</a:t>
            </a:r>
            <a:r>
              <a:rPr lang="it-IT" dirty="0">
                <a:latin typeface="Cambria Math" panose="02040503050406030204" pitchFamily="18" charset="0"/>
                <a:ea typeface="Cambria Math" panose="02040503050406030204" pitchFamily="18" charset="0"/>
              </a:rPr>
              <a:t>°</a:t>
            </a:r>
            <a:r>
              <a:rPr lang="it-IT" dirty="0"/>
              <a:t>C · kg · mol</a:t>
            </a:r>
            <a:r>
              <a:rPr lang="it-IT" baseline="30000" dirty="0"/>
              <a:t>-1</a:t>
            </a:r>
            <a:r>
              <a:rPr lang="it-IT" dirty="0"/>
              <a:t>)</a:t>
            </a:r>
          </a:p>
          <a:p>
            <a:endParaRPr lang="it-IT" dirty="0">
              <a:ea typeface="Cambria Math" panose="02040503050406030204" pitchFamily="18" charset="0"/>
            </a:endParaRPr>
          </a:p>
        </p:txBody>
      </p:sp>
      <p:sp>
        <p:nvSpPr>
          <p:cNvPr id="4" name="Segnaposto piè di pagina 3">
            <a:extLst>
              <a:ext uri="{FF2B5EF4-FFF2-40B4-BE49-F238E27FC236}">
                <a16:creationId xmlns:a16="http://schemas.microsoft.com/office/drawing/2014/main" id="{B4FFD097-5621-413C-9462-1AB8B0F2088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3567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4E993-26FE-4353-82FD-BD08515CAEC2}"/>
              </a:ext>
            </a:extLst>
          </p:cNvPr>
          <p:cNvSpPr>
            <a:spLocks noGrp="1"/>
          </p:cNvSpPr>
          <p:nvPr>
            <p:ph type="title"/>
          </p:nvPr>
        </p:nvSpPr>
        <p:spPr/>
        <p:txBody>
          <a:bodyPr/>
          <a:lstStyle/>
          <a:p>
            <a:r>
              <a:rPr lang="it-IT" dirty="0"/>
              <a:t>Innalzamento ebullioscopico e</a:t>
            </a:r>
            <a:br>
              <a:rPr lang="it-IT" dirty="0"/>
            </a:br>
            <a:r>
              <a:rPr lang="it-IT" dirty="0"/>
              <a:t>abbassamento crioscopico</a:t>
            </a:r>
          </a:p>
        </p:txBody>
      </p:sp>
      <p:sp>
        <p:nvSpPr>
          <p:cNvPr id="5" name="Segnaposto contenuto 4">
            <a:extLst>
              <a:ext uri="{FF2B5EF4-FFF2-40B4-BE49-F238E27FC236}">
                <a16:creationId xmlns:a16="http://schemas.microsoft.com/office/drawing/2014/main" id="{6D03C658-D365-4EF0-97AA-D116E0DD0C65}"/>
              </a:ext>
            </a:extLst>
          </p:cNvPr>
          <p:cNvSpPr>
            <a:spLocks noGrp="1"/>
          </p:cNvSpPr>
          <p:nvPr>
            <p:ph idx="1"/>
          </p:nvPr>
        </p:nvSpPr>
        <p:spPr>
          <a:xfrm>
            <a:off x="457200" y="1546448"/>
            <a:ext cx="8219256" cy="4186808"/>
          </a:xfrm>
        </p:spPr>
        <p:txBody>
          <a:bodyPr/>
          <a:lstStyle/>
          <a:p>
            <a:r>
              <a:rPr lang="it-IT">
                <a:ea typeface="Cambria Math" panose="02040503050406030204" pitchFamily="18" charset="0"/>
              </a:rPr>
              <a:t>Costanti crioscopiche ed ebullioscopiche molali; punti di ebollizione e di congelamento di alcuni solventi.</a:t>
            </a:r>
          </a:p>
        </p:txBody>
      </p:sp>
      <p:sp>
        <p:nvSpPr>
          <p:cNvPr id="4" name="Segnaposto piè di pagina 3">
            <a:extLst>
              <a:ext uri="{FF2B5EF4-FFF2-40B4-BE49-F238E27FC236}">
                <a16:creationId xmlns:a16="http://schemas.microsoft.com/office/drawing/2014/main" id="{B4FFD097-5621-413C-9462-1AB8B0F2088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Picture 2"/>
          <p:cNvPicPr>
            <a:picLocks noChangeAspect="1"/>
          </p:cNvPicPr>
          <p:nvPr/>
        </p:nvPicPr>
        <p:blipFill>
          <a:blip r:embed="rId2"/>
          <a:stretch>
            <a:fillRect/>
          </a:stretch>
        </p:blipFill>
        <p:spPr>
          <a:xfrm>
            <a:off x="387024" y="2780928"/>
            <a:ext cx="8359608" cy="2504305"/>
          </a:xfrm>
          <a:prstGeom prst="rect">
            <a:avLst/>
          </a:prstGeom>
        </p:spPr>
      </p:pic>
    </p:spTree>
    <p:extLst>
      <p:ext uri="{BB962C8B-B14F-4D97-AF65-F5344CB8AC3E}">
        <p14:creationId xmlns:p14="http://schemas.microsoft.com/office/powerpoint/2010/main" val="78574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5136232"/>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il punto di congelamento di una soluzione?</a:t>
            </a:r>
            <a:br>
              <a:rPr lang="it-IT" sz="2000" b="1" dirty="0"/>
            </a:br>
            <a:r>
              <a:rPr lang="it-IT" sz="2000" dirty="0"/>
              <a:t>Calcola il punto di congelamento di una soluzione 1,665 m di urea, CO(NH</a:t>
            </a:r>
            <a:r>
              <a:rPr lang="it-IT" sz="2000" baseline="-25000" dirty="0"/>
              <a:t>2</a:t>
            </a:r>
            <a:r>
              <a:rPr lang="it-IT" sz="2000" dirty="0"/>
              <a:t>)</a:t>
            </a:r>
            <a:r>
              <a:rPr lang="it-IT" sz="2000" baseline="-25000" dirty="0"/>
              <a:t>2</a:t>
            </a:r>
            <a:r>
              <a:rPr lang="it-IT" sz="2000" dirty="0"/>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massa molare da </a:t>
            </a:r>
            <a:r>
              <a:rPr lang="el-GR" sz="2000" b="1" dirty="0"/>
              <a:t>Δ</a:t>
            </a:r>
            <a:r>
              <a:rPr lang="it-IT" sz="2000" b="1" i="1" dirty="0" err="1"/>
              <a:t>t</a:t>
            </a:r>
            <a:r>
              <a:rPr lang="it-IT" sz="2000" b="1" i="1" baseline="-25000" dirty="0" err="1"/>
              <a:t>f</a:t>
            </a:r>
            <a:r>
              <a:rPr lang="it-IT" sz="2000" b="1" dirty="0"/>
              <a:t>?</a:t>
            </a:r>
            <a:br>
              <a:rPr lang="it-IT" sz="2000" b="1" dirty="0"/>
            </a:br>
            <a:r>
              <a:rPr lang="it-IT" altLang="it-IT" sz="2000" dirty="0">
                <a:solidFill>
                  <a:srgbClr val="000000"/>
                </a:solidFill>
              </a:rPr>
              <a:t>Una soluzione preparata sciogliendo 5,65 g di un composto molecolare sconosciuto in 110,0 g di benzene congela a 4,39 </a:t>
            </a:r>
            <a:r>
              <a:rPr lang="it-IT" altLang="it-IT" sz="2000" dirty="0">
                <a:solidFill>
                  <a:srgbClr val="000000"/>
                </a:solidFill>
                <a:latin typeface="Cambria Math" panose="02040503050406030204" pitchFamily="18" charset="0"/>
                <a:ea typeface="Cambria Math" panose="02040503050406030204" pitchFamily="18" charset="0"/>
              </a:rPr>
              <a:t>°</a:t>
            </a:r>
            <a:r>
              <a:rPr lang="it-IT" altLang="it-IT" sz="2000" dirty="0">
                <a:solidFill>
                  <a:srgbClr val="000000"/>
                </a:solidFill>
              </a:rPr>
              <a:t>C. Qual è la massa molare (</a:t>
            </a:r>
            <a:r>
              <a:rPr lang="it-IT" altLang="it-IT" sz="2000" i="1" dirty="0">
                <a:solidFill>
                  <a:srgbClr val="000000"/>
                </a:solidFill>
              </a:rPr>
              <a:t>M</a:t>
            </a:r>
            <a:r>
              <a:rPr lang="it-IT" altLang="it-IT" sz="2000" dirty="0">
                <a:solidFill>
                  <a:srgbClr val="000000"/>
                </a:solidFill>
              </a:rPr>
              <a:t>) del soluto?</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75830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L’osmosi</a:t>
            </a:r>
          </a:p>
        </p:txBody>
      </p:sp>
      <p:sp>
        <p:nvSpPr>
          <p:cNvPr id="3" name="Content Placeholder 2"/>
          <p:cNvSpPr>
            <a:spLocks noGrp="1"/>
          </p:cNvSpPr>
          <p:nvPr>
            <p:ph idx="1"/>
          </p:nvPr>
        </p:nvSpPr>
        <p:spPr>
          <a:xfrm>
            <a:off x="457200" y="1340768"/>
            <a:ext cx="8219256" cy="1944216"/>
          </a:xfrm>
        </p:spPr>
        <p:txBody>
          <a:bodyPr/>
          <a:lstStyle/>
          <a:p>
            <a:r>
              <a:rPr lang="it-IT"/>
              <a:t>Si chiama </a:t>
            </a:r>
            <a:r>
              <a:rPr lang="it-IT" b="1"/>
              <a:t>osmosi </a:t>
            </a:r>
            <a:r>
              <a:rPr lang="it-IT"/>
              <a:t>il flusso del solvente attraverso una </a:t>
            </a:r>
            <a:r>
              <a:rPr lang="it-IT" i="1"/>
              <a:t>membrana semipermeabile</a:t>
            </a:r>
            <a:r>
              <a:rPr lang="it-IT"/>
              <a:t>.</a:t>
            </a:r>
          </a:p>
          <a:p>
            <a:r>
              <a:rPr lang="it-IT"/>
              <a:t>Le molecole del solvente passano dal lato in cui il soluto è meno concentrato verso quello in cui è più concentrato.</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Picture 4"/>
          <p:cNvPicPr>
            <a:picLocks noChangeAspect="1"/>
          </p:cNvPicPr>
          <p:nvPr/>
        </p:nvPicPr>
        <p:blipFill>
          <a:blip r:embed="rId2"/>
          <a:stretch>
            <a:fillRect/>
          </a:stretch>
        </p:blipFill>
        <p:spPr>
          <a:xfrm>
            <a:off x="2755768" y="3319582"/>
            <a:ext cx="3622119" cy="3024336"/>
          </a:xfrm>
          <a:prstGeom prst="rect">
            <a:avLst/>
          </a:prstGeom>
        </p:spPr>
      </p:pic>
    </p:spTree>
    <p:extLst>
      <p:ext uri="{BB962C8B-B14F-4D97-AF65-F5344CB8AC3E}">
        <p14:creationId xmlns:p14="http://schemas.microsoft.com/office/powerpoint/2010/main" val="284884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L’osmosi</a:t>
            </a:r>
          </a:p>
        </p:txBody>
      </p:sp>
      <p:sp>
        <p:nvSpPr>
          <p:cNvPr id="3" name="Content Placeholder 2"/>
          <p:cNvSpPr>
            <a:spLocks noGrp="1"/>
          </p:cNvSpPr>
          <p:nvPr>
            <p:ph idx="1"/>
          </p:nvPr>
        </p:nvSpPr>
        <p:spPr>
          <a:xfrm>
            <a:off x="457200" y="1340768"/>
            <a:ext cx="8219256" cy="1728192"/>
          </a:xfrm>
        </p:spPr>
        <p:txBody>
          <a:bodyPr/>
          <a:lstStyle/>
          <a:p>
            <a:r>
              <a:rPr lang="it-IT"/>
              <a:t>La pressione che deve essere esercitata sulla soluzione, separata dal solvente da una membrana osmotica, per impedire il flusso osmotico, è la </a:t>
            </a:r>
            <a:r>
              <a:rPr lang="it-IT" b="1"/>
              <a:t>pressione osmotica </a:t>
            </a:r>
            <a:r>
              <a:rPr lang="it-IT"/>
              <a:t>della soluzione.</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Picture 4"/>
          <p:cNvPicPr>
            <a:picLocks noChangeAspect="1"/>
          </p:cNvPicPr>
          <p:nvPr/>
        </p:nvPicPr>
        <p:blipFill>
          <a:blip r:embed="rId2"/>
          <a:stretch>
            <a:fillRect/>
          </a:stretch>
        </p:blipFill>
        <p:spPr>
          <a:xfrm>
            <a:off x="2112913" y="2996952"/>
            <a:ext cx="4907830" cy="3365959"/>
          </a:xfrm>
          <a:prstGeom prst="rect">
            <a:avLst/>
          </a:prstGeom>
        </p:spPr>
      </p:pic>
    </p:spTree>
    <p:extLst>
      <p:ext uri="{BB962C8B-B14F-4D97-AF65-F5344CB8AC3E}">
        <p14:creationId xmlns:p14="http://schemas.microsoft.com/office/powerpoint/2010/main" val="88671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L’osmosi</a:t>
            </a:r>
          </a:p>
        </p:txBody>
      </p:sp>
      <p:sp>
        <p:nvSpPr>
          <p:cNvPr id="3" name="Content Placeholder 2"/>
          <p:cNvSpPr>
            <a:spLocks noGrp="1"/>
          </p:cNvSpPr>
          <p:nvPr>
            <p:ph idx="1"/>
          </p:nvPr>
        </p:nvSpPr>
        <p:spPr>
          <a:xfrm>
            <a:off x="457200" y="1340768"/>
            <a:ext cx="8219256" cy="4968552"/>
          </a:xfrm>
        </p:spPr>
        <p:txBody>
          <a:bodyPr/>
          <a:lstStyle/>
          <a:p>
            <a:r>
              <a:rPr lang="it-IT"/>
              <a:t>La pressione osmotica di una soluzione è proporzionale alla concentrazione delle particelle di soluto nella soluzione.</a:t>
            </a:r>
          </a:p>
          <a:p>
            <a:r>
              <a:rPr lang="it-IT"/>
              <a:t>L’osmosi è una proprietà colligativa, quindi proporzionale alla concentrazione. Per le soluzioni acquose diluite:</a:t>
            </a:r>
          </a:p>
          <a:p>
            <a:pPr algn="ctr"/>
            <a:r>
              <a:rPr lang="el-GR">
                <a:latin typeface="Cambria Math" panose="02040503050406030204" pitchFamily="18" charset="0"/>
                <a:ea typeface="Cambria Math" panose="02040503050406030204" pitchFamily="18" charset="0"/>
              </a:rPr>
              <a:t>Π</a:t>
            </a:r>
            <a:r>
              <a:rPr lang="it-IT">
                <a:latin typeface="Cambria Math" panose="02040503050406030204" pitchFamily="18" charset="0"/>
                <a:ea typeface="Cambria Math" panose="02040503050406030204" pitchFamily="18" charset="0"/>
              </a:rPr>
              <a:t> = M</a:t>
            </a:r>
            <a:r>
              <a:rPr lang="it-IT" i="1">
                <a:latin typeface="Cambria Math" panose="02040503050406030204" pitchFamily="18" charset="0"/>
                <a:ea typeface="Cambria Math" panose="02040503050406030204" pitchFamily="18" charset="0"/>
              </a:rPr>
              <a:t>RT</a:t>
            </a:r>
            <a:endParaRPr lang="it-IT" i="1">
              <a:ea typeface="Cambria Math" panose="02040503050406030204" pitchFamily="18" charset="0"/>
            </a:endParaRPr>
          </a:p>
          <a:p>
            <a:r>
              <a:rPr lang="it-IT">
                <a:ea typeface="Cambria Math" panose="02040503050406030204" pitchFamily="18" charset="0"/>
              </a:rPr>
              <a:t>dove:</a:t>
            </a:r>
          </a:p>
          <a:p>
            <a:pPr>
              <a:spcAft>
                <a:spcPts val="1000"/>
              </a:spcAft>
            </a:pPr>
            <a:r>
              <a:rPr lang="el-GR">
                <a:latin typeface="Cambria Math" panose="02040503050406030204" pitchFamily="18" charset="0"/>
                <a:ea typeface="Cambria Math" panose="02040503050406030204" pitchFamily="18" charset="0"/>
              </a:rPr>
              <a:t>Π</a:t>
            </a:r>
            <a:r>
              <a:rPr lang="it-IT"/>
              <a:t> → pressione osmotica</a:t>
            </a:r>
            <a:endParaRPr lang="it-IT">
              <a:ea typeface="Cambria Math" panose="02040503050406030204" pitchFamily="18" charset="0"/>
            </a:endParaRPr>
          </a:p>
          <a:p>
            <a:pPr>
              <a:spcAft>
                <a:spcPts val="1000"/>
              </a:spcAft>
            </a:pPr>
            <a:r>
              <a:rPr lang="it-IT">
                <a:latin typeface="Cambria Math" panose="02040503050406030204" pitchFamily="18" charset="0"/>
                <a:ea typeface="Cambria Math" panose="02040503050406030204" pitchFamily="18" charset="0"/>
              </a:rPr>
              <a:t>M</a:t>
            </a:r>
            <a:r>
              <a:rPr lang="it-IT">
                <a:ea typeface="Cambria Math" panose="02040503050406030204" pitchFamily="18" charset="0"/>
              </a:rPr>
              <a:t> </a:t>
            </a:r>
            <a:r>
              <a:rPr lang="it-IT"/>
              <a:t>→ molarità</a:t>
            </a:r>
          </a:p>
          <a:p>
            <a:pPr>
              <a:spcAft>
                <a:spcPts val="1000"/>
              </a:spcAft>
            </a:pPr>
            <a:r>
              <a:rPr lang="it-IT" i="1">
                <a:latin typeface="Cambria Math" panose="02040503050406030204" pitchFamily="18" charset="0"/>
                <a:ea typeface="Cambria Math" panose="02040503050406030204" pitchFamily="18" charset="0"/>
              </a:rPr>
              <a:t>R</a:t>
            </a:r>
            <a:r>
              <a:rPr lang="it-IT"/>
              <a:t> → costante dei gas (</a:t>
            </a:r>
            <a:r>
              <a:rPr lang="pt-BR" i="1"/>
              <a:t>R</a:t>
            </a:r>
            <a:r>
              <a:rPr lang="pt-BR"/>
              <a:t> = 0,0821 L atm mol</a:t>
            </a:r>
            <a:r>
              <a:rPr lang="pt-BR" baseline="30000"/>
              <a:t>-1</a:t>
            </a:r>
            <a:r>
              <a:rPr lang="pt-BR"/>
              <a:t> K</a:t>
            </a:r>
            <a:r>
              <a:rPr lang="pt-BR" baseline="30000"/>
              <a:t>-1</a:t>
            </a:r>
            <a:r>
              <a:rPr lang="it-IT"/>
              <a:t>)</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966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L’effetto dei soluti ionici</a:t>
            </a:r>
            <a:br>
              <a:rPr lang="it-IT"/>
            </a:br>
            <a:r>
              <a:rPr lang="it-IT"/>
              <a:t>sulle proprietà colligative</a:t>
            </a:r>
          </a:p>
        </p:txBody>
      </p:sp>
      <p:sp>
        <p:nvSpPr>
          <p:cNvPr id="3" name="Content Placeholder 2"/>
          <p:cNvSpPr>
            <a:spLocks noGrp="1"/>
          </p:cNvSpPr>
          <p:nvPr>
            <p:ph idx="1"/>
          </p:nvPr>
        </p:nvSpPr>
        <p:spPr>
          <a:xfrm>
            <a:off x="457200" y="1546447"/>
            <a:ext cx="8219256" cy="5079777"/>
          </a:xfrm>
        </p:spPr>
        <p:txBody>
          <a:bodyPr/>
          <a:lstStyle/>
          <a:p>
            <a:r>
              <a:rPr lang="it-IT" dirty="0"/>
              <a:t>Per calcolare l’effetto dei soluti ionici sulle proprietà colligative della soluzione, è necessario tener conto della loro dissociazione in acqua.</a:t>
            </a:r>
          </a:p>
          <a:p>
            <a:pPr algn="ctr">
              <a:spcAft>
                <a:spcPts val="0"/>
              </a:spcAft>
            </a:pPr>
            <a:r>
              <a:rPr lang="pt-BR" dirty="0">
                <a:latin typeface="Cambria Math" panose="02040503050406030204" pitchFamily="18" charset="0"/>
                <a:ea typeface="Cambria Math" panose="02040503050406030204" pitchFamily="18" charset="0"/>
              </a:rPr>
              <a:t>NaCl(</a:t>
            </a:r>
            <a:r>
              <a:rPr lang="pt-BR" i="1" dirty="0">
                <a:latin typeface="Cambria Math" panose="02040503050406030204" pitchFamily="18" charset="0"/>
                <a:ea typeface="Cambria Math" panose="02040503050406030204" pitchFamily="18" charset="0"/>
              </a:rPr>
              <a:t>s</a:t>
            </a:r>
            <a:r>
              <a:rPr lang="pt-BR" dirty="0">
                <a:latin typeface="Cambria Math" panose="02040503050406030204" pitchFamily="18" charset="0"/>
                <a:ea typeface="Cambria Math" panose="02040503050406030204" pitchFamily="18" charset="0"/>
              </a:rPr>
              <a:t>) ⟶ Na</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Cl</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a:t>
            </a:r>
            <a:endParaRPr lang="pt-BR" sz="1800" dirty="0">
              <a:latin typeface="Cambria Math" panose="02040503050406030204" pitchFamily="18" charset="0"/>
              <a:ea typeface="Cambria Math" panose="02040503050406030204" pitchFamily="18" charset="0"/>
            </a:endParaRPr>
          </a:p>
          <a:p>
            <a:r>
              <a:rPr lang="pt-BR" sz="1800" dirty="0">
                <a:latin typeface="Cambria Math" panose="02040503050406030204" pitchFamily="18" charset="0"/>
                <a:ea typeface="Cambria Math" panose="02040503050406030204" pitchFamily="18" charset="0"/>
              </a:rPr>
              <a:t>		       1,00 </a:t>
            </a:r>
            <a:r>
              <a:rPr lang="pt-BR" sz="1800" i="1" dirty="0">
                <a:latin typeface="Cambria Math" panose="02040503050406030204" pitchFamily="18" charset="0"/>
                <a:ea typeface="Cambria Math" panose="02040503050406030204" pitchFamily="18" charset="0"/>
              </a:rPr>
              <a:t>m</a:t>
            </a:r>
            <a:r>
              <a:rPr lang="pt-BR" sz="1800" dirty="0">
                <a:latin typeface="Cambria Math" panose="02040503050406030204" pitchFamily="18" charset="0"/>
                <a:ea typeface="Cambria Math" panose="02040503050406030204" pitchFamily="18" charset="0"/>
              </a:rPr>
              <a:t> 	 1,00 </a:t>
            </a:r>
            <a:r>
              <a:rPr lang="pt-BR" sz="1800" i="1" dirty="0">
                <a:latin typeface="Cambria Math" panose="02040503050406030204" pitchFamily="18" charset="0"/>
                <a:ea typeface="Cambria Math" panose="02040503050406030204" pitchFamily="18" charset="0"/>
              </a:rPr>
              <a:t>m	          </a:t>
            </a:r>
            <a:r>
              <a:rPr lang="pt-BR" sz="1800" dirty="0">
                <a:latin typeface="Cambria Math" panose="02040503050406030204" pitchFamily="18" charset="0"/>
                <a:ea typeface="Cambria Math" panose="02040503050406030204" pitchFamily="18" charset="0"/>
              </a:rPr>
              <a:t>1,00 </a:t>
            </a:r>
            <a:r>
              <a:rPr lang="pt-BR" sz="1800" i="1" dirty="0">
                <a:latin typeface="Cambria Math" panose="02040503050406030204" pitchFamily="18" charset="0"/>
                <a:ea typeface="Cambria Math" panose="02040503050406030204" pitchFamily="18" charset="0"/>
              </a:rPr>
              <a:t>m</a:t>
            </a:r>
          </a:p>
          <a:p>
            <a:r>
              <a:rPr lang="pt-BR" dirty="0">
                <a:ea typeface="Cambria Math" panose="02040503050406030204" pitchFamily="18" charset="0"/>
              </a:rPr>
              <a:t>Se 1 mol/kg di NaCl si dissocia completamente, la concentrazione di particelle di soluto sarà pari a 2 mol/kg</a:t>
            </a:r>
            <a:r>
              <a:rPr lang="it-IT" dirty="0">
                <a:ea typeface="Cambria Math" panose="02040503050406030204" pitchFamily="18" charset="0"/>
              </a:rPr>
              <a:t>.</a:t>
            </a:r>
          </a:p>
          <a:p>
            <a:pPr algn="ctr"/>
            <a:r>
              <a:rPr lang="el-GR" dirty="0">
                <a:latin typeface="Cambria Math" panose="02040503050406030204" pitchFamily="18" charset="0"/>
                <a:ea typeface="Cambria Math" panose="02040503050406030204" pitchFamily="18" charset="0"/>
              </a:rPr>
              <a:t>Δ</a:t>
            </a:r>
            <a:r>
              <a:rPr lang="it-IT" i="1" dirty="0" err="1">
                <a:latin typeface="Cambria Math" panose="02040503050406030204" pitchFamily="18" charset="0"/>
                <a:ea typeface="Cambria Math" panose="02040503050406030204" pitchFamily="18" charset="0"/>
              </a:rPr>
              <a:t>t</a:t>
            </a:r>
            <a:r>
              <a:rPr lang="it-IT" i="1" baseline="-25000" dirty="0" err="1">
                <a:latin typeface="Cambria Math" panose="02040503050406030204" pitchFamily="18" charset="0"/>
                <a:ea typeface="Cambria Math" panose="02040503050406030204" pitchFamily="18" charset="0"/>
              </a:rPr>
              <a:t>f</a:t>
            </a:r>
            <a:r>
              <a:rPr lang="it-IT" i="1"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rPr>
              <a:t>= 1,86 · 2,00 = 3,72 °C</a:t>
            </a:r>
          </a:p>
          <a:p>
            <a:r>
              <a:rPr lang="it-IT" dirty="0"/>
              <a:t>Tuttavia, il punto di congelamento si abbassa meno di così, perché la soluzione è </a:t>
            </a:r>
            <a:r>
              <a:rPr lang="it-IT" dirty="0" err="1"/>
              <a:t>sovrasatura</a:t>
            </a:r>
            <a:r>
              <a:rPr lang="it-IT" dirty="0"/>
              <a:t> e il sale non è dissociato </a:t>
            </a:r>
            <a:r>
              <a:rPr lang="it-IT"/>
              <a:t>in ioni al </a:t>
            </a:r>
            <a:r>
              <a:rPr lang="it-IT" dirty="0"/>
              <a:t>100%.</a:t>
            </a:r>
            <a:endParaRPr lang="it-IT" i="1" dirty="0">
              <a:latin typeface="Cambria Math" panose="02040503050406030204" pitchFamily="18" charset="0"/>
              <a:ea typeface="Cambria Math" panose="02040503050406030204" pitchFamily="18" charset="0"/>
            </a:endParaRP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50278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pressione osmotica di una soluzione?</a:t>
            </a:r>
            <a:br>
              <a:rPr lang="it-IT" sz="2000" b="1" dirty="0"/>
            </a:br>
            <a:r>
              <a:rPr lang="it-IT" sz="2000" dirty="0"/>
              <a:t>Qual è la pressione osmotica in atm di una soluzione acquosa di glucosio 0,0115 M a 37 </a:t>
            </a:r>
            <a:r>
              <a:rPr lang="it-IT" sz="2000" dirty="0">
                <a:latin typeface="Cambria Math" panose="02040503050406030204" pitchFamily="18" charset="0"/>
                <a:ea typeface="Cambria Math" panose="02040503050406030204" pitchFamily="18" charset="0"/>
              </a:rPr>
              <a:t>°</a:t>
            </a:r>
            <a:r>
              <a:rPr lang="it-IT" sz="2000" dirty="0"/>
              <a:t>C?</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massa molare di un soluto dalla pressione osmotica di una sua soluzione?</a:t>
            </a:r>
            <a:br>
              <a:rPr lang="it-IT" sz="2000" b="1" dirty="0"/>
            </a:br>
            <a:r>
              <a:rPr lang="it-IT" sz="2000" dirty="0"/>
              <a:t>La pressione osmotica di 100,0 </a:t>
            </a:r>
            <a:r>
              <a:rPr lang="it-IT" sz="2000" dirty="0" err="1"/>
              <a:t>mL</a:t>
            </a:r>
            <a:r>
              <a:rPr lang="it-IT" sz="2000" dirty="0"/>
              <a:t> di una soluzione acquosa, che contiene 0,122 g di un composto molecolare sconosciuto, è 0,0211 atm a 20,0 </a:t>
            </a:r>
            <a:r>
              <a:rPr lang="it-IT" sz="2000" dirty="0">
                <a:latin typeface="Cambria Math" panose="02040503050406030204" pitchFamily="18" charset="0"/>
                <a:ea typeface="Cambria Math" panose="02040503050406030204" pitchFamily="18" charset="0"/>
              </a:rPr>
              <a:t>°</a:t>
            </a:r>
            <a:r>
              <a:rPr lang="it-IT" sz="2000" dirty="0"/>
              <a:t>C. Qual è la massa molare del soluto?</a:t>
            </a:r>
            <a:endParaRPr lang="it-IT" sz="2000" b="1" dirty="0"/>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il punto di congelamento di una soluzione salina?</a:t>
            </a:r>
            <a:br>
              <a:rPr lang="it-IT" sz="2000" b="1" dirty="0"/>
            </a:br>
            <a:r>
              <a:rPr lang="it-IT" sz="2000" dirty="0"/>
              <a:t>Calcola il punto di congelamento di una soluzione acquosa di MgCl</a:t>
            </a:r>
            <a:r>
              <a:rPr lang="it-IT" sz="2000" baseline="-25000" dirty="0"/>
              <a:t>2</a:t>
            </a:r>
            <a:r>
              <a:rPr lang="it-IT" sz="2000" dirty="0"/>
              <a:t> 0,106 </a:t>
            </a:r>
            <a:r>
              <a:rPr lang="it-IT" sz="2000" i="1" dirty="0"/>
              <a:t>m</a:t>
            </a:r>
            <a:r>
              <a:rPr lang="it-IT" sz="2000" dirty="0"/>
              <a:t>, assumendo che il sale si dissoci completamente.</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94359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dirty="0"/>
              <a:t>Capitolo</a:t>
            </a:r>
            <a:r>
              <a:rPr lang="en-GB" altLang="it-IT" dirty="0"/>
              <a:t> 15</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dirty="0"/>
              <a:t>Le soluzioni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E30E7A0-B664-495D-BB5A-C6E500A047F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1540F179-DF36-4C4D-8732-79B9E9886518}"/>
              </a:ext>
            </a:extLst>
          </p:cNvPr>
          <p:cNvPicPr>
            <a:picLocks noChangeAspect="1"/>
          </p:cNvPicPr>
          <p:nvPr/>
        </p:nvPicPr>
        <p:blipFill>
          <a:blip r:embed="rId2"/>
          <a:stretch>
            <a:fillRect/>
          </a:stretch>
        </p:blipFill>
        <p:spPr>
          <a:xfrm>
            <a:off x="1704206" y="191027"/>
            <a:ext cx="1216011" cy="1207666"/>
          </a:xfrm>
          <a:prstGeom prst="rect">
            <a:avLst/>
          </a:prstGeom>
        </p:spPr>
      </p:pic>
      <p:sp>
        <p:nvSpPr>
          <p:cNvPr id="6" name="Segnaposto contenuto 5">
            <a:extLst>
              <a:ext uri="{FF2B5EF4-FFF2-40B4-BE49-F238E27FC236}">
                <a16:creationId xmlns:a16="http://schemas.microsoft.com/office/drawing/2014/main" id="{42AD6E10-9216-412C-AAC1-09B00CB9ACCD}"/>
              </a:ext>
            </a:extLst>
          </p:cNvPr>
          <p:cNvSpPr>
            <a:spLocks noGrp="1"/>
          </p:cNvSpPr>
          <p:nvPr>
            <p:ph idx="1"/>
          </p:nvPr>
        </p:nvSpPr>
        <p:spPr>
          <a:xfrm>
            <a:off x="457200" y="1546448"/>
            <a:ext cx="8219256" cy="4978896"/>
          </a:xfrm>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1000"/>
              </a:spcAft>
            </a:pPr>
            <a:r>
              <a:rPr lang="it-IT" sz="2000" dirty="0">
                <a:solidFill>
                  <a:srgbClr val="000000"/>
                </a:solidFill>
              </a:rPr>
              <a:t>L’accesso alle cure mediche è un diritto previsto dalla Dichiarazione universale dei diritti umani. La moderna medicina si basa sul metodo scientifico e sulla </a:t>
            </a:r>
            <a:r>
              <a:rPr lang="it-IT" sz="2000" dirty="0" err="1">
                <a:solidFill>
                  <a:srgbClr val="000000"/>
                </a:solidFill>
              </a:rPr>
              <a:t>evidence-based</a:t>
            </a:r>
            <a:r>
              <a:rPr lang="it-IT" sz="2000" dirty="0">
                <a:solidFill>
                  <a:srgbClr val="000000"/>
                </a:solidFill>
              </a:rPr>
              <a:t> medicine (EBM), cioè la medicina basata su prove di efficacia. Tuttavia, sono diffusi approcci di tipo «alternativo», come la medicina omeopatica che nasce nel XIX secolo dalle idee del medico tedesco Samuel </a:t>
            </a:r>
            <a:r>
              <a:rPr lang="it-IT" sz="2000" dirty="0" err="1">
                <a:solidFill>
                  <a:srgbClr val="000000"/>
                </a:solidFill>
              </a:rPr>
              <a:t>Hahnemann</a:t>
            </a:r>
            <a:r>
              <a:rPr lang="it-IT" sz="2000" dirty="0">
                <a:solidFill>
                  <a:srgbClr val="000000"/>
                </a:solidFill>
              </a:rPr>
              <a:t>, basata sul principio delle diluizioni </a:t>
            </a:r>
            <a:r>
              <a:rPr lang="it-IT" sz="2000">
                <a:solidFill>
                  <a:srgbClr val="000000"/>
                </a:solidFill>
              </a:rPr>
              <a:t>infinitesimali.</a:t>
            </a:r>
            <a:br>
              <a:rPr lang="it-IT" sz="2000">
                <a:solidFill>
                  <a:srgbClr val="000000"/>
                </a:solidFill>
              </a:rPr>
            </a:br>
            <a:r>
              <a:rPr lang="it-IT" sz="2000">
                <a:solidFill>
                  <a:srgbClr val="000000"/>
                </a:solidFill>
              </a:rPr>
              <a:t>Secondo </a:t>
            </a:r>
            <a:r>
              <a:rPr lang="it-IT" sz="2000" dirty="0">
                <a:solidFill>
                  <a:srgbClr val="000000"/>
                </a:solidFill>
              </a:rPr>
              <a:t>gli omeopati, le soluzioni molto diluite possono avere un effetto biologico grazie alla capacità dell’acqua di ricordare le sostanze con cui è stata a contatto. Il concetto di «memoria dell’acqua» fu elaborato nel 1988 dall’immunologo francese </a:t>
            </a:r>
            <a:r>
              <a:rPr lang="it-IT" sz="2000" dirty="0" err="1">
                <a:solidFill>
                  <a:srgbClr val="000000"/>
                </a:solidFill>
              </a:rPr>
              <a:t>Benveniste</a:t>
            </a:r>
            <a:r>
              <a:rPr lang="it-IT" sz="2000" dirty="0">
                <a:solidFill>
                  <a:srgbClr val="000000"/>
                </a:solidFill>
              </a:rPr>
              <a:t> dopo uno studio che si dimostrò pieno di inesattezze ed errori scientifici.</a:t>
            </a:r>
            <a:endParaRPr lang="it-IT" dirty="0"/>
          </a:p>
        </p:txBody>
      </p:sp>
      <p:pic>
        <p:nvPicPr>
          <p:cNvPr id="7" name="Immagine 6">
            <a:extLst>
              <a:ext uri="{FF2B5EF4-FFF2-40B4-BE49-F238E27FC236}">
                <a16:creationId xmlns:a16="http://schemas.microsoft.com/office/drawing/2014/main" id="{08C91DDA-7BFE-4C2C-9468-72329FA58197}"/>
              </a:ext>
            </a:extLst>
          </p:cNvPr>
          <p:cNvPicPr>
            <a:picLocks noChangeAspect="1"/>
          </p:cNvPicPr>
          <p:nvPr/>
        </p:nvPicPr>
        <p:blipFill>
          <a:blip r:embed="rId3"/>
          <a:stretch>
            <a:fillRect/>
          </a:stretch>
        </p:blipFill>
        <p:spPr>
          <a:xfrm>
            <a:off x="3214157" y="193196"/>
            <a:ext cx="1213827" cy="1205497"/>
          </a:xfrm>
          <a:prstGeom prst="rect">
            <a:avLst/>
          </a:prstGeom>
        </p:spPr>
      </p:pic>
    </p:spTree>
    <p:extLst>
      <p:ext uri="{BB962C8B-B14F-4D97-AF65-F5344CB8AC3E}">
        <p14:creationId xmlns:p14="http://schemas.microsoft.com/office/powerpoint/2010/main" val="226419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it-IT" altLang="it-IT" dirty="0"/>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La composizione delle soluzioni</a:t>
            </a:r>
          </a:p>
          <a:p>
            <a:pPr>
              <a:buFontTx/>
              <a:buAutoNum type="arabicPeriod"/>
            </a:pPr>
            <a:r>
              <a:rPr lang="it-IT" altLang="it-IT" dirty="0"/>
              <a:t>La concentrazione delle soluzioni</a:t>
            </a:r>
          </a:p>
          <a:p>
            <a:pPr>
              <a:buFontTx/>
              <a:buAutoNum type="arabicPeriod"/>
            </a:pPr>
            <a:r>
              <a:rPr lang="it-IT" altLang="it-IT" dirty="0"/>
              <a:t>Dissoluzione e solubilità dei soluti nelle soluzioni liquide</a:t>
            </a:r>
          </a:p>
          <a:p>
            <a:pPr>
              <a:buFontTx/>
              <a:buAutoNum type="arabicPeriod"/>
            </a:pPr>
            <a:r>
              <a:rPr lang="it-IT" altLang="it-IT" dirty="0"/>
              <a:t>La solubilità e le barriere energetiche</a:t>
            </a:r>
          </a:p>
          <a:p>
            <a:pPr>
              <a:buFontTx/>
              <a:buAutoNum type="arabicPeriod"/>
            </a:pPr>
            <a:r>
              <a:rPr lang="it-IT" altLang="it-IT" dirty="0"/>
              <a:t>La conducibilità elettrica</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ACC40-5D89-460E-A908-6B9C622EE545}"/>
              </a:ext>
            </a:extLst>
          </p:cNvPr>
          <p:cNvSpPr>
            <a:spLocks noGrp="1"/>
          </p:cNvSpPr>
          <p:nvPr>
            <p:ph type="title"/>
          </p:nvPr>
        </p:nvSpPr>
        <p:spPr/>
        <p:txBody>
          <a:bodyPr/>
          <a:lstStyle/>
          <a:p>
            <a:r>
              <a:rPr lang="it-IT" altLang="it-IT" dirty="0"/>
              <a:t>Sommario</a:t>
            </a:r>
            <a:endParaRPr lang="it-IT" dirty="0"/>
          </a:p>
        </p:txBody>
      </p:sp>
      <p:sp>
        <p:nvSpPr>
          <p:cNvPr id="3" name="Segnaposto contenuto 2">
            <a:extLst>
              <a:ext uri="{FF2B5EF4-FFF2-40B4-BE49-F238E27FC236}">
                <a16:creationId xmlns:a16="http://schemas.microsoft.com/office/drawing/2014/main" id="{EA9C3A86-C679-44BF-BCF3-166CC08A899B}"/>
              </a:ext>
            </a:extLst>
          </p:cNvPr>
          <p:cNvSpPr>
            <a:spLocks noGrp="1"/>
          </p:cNvSpPr>
          <p:nvPr>
            <p:ph idx="1"/>
          </p:nvPr>
        </p:nvSpPr>
        <p:spPr/>
        <p:txBody>
          <a:bodyPr/>
          <a:lstStyle/>
          <a:p>
            <a:pPr>
              <a:buFont typeface="+mj-lt"/>
              <a:buAutoNum type="arabicPeriod" startAt="6"/>
            </a:pPr>
            <a:r>
              <a:rPr lang="it-IT" altLang="it-IT" dirty="0"/>
              <a:t>Le proprietà colligative</a:t>
            </a:r>
          </a:p>
          <a:p>
            <a:pPr>
              <a:buFont typeface="+mj-lt"/>
              <a:buAutoNum type="arabicPeriod" startAt="6"/>
            </a:pPr>
            <a:r>
              <a:rPr lang="it-IT" altLang="it-IT" dirty="0"/>
              <a:t>Innalzamento ebullioscopico e abbassamento crioscopico</a:t>
            </a:r>
          </a:p>
          <a:p>
            <a:pPr>
              <a:buFont typeface="+mj-lt"/>
              <a:buAutoNum type="arabicPeriod" startAt="6"/>
            </a:pPr>
            <a:r>
              <a:rPr lang="it-IT" altLang="it-IT" dirty="0"/>
              <a:t>L’osmosi</a:t>
            </a:r>
            <a:endParaRPr lang="it-IT" dirty="0"/>
          </a:p>
          <a:p>
            <a:pPr>
              <a:buFont typeface="+mj-lt"/>
              <a:buAutoNum type="arabicPeriod" startAt="6"/>
            </a:pPr>
            <a:r>
              <a:rPr lang="it-IT" dirty="0"/>
              <a:t>L’effetto dei soluti ionici sulle proprietà colligative</a:t>
            </a:r>
          </a:p>
        </p:txBody>
      </p:sp>
      <p:sp>
        <p:nvSpPr>
          <p:cNvPr id="4" name="Segnaposto piè di pagina 3">
            <a:extLst>
              <a:ext uri="{FF2B5EF4-FFF2-40B4-BE49-F238E27FC236}">
                <a16:creationId xmlns:a16="http://schemas.microsoft.com/office/drawing/2014/main" id="{A8F6703F-848F-4B7D-B1C7-A05C351B1512}"/>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spTree>
    <p:extLst>
      <p:ext uri="{BB962C8B-B14F-4D97-AF65-F5344CB8AC3E}">
        <p14:creationId xmlns:p14="http://schemas.microsoft.com/office/powerpoint/2010/main" val="357981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E23F8-06E6-451B-A2D9-C6DD0FF31550}"/>
              </a:ext>
            </a:extLst>
          </p:cNvPr>
          <p:cNvSpPr>
            <a:spLocks noGrp="1"/>
          </p:cNvSpPr>
          <p:nvPr>
            <p:ph type="title"/>
          </p:nvPr>
        </p:nvSpPr>
        <p:spPr/>
        <p:txBody>
          <a:bodyPr/>
          <a:lstStyle/>
          <a:p>
            <a:r>
              <a:rPr lang="it-IT" dirty="0"/>
              <a:t>La composizione delle soluzioni</a:t>
            </a:r>
          </a:p>
        </p:txBody>
      </p:sp>
      <p:sp>
        <p:nvSpPr>
          <p:cNvPr id="5" name="Segnaposto contenuto 4">
            <a:extLst>
              <a:ext uri="{FF2B5EF4-FFF2-40B4-BE49-F238E27FC236}">
                <a16:creationId xmlns:a16="http://schemas.microsoft.com/office/drawing/2014/main" id="{39D7F649-A02F-4BBC-91B2-D22D097BED24}"/>
              </a:ext>
            </a:extLst>
          </p:cNvPr>
          <p:cNvSpPr>
            <a:spLocks noGrp="1"/>
          </p:cNvSpPr>
          <p:nvPr>
            <p:ph idx="1"/>
          </p:nvPr>
        </p:nvSpPr>
        <p:spPr>
          <a:xfrm>
            <a:off x="457200" y="1340768"/>
            <a:ext cx="8219256" cy="2376264"/>
          </a:xfrm>
        </p:spPr>
        <p:txBody>
          <a:bodyPr/>
          <a:lstStyle/>
          <a:p>
            <a:r>
              <a:rPr lang="it-IT" dirty="0"/>
              <a:t>Una </a:t>
            </a:r>
            <a:r>
              <a:rPr lang="it-IT" b="1" dirty="0"/>
              <a:t>soluzione</a:t>
            </a:r>
            <a:r>
              <a:rPr lang="it-IT" dirty="0"/>
              <a:t> è una miscela omogenea i cui componenti sono molecole o ioni di sostanze diverse.</a:t>
            </a:r>
          </a:p>
          <a:p>
            <a:r>
              <a:rPr lang="it-IT" dirty="0"/>
              <a:t>La </a:t>
            </a:r>
            <a:r>
              <a:rPr lang="it-IT" b="1" dirty="0"/>
              <a:t>concentrazione </a:t>
            </a:r>
            <a:r>
              <a:rPr lang="it-IT" dirty="0"/>
              <a:t>indica il rapporto tra la quantità di soluto (presente in minor quantità) e la quantità di solvente (presente in maggior quantità) o di soluzione.</a:t>
            </a:r>
          </a:p>
        </p:txBody>
      </p:sp>
      <p:sp>
        <p:nvSpPr>
          <p:cNvPr id="4" name="Segnaposto piè di pagina 3">
            <a:extLst>
              <a:ext uri="{FF2B5EF4-FFF2-40B4-BE49-F238E27FC236}">
                <a16:creationId xmlns:a16="http://schemas.microsoft.com/office/drawing/2014/main" id="{AA02E827-B3BF-4740-BF1A-69F62C2B72F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48581E7C-1CEA-499F-8CC8-0F79F7306DAE}"/>
              </a:ext>
            </a:extLst>
          </p:cNvPr>
          <p:cNvPicPr>
            <a:picLocks noChangeAspect="1"/>
          </p:cNvPicPr>
          <p:nvPr/>
        </p:nvPicPr>
        <p:blipFill>
          <a:blip r:embed="rId2"/>
          <a:stretch>
            <a:fillRect/>
          </a:stretch>
        </p:blipFill>
        <p:spPr>
          <a:xfrm>
            <a:off x="4896339" y="3786213"/>
            <a:ext cx="2362410" cy="2362474"/>
          </a:xfrm>
          <a:prstGeom prst="rect">
            <a:avLst/>
          </a:prstGeom>
        </p:spPr>
      </p:pic>
      <p:sp>
        <p:nvSpPr>
          <p:cNvPr id="7" name="CasellaDiTesto 6">
            <a:extLst>
              <a:ext uri="{FF2B5EF4-FFF2-40B4-BE49-F238E27FC236}">
                <a16:creationId xmlns:a16="http://schemas.microsoft.com/office/drawing/2014/main" id="{609D2CB1-9E02-4BD4-9A65-70306DF3EF78}"/>
              </a:ext>
            </a:extLst>
          </p:cNvPr>
          <p:cNvSpPr txBox="1"/>
          <p:nvPr/>
        </p:nvSpPr>
        <p:spPr bwMode="auto">
          <a:xfrm>
            <a:off x="1063774" y="4644285"/>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buClr>
                <a:srgbClr val="FF0000"/>
              </a:buClr>
            </a:pPr>
            <a:r>
              <a:rPr lang="it-IT" sz="1800" dirty="0">
                <a:solidFill>
                  <a:srgbClr val="808080"/>
                </a:solidFill>
                <a:latin typeface="Arial" panose="020B0604020202020204" pitchFamily="34" charset="0"/>
              </a:rPr>
              <a:t>Lo sciroppo è una soluzione molto concentrata.</a:t>
            </a:r>
          </a:p>
        </p:txBody>
      </p:sp>
    </p:spTree>
    <p:extLst>
      <p:ext uri="{BB962C8B-B14F-4D97-AF65-F5344CB8AC3E}">
        <p14:creationId xmlns:p14="http://schemas.microsoft.com/office/powerpoint/2010/main" val="112920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E23F8-06E6-451B-A2D9-C6DD0FF31550}"/>
              </a:ext>
            </a:extLst>
          </p:cNvPr>
          <p:cNvSpPr>
            <a:spLocks noGrp="1"/>
          </p:cNvSpPr>
          <p:nvPr>
            <p:ph type="title"/>
          </p:nvPr>
        </p:nvSpPr>
        <p:spPr/>
        <p:txBody>
          <a:bodyPr/>
          <a:lstStyle/>
          <a:p>
            <a:r>
              <a:rPr lang="it-IT" dirty="0"/>
              <a:t>La concentrazione delle soluzioni</a:t>
            </a:r>
          </a:p>
        </p:txBody>
      </p:sp>
      <p:sp>
        <p:nvSpPr>
          <p:cNvPr id="5" name="Segnaposto contenuto 4">
            <a:extLst>
              <a:ext uri="{FF2B5EF4-FFF2-40B4-BE49-F238E27FC236}">
                <a16:creationId xmlns:a16="http://schemas.microsoft.com/office/drawing/2014/main" id="{39D7F649-A02F-4BBC-91B2-D22D097BED24}"/>
              </a:ext>
            </a:extLst>
          </p:cNvPr>
          <p:cNvSpPr>
            <a:spLocks noGrp="1"/>
          </p:cNvSpPr>
          <p:nvPr>
            <p:ph idx="1"/>
          </p:nvPr>
        </p:nvSpPr>
        <p:spPr>
          <a:xfrm>
            <a:off x="457200" y="1340768"/>
            <a:ext cx="8219256" cy="3168352"/>
          </a:xfrm>
        </p:spPr>
        <p:txBody>
          <a:bodyPr/>
          <a:lstStyle/>
          <a:p>
            <a:r>
              <a:rPr lang="it-IT" b="1" dirty="0"/>
              <a:t>Concentrazione molare </a:t>
            </a:r>
            <a:r>
              <a:rPr lang="it-IT" dirty="0"/>
              <a:t>o </a:t>
            </a:r>
            <a:r>
              <a:rPr lang="it-IT" b="1" dirty="0"/>
              <a:t>molarità </a:t>
            </a:r>
            <a:r>
              <a:rPr lang="it-IT" dirty="0"/>
              <a:t>(</a:t>
            </a:r>
            <a:r>
              <a:rPr lang="it-IT" b="1" dirty="0"/>
              <a:t>M</a:t>
            </a:r>
            <a:r>
              <a:rPr lang="it-IT" dirty="0"/>
              <a:t>) → numero di moli di soluto per litro di </a:t>
            </a:r>
            <a:r>
              <a:rPr lang="it-IT" i="1" dirty="0"/>
              <a:t>soluzione</a:t>
            </a:r>
            <a:r>
              <a:rPr lang="it-IT" dirty="0"/>
              <a:t>:</a:t>
            </a:r>
          </a:p>
          <a:p>
            <a:endParaRPr lang="it-IT" dirty="0"/>
          </a:p>
          <a:p>
            <a:endParaRPr lang="it-IT" dirty="0"/>
          </a:p>
          <a:p>
            <a:r>
              <a:rPr lang="it-IT" dirty="0"/>
              <a:t>in cui </a:t>
            </a:r>
            <a:r>
              <a:rPr lang="it-IT" b="1" i="1" dirty="0"/>
              <a:t>n </a:t>
            </a:r>
            <a:r>
              <a:rPr lang="it-IT" dirty="0"/>
              <a:t>indica le moli di soluto e </a:t>
            </a:r>
            <a:r>
              <a:rPr lang="it-IT" b="1" i="1" dirty="0"/>
              <a:t>V </a:t>
            </a:r>
            <a:r>
              <a:rPr lang="it-IT" dirty="0"/>
              <a:t>è il volume in litri della soluzione.</a:t>
            </a:r>
          </a:p>
        </p:txBody>
      </p:sp>
      <p:sp>
        <p:nvSpPr>
          <p:cNvPr id="4" name="Segnaposto piè di pagina 3">
            <a:extLst>
              <a:ext uri="{FF2B5EF4-FFF2-40B4-BE49-F238E27FC236}">
                <a16:creationId xmlns:a16="http://schemas.microsoft.com/office/drawing/2014/main" id="{AA02E827-B3BF-4740-BF1A-69F62C2B72F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9B9CDDD1-30FE-411D-8A96-EFC405C662A1}"/>
              </a:ext>
            </a:extLst>
          </p:cNvPr>
          <p:cNvPicPr>
            <a:picLocks noChangeAspect="1"/>
          </p:cNvPicPr>
          <p:nvPr/>
        </p:nvPicPr>
        <p:blipFill>
          <a:blip r:embed="rId2"/>
          <a:stretch>
            <a:fillRect/>
          </a:stretch>
        </p:blipFill>
        <p:spPr>
          <a:xfrm>
            <a:off x="1530005" y="2289935"/>
            <a:ext cx="6083989" cy="956574"/>
          </a:xfrm>
          <a:prstGeom prst="rect">
            <a:avLst/>
          </a:prstGeom>
        </p:spPr>
      </p:pic>
      <p:pic>
        <p:nvPicPr>
          <p:cNvPr id="6" name="Immagine 5">
            <a:extLst>
              <a:ext uri="{FF2B5EF4-FFF2-40B4-BE49-F238E27FC236}">
                <a16:creationId xmlns:a16="http://schemas.microsoft.com/office/drawing/2014/main" id="{7313690F-F0EA-4076-B448-E7DA42CB36F0}"/>
              </a:ext>
            </a:extLst>
          </p:cNvPr>
          <p:cNvPicPr>
            <a:picLocks noChangeAspect="1"/>
          </p:cNvPicPr>
          <p:nvPr/>
        </p:nvPicPr>
        <p:blipFill>
          <a:blip r:embed="rId3"/>
          <a:stretch>
            <a:fillRect/>
          </a:stretch>
        </p:blipFill>
        <p:spPr>
          <a:xfrm>
            <a:off x="1584176" y="4326530"/>
            <a:ext cx="6012160" cy="1982790"/>
          </a:xfrm>
          <a:prstGeom prst="rect">
            <a:avLst/>
          </a:prstGeom>
        </p:spPr>
      </p:pic>
    </p:spTree>
    <p:extLst>
      <p:ext uri="{BB962C8B-B14F-4D97-AF65-F5344CB8AC3E}">
        <p14:creationId xmlns:p14="http://schemas.microsoft.com/office/powerpoint/2010/main" val="122124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0FF548-922A-4263-BBCA-D78E9A0B53C1}"/>
              </a:ext>
            </a:extLst>
          </p:cNvPr>
          <p:cNvSpPr>
            <a:spLocks noGrp="1"/>
          </p:cNvSpPr>
          <p:nvPr>
            <p:ph type="title"/>
          </p:nvPr>
        </p:nvSpPr>
        <p:spPr/>
        <p:txBody>
          <a:bodyPr/>
          <a:lstStyle/>
          <a:p>
            <a:r>
              <a:rPr lang="it-IT" dirty="0"/>
              <a:t>La concentrazione delle soluzioni</a:t>
            </a:r>
          </a:p>
        </p:txBody>
      </p:sp>
      <p:sp>
        <p:nvSpPr>
          <p:cNvPr id="3" name="Segnaposto contenuto 2">
            <a:extLst>
              <a:ext uri="{FF2B5EF4-FFF2-40B4-BE49-F238E27FC236}">
                <a16:creationId xmlns:a16="http://schemas.microsoft.com/office/drawing/2014/main" id="{A482A4D4-20B5-4A0C-8595-7F9EA89963AA}"/>
              </a:ext>
            </a:extLst>
          </p:cNvPr>
          <p:cNvSpPr>
            <a:spLocks noGrp="1"/>
          </p:cNvSpPr>
          <p:nvPr>
            <p:ph idx="1"/>
          </p:nvPr>
        </p:nvSpPr>
        <p:spPr>
          <a:xfrm>
            <a:off x="457200" y="1340768"/>
            <a:ext cx="8219256" cy="4032448"/>
          </a:xfrm>
        </p:spPr>
        <p:txBody>
          <a:bodyPr/>
          <a:lstStyle/>
          <a:p>
            <a:r>
              <a:rPr lang="it-IT" b="1" dirty="0"/>
              <a:t>Frazione molare </a:t>
            </a:r>
            <a:r>
              <a:rPr lang="it-IT" dirty="0"/>
              <a:t>→ rapporto fra il numero di moli di un dato componente di una miscela e il totale delle moli di tutti i componenti.</a:t>
            </a:r>
          </a:p>
          <a:p>
            <a:endParaRPr lang="it-IT" dirty="0"/>
          </a:p>
          <a:p>
            <a:endParaRPr lang="it-IT" dirty="0"/>
          </a:p>
          <a:p>
            <a:endParaRPr lang="it-IT" b="1" dirty="0"/>
          </a:p>
          <a:p>
            <a:r>
              <a:rPr lang="it-IT" b="1" dirty="0"/>
              <a:t>Percentuale molare </a:t>
            </a:r>
            <a:r>
              <a:rPr lang="it-IT" dirty="0"/>
              <a:t>(</a:t>
            </a:r>
            <a:r>
              <a:rPr lang="it-IT" b="1" dirty="0" err="1"/>
              <a:t>mol</a:t>
            </a:r>
            <a:r>
              <a:rPr lang="it-IT" b="1" dirty="0"/>
              <a:t>%</a:t>
            </a:r>
            <a:r>
              <a:rPr lang="it-IT" dirty="0"/>
              <a:t>) → frazione molare moltiplicata per 100. </a:t>
            </a:r>
          </a:p>
        </p:txBody>
      </p:sp>
      <p:sp>
        <p:nvSpPr>
          <p:cNvPr id="4" name="Segnaposto piè di pagina 3">
            <a:extLst>
              <a:ext uri="{FF2B5EF4-FFF2-40B4-BE49-F238E27FC236}">
                <a16:creationId xmlns:a16="http://schemas.microsoft.com/office/drawing/2014/main" id="{E922BA0A-3576-4504-84C3-F6F7A7D0B00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4021792C-F6A6-437C-BE6D-5E3F3EC8A07C}"/>
              </a:ext>
            </a:extLst>
          </p:cNvPr>
          <p:cNvPicPr>
            <a:picLocks noChangeAspect="1"/>
          </p:cNvPicPr>
          <p:nvPr/>
        </p:nvPicPr>
        <p:blipFill>
          <a:blip r:embed="rId2"/>
          <a:stretch>
            <a:fillRect/>
          </a:stretch>
        </p:blipFill>
        <p:spPr>
          <a:xfrm>
            <a:off x="2629154" y="2568093"/>
            <a:ext cx="3875348" cy="788899"/>
          </a:xfrm>
          <a:prstGeom prst="rect">
            <a:avLst/>
          </a:prstGeom>
        </p:spPr>
      </p:pic>
    </p:spTree>
    <p:extLst>
      <p:ext uri="{BB962C8B-B14F-4D97-AF65-F5344CB8AC3E}">
        <p14:creationId xmlns:p14="http://schemas.microsoft.com/office/powerpoint/2010/main" val="364246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87453-1B99-4AD1-AD38-D3475A255D18}"/>
              </a:ext>
            </a:extLst>
          </p:cNvPr>
          <p:cNvSpPr>
            <a:spLocks noGrp="1"/>
          </p:cNvSpPr>
          <p:nvPr>
            <p:ph type="title"/>
          </p:nvPr>
        </p:nvSpPr>
        <p:spPr/>
        <p:txBody>
          <a:bodyPr/>
          <a:lstStyle/>
          <a:p>
            <a:r>
              <a:rPr lang="it-IT" dirty="0"/>
              <a:t>La concentrazione delle soluzioni</a:t>
            </a:r>
          </a:p>
        </p:txBody>
      </p:sp>
      <p:sp>
        <p:nvSpPr>
          <p:cNvPr id="3" name="Segnaposto contenuto 2">
            <a:extLst>
              <a:ext uri="{FF2B5EF4-FFF2-40B4-BE49-F238E27FC236}">
                <a16:creationId xmlns:a16="http://schemas.microsoft.com/office/drawing/2014/main" id="{7DAD2E23-CE1F-4BA7-BD5E-8BF210187741}"/>
              </a:ext>
            </a:extLst>
          </p:cNvPr>
          <p:cNvSpPr>
            <a:spLocks noGrp="1"/>
          </p:cNvSpPr>
          <p:nvPr>
            <p:ph idx="1"/>
          </p:nvPr>
        </p:nvSpPr>
        <p:spPr>
          <a:xfrm>
            <a:off x="457200" y="1340768"/>
            <a:ext cx="8219256" cy="4896544"/>
          </a:xfrm>
        </p:spPr>
        <p:txBody>
          <a:bodyPr/>
          <a:lstStyle/>
          <a:p>
            <a:r>
              <a:rPr lang="it-IT" b="1" dirty="0"/>
              <a:t>Concentrazione molale </a:t>
            </a:r>
            <a:r>
              <a:rPr lang="it-IT" dirty="0"/>
              <a:t>o </a:t>
            </a:r>
            <a:r>
              <a:rPr lang="it-IT" b="1" dirty="0"/>
              <a:t>molalità </a:t>
            </a:r>
            <a:r>
              <a:rPr lang="it-IT" dirty="0"/>
              <a:t>(</a:t>
            </a:r>
            <a:r>
              <a:rPr lang="it-IT" b="1" i="1" dirty="0"/>
              <a:t>m</a:t>
            </a:r>
            <a:r>
              <a:rPr lang="it-IT" dirty="0"/>
              <a:t>) → numero di moli di soluto per kilogrammo di </a:t>
            </a:r>
            <a:r>
              <a:rPr lang="it-IT" i="1" dirty="0"/>
              <a:t>solvente</a:t>
            </a:r>
            <a:r>
              <a:rPr lang="it-IT" dirty="0"/>
              <a:t>.</a:t>
            </a:r>
          </a:p>
          <a:p>
            <a:endParaRPr lang="it-IT" dirty="0"/>
          </a:p>
          <a:p>
            <a:endParaRPr lang="it-IT" dirty="0"/>
          </a:p>
          <a:p>
            <a:endParaRPr lang="it-IT" b="1" dirty="0"/>
          </a:p>
          <a:p>
            <a:r>
              <a:rPr lang="it-IT" b="1" dirty="0"/>
              <a:t>Percentuale in massa </a:t>
            </a:r>
            <a:r>
              <a:rPr lang="it-IT" dirty="0"/>
              <a:t>(% </a:t>
            </a:r>
            <a:r>
              <a:rPr lang="it-IT" i="1" dirty="0"/>
              <a:t>m/m</a:t>
            </a:r>
            <a:r>
              <a:rPr lang="it-IT" dirty="0"/>
              <a:t>) → grammi di soluto in 100 g di soluzione.</a:t>
            </a:r>
          </a:p>
          <a:p>
            <a:r>
              <a:rPr lang="it-IT" dirty="0"/>
              <a:t>Le concentrazioni si esprimono anche in </a:t>
            </a:r>
            <a:r>
              <a:rPr lang="it-IT" i="1" dirty="0"/>
              <a:t>parti per milione </a:t>
            </a:r>
            <a:r>
              <a:rPr lang="it-IT" dirty="0"/>
              <a:t>(ppm) e </a:t>
            </a:r>
            <a:r>
              <a:rPr lang="it-IT" i="1" dirty="0"/>
              <a:t>parti per miliardo </a:t>
            </a:r>
            <a:r>
              <a:rPr lang="it-IT" dirty="0"/>
              <a:t>(</a:t>
            </a:r>
            <a:r>
              <a:rPr lang="it-IT" dirty="0" err="1"/>
              <a:t>ppb</a:t>
            </a:r>
            <a:r>
              <a:rPr lang="it-IT" dirty="0"/>
              <a:t>), che corrispondono a 1 g di componente ogni 106 e 109 g di miscela.</a:t>
            </a:r>
          </a:p>
        </p:txBody>
      </p:sp>
      <p:sp>
        <p:nvSpPr>
          <p:cNvPr id="4" name="Segnaposto piè di pagina 3">
            <a:extLst>
              <a:ext uri="{FF2B5EF4-FFF2-40B4-BE49-F238E27FC236}">
                <a16:creationId xmlns:a16="http://schemas.microsoft.com/office/drawing/2014/main" id="{A6E76A4E-4F20-4AC1-9A32-F63DA8ABF94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B53F96CA-7FD2-45CD-B12F-DE22DD36945D}"/>
              </a:ext>
            </a:extLst>
          </p:cNvPr>
          <p:cNvPicPr>
            <a:picLocks noChangeAspect="1"/>
          </p:cNvPicPr>
          <p:nvPr/>
        </p:nvPicPr>
        <p:blipFill>
          <a:blip r:embed="rId2"/>
          <a:stretch>
            <a:fillRect/>
          </a:stretch>
        </p:blipFill>
        <p:spPr>
          <a:xfrm>
            <a:off x="1742560" y="2448358"/>
            <a:ext cx="5648535" cy="966119"/>
          </a:xfrm>
          <a:prstGeom prst="rect">
            <a:avLst/>
          </a:prstGeom>
        </p:spPr>
      </p:pic>
    </p:spTree>
    <p:extLst>
      <p:ext uri="{BB962C8B-B14F-4D97-AF65-F5344CB8AC3E}">
        <p14:creationId xmlns:p14="http://schemas.microsoft.com/office/powerpoint/2010/main" val="2096110370"/>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27981</TotalTime>
  <Words>2209</Words>
  <Application>Microsoft Office PowerPoint</Application>
  <PresentationFormat>Presentazione su schermo (4:3)</PresentationFormat>
  <Paragraphs>150</Paragraphs>
  <Slides>30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15</vt:lpstr>
      <vt:lpstr>Sommario</vt:lpstr>
      <vt:lpstr>Sommario</vt:lpstr>
      <vt:lpstr>La composizione delle soluzioni</vt:lpstr>
      <vt:lpstr>La concentrazione delle soluzioni</vt:lpstr>
      <vt:lpstr>La concentrazione delle soluzioni</vt:lpstr>
      <vt:lpstr>La concentrazione delle soluzioni</vt:lpstr>
      <vt:lpstr>LA CHIMICA CON METODO</vt:lpstr>
      <vt:lpstr>Dissoluzione e solubilità dei soluti nelle soluzioni liquide</vt:lpstr>
      <vt:lpstr>Dissoluzione e solubilità dei soluti nelle soluzioni liquide</vt:lpstr>
      <vt:lpstr>Dissoluzione e solubilità dei soluti nelle soluzioni liquide</vt:lpstr>
      <vt:lpstr>La solubilità e le barriere energetiche</vt:lpstr>
      <vt:lpstr>La solubilità e le barriere energetiche</vt:lpstr>
      <vt:lpstr>La solubilità e le barriere energetiche</vt:lpstr>
      <vt:lpstr>La conducibilità elettrica</vt:lpstr>
      <vt:lpstr>La conducibilità elettrica</vt:lpstr>
      <vt:lpstr>Le proprietà colligative</vt:lpstr>
      <vt:lpstr>LA CHIMICA CON METODO</vt:lpstr>
      <vt:lpstr>Innalzamento ebullioscopico e abbassamento crioscopico</vt:lpstr>
      <vt:lpstr>Innalzamento ebullioscopico e abbassamento crioscopico</vt:lpstr>
      <vt:lpstr>Innalzamento ebullioscopico e abbassamento crioscopico</vt:lpstr>
      <vt:lpstr>LA CHIMICA CON METODO</vt:lpstr>
      <vt:lpstr>L’osmosi</vt:lpstr>
      <vt:lpstr>L’osmosi</vt:lpstr>
      <vt:lpstr>L’osmosi</vt:lpstr>
      <vt:lpstr>L’effetto dei soluti ionici sulle proprietà colligative</vt:lpstr>
      <vt:lpstr>LA CHIMICA CON METODO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575</cp:revision>
  <cp:lastPrinted>2009-04-22T19:24:48Z</cp:lastPrinted>
  <dcterms:created xsi:type="dcterms:W3CDTF">2011-11-23T15:48:27Z</dcterms:created>
  <dcterms:modified xsi:type="dcterms:W3CDTF">2020-08-07T02:11:39Z</dcterms:modified>
</cp:coreProperties>
</file>