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8" r:id="rId1"/>
  </p:sldMasterIdLst>
  <p:notesMasterIdLst>
    <p:notesMasterId r:id="rId32"/>
  </p:notesMasterIdLst>
  <p:handoutMasterIdLst>
    <p:handoutMasterId r:id="rId33"/>
  </p:handoutMasterIdLst>
  <p:sldIdLst>
    <p:sldId id="432" r:id="rId2"/>
    <p:sldId id="464" r:id="rId3"/>
    <p:sldId id="466" r:id="rId4"/>
    <p:sldId id="465" r:id="rId5"/>
    <p:sldId id="467" r:id="rId6"/>
    <p:sldId id="468" r:id="rId7"/>
    <p:sldId id="469" r:id="rId8"/>
    <p:sldId id="472" r:id="rId9"/>
    <p:sldId id="470" r:id="rId10"/>
    <p:sldId id="473" r:id="rId11"/>
    <p:sldId id="475" r:id="rId12"/>
    <p:sldId id="485" r:id="rId13"/>
    <p:sldId id="478" r:id="rId14"/>
    <p:sldId id="480" r:id="rId15"/>
    <p:sldId id="481" r:id="rId16"/>
    <p:sldId id="544" r:id="rId17"/>
    <p:sldId id="482" r:id="rId18"/>
    <p:sldId id="483" r:id="rId19"/>
    <p:sldId id="484" r:id="rId20"/>
    <p:sldId id="486" r:id="rId21"/>
    <p:sldId id="493" r:id="rId22"/>
    <p:sldId id="487" r:id="rId23"/>
    <p:sldId id="489" r:id="rId24"/>
    <p:sldId id="491" r:id="rId25"/>
    <p:sldId id="498" r:id="rId26"/>
    <p:sldId id="545" r:id="rId27"/>
    <p:sldId id="497" r:id="rId28"/>
    <p:sldId id="495" r:id="rId29"/>
    <p:sldId id="500" r:id="rId30"/>
    <p:sldId id="501" r:id="rId31"/>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2400" kern="1200">
        <a:solidFill>
          <a:schemeClr val="bg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80"/>
    <a:srgbClr val="008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70" autoAdjust="0"/>
  </p:normalViewPr>
  <p:slideViewPr>
    <p:cSldViewPr>
      <p:cViewPr varScale="1">
        <p:scale>
          <a:sx n="73" d="100"/>
          <a:sy n="73" d="100"/>
        </p:scale>
        <p:origin x="1236" y="6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0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45E246-9C30-43BA-8AAC-5A19A09D3B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FA104F1E-E684-4955-8065-E76DAE931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17240E5-51A6-4EEA-AA74-416CA5DAF9AF}" type="datetimeFigureOut">
              <a:rPr lang="en-GB"/>
              <a:pPr>
                <a:defRPr/>
              </a:pPr>
              <a:t>07/08/2020</a:t>
            </a:fld>
            <a:endParaRPr lang="en-GB"/>
          </a:p>
        </p:txBody>
      </p:sp>
      <p:sp>
        <p:nvSpPr>
          <p:cNvPr id="4" name="Footer Placeholder 3">
            <a:extLst>
              <a:ext uri="{FF2B5EF4-FFF2-40B4-BE49-F238E27FC236}">
                <a16:creationId xmlns:a16="http://schemas.microsoft.com/office/drawing/2014/main" id="{14EBF010-89A6-4457-82D2-A48C5C39BF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0AECBF10-17D9-479A-8F31-23E9FEB001C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5311AFA-A47E-426B-9DE4-EBB4B38AB576}" type="slidenum">
              <a:rPr lang="en-GB" altLang="it-IT"/>
              <a:pPr>
                <a:defRPr/>
              </a:pPr>
              <a:t>‹N›</a:t>
            </a:fld>
            <a:endParaRPr lang="en-GB"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AutoShape 1">
            <a:extLst>
              <a:ext uri="{FF2B5EF4-FFF2-40B4-BE49-F238E27FC236}">
                <a16:creationId xmlns:a16="http://schemas.microsoft.com/office/drawing/2014/main" id="{A92DBBD8-76E3-44ED-89A3-32CEB3E335D9}"/>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12291" name="Text Box 2">
            <a:extLst>
              <a:ext uri="{FF2B5EF4-FFF2-40B4-BE49-F238E27FC236}">
                <a16:creationId xmlns:a16="http://schemas.microsoft.com/office/drawing/2014/main" id="{0BE90A7B-BFCA-49E1-B069-50787D8D9F7E}"/>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1" name="Rectangle 3">
            <a:extLst>
              <a:ext uri="{FF2B5EF4-FFF2-40B4-BE49-F238E27FC236}">
                <a16:creationId xmlns:a16="http://schemas.microsoft.com/office/drawing/2014/main" id="{113EB806-919A-4C50-AE6D-61A305AEED2D}"/>
              </a:ext>
            </a:extLst>
          </p:cNvPr>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charset="0"/>
                <a:ea typeface="ＭＳ Ｐゴシック" charset="-128"/>
                <a:cs typeface="ＭＳ Ｐゴシック" charset="-128"/>
              </a:defRPr>
            </a:lvl1pPr>
          </a:lstStyle>
          <a:p>
            <a:pPr>
              <a:defRPr/>
            </a:pPr>
            <a:r>
              <a:rPr lang="it-IT"/>
              <a:t>13/11/11</a:t>
            </a:r>
          </a:p>
        </p:txBody>
      </p:sp>
      <p:sp>
        <p:nvSpPr>
          <p:cNvPr id="12293" name="Rectangle 4">
            <a:extLst>
              <a:ext uri="{FF2B5EF4-FFF2-40B4-BE49-F238E27FC236}">
                <a16:creationId xmlns:a16="http://schemas.microsoft.com/office/drawing/2014/main" id="{43390502-827A-49C2-BD9A-B356FE9F894D}"/>
              </a:ext>
            </a:extLst>
          </p:cNvPr>
          <p:cNvSpPr>
            <a:spLocks noGrp="1" noRot="1" noChangeAspect="1" noChangeArrowheads="1"/>
          </p:cNvSpPr>
          <p:nvPr>
            <p:ph type="sldImg"/>
          </p:nvPr>
        </p:nvSpPr>
        <p:spPr bwMode="auto">
          <a:xfrm>
            <a:off x="1143000" y="685800"/>
            <a:ext cx="4570413" cy="3427413"/>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5A3EAB51-E1D4-4933-BB9C-0BF007A3C97F}"/>
              </a:ext>
            </a:extLst>
          </p:cNvPr>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12295" name="Text Box 6">
            <a:extLst>
              <a:ext uri="{FF2B5EF4-FFF2-40B4-BE49-F238E27FC236}">
                <a16:creationId xmlns:a16="http://schemas.microsoft.com/office/drawing/2014/main" id="{FAE8A6EF-29C6-4F74-BBD7-C3E4827D5470}"/>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it-IT" altLang="it-IT" sz="1800"/>
          </a:p>
        </p:txBody>
      </p:sp>
      <p:sp>
        <p:nvSpPr>
          <p:cNvPr id="2055" name="Rectangle 7">
            <a:extLst>
              <a:ext uri="{FF2B5EF4-FFF2-40B4-BE49-F238E27FC236}">
                <a16:creationId xmlns:a16="http://schemas.microsoft.com/office/drawing/2014/main" id="{A6EFD4C9-8187-4CDB-A23B-15EBA2C26F21}"/>
              </a:ext>
            </a:extLst>
          </p:cNvPr>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pPr>
              <a:defRPr/>
            </a:pPr>
            <a:fld id="{07A09AEB-4C7F-4482-AAC0-AD0D36EC16D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0E24322-9BFC-4547-90F4-7EFCED30DEB1}"/>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E3F70E2-7B09-4E4E-B9BE-F444E83185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New Roman" panose="02020603050405020304" pitchFamily="18" charset="0"/>
            </a:endParaRPr>
          </a:p>
        </p:txBody>
      </p:sp>
      <p:sp>
        <p:nvSpPr>
          <p:cNvPr id="15364" name="Date Placeholder 3">
            <a:extLst>
              <a:ext uri="{FF2B5EF4-FFF2-40B4-BE49-F238E27FC236}">
                <a16:creationId xmlns:a16="http://schemas.microsoft.com/office/drawing/2014/main" id="{FB103BF6-9C55-48F5-AEE4-36E674B7011B}"/>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r>
              <a:rPr lang="it-IT" altLang="it-IT" sz="1200">
                <a:solidFill>
                  <a:srgbClr val="000000"/>
                </a:solidFill>
              </a:rPr>
              <a:t>13/11/11</a:t>
            </a:r>
          </a:p>
        </p:txBody>
      </p:sp>
      <p:sp>
        <p:nvSpPr>
          <p:cNvPr id="15365" name="Slide Number Placeholder 4">
            <a:extLst>
              <a:ext uri="{FF2B5EF4-FFF2-40B4-BE49-F238E27FC236}">
                <a16:creationId xmlns:a16="http://schemas.microsoft.com/office/drawing/2014/main" id="{6D168264-E665-416F-B8C7-1E8513B93975}"/>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panose="020F0502020204030204" pitchFamily="34" charset="0"/>
                <a:ea typeface="MS PGothic" panose="020B0600070205080204" pitchFamily="34" charset="-128"/>
              </a:defRPr>
            </a:lvl9pPr>
          </a:lstStyle>
          <a:p>
            <a:fld id="{A1A68321-29AB-493D-BA89-3F0E6FEFD883}" type="slidenum">
              <a:rPr lang="it-IT" altLang="it-IT" sz="1200" smtClean="0">
                <a:solidFill>
                  <a:srgbClr val="000000"/>
                </a:solidFill>
              </a:rPr>
              <a:pPr/>
              <a:t>2</a:t>
            </a:fld>
            <a:endParaRPr lang="it-IT" altLang="it-IT"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inizial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4D7FD9-9EBB-4176-87D4-6AF4B8162164}"/>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sz="1800"/>
          </a:p>
        </p:txBody>
      </p:sp>
      <p:sp>
        <p:nvSpPr>
          <p:cNvPr id="3" name="AutoShape 3">
            <a:extLst>
              <a:ext uri="{FF2B5EF4-FFF2-40B4-BE49-F238E27FC236}">
                <a16:creationId xmlns:a16="http://schemas.microsoft.com/office/drawing/2014/main" id="{19A5436A-85E1-41FC-88D6-4E0F1BD4D929}"/>
              </a:ext>
            </a:extLst>
          </p:cNvPr>
          <p:cNvSpPr>
            <a:spLocks noChangeArrowheads="1"/>
          </p:cNvSpPr>
          <p:nvPr userDrawn="1"/>
        </p:nvSpPr>
        <p:spPr bwMode="auto">
          <a:xfrm>
            <a:off x="76200" y="76200"/>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sz="1800">
                <a:latin typeface="Arial" charset="0"/>
                <a:ea typeface="ＭＳ Ｐゴシック" pitchFamily="28" charset="-128"/>
              </a:rPr>
              <a:t> </a:t>
            </a:r>
          </a:p>
        </p:txBody>
      </p:sp>
      <p:sp>
        <p:nvSpPr>
          <p:cNvPr id="4" name="Rectangle 206">
            <a:extLst>
              <a:ext uri="{FF2B5EF4-FFF2-40B4-BE49-F238E27FC236}">
                <a16:creationId xmlns:a16="http://schemas.microsoft.com/office/drawing/2014/main" id="{83E8F6AF-3ACF-4427-93A4-AF9BF128FBD7}"/>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pic>
        <p:nvPicPr>
          <p:cNvPr id="5" name="Picture 10">
            <a:extLst>
              <a:ext uri="{FF2B5EF4-FFF2-40B4-BE49-F238E27FC236}">
                <a16:creationId xmlns:a16="http://schemas.microsoft.com/office/drawing/2014/main" id="{C2FECAAA-A190-470E-BEFC-5EEBAB8F6DB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4600" y="2557463"/>
            <a:ext cx="6553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00905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29600" cy="914400"/>
          </a:xfrm>
        </p:spPr>
        <p:txBody>
          <a:bodyPr/>
          <a:lstStyle/>
          <a:p>
            <a:r>
              <a:rPr lang="it-IT"/>
              <a:t>Fare clic per modificare stile</a:t>
            </a:r>
          </a:p>
        </p:txBody>
      </p:sp>
      <p:sp>
        <p:nvSpPr>
          <p:cNvPr id="3" name="Segnaposto tabella 2"/>
          <p:cNvSpPr>
            <a:spLocks noGrp="1"/>
          </p:cNvSpPr>
          <p:nvPr>
            <p:ph type="tbl" idx="1"/>
          </p:nvPr>
        </p:nvSpPr>
        <p:spPr>
          <a:xfrm>
            <a:off x="457200" y="1340768"/>
            <a:ext cx="8229600" cy="4114800"/>
          </a:xfrm>
        </p:spPr>
        <p:txBody>
          <a:bodyPr/>
          <a:lstStyle>
            <a:lvl1pPr>
              <a:spcAft>
                <a:spcPts val="1000"/>
              </a:spcAft>
              <a:defRPr/>
            </a:lvl1pPr>
          </a:lstStyle>
          <a:p>
            <a:pPr lvl="0"/>
            <a:endParaRPr lang="it-IT" noProof="0" dirty="0"/>
          </a:p>
        </p:txBody>
      </p:sp>
      <p:sp>
        <p:nvSpPr>
          <p:cNvPr id="4" name="Segnaposto piè di pagina 1">
            <a:extLst>
              <a:ext uri="{FF2B5EF4-FFF2-40B4-BE49-F238E27FC236}">
                <a16:creationId xmlns:a16="http://schemas.microsoft.com/office/drawing/2014/main" id="{01756B48-763D-4303-8E65-8FDD2B6C05A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41125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olo libr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6B43649-6C91-4498-9F64-BA04DD33D9DC}"/>
              </a:ext>
            </a:extLst>
          </p:cNvPr>
          <p:cNvSpPr>
            <a:spLocks noChangeArrowheads="1"/>
          </p:cNvSpPr>
          <p:nvPr userDrawn="1"/>
        </p:nvSpPr>
        <p:spPr bwMode="auto">
          <a:xfrm>
            <a:off x="0" y="0"/>
            <a:ext cx="9144000" cy="685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it-IT"/>
          </a:p>
        </p:txBody>
      </p:sp>
      <p:sp>
        <p:nvSpPr>
          <p:cNvPr id="5" name="AutoShape 3">
            <a:extLst>
              <a:ext uri="{FF2B5EF4-FFF2-40B4-BE49-F238E27FC236}">
                <a16:creationId xmlns:a16="http://schemas.microsoft.com/office/drawing/2014/main" id="{B0806C3D-CB8E-4B38-9809-0CFD5F6CB8BE}"/>
              </a:ext>
            </a:extLst>
          </p:cNvPr>
          <p:cNvSpPr>
            <a:spLocks noChangeArrowheads="1"/>
          </p:cNvSpPr>
          <p:nvPr userDrawn="1"/>
        </p:nvSpPr>
        <p:spPr bwMode="auto">
          <a:xfrm>
            <a:off x="76200" y="71438"/>
            <a:ext cx="8991600" cy="6705600"/>
          </a:xfrm>
          <a:prstGeom prst="roundRect">
            <a:avLst>
              <a:gd name="adj" fmla="val 1278"/>
            </a:avLst>
          </a:prstGeom>
          <a:solidFill>
            <a:schemeClr val="bg1"/>
          </a:solidFill>
          <a:ln w="9525">
            <a:noFill/>
            <a:round/>
            <a:headEnd/>
            <a:tailEnd/>
          </a:ln>
          <a:effectLst>
            <a:outerShdw blurRad="63500" dist="38099" dir="2700000" algn="ctr" rotWithShape="0">
              <a:srgbClr val="000000">
                <a:alpha val="74998"/>
              </a:srgbClr>
            </a:outerShdw>
          </a:effectLst>
        </p:spPr>
        <p:txBody>
          <a:bodyPr wrap="none" anchor="ctr"/>
          <a:lstStyle/>
          <a:p>
            <a:pPr algn="ctr">
              <a:defRPr/>
            </a:pPr>
            <a:r>
              <a:rPr lang="it-IT">
                <a:latin typeface="Arial" charset="0"/>
                <a:ea typeface="ＭＳ Ｐゴシック" pitchFamily="28" charset="-128"/>
              </a:rPr>
              <a:t> </a:t>
            </a:r>
          </a:p>
        </p:txBody>
      </p:sp>
      <p:pic>
        <p:nvPicPr>
          <p:cNvPr id="6" name="Picture 202" descr="LOGO">
            <a:extLst>
              <a:ext uri="{FF2B5EF4-FFF2-40B4-BE49-F238E27FC236}">
                <a16:creationId xmlns:a16="http://schemas.microsoft.com/office/drawing/2014/main" id="{73C46BC5-C6AF-423C-881E-294A30EDF7F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6">
            <a:extLst>
              <a:ext uri="{FF2B5EF4-FFF2-40B4-BE49-F238E27FC236}">
                <a16:creationId xmlns:a16="http://schemas.microsoft.com/office/drawing/2014/main" id="{8D4F571D-B4CF-4666-B452-EF9329FFA6D6}"/>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899592" y="476672"/>
            <a:ext cx="7416824" cy="914400"/>
          </a:xfrm>
        </p:spPr>
        <p:txBody>
          <a:bodyPr anchor="t"/>
          <a:lstStyle>
            <a:lvl1pPr>
              <a:defRPr sz="3000">
                <a:solidFill>
                  <a:srgbClr val="808080"/>
                </a:solidFill>
              </a:defRPr>
            </a:lvl1pPr>
          </a:lstStyle>
          <a:p>
            <a:r>
              <a:rPr lang="en-US" altLang="it-IT" noProof="0" dirty="0"/>
              <a:t>Click to edit Master title style</a:t>
            </a:r>
            <a:endParaRPr lang="it-IT" dirty="0"/>
          </a:p>
        </p:txBody>
      </p:sp>
      <p:sp>
        <p:nvSpPr>
          <p:cNvPr id="7174" name="Rectangle 6"/>
          <p:cNvSpPr>
            <a:spLocks noGrp="1" noChangeArrowheads="1"/>
          </p:cNvSpPr>
          <p:nvPr>
            <p:ph type="subTitle" idx="1"/>
          </p:nvPr>
        </p:nvSpPr>
        <p:spPr>
          <a:xfrm>
            <a:off x="899592" y="2635250"/>
            <a:ext cx="7416824" cy="2057400"/>
          </a:xfrm>
        </p:spPr>
        <p:txBody>
          <a:bodyPr anchor="ctr"/>
          <a:lstStyle>
            <a:lvl1pPr marL="0" marR="0" indent="0" algn="l" defTabSz="914400" rtl="0" eaLnBrk="0" fontAlgn="base" latinLnBrk="0" hangingPunct="0">
              <a:lnSpc>
                <a:spcPct val="90000"/>
              </a:lnSpc>
              <a:spcBef>
                <a:spcPct val="0"/>
              </a:spcBef>
              <a:spcAft>
                <a:spcPct val="0"/>
              </a:spcAft>
              <a:buClr>
                <a:srgbClr val="FF0000"/>
              </a:buClr>
              <a:buSzTx/>
              <a:buFontTx/>
              <a:buNone/>
              <a:tabLst/>
              <a:defRPr sz="8000">
                <a:solidFill>
                  <a:srgbClr val="FF0000"/>
                </a:solidFill>
              </a:defRPr>
            </a:lvl1pPr>
          </a:lstStyle>
          <a:p>
            <a:pPr lvl="0"/>
            <a:r>
              <a:rPr lang="en-US" altLang="en-US" noProof="0" dirty="0"/>
              <a:t>Click to edit Master</a:t>
            </a:r>
          </a:p>
          <a:p>
            <a:pPr lvl="0"/>
            <a:r>
              <a:rPr lang="en-US" altLang="en-US" noProof="0" dirty="0"/>
              <a:t>subtitle style</a:t>
            </a:r>
            <a:endParaRPr lang="it-IT" altLang="it-IT" noProof="0" dirty="0"/>
          </a:p>
        </p:txBody>
      </p:sp>
    </p:spTree>
    <p:extLst>
      <p:ext uri="{BB962C8B-B14F-4D97-AF65-F5344CB8AC3E}">
        <p14:creationId xmlns:p14="http://schemas.microsoft.com/office/powerpoint/2010/main" val="251271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olo capitolo">
    <p:spTree>
      <p:nvGrpSpPr>
        <p:cNvPr id="1" name=""/>
        <p:cNvGrpSpPr/>
        <p:nvPr/>
      </p:nvGrpSpPr>
      <p:grpSpPr>
        <a:xfrm>
          <a:off x="0" y="0"/>
          <a:ext cx="0" cy="0"/>
          <a:chOff x="0" y="0"/>
          <a:chExt cx="0" cy="0"/>
        </a:xfrm>
      </p:grpSpPr>
      <p:pic>
        <p:nvPicPr>
          <p:cNvPr id="4" name="Picture 202" descr="LOGO">
            <a:extLst>
              <a:ext uri="{FF2B5EF4-FFF2-40B4-BE49-F238E27FC236}">
                <a16:creationId xmlns:a16="http://schemas.microsoft.com/office/drawing/2014/main" id="{91A4CB57-4F3A-443A-A27B-366EA6D2824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91200" y="5457825"/>
            <a:ext cx="3276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6">
            <a:extLst>
              <a:ext uri="{FF2B5EF4-FFF2-40B4-BE49-F238E27FC236}">
                <a16:creationId xmlns:a16="http://schemas.microsoft.com/office/drawing/2014/main" id="{AC27620F-4952-49B4-9CDF-2FAD6946C1F0}"/>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85000"/>
              </a:lnSpc>
              <a:spcBef>
                <a:spcPct val="20000"/>
              </a:spcBef>
            </a:pPr>
            <a:endParaRPr lang="en-US" altLang="it-IT" sz="3000">
              <a:solidFill>
                <a:srgbClr val="FF0000"/>
              </a:solidFill>
            </a:endParaRPr>
          </a:p>
        </p:txBody>
      </p:sp>
      <p:sp>
        <p:nvSpPr>
          <p:cNvPr id="7173" name="Rectangle 5"/>
          <p:cNvSpPr>
            <a:spLocks noGrp="1" noChangeArrowheads="1"/>
          </p:cNvSpPr>
          <p:nvPr>
            <p:ph type="ctrTitle"/>
          </p:nvPr>
        </p:nvSpPr>
        <p:spPr>
          <a:xfrm>
            <a:off x="457200" y="381600"/>
            <a:ext cx="8219256" cy="914400"/>
          </a:xfrm>
        </p:spPr>
        <p:txBody>
          <a:bodyPr/>
          <a:lstStyle>
            <a:lvl1pPr>
              <a:defRPr sz="4000">
                <a:solidFill>
                  <a:schemeClr val="bg2"/>
                </a:solidFill>
              </a:defRPr>
            </a:lvl1pPr>
          </a:lstStyle>
          <a:p>
            <a:r>
              <a:rPr lang="it-IT" dirty="0"/>
              <a:t>Fare clic per modificare stile</a:t>
            </a:r>
          </a:p>
        </p:txBody>
      </p:sp>
      <p:sp>
        <p:nvSpPr>
          <p:cNvPr id="7174" name="Rectangle 6"/>
          <p:cNvSpPr>
            <a:spLocks noGrp="1" noChangeArrowheads="1"/>
          </p:cNvSpPr>
          <p:nvPr>
            <p:ph type="subTitle" idx="1"/>
          </p:nvPr>
        </p:nvSpPr>
        <p:spPr>
          <a:xfrm>
            <a:off x="457200" y="2635250"/>
            <a:ext cx="8219255" cy="2057400"/>
          </a:xfrm>
        </p:spPr>
        <p:txBody>
          <a:bodyPr anchor="ctr"/>
          <a:lstStyle>
            <a:lvl1pPr marL="0" indent="0">
              <a:lnSpc>
                <a:spcPct val="90000"/>
              </a:lnSpc>
              <a:buNone/>
              <a:defRPr sz="7000">
                <a:solidFill>
                  <a:schemeClr val="bg2"/>
                </a:solidFill>
              </a:defRPr>
            </a:lvl1pPr>
          </a:lstStyle>
          <a:p>
            <a:r>
              <a:rPr lang="it-IT" dirty="0"/>
              <a:t>Fare clic per modificare lo stile del sottotitolo dello schema</a:t>
            </a:r>
          </a:p>
        </p:txBody>
      </p:sp>
    </p:spTree>
    <p:extLst>
      <p:ext uri="{BB962C8B-B14F-4D97-AF65-F5344CB8AC3E}">
        <p14:creationId xmlns:p14="http://schemas.microsoft.com/office/powerpoint/2010/main" val="111470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p>
            <a:r>
              <a:rPr lang="it-IT" dirty="0"/>
              <a:t>Fare clic per modificare stile</a:t>
            </a:r>
          </a:p>
        </p:txBody>
      </p:sp>
      <p:sp>
        <p:nvSpPr>
          <p:cNvPr id="3" name="Segnaposto contenuto 2"/>
          <p:cNvSpPr>
            <a:spLocks noGrp="1"/>
          </p:cNvSpPr>
          <p:nvPr>
            <p:ph idx="1"/>
          </p:nvPr>
        </p:nvSpPr>
        <p:spPr>
          <a:xfrm>
            <a:off x="457200" y="134076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867231D9-8139-47B4-89E7-86B4DEC9D8BC}"/>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61723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2030">
    <p:spTree>
      <p:nvGrpSpPr>
        <p:cNvPr id="1" name=""/>
        <p:cNvGrpSpPr/>
        <p:nvPr/>
      </p:nvGrpSpPr>
      <p:grpSpPr>
        <a:xfrm>
          <a:off x="0" y="0"/>
          <a:ext cx="0" cy="0"/>
          <a:chOff x="0" y="0"/>
          <a:chExt cx="0" cy="0"/>
        </a:xfrm>
      </p:grpSpPr>
      <p:pic>
        <p:nvPicPr>
          <p:cNvPr id="4" name="Immagine 7" descr="Immagine che contiene segnale, disegnando&#10;&#10;Descrizione generata automaticamente">
            <a:extLst>
              <a:ext uri="{FF2B5EF4-FFF2-40B4-BE49-F238E27FC236}">
                <a16:creationId xmlns:a16="http://schemas.microsoft.com/office/drawing/2014/main" id="{78D727F1-7F09-448C-810D-6E2411BBA366}"/>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44500" y="127000"/>
            <a:ext cx="9461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p:cNvSpPr>
            <a:spLocks noGrp="1"/>
          </p:cNvSpPr>
          <p:nvPr>
            <p:ph idx="1"/>
          </p:nvPr>
        </p:nvSpPr>
        <p:spPr>
          <a:xfrm>
            <a:off x="457200" y="1546448"/>
            <a:ext cx="8219256" cy="4114800"/>
          </a:xfrm>
        </p:spPr>
        <p:txBody>
          <a:bodyPr/>
          <a:lstStyle>
            <a:lvl1pPr marL="0" indent="0">
              <a:spcAft>
                <a:spcPts val="1500"/>
              </a:spcAft>
              <a:buNone/>
              <a:defRPr/>
            </a:lvl1pPr>
            <a:lvl2pPr marL="292100" indent="0">
              <a:buNone/>
              <a:defRPr/>
            </a:lvl2pPr>
          </a:lstStyle>
          <a:p>
            <a:pPr lvl="0"/>
            <a:r>
              <a:rPr lang="it-IT" dirty="0"/>
              <a:t>Fare clic per modificare gli stili del testo dello schema</a:t>
            </a:r>
          </a:p>
        </p:txBody>
      </p:sp>
      <p:sp>
        <p:nvSpPr>
          <p:cNvPr id="5" name="Segnaposto piè di pagina 1">
            <a:extLst>
              <a:ext uri="{FF2B5EF4-FFF2-40B4-BE49-F238E27FC236}">
                <a16:creationId xmlns:a16="http://schemas.microsoft.com/office/drawing/2014/main" id="{0E81E12B-BAB5-4662-9D23-EE269036461F}"/>
              </a:ext>
            </a:extLst>
          </p:cNvPr>
          <p:cNvSpPr>
            <a:spLocks noGrp="1"/>
          </p:cNvSpPr>
          <p:nvPr>
            <p:ph type="ftr" sz="quarter" idx="10"/>
          </p:nvPr>
        </p:nvSpPr>
        <p:spPr>
          <a:xfrm>
            <a:off x="76200" y="6626225"/>
            <a:ext cx="5143500"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9585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ommario">
    <p:spTree>
      <p:nvGrpSpPr>
        <p:cNvPr id="1" name=""/>
        <p:cNvGrpSpPr/>
        <p:nvPr/>
      </p:nvGrpSpPr>
      <p:grpSpPr>
        <a:xfrm>
          <a:off x="0" y="0"/>
          <a:ext cx="0" cy="0"/>
          <a:chOff x="0" y="0"/>
          <a:chExt cx="0" cy="0"/>
        </a:xfrm>
      </p:grpSpPr>
      <p:sp>
        <p:nvSpPr>
          <p:cNvPr id="2" name="Titolo 1"/>
          <p:cNvSpPr>
            <a:spLocks noGrp="1"/>
          </p:cNvSpPr>
          <p:nvPr>
            <p:ph type="title"/>
          </p:nvPr>
        </p:nvSpPr>
        <p:spPr>
          <a:xfrm>
            <a:off x="457200" y="381000"/>
            <a:ext cx="8219256" cy="914400"/>
          </a:xfrm>
        </p:spPr>
        <p:txBody>
          <a:bodyPr/>
          <a:lstStyle>
            <a:lvl1pPr>
              <a:defRPr/>
            </a:lvl1pPr>
          </a:lstStyle>
          <a:p>
            <a:endParaRPr lang="it-IT" dirty="0"/>
          </a:p>
        </p:txBody>
      </p:sp>
      <p:sp>
        <p:nvSpPr>
          <p:cNvPr id="3" name="Segnaposto contenuto 2"/>
          <p:cNvSpPr>
            <a:spLocks noGrp="1"/>
          </p:cNvSpPr>
          <p:nvPr>
            <p:ph idx="1"/>
          </p:nvPr>
        </p:nvSpPr>
        <p:spPr>
          <a:xfrm>
            <a:off x="457200" y="1340768"/>
            <a:ext cx="8219256" cy="4114800"/>
          </a:xfrm>
        </p:spPr>
        <p:txBody>
          <a:bodyPr/>
          <a:lstStyle>
            <a:lvl1pPr marL="457200" indent="-457200">
              <a:spcAft>
                <a:spcPts val="1500"/>
              </a:spcAft>
              <a:buSzPct val="80000"/>
              <a:buFont typeface="+mj-lt"/>
              <a:buAutoNum type="arabicPeriod"/>
              <a:defRPr/>
            </a:lvl1pPr>
            <a:lvl2pPr marL="292100" indent="0">
              <a:buNone/>
              <a:defRPr/>
            </a:lvl2pPr>
          </a:lstStyle>
          <a:p>
            <a:pPr lvl="0"/>
            <a:r>
              <a:rPr lang="it-IT" dirty="0"/>
              <a:t>Fare clic per modificare gli stili del testo dello schema</a:t>
            </a:r>
          </a:p>
        </p:txBody>
      </p:sp>
      <p:sp>
        <p:nvSpPr>
          <p:cNvPr id="4" name="Segnaposto piè di pagina 1">
            <a:extLst>
              <a:ext uri="{FF2B5EF4-FFF2-40B4-BE49-F238E27FC236}">
                <a16:creationId xmlns:a16="http://schemas.microsoft.com/office/drawing/2014/main" id="{0297B8DB-296B-4DA5-81B1-0CBB8EBA18DB}"/>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64864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340768"/>
            <a:ext cx="4027803"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p:cNvSpPr>
            <a:spLocks noGrp="1"/>
          </p:cNvSpPr>
          <p:nvPr>
            <p:ph sz="half" idx="2"/>
          </p:nvPr>
        </p:nvSpPr>
        <p:spPr>
          <a:xfrm>
            <a:off x="4658996" y="1340768"/>
            <a:ext cx="4027804" cy="4114800"/>
          </a:xfrm>
        </p:spPr>
        <p:txBody>
          <a:bodyPr/>
          <a:lstStyle>
            <a:lvl1pPr>
              <a:lnSpc>
                <a:spcPct val="100000"/>
              </a:lnSpc>
              <a:spcAft>
                <a:spcPts val="1500"/>
              </a:spcAft>
              <a:defRPr sz="2800"/>
            </a:lvl1pPr>
            <a:lvl2pPr>
              <a:lnSpc>
                <a:spcPct val="100000"/>
              </a:lnSpc>
              <a:spcAft>
                <a:spcPts val="1500"/>
              </a:spcAft>
              <a:defRPr sz="2400"/>
            </a:lvl2pPr>
            <a:lvl3pPr>
              <a:lnSpc>
                <a:spcPct val="100000"/>
              </a:lnSpc>
              <a:spcAft>
                <a:spcPts val="1500"/>
              </a:spcAft>
              <a:defRPr sz="2000"/>
            </a:lvl3pPr>
            <a:lvl4pPr>
              <a:lnSpc>
                <a:spcPct val="100000"/>
              </a:lnSpc>
              <a:spcAft>
                <a:spcPts val="1500"/>
              </a:spcAft>
              <a:defRPr sz="1800"/>
            </a:lvl4pPr>
            <a:lvl5pPr>
              <a:lnSpc>
                <a:spcPct val="100000"/>
              </a:lnSpc>
              <a:spcAft>
                <a:spcPts val="1500"/>
              </a:spcAft>
              <a:defRPr sz="1800"/>
            </a:lvl5pPr>
            <a:lvl6pPr>
              <a:defRPr sz="1800"/>
            </a:lvl6pPr>
            <a:lvl7pPr>
              <a:defRPr sz="1800"/>
            </a:lvl7pPr>
            <a:lvl8pPr>
              <a:defRPr sz="1800"/>
            </a:lvl8pPr>
            <a:lvl9pPr>
              <a:defRPr sz="18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1">
            <a:extLst>
              <a:ext uri="{FF2B5EF4-FFF2-40B4-BE49-F238E27FC236}">
                <a16:creationId xmlns:a16="http://schemas.microsoft.com/office/drawing/2014/main" id="{54765346-64E8-46ED-82FD-B74D288979F8}"/>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32453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piè di pagina 1">
            <a:extLst>
              <a:ext uri="{FF2B5EF4-FFF2-40B4-BE49-F238E27FC236}">
                <a16:creationId xmlns:a16="http://schemas.microsoft.com/office/drawing/2014/main" id="{BF7FD464-AA25-4E41-ABAA-48D892DE4006}"/>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99112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5C7A04D3-6012-478F-82A3-ADD9EA58FE93}"/>
              </a:ext>
            </a:extLst>
          </p:cNvPr>
          <p:cNvSpPr>
            <a:spLocks noGrp="1"/>
          </p:cNvSpPr>
          <p:nvPr>
            <p:ph type="ftr" sz="quarter" idx="10"/>
          </p:nvPr>
        </p:nvSpPr>
        <p:spPr>
          <a:xfrm>
            <a:off x="76200" y="6626225"/>
            <a:ext cx="4351338" cy="231775"/>
          </a:xfrm>
        </p:spPr>
        <p:txBody>
          <a:bodyPr/>
          <a:lstStyle>
            <a:lvl1pPr eaLnBrk="1" hangingPunct="1">
              <a:defRPr sz="8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eaLnBrk="0" hangingPunct="0">
              <a:defRPr sz="2400">
                <a:solidFill>
                  <a:schemeClr val="bg1"/>
                </a:solidFill>
                <a:latin typeface="Calibri" panose="020F0502020204030204" pitchFamily="34" charset="0"/>
                <a:ea typeface="MS PGothic" panose="020B0600070205080204" pitchFamily="34" charset="-128"/>
              </a:defRPr>
            </a:lvl2pPr>
            <a:lvl3pPr eaLnBrk="0" hangingPunct="0">
              <a:defRPr sz="2400">
                <a:solidFill>
                  <a:schemeClr val="bg1"/>
                </a:solidFill>
                <a:latin typeface="Calibri" panose="020F0502020204030204" pitchFamily="34" charset="0"/>
                <a:ea typeface="MS PGothic" panose="020B0600070205080204" pitchFamily="34" charset="-128"/>
              </a:defRPr>
            </a:lvl3pPr>
            <a:lvl4pPr eaLnBrk="0" hangingPunct="0">
              <a:defRPr sz="2400">
                <a:solidFill>
                  <a:schemeClr val="bg1"/>
                </a:solidFill>
                <a:latin typeface="Calibri" panose="020F0502020204030204" pitchFamily="34" charset="0"/>
                <a:ea typeface="MS PGothic" panose="020B0600070205080204" pitchFamily="34" charset="-128"/>
              </a:defRPr>
            </a:lvl4pPr>
            <a:lvl5pPr eaLnBrk="0" hangingPunct="0">
              <a:defRPr sz="24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bg1"/>
                </a:solidFill>
                <a:latin typeface="Calibri" panose="020F0502020204030204" pitchFamily="34" charset="0"/>
                <a:ea typeface="MS PGothic" panose="020B0600070205080204" pitchFamily="34" charset="-128"/>
              </a:defRPr>
            </a:lvl9p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9356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DA1586-6383-40F6-92EB-ECAA881D31FF}"/>
              </a:ext>
            </a:extLst>
          </p:cNvPr>
          <p:cNvSpPr/>
          <p:nvPr userDrawn="1"/>
        </p:nvSpPr>
        <p:spPr bwMode="auto">
          <a:xfrm>
            <a:off x="0" y="6621463"/>
            <a:ext cx="9144000" cy="236537"/>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r>
              <a:rPr lang="en-US" sz="1800" dirty="0">
                <a:latin typeface="Arial" charset="0"/>
                <a:ea typeface="ＭＳ Ｐゴシック" charset="-128"/>
              </a:rPr>
              <a:t> </a:t>
            </a:r>
          </a:p>
        </p:txBody>
      </p:sp>
      <p:pic>
        <p:nvPicPr>
          <p:cNvPr id="1027" name="Picture 9" descr="LOGO">
            <a:extLst>
              <a:ext uri="{FF2B5EF4-FFF2-40B4-BE49-F238E27FC236}">
                <a16:creationId xmlns:a16="http://schemas.microsoft.com/office/drawing/2014/main" id="{993664AA-D8C9-45A7-BE32-D8AA7D011133}"/>
              </a:ext>
            </a:extLst>
          </p:cNvPr>
          <p:cNvPicPr>
            <a:picLocks noChangeAspect="1" noChangeArrowheads="1"/>
          </p:cNvPicPr>
          <p:nvPr userDrawn="1"/>
        </p:nvPicPr>
        <p:blipFill>
          <a:blip r:embed="rId12">
            <a:extLst>
              <a:ext uri="{28A0092B-C50C-407E-A947-70E740481C1C}">
                <a14:useLocalDpi xmlns:a14="http://schemas.microsoft.com/office/drawing/2010/main"/>
              </a:ext>
            </a:extLst>
          </a:blip>
          <a:srcRect/>
          <a:stretch>
            <a:fillRect/>
          </a:stretch>
        </p:blipFill>
        <p:spPr bwMode="auto">
          <a:xfrm>
            <a:off x="7816850" y="6623050"/>
            <a:ext cx="1339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77F8D817-6C3F-41FD-9381-A5E86A1A33C8}"/>
              </a:ext>
            </a:extLst>
          </p:cNvPr>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stile</a:t>
            </a:r>
          </a:p>
        </p:txBody>
      </p:sp>
      <p:sp>
        <p:nvSpPr>
          <p:cNvPr id="2" name="Rectangle 5">
            <a:extLst>
              <a:ext uri="{FF2B5EF4-FFF2-40B4-BE49-F238E27FC236}">
                <a16:creationId xmlns:a16="http://schemas.microsoft.com/office/drawing/2014/main" id="{DC83DDDD-6E43-4634-8F25-1196B8D3305E}"/>
              </a:ext>
            </a:extLst>
          </p:cNvPr>
          <p:cNvSpPr>
            <a:spLocks noGrp="1" noChangeArrowheads="1"/>
          </p:cNvSpPr>
          <p:nvPr>
            <p:ph type="ftr" sz="quarter" idx="3"/>
          </p:nvPr>
        </p:nvSpPr>
        <p:spPr bwMode="auto">
          <a:xfrm>
            <a:off x="76200" y="6626225"/>
            <a:ext cx="4424363" cy="242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tx1"/>
                </a:solidFill>
                <a:latin typeface="Arial" panose="020B0604020202020204" pitchFamily="34" charset="0"/>
              </a:defRPr>
            </a:lvl1pPr>
          </a:lstStyle>
          <a:p>
            <a:pPr>
              <a:defRPr/>
            </a:pPr>
            <a:r>
              <a:rPr lang="it-IT" altLang="it-IT"/>
              <a:t>Brady, Jespersen, Hyslop, Pignocchino </a:t>
            </a:r>
            <a:r>
              <a:rPr lang="it-IT" altLang="it-IT" i="1"/>
              <a:t>Chimica.blu seconda edizione </a:t>
            </a:r>
            <a:r>
              <a:rPr lang="it-IT" altLang="it-IT"/>
              <a:t>© Zanichelli 2020</a:t>
            </a:r>
          </a:p>
        </p:txBody>
      </p:sp>
      <p:sp>
        <p:nvSpPr>
          <p:cNvPr id="1030" name="Rectangle 209">
            <a:extLst>
              <a:ext uri="{FF2B5EF4-FFF2-40B4-BE49-F238E27FC236}">
                <a16:creationId xmlns:a16="http://schemas.microsoft.com/office/drawing/2014/main" id="{1F3ED997-7008-4F55-AE00-5B2B601BC293}"/>
              </a:ext>
            </a:extLst>
          </p:cNvPr>
          <p:cNvSpPr>
            <a:spLocks noGrp="1" noChangeArrowheads="1"/>
          </p:cNvSpPr>
          <p:nvPr userDrawn="1"/>
        </p:nvSpPr>
        <p:spPr bwMode="auto">
          <a:xfrm>
            <a:off x="3733800" y="6626225"/>
            <a:ext cx="190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fld id="{1B3BB54C-B0EF-474E-81FE-E0109535F7CC}" type="slidenum">
              <a:rPr lang="it-IT" altLang="it-IT" sz="800">
                <a:solidFill>
                  <a:schemeClr val="tx1"/>
                </a:solidFill>
                <a:latin typeface="Arial" panose="020B0604020202020204" pitchFamily="34" charset="0"/>
              </a:rPr>
              <a:pPr algn="ctr"/>
              <a:t>‹N›</a:t>
            </a:fld>
            <a:endParaRPr lang="it-IT" altLang="it-IT" sz="1400">
              <a:solidFill>
                <a:schemeClr val="tx1"/>
              </a:solidFill>
              <a:latin typeface="Arial" panose="020B0604020202020204" pitchFamily="34" charset="0"/>
            </a:endParaRPr>
          </a:p>
        </p:txBody>
      </p:sp>
      <p:sp>
        <p:nvSpPr>
          <p:cNvPr id="1031" name="Rectangle 213">
            <a:extLst>
              <a:ext uri="{FF2B5EF4-FFF2-40B4-BE49-F238E27FC236}">
                <a16:creationId xmlns:a16="http://schemas.microsoft.com/office/drawing/2014/main" id="{FD247F9F-453B-48E8-A8D2-883AD25F1F38}"/>
              </a:ext>
            </a:extLst>
          </p:cNvPr>
          <p:cNvSpPr>
            <a:spLocks noGrp="1" noChangeArrowheads="1"/>
          </p:cNvSpPr>
          <p:nvPr>
            <p:ph type="body" idx="1"/>
          </p:nvPr>
        </p:nvSpPr>
        <p:spPr bwMode="auto">
          <a:xfrm>
            <a:off x="457200" y="1341438"/>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Lst>
  <p:hf sldNum="0" hdr="0" dt="0"/>
  <p:txStyles>
    <p:titleStyle>
      <a:lvl1pPr algn="l" rtl="0" eaLnBrk="0" fontAlgn="base" hangingPunct="0">
        <a:lnSpc>
          <a:spcPct val="90000"/>
        </a:lnSpc>
        <a:spcBef>
          <a:spcPct val="0"/>
        </a:spcBef>
        <a:spcAft>
          <a:spcPct val="0"/>
        </a:spcAft>
        <a:defRPr sz="4000">
          <a:solidFill>
            <a:srgbClr val="FF0000"/>
          </a:solidFill>
          <a:latin typeface="+mj-lt"/>
          <a:ea typeface="MS PGothic" panose="020B0600070205080204" pitchFamily="34" charset="-128"/>
          <a:cs typeface="MS PGothic" panose="020B0600070205080204" pitchFamily="34" charset="-128"/>
        </a:defRPr>
      </a:lvl1pPr>
      <a:lvl2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2pPr>
      <a:lvl3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3pPr>
      <a:lvl4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4pPr>
      <a:lvl5pPr algn="l" rtl="0" eaLnBrk="0" fontAlgn="base" hangingPunct="0">
        <a:lnSpc>
          <a:spcPct val="90000"/>
        </a:lnSpc>
        <a:spcBef>
          <a:spcPct val="0"/>
        </a:spcBef>
        <a:spcAft>
          <a:spcPct val="0"/>
        </a:spcAft>
        <a:defRPr sz="4000">
          <a:solidFill>
            <a:srgbClr val="FF0000"/>
          </a:solidFill>
          <a:latin typeface="Arial" charset="0"/>
          <a:ea typeface="MS PGothic" panose="020B0600070205080204" pitchFamily="34" charset="-128"/>
          <a:cs typeface="MS PGothic" panose="020B0600070205080204" pitchFamily="34" charset="-128"/>
        </a:defRPr>
      </a:lvl5pPr>
      <a:lvl6pPr marL="4572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6pPr>
      <a:lvl7pPr marL="9144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7pPr>
      <a:lvl8pPr marL="13716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8pPr>
      <a:lvl9pPr marL="1828800" algn="l" rtl="0" fontAlgn="base">
        <a:lnSpc>
          <a:spcPct val="90000"/>
        </a:lnSpc>
        <a:spcBef>
          <a:spcPct val="0"/>
        </a:spcBef>
        <a:spcAft>
          <a:spcPct val="0"/>
        </a:spcAft>
        <a:defRPr sz="4000">
          <a:solidFill>
            <a:srgbClr val="FF0000"/>
          </a:solidFill>
          <a:latin typeface="Arial" charset="0"/>
          <a:ea typeface="ＭＳ Ｐゴシック" charset="-128"/>
          <a:cs typeface="ＭＳ Ｐゴシック" charset="-128"/>
        </a:defRPr>
      </a:lvl9pPr>
    </p:titleStyle>
    <p:bodyStyle>
      <a:lvl1pPr marL="342900" indent="-342900" algn="l" rtl="0" eaLnBrk="0" fontAlgn="base" hangingPunct="0">
        <a:spcBef>
          <a:spcPct val="0"/>
        </a:spcBef>
        <a:spcAft>
          <a:spcPts val="1500"/>
        </a:spcAft>
        <a:buClr>
          <a:srgbClr val="FF0000"/>
        </a:buClr>
        <a:buChar char="•"/>
        <a:defRPr sz="2400">
          <a:solidFill>
            <a:schemeClr val="tx1"/>
          </a:solidFill>
          <a:latin typeface="+mn-lt"/>
          <a:ea typeface="MS PGothic" panose="020B0600070205080204" pitchFamily="34" charset="-128"/>
          <a:cs typeface="MS PGothic" panose="020B0600070205080204" pitchFamily="34" charset="-128"/>
        </a:defRPr>
      </a:lvl1pPr>
      <a:lvl2pPr marL="292100" indent="571500" algn="l" rtl="0" eaLnBrk="0" fontAlgn="base" hangingPunct="0">
        <a:lnSpc>
          <a:spcPct val="140000"/>
        </a:lnSpc>
        <a:spcBef>
          <a:spcPct val="0"/>
        </a:spcBef>
        <a:spcAft>
          <a:spcPts val="1500"/>
        </a:spcAft>
        <a:buClr>
          <a:srgbClr val="FF0000"/>
        </a:buClr>
        <a:buFont typeface="Times" panose="02020603050405020304" pitchFamily="18" charset="0"/>
        <a:buChar char="•"/>
        <a:defRPr sz="3200">
          <a:solidFill>
            <a:schemeClr val="tx1"/>
          </a:solidFill>
          <a:latin typeface="+mn-lt"/>
          <a:ea typeface="MS PGothic" panose="020B0600070205080204" pitchFamily="34" charset="-128"/>
          <a:cs typeface="MS PGothic" panose="020B0600070205080204" pitchFamily="34" charset="-128"/>
        </a:defRPr>
      </a:lvl2pPr>
      <a:lvl3pPr marL="1054100" indent="190500" algn="l" rtl="0" eaLnBrk="0" fontAlgn="base" hangingPunct="0">
        <a:spcBef>
          <a:spcPct val="0"/>
        </a:spcBef>
        <a:spcAft>
          <a:spcPts val="1500"/>
        </a:spcAft>
        <a:buClr>
          <a:schemeClr val="tx1"/>
        </a:buClr>
        <a:buFont typeface="Times" panose="02020603050405020304" pitchFamily="18" charset="0"/>
        <a:buChar char="–"/>
        <a:defRPr sz="2000">
          <a:solidFill>
            <a:schemeClr val="tx1"/>
          </a:solidFill>
          <a:latin typeface="+mn-lt"/>
          <a:ea typeface="ヒラギノ角ゴ Pro W3" charset="-128"/>
          <a:cs typeface="ヒラギノ角ゴ Pro W3" charset="-128"/>
        </a:defRPr>
      </a:lvl3pPr>
      <a:lvl4pPr marL="1435100" indent="185738" algn="l" rtl="0" eaLnBrk="0" fontAlgn="base" hangingPunct="0">
        <a:spcBef>
          <a:spcPct val="0"/>
        </a:spcBef>
        <a:spcAft>
          <a:spcPts val="1500"/>
        </a:spcAft>
        <a:buChar char="–"/>
        <a:defRPr sz="2000">
          <a:solidFill>
            <a:schemeClr val="tx1"/>
          </a:solidFill>
          <a:latin typeface="+mn-lt"/>
          <a:ea typeface="ヒラギノ角ゴ Pro W3" charset="-128"/>
          <a:cs typeface="ヒラギノ角ゴ Pro W3" charset="0"/>
        </a:defRPr>
      </a:lvl4pPr>
      <a:lvl5pPr marL="1816100" indent="190500" algn="l" rtl="0" eaLnBrk="0" fontAlgn="base" hangingPunct="0">
        <a:spcBef>
          <a:spcPct val="20000"/>
        </a:spcBef>
        <a:spcAft>
          <a:spcPts val="1500"/>
        </a:spcAft>
        <a:buClr>
          <a:schemeClr val="bg2"/>
        </a:buClr>
        <a:buChar char="–"/>
        <a:defRPr sz="2000">
          <a:solidFill>
            <a:schemeClr val="tx1"/>
          </a:solidFill>
          <a:latin typeface="+mn-lt"/>
          <a:ea typeface="MS PGothic" panose="020B0600070205080204" pitchFamily="34" charset="-128"/>
          <a:cs typeface="MS PGothic" panose="020B0600070205080204" pitchFamily="34" charset="-128"/>
        </a:defRPr>
      </a:lvl5pPr>
      <a:lvl6pPr marL="2273300" indent="190500" algn="l" rtl="0" fontAlgn="base">
        <a:spcBef>
          <a:spcPct val="20000"/>
        </a:spcBef>
        <a:spcAft>
          <a:spcPct val="0"/>
        </a:spcAft>
        <a:buClr>
          <a:schemeClr val="bg2"/>
        </a:buClr>
        <a:buChar char="–"/>
        <a:defRPr>
          <a:solidFill>
            <a:schemeClr val="tx1"/>
          </a:solidFill>
          <a:latin typeface="+mn-lt"/>
          <a:ea typeface="+mn-ea"/>
        </a:defRPr>
      </a:lvl6pPr>
      <a:lvl7pPr marL="2730500" indent="190500" algn="l" rtl="0" fontAlgn="base">
        <a:spcBef>
          <a:spcPct val="20000"/>
        </a:spcBef>
        <a:spcAft>
          <a:spcPct val="0"/>
        </a:spcAft>
        <a:buClr>
          <a:schemeClr val="bg2"/>
        </a:buClr>
        <a:buChar char="–"/>
        <a:defRPr>
          <a:solidFill>
            <a:schemeClr val="tx1"/>
          </a:solidFill>
          <a:latin typeface="+mn-lt"/>
          <a:ea typeface="+mn-ea"/>
        </a:defRPr>
      </a:lvl7pPr>
      <a:lvl8pPr marL="3187700" indent="190500" algn="l" rtl="0" fontAlgn="base">
        <a:spcBef>
          <a:spcPct val="20000"/>
        </a:spcBef>
        <a:spcAft>
          <a:spcPct val="0"/>
        </a:spcAft>
        <a:buClr>
          <a:schemeClr val="bg2"/>
        </a:buClr>
        <a:buChar char="–"/>
        <a:defRPr>
          <a:solidFill>
            <a:schemeClr val="tx1"/>
          </a:solidFill>
          <a:latin typeface="+mn-lt"/>
          <a:ea typeface="+mn-ea"/>
        </a:defRPr>
      </a:lvl8pPr>
      <a:lvl9pPr marL="3644900" indent="190500" algn="l" rtl="0" fontAlgn="base">
        <a:spcBef>
          <a:spcPct val="20000"/>
        </a:spcBef>
        <a:spcAft>
          <a:spcPct val="0"/>
        </a:spcAft>
        <a:buClr>
          <a:schemeClr val="bg2"/>
        </a:buClr>
        <a:buChar char="–"/>
        <a:defRPr>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a:t>I diversi tipi di reazione chimica</a:t>
            </a:r>
          </a:p>
        </p:txBody>
      </p:sp>
      <p:sp>
        <p:nvSpPr>
          <p:cNvPr id="6" name="Content Placeholder 5"/>
          <p:cNvSpPr>
            <a:spLocks noGrp="1"/>
          </p:cNvSpPr>
          <p:nvPr>
            <p:ph idx="1"/>
          </p:nvPr>
        </p:nvSpPr>
        <p:spPr>
          <a:xfrm>
            <a:off x="457200" y="1340768"/>
            <a:ext cx="8219256" cy="1656184"/>
          </a:xfrm>
        </p:spPr>
        <p:txBody>
          <a:bodyPr/>
          <a:lstStyle/>
          <a:p>
            <a:r>
              <a:rPr lang="it-IT" dirty="0"/>
              <a:t>Le reazioni di scambio semplice e di doppio scambio sono spesso condotte in ambiente acquoso, dove almeno uno dei reagenti è disponibile in soluzione in forma ionica (</a:t>
            </a:r>
            <a:r>
              <a:rPr lang="it-IT" b="1" dirty="0"/>
              <a:t>reazioni di metatesi</a:t>
            </a:r>
            <a:r>
              <a:rPr lang="it-IT" dirty="0"/>
              <a:t>).</a:t>
            </a:r>
          </a:p>
          <a:p>
            <a:endParaRPr lang="it-IT" dirty="0"/>
          </a:p>
        </p:txBody>
      </p:sp>
      <p:sp>
        <p:nvSpPr>
          <p:cNvPr id="4" name="Footer Placeholder 3"/>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92A1EE95-2CF8-4E98-A2D4-0617563E56BB}"/>
              </a:ext>
            </a:extLst>
          </p:cNvPr>
          <p:cNvPicPr>
            <a:picLocks noChangeAspect="1"/>
          </p:cNvPicPr>
          <p:nvPr/>
        </p:nvPicPr>
        <p:blipFill>
          <a:blip r:embed="rId2"/>
          <a:stretch>
            <a:fillRect/>
          </a:stretch>
        </p:blipFill>
        <p:spPr>
          <a:xfrm>
            <a:off x="448176" y="4002841"/>
            <a:ext cx="8228280" cy="1941103"/>
          </a:xfrm>
          <a:prstGeom prst="rect">
            <a:avLst/>
          </a:prstGeom>
        </p:spPr>
      </p:pic>
      <p:pic>
        <p:nvPicPr>
          <p:cNvPr id="10" name="Immagine 9">
            <a:extLst>
              <a:ext uri="{FF2B5EF4-FFF2-40B4-BE49-F238E27FC236}">
                <a16:creationId xmlns:a16="http://schemas.microsoft.com/office/drawing/2014/main" id="{84F11015-F2D4-4503-88A9-A69805FD7BB0}"/>
              </a:ext>
            </a:extLst>
          </p:cNvPr>
          <p:cNvPicPr>
            <a:picLocks noChangeAspect="1"/>
          </p:cNvPicPr>
          <p:nvPr/>
        </p:nvPicPr>
        <p:blipFill>
          <a:blip r:embed="rId3"/>
          <a:stretch>
            <a:fillRect/>
          </a:stretch>
        </p:blipFill>
        <p:spPr>
          <a:xfrm>
            <a:off x="1718508" y="3160937"/>
            <a:ext cx="5687616" cy="500763"/>
          </a:xfrm>
          <a:prstGeom prst="rect">
            <a:avLst/>
          </a:prstGeom>
        </p:spPr>
      </p:pic>
    </p:spTree>
    <p:extLst>
      <p:ext uri="{BB962C8B-B14F-4D97-AF65-F5344CB8AC3E}">
        <p14:creationId xmlns:p14="http://schemas.microsoft.com/office/powerpoint/2010/main" val="291465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a:t>I diversi tipi di reazione chimica</a:t>
            </a:r>
          </a:p>
        </p:txBody>
      </p:sp>
      <p:sp>
        <p:nvSpPr>
          <p:cNvPr id="6" name="Content Placeholder 5"/>
          <p:cNvSpPr>
            <a:spLocks noGrp="1"/>
          </p:cNvSpPr>
          <p:nvPr>
            <p:ph idx="1"/>
          </p:nvPr>
        </p:nvSpPr>
        <p:spPr>
          <a:xfrm>
            <a:off x="3923928" y="1340768"/>
            <a:ext cx="4752528" cy="4114800"/>
          </a:xfrm>
        </p:spPr>
        <p:txBody>
          <a:bodyPr/>
          <a:lstStyle/>
          <a:p>
            <a:r>
              <a:rPr lang="it-IT" dirty="0"/>
              <a:t>A seguito della precipitazione di PbI</a:t>
            </a:r>
            <a:r>
              <a:rPr lang="it-IT" baseline="-25000" dirty="0"/>
              <a:t>2</a:t>
            </a:r>
            <a:r>
              <a:rPr lang="it-IT" dirty="0"/>
              <a:t>, la soluzione contiene solo gli ioni dell’altro prodotto: KNO</a:t>
            </a:r>
            <a:r>
              <a:rPr lang="it-IT" baseline="-25000" dirty="0"/>
              <a:t>3</a:t>
            </a:r>
            <a:r>
              <a:rPr lang="it-IT" dirty="0"/>
              <a:t>.</a:t>
            </a:r>
          </a:p>
          <a:p>
            <a:r>
              <a:rPr lang="it-IT" dirty="0"/>
              <a:t>I prodotti della reazione possono essere quindi separati l’uno dall’altro mediante filtrazione del solido dal resto della miscela.</a:t>
            </a:r>
          </a:p>
        </p:txBody>
      </p:sp>
      <p:sp>
        <p:nvSpPr>
          <p:cNvPr id="4" name="Footer Placeholder 3"/>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2" name="Immagine 1">
            <a:extLst>
              <a:ext uri="{FF2B5EF4-FFF2-40B4-BE49-F238E27FC236}">
                <a16:creationId xmlns:a16="http://schemas.microsoft.com/office/drawing/2014/main" id="{E68F714A-103D-47F3-8B83-751F5DF94A50}"/>
              </a:ext>
            </a:extLst>
          </p:cNvPr>
          <p:cNvPicPr>
            <a:picLocks noChangeAspect="1"/>
          </p:cNvPicPr>
          <p:nvPr/>
        </p:nvPicPr>
        <p:blipFill>
          <a:blip r:embed="rId2"/>
          <a:stretch>
            <a:fillRect/>
          </a:stretch>
        </p:blipFill>
        <p:spPr>
          <a:xfrm>
            <a:off x="488227" y="1340767"/>
            <a:ext cx="3291685" cy="4855367"/>
          </a:xfrm>
          <a:prstGeom prst="rect">
            <a:avLst/>
          </a:prstGeom>
        </p:spPr>
      </p:pic>
    </p:spTree>
    <p:extLst>
      <p:ext uri="{BB962C8B-B14F-4D97-AF65-F5344CB8AC3E}">
        <p14:creationId xmlns:p14="http://schemas.microsoft.com/office/powerpoint/2010/main" val="236005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9CB864-F13A-47BF-9AD6-0730FC48AF5A}"/>
              </a:ext>
            </a:extLst>
          </p:cNvPr>
          <p:cNvSpPr>
            <a:spLocks noGrp="1"/>
          </p:cNvSpPr>
          <p:nvPr>
            <p:ph type="title"/>
          </p:nvPr>
        </p:nvSpPr>
        <p:spPr/>
        <p:txBody>
          <a:bodyPr/>
          <a:lstStyle/>
          <a:p>
            <a:r>
              <a:rPr lang="it-IT" dirty="0"/>
              <a:t>I diversi tipi di reazione chimica</a:t>
            </a:r>
          </a:p>
        </p:txBody>
      </p:sp>
      <p:sp>
        <p:nvSpPr>
          <p:cNvPr id="3" name="Segnaposto contenuto 2">
            <a:extLst>
              <a:ext uri="{FF2B5EF4-FFF2-40B4-BE49-F238E27FC236}">
                <a16:creationId xmlns:a16="http://schemas.microsoft.com/office/drawing/2014/main" id="{8AE08D62-CE3B-4A48-BEA5-868FC0BF85A1}"/>
              </a:ext>
            </a:extLst>
          </p:cNvPr>
          <p:cNvSpPr>
            <a:spLocks noGrp="1"/>
          </p:cNvSpPr>
          <p:nvPr>
            <p:ph idx="1"/>
          </p:nvPr>
        </p:nvSpPr>
        <p:spPr>
          <a:xfrm>
            <a:off x="457200" y="1340767"/>
            <a:ext cx="8219256" cy="4896545"/>
          </a:xfrm>
        </p:spPr>
        <p:txBody>
          <a:bodyPr/>
          <a:lstStyle/>
          <a:p>
            <a:r>
              <a:rPr lang="it-IT" dirty="0"/>
              <a:t>La reazione tra soluzioni di elettroliti si può scrivere come:</a:t>
            </a:r>
          </a:p>
          <a:p>
            <a:pPr marL="342900" indent="-342900">
              <a:buClrTx/>
              <a:buSzPct val="80000"/>
              <a:buFont typeface="Arial" panose="020B0604020202020204" pitchFamily="34" charset="0"/>
              <a:buChar char="•"/>
            </a:pPr>
            <a:r>
              <a:rPr lang="it-IT" b="1" dirty="0"/>
              <a:t>equazione molecolare</a:t>
            </a:r>
            <a:r>
              <a:rPr lang="it-IT" dirty="0"/>
              <a:t> → le formule sono riportate con gli ioni legati tra loro, come molecole neutre;</a:t>
            </a:r>
          </a:p>
          <a:p>
            <a:pPr algn="ctr">
              <a:spcAft>
                <a:spcPts val="2000"/>
              </a:spcAft>
              <a:buClrTx/>
              <a:buSzPct val="80000"/>
            </a:pPr>
            <a:r>
              <a:rPr lang="pt-BR" sz="1850" dirty="0">
                <a:latin typeface="Cambria Math" panose="02040503050406030204" pitchFamily="18" charset="0"/>
                <a:ea typeface="Cambria Math" panose="02040503050406030204" pitchFamily="18" charset="0"/>
              </a:rPr>
              <a:t>Pb(NO</a:t>
            </a:r>
            <a:r>
              <a:rPr lang="pt-BR" sz="1850" baseline="-25000" dirty="0">
                <a:latin typeface="Cambria Math" panose="02040503050406030204" pitchFamily="18" charset="0"/>
                <a:ea typeface="Cambria Math" panose="02040503050406030204" pitchFamily="18" charset="0"/>
              </a:rPr>
              <a:t>3</a:t>
            </a:r>
            <a:r>
              <a:rPr lang="pt-BR" sz="1850" dirty="0">
                <a:latin typeface="Cambria Math" panose="02040503050406030204" pitchFamily="18" charset="0"/>
                <a:ea typeface="Cambria Math" panose="02040503050406030204" pitchFamily="18" charset="0"/>
              </a:rPr>
              <a:t>)</a:t>
            </a:r>
            <a:r>
              <a:rPr lang="pt-BR" sz="1850" baseline="-25000" dirty="0">
                <a:latin typeface="Cambria Math" panose="02040503050406030204" pitchFamily="18" charset="0"/>
                <a:ea typeface="Cambria Math" panose="02040503050406030204" pitchFamily="18" charset="0"/>
              </a:rPr>
              <a:t>2</a:t>
            </a:r>
            <a:r>
              <a:rPr lang="pt-BR" sz="1850" dirty="0">
                <a:latin typeface="Cambria Math" panose="02040503050406030204" pitchFamily="18" charset="0"/>
                <a:ea typeface="Cambria Math" panose="02040503050406030204" pitchFamily="18" charset="0"/>
              </a:rPr>
              <a:t>(</a:t>
            </a:r>
            <a:r>
              <a:rPr lang="pt-BR" sz="1850" i="1" dirty="0">
                <a:latin typeface="Cambria Math" panose="02040503050406030204" pitchFamily="18" charset="0"/>
                <a:ea typeface="Cambria Math" panose="02040503050406030204" pitchFamily="18" charset="0"/>
              </a:rPr>
              <a:t>aq</a:t>
            </a:r>
            <a:r>
              <a:rPr lang="pt-BR" sz="1850" dirty="0">
                <a:latin typeface="Cambria Math" panose="02040503050406030204" pitchFamily="18" charset="0"/>
                <a:ea typeface="Cambria Math" panose="02040503050406030204" pitchFamily="18" charset="0"/>
              </a:rPr>
              <a:t>) + 2KI(</a:t>
            </a:r>
            <a:r>
              <a:rPr lang="pt-BR" sz="1850" i="1" dirty="0">
                <a:latin typeface="Cambria Math" panose="02040503050406030204" pitchFamily="18" charset="0"/>
                <a:ea typeface="Cambria Math" panose="02040503050406030204" pitchFamily="18" charset="0"/>
              </a:rPr>
              <a:t>aq</a:t>
            </a:r>
            <a:r>
              <a:rPr lang="pt-BR" sz="1850" dirty="0">
                <a:latin typeface="Cambria Math" panose="02040503050406030204" pitchFamily="18" charset="0"/>
                <a:ea typeface="Cambria Math" panose="02040503050406030204" pitchFamily="18" charset="0"/>
              </a:rPr>
              <a:t>) ⟶ PbI</a:t>
            </a:r>
            <a:r>
              <a:rPr lang="pt-BR" sz="1850" baseline="-25000" dirty="0">
                <a:latin typeface="Cambria Math" panose="02040503050406030204" pitchFamily="18" charset="0"/>
                <a:ea typeface="Cambria Math" panose="02040503050406030204" pitchFamily="18" charset="0"/>
              </a:rPr>
              <a:t>2</a:t>
            </a:r>
            <a:r>
              <a:rPr lang="pt-BR" sz="1850" dirty="0">
                <a:latin typeface="Cambria Math" panose="02040503050406030204" pitchFamily="18" charset="0"/>
                <a:ea typeface="Cambria Math" panose="02040503050406030204" pitchFamily="18" charset="0"/>
              </a:rPr>
              <a:t>(</a:t>
            </a:r>
            <a:r>
              <a:rPr lang="pt-BR" sz="1850" i="1" dirty="0">
                <a:latin typeface="Cambria Math" panose="02040503050406030204" pitchFamily="18" charset="0"/>
                <a:ea typeface="Cambria Math" panose="02040503050406030204" pitchFamily="18" charset="0"/>
              </a:rPr>
              <a:t>s</a:t>
            </a:r>
            <a:r>
              <a:rPr lang="pt-BR" sz="1850" dirty="0">
                <a:latin typeface="Cambria Math" panose="02040503050406030204" pitchFamily="18" charset="0"/>
                <a:ea typeface="Cambria Math" panose="02040503050406030204" pitchFamily="18" charset="0"/>
              </a:rPr>
              <a:t>) + 2KNO</a:t>
            </a:r>
            <a:r>
              <a:rPr lang="pt-BR" sz="1850" baseline="-25000" dirty="0">
                <a:latin typeface="Cambria Math" panose="02040503050406030204" pitchFamily="18" charset="0"/>
                <a:ea typeface="Cambria Math" panose="02040503050406030204" pitchFamily="18" charset="0"/>
              </a:rPr>
              <a:t>3</a:t>
            </a:r>
            <a:r>
              <a:rPr lang="pt-BR" sz="1850" dirty="0">
                <a:latin typeface="Cambria Math" panose="02040503050406030204" pitchFamily="18" charset="0"/>
                <a:ea typeface="Cambria Math" panose="02040503050406030204" pitchFamily="18" charset="0"/>
              </a:rPr>
              <a:t>(</a:t>
            </a:r>
            <a:r>
              <a:rPr lang="pt-BR" sz="1850" i="1" dirty="0">
                <a:latin typeface="Cambria Math" panose="02040503050406030204" pitchFamily="18" charset="0"/>
                <a:ea typeface="Cambria Math" panose="02040503050406030204" pitchFamily="18" charset="0"/>
              </a:rPr>
              <a:t>aq</a:t>
            </a:r>
            <a:r>
              <a:rPr lang="pt-BR" sz="1850" dirty="0">
                <a:latin typeface="Cambria Math" panose="02040503050406030204" pitchFamily="18" charset="0"/>
                <a:ea typeface="Cambria Math" panose="02040503050406030204" pitchFamily="18" charset="0"/>
              </a:rPr>
              <a:t>)</a:t>
            </a:r>
            <a:endParaRPr lang="it-IT" sz="1850" dirty="0">
              <a:latin typeface="Cambria Math" panose="02040503050406030204" pitchFamily="18" charset="0"/>
              <a:ea typeface="Cambria Math" panose="02040503050406030204" pitchFamily="18" charset="0"/>
            </a:endParaRPr>
          </a:p>
          <a:p>
            <a:pPr marL="342900" indent="-342900">
              <a:buClrTx/>
              <a:buSzPct val="80000"/>
              <a:buFont typeface="Arial" panose="020B0604020202020204" pitchFamily="34" charset="0"/>
              <a:buChar char="•"/>
            </a:pPr>
            <a:r>
              <a:rPr lang="it-IT" b="1" dirty="0"/>
              <a:t>equazione ionica </a:t>
            </a:r>
            <a:r>
              <a:rPr lang="it-IT" dirty="0"/>
              <a:t>→ tutti gli elettroliti forti solubili sono riportati in forma «dissociata»;</a:t>
            </a:r>
          </a:p>
          <a:p>
            <a:pPr algn="ctr">
              <a:spcAft>
                <a:spcPts val="2000"/>
              </a:spcAft>
              <a:buClrTx/>
              <a:buSzPct val="80000"/>
            </a:pPr>
            <a:r>
              <a:rPr lang="it-IT" sz="1850" dirty="0">
                <a:latin typeface="Cambria Math" panose="02040503050406030204" pitchFamily="18" charset="0"/>
                <a:ea typeface="Cambria Math" panose="02040503050406030204" pitchFamily="18" charset="0"/>
              </a:rPr>
              <a:t>Pb</a:t>
            </a:r>
            <a:r>
              <a:rPr lang="it-IT" sz="1850" baseline="30000" dirty="0">
                <a:latin typeface="Cambria Math" panose="02040503050406030204" pitchFamily="18" charset="0"/>
                <a:ea typeface="Cambria Math" panose="02040503050406030204" pitchFamily="18" charset="0"/>
              </a:rPr>
              <a:t>2+</a:t>
            </a:r>
            <a:r>
              <a:rPr lang="it-IT" sz="1850" dirty="0">
                <a:latin typeface="Cambria Math" panose="02040503050406030204" pitchFamily="18" charset="0"/>
                <a:ea typeface="Cambria Math" panose="02040503050406030204" pitchFamily="18" charset="0"/>
              </a:rPr>
              <a:t>(</a:t>
            </a:r>
            <a:r>
              <a:rPr lang="it-IT" sz="1850" i="1" dirty="0" err="1">
                <a:latin typeface="Cambria Math" panose="02040503050406030204" pitchFamily="18" charset="0"/>
                <a:ea typeface="Cambria Math" panose="02040503050406030204" pitchFamily="18" charset="0"/>
              </a:rPr>
              <a:t>aq</a:t>
            </a:r>
            <a:r>
              <a:rPr lang="it-IT" sz="1850" dirty="0">
                <a:latin typeface="Cambria Math" panose="02040503050406030204" pitchFamily="18" charset="0"/>
                <a:ea typeface="Cambria Math" panose="02040503050406030204" pitchFamily="18" charset="0"/>
              </a:rPr>
              <a:t>) + 2NO</a:t>
            </a:r>
            <a:r>
              <a:rPr lang="it-IT" sz="1850" baseline="-25000" dirty="0">
                <a:latin typeface="Cambria Math" panose="02040503050406030204" pitchFamily="18" charset="0"/>
                <a:ea typeface="Cambria Math" panose="02040503050406030204" pitchFamily="18" charset="0"/>
              </a:rPr>
              <a:t>3</a:t>
            </a:r>
            <a:r>
              <a:rPr lang="it-IT" sz="1850" baseline="30000" dirty="0">
                <a:latin typeface="Cambria Math" panose="02040503050406030204" pitchFamily="18" charset="0"/>
                <a:ea typeface="Cambria Math" panose="02040503050406030204" pitchFamily="18" charset="0"/>
              </a:rPr>
              <a:t>–</a:t>
            </a:r>
            <a:r>
              <a:rPr lang="pt-BR" sz="1850" dirty="0">
                <a:latin typeface="Cambria Math" panose="02040503050406030204" pitchFamily="18" charset="0"/>
                <a:ea typeface="Cambria Math" panose="02040503050406030204" pitchFamily="18" charset="0"/>
              </a:rPr>
              <a:t>(</a:t>
            </a:r>
            <a:r>
              <a:rPr lang="pt-BR" sz="1850" i="1" dirty="0">
                <a:latin typeface="Cambria Math" panose="02040503050406030204" pitchFamily="18" charset="0"/>
                <a:ea typeface="Cambria Math" panose="02040503050406030204" pitchFamily="18" charset="0"/>
              </a:rPr>
              <a:t>aq</a:t>
            </a:r>
            <a:r>
              <a:rPr lang="pt-BR" sz="1850" dirty="0">
                <a:latin typeface="Cambria Math" panose="02040503050406030204" pitchFamily="18" charset="0"/>
                <a:ea typeface="Cambria Math" panose="02040503050406030204" pitchFamily="18" charset="0"/>
              </a:rPr>
              <a:t>) + 2K</a:t>
            </a:r>
            <a:r>
              <a:rPr lang="pt-BR" sz="1850" baseline="30000" dirty="0">
                <a:latin typeface="Cambria Math" panose="02040503050406030204" pitchFamily="18" charset="0"/>
                <a:ea typeface="Cambria Math" panose="02040503050406030204" pitchFamily="18" charset="0"/>
              </a:rPr>
              <a:t>+</a:t>
            </a:r>
            <a:r>
              <a:rPr lang="pt-BR" sz="1850" dirty="0">
                <a:latin typeface="Cambria Math" panose="02040503050406030204" pitchFamily="18" charset="0"/>
                <a:ea typeface="Cambria Math" panose="02040503050406030204" pitchFamily="18" charset="0"/>
              </a:rPr>
              <a:t>(</a:t>
            </a:r>
            <a:r>
              <a:rPr lang="pt-BR" sz="1850" i="1" dirty="0">
                <a:latin typeface="Cambria Math" panose="02040503050406030204" pitchFamily="18" charset="0"/>
                <a:ea typeface="Cambria Math" panose="02040503050406030204" pitchFamily="18" charset="0"/>
              </a:rPr>
              <a:t>aq</a:t>
            </a:r>
            <a:r>
              <a:rPr lang="pt-BR" sz="1850" dirty="0">
                <a:latin typeface="Cambria Math" panose="02040503050406030204" pitchFamily="18" charset="0"/>
                <a:ea typeface="Cambria Math" panose="02040503050406030204" pitchFamily="18" charset="0"/>
              </a:rPr>
              <a:t>) + 2I</a:t>
            </a:r>
            <a:r>
              <a:rPr lang="it-IT" sz="1850" baseline="30000" dirty="0">
                <a:latin typeface="Cambria Math" panose="02040503050406030204" pitchFamily="18" charset="0"/>
                <a:ea typeface="Cambria Math" panose="02040503050406030204" pitchFamily="18" charset="0"/>
              </a:rPr>
              <a:t>–</a:t>
            </a:r>
            <a:r>
              <a:rPr lang="pt-BR" sz="1850" dirty="0">
                <a:latin typeface="Cambria Math" panose="02040503050406030204" pitchFamily="18" charset="0"/>
                <a:ea typeface="Cambria Math" panose="02040503050406030204" pitchFamily="18" charset="0"/>
              </a:rPr>
              <a:t>(</a:t>
            </a:r>
            <a:r>
              <a:rPr lang="pt-BR" sz="1850" i="1" dirty="0">
                <a:latin typeface="Cambria Math" panose="02040503050406030204" pitchFamily="18" charset="0"/>
                <a:ea typeface="Cambria Math" panose="02040503050406030204" pitchFamily="18" charset="0"/>
              </a:rPr>
              <a:t>aq</a:t>
            </a:r>
            <a:r>
              <a:rPr lang="pt-BR" sz="1850" dirty="0">
                <a:latin typeface="Cambria Math" panose="02040503050406030204" pitchFamily="18" charset="0"/>
                <a:ea typeface="Cambria Math" panose="02040503050406030204" pitchFamily="18" charset="0"/>
              </a:rPr>
              <a:t>) ⟶ PbI</a:t>
            </a:r>
            <a:r>
              <a:rPr lang="pt-BR" sz="1850" baseline="-25000" dirty="0">
                <a:latin typeface="Cambria Math" panose="02040503050406030204" pitchFamily="18" charset="0"/>
                <a:ea typeface="Cambria Math" panose="02040503050406030204" pitchFamily="18" charset="0"/>
              </a:rPr>
              <a:t>2</a:t>
            </a:r>
            <a:r>
              <a:rPr lang="pt-BR" sz="1850" dirty="0">
                <a:latin typeface="Cambria Math" panose="02040503050406030204" pitchFamily="18" charset="0"/>
                <a:ea typeface="Cambria Math" panose="02040503050406030204" pitchFamily="18" charset="0"/>
              </a:rPr>
              <a:t>(</a:t>
            </a:r>
            <a:r>
              <a:rPr lang="pt-BR" sz="1850" i="1" dirty="0">
                <a:latin typeface="Cambria Math" panose="02040503050406030204" pitchFamily="18" charset="0"/>
                <a:ea typeface="Cambria Math" panose="02040503050406030204" pitchFamily="18" charset="0"/>
              </a:rPr>
              <a:t>s</a:t>
            </a:r>
            <a:r>
              <a:rPr lang="pt-BR" sz="1850" dirty="0">
                <a:latin typeface="Cambria Math" panose="02040503050406030204" pitchFamily="18" charset="0"/>
                <a:ea typeface="Cambria Math" panose="02040503050406030204" pitchFamily="18" charset="0"/>
              </a:rPr>
              <a:t>) + 2K</a:t>
            </a:r>
            <a:r>
              <a:rPr lang="pt-BR" sz="1850" baseline="30000" dirty="0">
                <a:latin typeface="Cambria Math" panose="02040503050406030204" pitchFamily="18" charset="0"/>
                <a:ea typeface="Cambria Math" panose="02040503050406030204" pitchFamily="18" charset="0"/>
              </a:rPr>
              <a:t>+</a:t>
            </a:r>
            <a:r>
              <a:rPr lang="pt-BR" sz="1850" dirty="0">
                <a:latin typeface="Cambria Math" panose="02040503050406030204" pitchFamily="18" charset="0"/>
                <a:ea typeface="Cambria Math" panose="02040503050406030204" pitchFamily="18" charset="0"/>
              </a:rPr>
              <a:t>(</a:t>
            </a:r>
            <a:r>
              <a:rPr lang="pt-BR" sz="1850" i="1" dirty="0">
                <a:latin typeface="Cambria Math" panose="02040503050406030204" pitchFamily="18" charset="0"/>
                <a:ea typeface="Cambria Math" panose="02040503050406030204" pitchFamily="18" charset="0"/>
              </a:rPr>
              <a:t>aq</a:t>
            </a:r>
            <a:r>
              <a:rPr lang="pt-BR" sz="1850" dirty="0">
                <a:latin typeface="Cambria Math" panose="02040503050406030204" pitchFamily="18" charset="0"/>
                <a:ea typeface="Cambria Math" panose="02040503050406030204" pitchFamily="18" charset="0"/>
              </a:rPr>
              <a:t>) + 2NO</a:t>
            </a:r>
            <a:r>
              <a:rPr lang="it-IT" sz="1850" baseline="-25000" dirty="0">
                <a:latin typeface="Cambria Math" panose="02040503050406030204" pitchFamily="18" charset="0"/>
                <a:ea typeface="Cambria Math" panose="02040503050406030204" pitchFamily="18" charset="0"/>
              </a:rPr>
              <a:t>3</a:t>
            </a:r>
            <a:r>
              <a:rPr lang="it-IT" sz="1850" baseline="30000" dirty="0">
                <a:latin typeface="Cambria Math" panose="02040503050406030204" pitchFamily="18" charset="0"/>
                <a:ea typeface="Cambria Math" panose="02040503050406030204" pitchFamily="18" charset="0"/>
              </a:rPr>
              <a:t>– </a:t>
            </a:r>
            <a:r>
              <a:rPr lang="it-IT" sz="1850" dirty="0">
                <a:latin typeface="Cambria Math" panose="02040503050406030204" pitchFamily="18" charset="0"/>
                <a:ea typeface="Cambria Math" panose="02040503050406030204" pitchFamily="18" charset="0"/>
              </a:rPr>
              <a:t>(</a:t>
            </a:r>
            <a:r>
              <a:rPr lang="it-IT" sz="1850" i="1" dirty="0" err="1">
                <a:latin typeface="Cambria Math" panose="02040503050406030204" pitchFamily="18" charset="0"/>
                <a:ea typeface="Cambria Math" panose="02040503050406030204" pitchFamily="18" charset="0"/>
              </a:rPr>
              <a:t>aq</a:t>
            </a:r>
            <a:r>
              <a:rPr lang="it-IT" sz="1850" dirty="0">
                <a:latin typeface="Cambria Math" panose="02040503050406030204" pitchFamily="18" charset="0"/>
                <a:ea typeface="Cambria Math" panose="02040503050406030204" pitchFamily="18" charset="0"/>
              </a:rPr>
              <a:t>)</a:t>
            </a:r>
            <a:endParaRPr lang="it-IT" sz="1850" b="1" dirty="0">
              <a:latin typeface="Cambria Math" panose="02040503050406030204" pitchFamily="18" charset="0"/>
              <a:ea typeface="Cambria Math" panose="02040503050406030204" pitchFamily="18" charset="0"/>
            </a:endParaRPr>
          </a:p>
          <a:p>
            <a:pPr marL="342900" indent="-342900">
              <a:buClrTx/>
              <a:buSzPct val="80000"/>
              <a:buFont typeface="Arial" panose="020B0604020202020204" pitchFamily="34" charset="0"/>
              <a:buChar char="•"/>
            </a:pPr>
            <a:r>
              <a:rPr lang="it-IT" b="1" dirty="0"/>
              <a:t>equazione ionica netta</a:t>
            </a:r>
            <a:r>
              <a:rPr lang="it-IT" dirty="0"/>
              <a:t> → si eliminano gli </a:t>
            </a:r>
            <a:r>
              <a:rPr lang="it-IT" i="1" dirty="0"/>
              <a:t>ioni spettatori </a:t>
            </a:r>
            <a:r>
              <a:rPr lang="it-IT" dirty="0"/>
              <a:t>dall’equazione ionica.</a:t>
            </a:r>
          </a:p>
          <a:p>
            <a:pPr algn="ctr">
              <a:buClrTx/>
              <a:buSzPct val="80000"/>
            </a:pPr>
            <a:r>
              <a:rPr lang="it-IT" sz="1850" dirty="0">
                <a:latin typeface="Cambria Math" panose="02040503050406030204" pitchFamily="18" charset="0"/>
                <a:ea typeface="Cambria Math" panose="02040503050406030204" pitchFamily="18" charset="0"/>
              </a:rPr>
              <a:t>Pb</a:t>
            </a:r>
            <a:r>
              <a:rPr lang="it-IT" sz="1850" baseline="30000" dirty="0">
                <a:latin typeface="Cambria Math" panose="02040503050406030204" pitchFamily="18" charset="0"/>
                <a:ea typeface="Cambria Math" panose="02040503050406030204" pitchFamily="18" charset="0"/>
              </a:rPr>
              <a:t>2+</a:t>
            </a:r>
            <a:r>
              <a:rPr lang="it-IT" sz="1850" dirty="0">
                <a:latin typeface="Cambria Math" panose="02040503050406030204" pitchFamily="18" charset="0"/>
                <a:ea typeface="Cambria Math" panose="02040503050406030204" pitchFamily="18" charset="0"/>
              </a:rPr>
              <a:t>(</a:t>
            </a:r>
            <a:r>
              <a:rPr lang="it-IT" sz="1850" i="1" dirty="0" err="1">
                <a:latin typeface="Cambria Math" panose="02040503050406030204" pitchFamily="18" charset="0"/>
                <a:ea typeface="Cambria Math" panose="02040503050406030204" pitchFamily="18" charset="0"/>
              </a:rPr>
              <a:t>aq</a:t>
            </a:r>
            <a:r>
              <a:rPr lang="it-IT" sz="1850" dirty="0">
                <a:latin typeface="Cambria Math" panose="02040503050406030204" pitchFamily="18" charset="0"/>
                <a:ea typeface="Cambria Math" panose="02040503050406030204" pitchFamily="18" charset="0"/>
              </a:rPr>
              <a:t>) + 2I</a:t>
            </a:r>
            <a:r>
              <a:rPr lang="it-IT" sz="1850" baseline="30000" dirty="0">
                <a:latin typeface="Cambria Math" panose="02040503050406030204" pitchFamily="18" charset="0"/>
                <a:ea typeface="Cambria Math" panose="02040503050406030204" pitchFamily="18" charset="0"/>
              </a:rPr>
              <a:t>–</a:t>
            </a:r>
            <a:r>
              <a:rPr lang="it-IT" sz="1850" dirty="0">
                <a:latin typeface="Cambria Math" panose="02040503050406030204" pitchFamily="18" charset="0"/>
                <a:ea typeface="Cambria Math" panose="02040503050406030204" pitchFamily="18" charset="0"/>
              </a:rPr>
              <a:t>(</a:t>
            </a:r>
            <a:r>
              <a:rPr lang="it-IT" sz="1850" i="1" dirty="0" err="1">
                <a:latin typeface="Cambria Math" panose="02040503050406030204" pitchFamily="18" charset="0"/>
                <a:ea typeface="Cambria Math" panose="02040503050406030204" pitchFamily="18" charset="0"/>
              </a:rPr>
              <a:t>aq</a:t>
            </a:r>
            <a:r>
              <a:rPr lang="it-IT" sz="1850" dirty="0">
                <a:latin typeface="Cambria Math" panose="02040503050406030204" pitchFamily="18" charset="0"/>
                <a:ea typeface="Cambria Math" panose="02040503050406030204" pitchFamily="18" charset="0"/>
              </a:rPr>
              <a:t>) </a:t>
            </a:r>
            <a:r>
              <a:rPr lang="pt-BR" sz="1850" dirty="0">
                <a:latin typeface="Cambria Math" panose="02040503050406030204" pitchFamily="18" charset="0"/>
                <a:ea typeface="Cambria Math" panose="02040503050406030204" pitchFamily="18" charset="0"/>
              </a:rPr>
              <a:t>⟶</a:t>
            </a:r>
            <a:r>
              <a:rPr lang="it-IT" sz="1850" dirty="0">
                <a:latin typeface="Cambria Math" panose="02040503050406030204" pitchFamily="18" charset="0"/>
                <a:ea typeface="Cambria Math" panose="02040503050406030204" pitchFamily="18" charset="0"/>
              </a:rPr>
              <a:t> PbI</a:t>
            </a:r>
            <a:r>
              <a:rPr lang="it-IT" sz="1850" baseline="-25000" dirty="0">
                <a:latin typeface="Cambria Math" panose="02040503050406030204" pitchFamily="18" charset="0"/>
                <a:ea typeface="Cambria Math" panose="02040503050406030204" pitchFamily="18" charset="0"/>
              </a:rPr>
              <a:t>2</a:t>
            </a:r>
            <a:r>
              <a:rPr lang="it-IT" sz="1850" dirty="0">
                <a:latin typeface="Cambria Math" panose="02040503050406030204" pitchFamily="18" charset="0"/>
                <a:ea typeface="Cambria Math" panose="02040503050406030204" pitchFamily="18" charset="0"/>
              </a:rPr>
              <a:t>(</a:t>
            </a:r>
            <a:r>
              <a:rPr lang="it-IT" sz="1850" i="1" dirty="0">
                <a:latin typeface="Cambria Math" panose="02040503050406030204" pitchFamily="18" charset="0"/>
                <a:ea typeface="Cambria Math" panose="02040503050406030204" pitchFamily="18" charset="0"/>
              </a:rPr>
              <a:t>s</a:t>
            </a:r>
            <a:r>
              <a:rPr lang="it-IT" sz="1850" dirty="0">
                <a:latin typeface="Cambria Math" panose="02040503050406030204" pitchFamily="18" charset="0"/>
                <a:ea typeface="Cambria Math" panose="02040503050406030204" pitchFamily="18" charset="0"/>
              </a:rPr>
              <a:t>)</a:t>
            </a:r>
            <a:endParaRPr lang="it-IT" sz="1850" b="1" dirty="0">
              <a:latin typeface="Cambria Math" panose="02040503050406030204" pitchFamily="18" charset="0"/>
              <a:ea typeface="Cambria Math" panose="02040503050406030204" pitchFamily="18" charset="0"/>
            </a:endParaRPr>
          </a:p>
        </p:txBody>
      </p:sp>
      <p:sp>
        <p:nvSpPr>
          <p:cNvPr id="4" name="Segnaposto piè di pagina 3">
            <a:extLst>
              <a:ext uri="{FF2B5EF4-FFF2-40B4-BE49-F238E27FC236}">
                <a16:creationId xmlns:a16="http://schemas.microsoft.com/office/drawing/2014/main" id="{0380F508-A49F-4678-AF5B-9570B2024AFB}"/>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211575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0D2F74-DC80-4068-BA3C-C96F5D3B2286}"/>
              </a:ext>
            </a:extLst>
          </p:cNvPr>
          <p:cNvSpPr>
            <a:spLocks noGrp="1"/>
          </p:cNvSpPr>
          <p:nvPr>
            <p:ph type="title"/>
          </p:nvPr>
        </p:nvSpPr>
        <p:spPr/>
        <p:txBody>
          <a:bodyPr/>
          <a:lstStyle/>
          <a:p>
            <a:r>
              <a:rPr lang="it-IT" dirty="0"/>
              <a:t>I diversi tipi di reazione chimica</a:t>
            </a:r>
          </a:p>
        </p:txBody>
      </p:sp>
      <p:sp>
        <p:nvSpPr>
          <p:cNvPr id="3" name="Segnaposto contenuto 2">
            <a:extLst>
              <a:ext uri="{FF2B5EF4-FFF2-40B4-BE49-F238E27FC236}">
                <a16:creationId xmlns:a16="http://schemas.microsoft.com/office/drawing/2014/main" id="{1E374A98-774B-4A92-9C52-AF7FD1286940}"/>
              </a:ext>
            </a:extLst>
          </p:cNvPr>
          <p:cNvSpPr>
            <a:spLocks noGrp="1"/>
          </p:cNvSpPr>
          <p:nvPr>
            <p:ph idx="1"/>
          </p:nvPr>
        </p:nvSpPr>
        <p:spPr/>
        <p:txBody>
          <a:bodyPr/>
          <a:lstStyle/>
          <a:p>
            <a:r>
              <a:rPr lang="it-IT" dirty="0"/>
              <a:t>Devono sempre essere rispettati i criteri elencati:</a:t>
            </a:r>
          </a:p>
          <a:p>
            <a:pPr marL="457200" indent="-457200">
              <a:buClrTx/>
              <a:buSzPct val="80000"/>
              <a:buFont typeface="+mj-lt"/>
              <a:buAutoNum type="arabicPeriod"/>
            </a:pPr>
            <a:r>
              <a:rPr lang="it-IT" b="1" dirty="0"/>
              <a:t>bilanciamento degli atomi </a:t>
            </a:r>
            <a:r>
              <a:rPr lang="it-IT" dirty="0"/>
              <a:t>→ il numero di atomi di ciascun tipo deve essere lo stesso da entrambi i lati dell’equazione;</a:t>
            </a:r>
          </a:p>
          <a:p>
            <a:pPr marL="457200" indent="-457200">
              <a:buClrTx/>
              <a:buSzPct val="80000"/>
              <a:buFont typeface="+mj-lt"/>
              <a:buAutoNum type="arabicPeriod"/>
            </a:pPr>
            <a:r>
              <a:rPr lang="it-IT" b="1" dirty="0"/>
              <a:t>bilanciamento delle cariche elettriche </a:t>
            </a:r>
            <a:r>
              <a:rPr lang="it-IT" dirty="0"/>
              <a:t>→ la carica elettrica netta a sinistra dell’equazione deve essere uguale alla carica elettrica netta a destra.</a:t>
            </a:r>
          </a:p>
        </p:txBody>
      </p:sp>
      <p:sp>
        <p:nvSpPr>
          <p:cNvPr id="4" name="Segnaposto piè di pagina 3">
            <a:extLst>
              <a:ext uri="{FF2B5EF4-FFF2-40B4-BE49-F238E27FC236}">
                <a16:creationId xmlns:a16="http://schemas.microsoft.com/office/drawing/2014/main" id="{4C23D749-C130-4A70-B94F-C400A757D7B8}"/>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30291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14DEFF-542A-41B8-BD43-9577DBE03B48}"/>
              </a:ext>
            </a:extLst>
          </p:cNvPr>
          <p:cNvSpPr>
            <a:spLocks noGrp="1"/>
          </p:cNvSpPr>
          <p:nvPr>
            <p:ph type="title"/>
          </p:nvPr>
        </p:nvSpPr>
        <p:spPr/>
        <p:txBody>
          <a:bodyPr/>
          <a:lstStyle/>
          <a:p>
            <a:r>
              <a:rPr lang="it-IT" dirty="0"/>
              <a:t>Le reazioni di precipitazione</a:t>
            </a:r>
          </a:p>
        </p:txBody>
      </p:sp>
      <p:sp>
        <p:nvSpPr>
          <p:cNvPr id="3" name="Segnaposto contenuto 2">
            <a:extLst>
              <a:ext uri="{FF2B5EF4-FFF2-40B4-BE49-F238E27FC236}">
                <a16:creationId xmlns:a16="http://schemas.microsoft.com/office/drawing/2014/main" id="{6D0386A5-2488-4922-A5E1-DB1DC7E75AB3}"/>
              </a:ext>
            </a:extLst>
          </p:cNvPr>
          <p:cNvSpPr>
            <a:spLocks noGrp="1"/>
          </p:cNvSpPr>
          <p:nvPr>
            <p:ph idx="1"/>
          </p:nvPr>
        </p:nvSpPr>
        <p:spPr>
          <a:xfrm>
            <a:off x="457200" y="1340768"/>
            <a:ext cx="8219256" cy="792088"/>
          </a:xfrm>
        </p:spPr>
        <p:txBody>
          <a:bodyPr/>
          <a:lstStyle/>
          <a:p>
            <a:r>
              <a:rPr lang="it-IT" dirty="0"/>
              <a:t>Le reazioni di metatesi in cui si forma un precipitato sono anche chiamate </a:t>
            </a:r>
            <a:r>
              <a:rPr lang="it-IT" b="1" dirty="0"/>
              <a:t>reazioni di precipitazione</a:t>
            </a:r>
            <a:r>
              <a:rPr lang="it-IT" dirty="0"/>
              <a:t>.</a:t>
            </a:r>
          </a:p>
        </p:txBody>
      </p:sp>
      <p:sp>
        <p:nvSpPr>
          <p:cNvPr id="4" name="Segnaposto piè di pagina 3">
            <a:extLst>
              <a:ext uri="{FF2B5EF4-FFF2-40B4-BE49-F238E27FC236}">
                <a16:creationId xmlns:a16="http://schemas.microsoft.com/office/drawing/2014/main" id="{96027F30-4DD5-4860-B3EC-71FE2E1CFF92}"/>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A8803133-BE25-4DAB-B291-1F455BC3DDD6}"/>
              </a:ext>
            </a:extLst>
          </p:cNvPr>
          <p:cNvPicPr>
            <a:picLocks noChangeAspect="1"/>
          </p:cNvPicPr>
          <p:nvPr/>
        </p:nvPicPr>
        <p:blipFill>
          <a:blip r:embed="rId2"/>
          <a:stretch>
            <a:fillRect/>
          </a:stretch>
        </p:blipFill>
        <p:spPr>
          <a:xfrm>
            <a:off x="1128700" y="2247972"/>
            <a:ext cx="6876256" cy="4166519"/>
          </a:xfrm>
          <a:prstGeom prst="rect">
            <a:avLst/>
          </a:prstGeom>
        </p:spPr>
      </p:pic>
    </p:spTree>
    <p:extLst>
      <p:ext uri="{BB962C8B-B14F-4D97-AF65-F5344CB8AC3E}">
        <p14:creationId xmlns:p14="http://schemas.microsoft.com/office/powerpoint/2010/main" val="304905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93DE8B-F855-48BE-9B6C-B2572CE1BEAF}"/>
              </a:ext>
            </a:extLst>
          </p:cNvPr>
          <p:cNvSpPr>
            <a:spLocks noGrp="1"/>
          </p:cNvSpPr>
          <p:nvPr>
            <p:ph type="title"/>
          </p:nvPr>
        </p:nvSpPr>
        <p:spPr/>
        <p:txBody>
          <a:bodyPr/>
          <a:lstStyle/>
          <a:p>
            <a:r>
              <a:rPr lang="it-IT" dirty="0"/>
              <a:t>I problemi di stechiometria</a:t>
            </a:r>
            <a:br>
              <a:rPr lang="it-IT" dirty="0"/>
            </a:br>
            <a:r>
              <a:rPr lang="it-IT" dirty="0"/>
              <a:t>nelle reazioni in soluzione</a:t>
            </a:r>
          </a:p>
        </p:txBody>
      </p:sp>
      <p:sp>
        <p:nvSpPr>
          <p:cNvPr id="3" name="Segnaposto contenuto 2">
            <a:extLst>
              <a:ext uri="{FF2B5EF4-FFF2-40B4-BE49-F238E27FC236}">
                <a16:creationId xmlns:a16="http://schemas.microsoft.com/office/drawing/2014/main" id="{6FDDB6DC-1C74-470A-ACC6-5A08C0E947BA}"/>
              </a:ext>
            </a:extLst>
          </p:cNvPr>
          <p:cNvSpPr>
            <a:spLocks noGrp="1"/>
          </p:cNvSpPr>
          <p:nvPr>
            <p:ph idx="1"/>
          </p:nvPr>
        </p:nvSpPr>
        <p:spPr>
          <a:xfrm>
            <a:off x="457200" y="1546448"/>
            <a:ext cx="8219256" cy="4114800"/>
          </a:xfrm>
        </p:spPr>
        <p:txBody>
          <a:bodyPr/>
          <a:lstStyle/>
          <a:p>
            <a:r>
              <a:rPr lang="it-IT" dirty="0"/>
              <a:t>Alcune sostanze sono vendute come </a:t>
            </a:r>
            <a:r>
              <a:rPr lang="it-IT" i="1" dirty="0"/>
              <a:t>soluzioni madri</a:t>
            </a:r>
            <a:r>
              <a:rPr lang="it-IT" dirty="0"/>
              <a:t> (reagenti già in soluzione), che si diluiscono per ottenere una concentrazione inferiore.</a:t>
            </a:r>
          </a:p>
        </p:txBody>
      </p:sp>
      <p:sp>
        <p:nvSpPr>
          <p:cNvPr id="4" name="Segnaposto piè di pagina 3">
            <a:extLst>
              <a:ext uri="{FF2B5EF4-FFF2-40B4-BE49-F238E27FC236}">
                <a16:creationId xmlns:a16="http://schemas.microsoft.com/office/drawing/2014/main" id="{CF0A39F1-F242-4304-B337-0D9A84193672}"/>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54425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4680520"/>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prevedono le reazioni e come si scrivono le equazioni?</a:t>
            </a:r>
            <a:br>
              <a:rPr lang="it-IT" sz="2000" b="1" dirty="0"/>
            </a:br>
            <a:r>
              <a:rPr lang="it-IT" sz="2000" dirty="0"/>
              <a:t>Quale reazione avviene quando una soluzione acquosa di Pb(NO</a:t>
            </a:r>
            <a:r>
              <a:rPr lang="it-IT" sz="2000" baseline="-25000" dirty="0"/>
              <a:t>3</a:t>
            </a:r>
            <a:r>
              <a:rPr lang="it-IT" sz="2000" dirty="0"/>
              <a:t>)</a:t>
            </a:r>
            <a:r>
              <a:rPr lang="it-IT" sz="2000" baseline="-25000" dirty="0"/>
              <a:t>2</a:t>
            </a:r>
            <a:r>
              <a:rPr lang="it-IT" sz="2000" dirty="0"/>
              <a:t> viene mescolata con una di Fe</a:t>
            </a:r>
            <a:r>
              <a:rPr lang="it-IT" sz="2000" baseline="-25000" dirty="0"/>
              <a:t>2</a:t>
            </a:r>
            <a:r>
              <a:rPr lang="it-IT" sz="2000" dirty="0"/>
              <a:t>(SO</a:t>
            </a:r>
            <a:r>
              <a:rPr lang="it-IT" sz="2000" baseline="-25000" dirty="0"/>
              <a:t>4</a:t>
            </a:r>
            <a:r>
              <a:rPr lang="it-IT" sz="2000" dirty="0"/>
              <a:t>)</a:t>
            </a:r>
            <a:r>
              <a:rPr lang="it-IT" sz="2000" baseline="-25000" dirty="0"/>
              <a:t>3</a:t>
            </a:r>
            <a:r>
              <a:rPr lang="it-IT" sz="2000" dirty="0"/>
              <a:t> ? Scriviamo le equazioni molecolare, ionica e ionica netta della reazione.</a:t>
            </a:r>
          </a:p>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risolve un problema di stechiometria delle reazioni in soluzione?</a:t>
            </a:r>
            <a:br>
              <a:rPr lang="it-IT" sz="2000" b="1" dirty="0"/>
            </a:br>
            <a:r>
              <a:rPr lang="it-IT" altLang="it-IT" sz="2000" dirty="0">
                <a:solidFill>
                  <a:srgbClr val="000000"/>
                </a:solidFill>
              </a:rPr>
              <a:t>Il bromuro d’argento, </a:t>
            </a:r>
            <a:r>
              <a:rPr lang="it-IT" altLang="it-IT" sz="2000" dirty="0" err="1">
                <a:solidFill>
                  <a:srgbClr val="000000"/>
                </a:solidFill>
              </a:rPr>
              <a:t>AgBr</a:t>
            </a:r>
            <a:r>
              <a:rPr lang="it-IT" altLang="it-IT" sz="2000" dirty="0">
                <a:solidFill>
                  <a:srgbClr val="000000"/>
                </a:solidFill>
              </a:rPr>
              <a:t> è un composto praticamente insolubile in acqua, che si ottiene miscelando le soluzioni di due sostanze idrosolubili, il nitrato d’argento, AgNO</a:t>
            </a:r>
            <a:r>
              <a:rPr lang="it-IT" altLang="it-IT" sz="2000" baseline="-25000" dirty="0">
                <a:solidFill>
                  <a:srgbClr val="000000"/>
                </a:solidFill>
              </a:rPr>
              <a:t>3</a:t>
            </a:r>
            <a:r>
              <a:rPr lang="it-IT" altLang="it-IT" sz="2000" dirty="0">
                <a:solidFill>
                  <a:srgbClr val="000000"/>
                </a:solidFill>
              </a:rPr>
              <a:t>, e il bromuro di calcio, CaBr</a:t>
            </a:r>
            <a:r>
              <a:rPr lang="it-IT" altLang="it-IT" sz="2000" baseline="-25000" dirty="0">
                <a:solidFill>
                  <a:srgbClr val="000000"/>
                </a:solidFill>
              </a:rPr>
              <a:t>2</a:t>
            </a:r>
            <a:r>
              <a:rPr lang="it-IT" altLang="it-IT" sz="2000" dirty="0">
                <a:solidFill>
                  <a:srgbClr val="000000"/>
                </a:solidFill>
              </a:rPr>
              <a:t>.</a:t>
            </a:r>
          </a:p>
          <a:p>
            <a:pPr lvl="0" algn="ctr">
              <a:spcAft>
                <a:spcPts val="1000"/>
              </a:spcAft>
              <a:buClr>
                <a:schemeClr val="accent1">
                  <a:lumMod val="75000"/>
                </a:schemeClr>
              </a:buClr>
              <a:buSzPct val="60000"/>
            </a:pPr>
            <a:r>
              <a:rPr lang="it-IT" altLang="it-IT" sz="2000" dirty="0">
                <a:solidFill>
                  <a:srgbClr val="000000"/>
                </a:solidFill>
                <a:latin typeface="Cambria Math" panose="02040503050406030204" pitchFamily="18" charset="0"/>
                <a:ea typeface="Cambria Math" panose="02040503050406030204" pitchFamily="18" charset="0"/>
              </a:rPr>
              <a:t>2AgNO</a:t>
            </a:r>
            <a:r>
              <a:rPr lang="it-IT" altLang="it-IT" sz="2000" baseline="-25000" dirty="0">
                <a:solidFill>
                  <a:srgbClr val="000000"/>
                </a:solidFill>
                <a:latin typeface="Cambria Math" panose="02040503050406030204" pitchFamily="18" charset="0"/>
                <a:ea typeface="Cambria Math" panose="02040503050406030204" pitchFamily="18" charset="0"/>
              </a:rPr>
              <a:t>3</a:t>
            </a:r>
            <a:r>
              <a:rPr lang="it-IT" altLang="it-IT" sz="2000" dirty="0">
                <a:solidFill>
                  <a:srgbClr val="000000"/>
                </a:solidFill>
                <a:latin typeface="Cambria Math" panose="02040503050406030204" pitchFamily="18" charset="0"/>
                <a:ea typeface="Cambria Math" panose="02040503050406030204" pitchFamily="18" charset="0"/>
              </a:rPr>
              <a:t>(</a:t>
            </a:r>
            <a:r>
              <a:rPr lang="it-IT" altLang="it-IT" sz="2000" i="1" dirty="0" err="1">
                <a:solidFill>
                  <a:srgbClr val="000000"/>
                </a:solidFill>
                <a:latin typeface="Cambria Math" panose="02040503050406030204" pitchFamily="18" charset="0"/>
                <a:ea typeface="Cambria Math" panose="02040503050406030204" pitchFamily="18" charset="0"/>
              </a:rPr>
              <a:t>aq</a:t>
            </a:r>
            <a:r>
              <a:rPr lang="it-IT" altLang="it-IT" sz="2000" dirty="0">
                <a:solidFill>
                  <a:srgbClr val="000000"/>
                </a:solidFill>
                <a:latin typeface="Cambria Math" panose="02040503050406030204" pitchFamily="18" charset="0"/>
                <a:ea typeface="Cambria Math" panose="02040503050406030204" pitchFamily="18" charset="0"/>
              </a:rPr>
              <a:t>) + CaBr</a:t>
            </a:r>
            <a:r>
              <a:rPr lang="it-IT" altLang="it-IT" sz="2000" baseline="-25000" dirty="0">
                <a:solidFill>
                  <a:srgbClr val="000000"/>
                </a:solidFill>
                <a:latin typeface="Cambria Math" panose="02040503050406030204" pitchFamily="18" charset="0"/>
                <a:ea typeface="Cambria Math" panose="02040503050406030204" pitchFamily="18" charset="0"/>
              </a:rPr>
              <a:t>2</a:t>
            </a:r>
            <a:r>
              <a:rPr lang="it-IT" altLang="it-IT" sz="2000" dirty="0">
                <a:solidFill>
                  <a:srgbClr val="000000"/>
                </a:solidFill>
                <a:latin typeface="Cambria Math" panose="02040503050406030204" pitchFamily="18" charset="0"/>
                <a:ea typeface="Cambria Math" panose="02040503050406030204" pitchFamily="18" charset="0"/>
              </a:rPr>
              <a:t>(</a:t>
            </a:r>
            <a:r>
              <a:rPr lang="it-IT" altLang="it-IT" sz="2000" dirty="0" err="1">
                <a:solidFill>
                  <a:srgbClr val="000000"/>
                </a:solidFill>
                <a:latin typeface="Cambria Math" panose="02040503050406030204" pitchFamily="18" charset="0"/>
                <a:ea typeface="Cambria Math" panose="02040503050406030204" pitchFamily="18" charset="0"/>
              </a:rPr>
              <a:t>aq</a:t>
            </a:r>
            <a:r>
              <a:rPr lang="it-IT" altLang="it-IT" sz="2000" dirty="0">
                <a:solidFill>
                  <a:srgbClr val="000000"/>
                </a:solidFill>
                <a:latin typeface="Cambria Math" panose="02040503050406030204" pitchFamily="18" charset="0"/>
                <a:ea typeface="Cambria Math" panose="02040503050406030204" pitchFamily="18" charset="0"/>
              </a:rPr>
              <a:t>) ⟶ 2AgBr(</a:t>
            </a:r>
            <a:r>
              <a:rPr lang="it-IT" altLang="it-IT" sz="2000" i="1" dirty="0">
                <a:solidFill>
                  <a:srgbClr val="000000"/>
                </a:solidFill>
                <a:latin typeface="Cambria Math" panose="02040503050406030204" pitchFamily="18" charset="0"/>
                <a:ea typeface="Cambria Math" panose="02040503050406030204" pitchFamily="18" charset="0"/>
              </a:rPr>
              <a:t>s</a:t>
            </a:r>
            <a:r>
              <a:rPr lang="it-IT" altLang="it-IT" sz="2000" dirty="0">
                <a:solidFill>
                  <a:srgbClr val="000000"/>
                </a:solidFill>
                <a:latin typeface="Cambria Math" panose="02040503050406030204" pitchFamily="18" charset="0"/>
                <a:ea typeface="Cambria Math" panose="02040503050406030204" pitchFamily="18" charset="0"/>
              </a:rPr>
              <a:t>) + Ca(NO</a:t>
            </a:r>
            <a:r>
              <a:rPr lang="it-IT" altLang="it-IT" baseline="-25000" dirty="0">
                <a:solidFill>
                  <a:srgbClr val="000000"/>
                </a:solidFill>
                <a:latin typeface="Cambria Math" panose="02040503050406030204" pitchFamily="18" charset="0"/>
                <a:ea typeface="Cambria Math" panose="02040503050406030204" pitchFamily="18" charset="0"/>
              </a:rPr>
              <a:t>3</a:t>
            </a:r>
            <a:r>
              <a:rPr lang="it-IT" altLang="it-IT" sz="2000" dirty="0">
                <a:solidFill>
                  <a:srgbClr val="000000"/>
                </a:solidFill>
                <a:latin typeface="Cambria Math" panose="02040503050406030204" pitchFamily="18" charset="0"/>
                <a:ea typeface="Cambria Math" panose="02040503050406030204" pitchFamily="18" charset="0"/>
              </a:rPr>
              <a:t>)</a:t>
            </a:r>
            <a:r>
              <a:rPr lang="it-IT" altLang="it-IT" sz="2000" baseline="-25000" dirty="0">
                <a:solidFill>
                  <a:srgbClr val="000000"/>
                </a:solidFill>
                <a:latin typeface="Cambria Math" panose="02040503050406030204" pitchFamily="18" charset="0"/>
                <a:ea typeface="Cambria Math" panose="02040503050406030204" pitchFamily="18" charset="0"/>
              </a:rPr>
              <a:t>2</a:t>
            </a:r>
            <a:r>
              <a:rPr lang="it-IT" altLang="it-IT" sz="2000" dirty="0">
                <a:solidFill>
                  <a:srgbClr val="000000"/>
                </a:solidFill>
                <a:latin typeface="Cambria Math" panose="02040503050406030204" pitchFamily="18" charset="0"/>
                <a:ea typeface="Cambria Math" panose="02040503050406030204" pitchFamily="18" charset="0"/>
              </a:rPr>
              <a:t>(</a:t>
            </a:r>
            <a:r>
              <a:rPr lang="it-IT" altLang="it-IT" sz="2000" i="1" dirty="0" err="1">
                <a:solidFill>
                  <a:srgbClr val="000000"/>
                </a:solidFill>
                <a:latin typeface="Cambria Math" panose="02040503050406030204" pitchFamily="18" charset="0"/>
                <a:ea typeface="Cambria Math" panose="02040503050406030204" pitchFamily="18" charset="0"/>
              </a:rPr>
              <a:t>aq</a:t>
            </a:r>
            <a:r>
              <a:rPr lang="it-IT" altLang="it-IT" sz="2000" dirty="0">
                <a:solidFill>
                  <a:srgbClr val="000000"/>
                </a:solidFill>
                <a:latin typeface="Cambria Math" panose="02040503050406030204" pitchFamily="18" charset="0"/>
                <a:ea typeface="Cambria Math" panose="02040503050406030204" pitchFamily="18" charset="0"/>
              </a:rPr>
              <a:t>)</a:t>
            </a:r>
          </a:p>
          <a:p>
            <a:pPr lvl="1">
              <a:lnSpc>
                <a:spcPct val="100000"/>
              </a:lnSpc>
              <a:spcAft>
                <a:spcPts val="1000"/>
              </a:spcAft>
              <a:buClr>
                <a:schemeClr val="accent1">
                  <a:lumMod val="75000"/>
                </a:schemeClr>
              </a:buClr>
              <a:buSzPct val="60000"/>
            </a:pPr>
            <a:r>
              <a:rPr lang="it-IT" altLang="it-IT" sz="2000" dirty="0">
                <a:solidFill>
                  <a:srgbClr val="000000"/>
                </a:solidFill>
              </a:rPr>
              <a:t>Quanti millilitri di una soluzione di CaBr</a:t>
            </a:r>
            <a:r>
              <a:rPr lang="it-IT" altLang="it-IT" sz="2000" baseline="-25000" dirty="0">
                <a:solidFill>
                  <a:srgbClr val="000000"/>
                </a:solidFill>
              </a:rPr>
              <a:t>2</a:t>
            </a:r>
            <a:r>
              <a:rPr lang="it-IT" altLang="it-IT" sz="2000" dirty="0">
                <a:solidFill>
                  <a:srgbClr val="000000"/>
                </a:solidFill>
              </a:rPr>
              <a:t> 0,125 M dovremo far reagire con il soluto contenuto in 50,0 </a:t>
            </a:r>
            <a:r>
              <a:rPr lang="it-IT" altLang="it-IT" sz="2000" dirty="0" err="1">
                <a:solidFill>
                  <a:srgbClr val="000000"/>
                </a:solidFill>
              </a:rPr>
              <a:t>mL</a:t>
            </a:r>
            <a:r>
              <a:rPr lang="it-IT" altLang="it-IT" sz="2000" dirty="0">
                <a:solidFill>
                  <a:srgbClr val="000000"/>
                </a:solidFill>
              </a:rPr>
              <a:t> di una soluzione di AgNO</a:t>
            </a:r>
            <a:r>
              <a:rPr lang="it-IT" altLang="it-IT" sz="2000" baseline="-25000" dirty="0">
                <a:solidFill>
                  <a:srgbClr val="000000"/>
                </a:solidFill>
              </a:rPr>
              <a:t>3</a:t>
            </a:r>
            <a:r>
              <a:rPr lang="it-IT" altLang="it-IT" sz="2000" dirty="0">
                <a:solidFill>
                  <a:srgbClr val="000000"/>
                </a:solidFill>
              </a:rPr>
              <a:t> 0,115 M?</a:t>
            </a:r>
            <a:endParaRPr lang="it-IT" sz="2000" dirty="0"/>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mc:AlternateContent xmlns:mc="http://schemas.openxmlformats.org/markup-compatibility/2006">
        <mc:Choice xmlns:pslz="http://schemas.microsoft.com/office/powerpoint/2016/slidezoom" Requires="pslz">
          <p:graphicFrame>
            <p:nvGraphicFramePr>
              <p:cNvPr id="4" name="Anteprima della diapositiva 3">
                <a:extLst>
                  <a:ext uri="{FF2B5EF4-FFF2-40B4-BE49-F238E27FC236}">
                    <a16:creationId xmlns:a16="http://schemas.microsoft.com/office/drawing/2014/main" id="{9F08F516-BEFE-49F1-B7B6-4A3E45004EDF}"/>
                  </a:ext>
                </a:extLst>
              </p:cNvPr>
              <p:cNvGraphicFramePr>
                <a:graphicFrameLocks noChangeAspect="1"/>
              </p:cNvGraphicFramePr>
              <p:nvPr>
                <p:extLst>
                  <p:ext uri="{D42A27DB-BD31-4B8C-83A1-F6EECF244321}">
                    <p14:modId xmlns:p14="http://schemas.microsoft.com/office/powerpoint/2010/main" val="647436279"/>
                  </p:ext>
                </p:extLst>
              </p:nvPr>
            </p:nvGraphicFramePr>
            <p:xfrm>
              <a:off x="-3115491" y="3100796"/>
              <a:ext cx="2286000" cy="1714500"/>
            </p:xfrm>
            <a:graphic>
              <a:graphicData uri="http://schemas.microsoft.com/office/powerpoint/2016/slidezoom">
                <pslz:sldZm>
                  <pslz:sldZmObj sldId="544" cId="129699250">
                    <pslz:zmPr id="{1FDDF671-2B41-42B2-86D1-E45058667B68}"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4" name="Anteprima della diapositiva 3">
                <a:hlinkClick r:id="rId3" action="ppaction://hlinksldjump"/>
                <a:extLst>
                  <a:ext uri="{FF2B5EF4-FFF2-40B4-BE49-F238E27FC236}">
                    <a16:creationId xmlns:a16="http://schemas.microsoft.com/office/drawing/2014/main" id="{9F08F516-BEFE-49F1-B7B6-4A3E45004EDF}"/>
                  </a:ext>
                </a:extLst>
              </p:cNvPr>
              <p:cNvPicPr>
                <a:picLocks noGrp="1" noRot="1" noChangeAspect="1" noMove="1" noResize="1" noEditPoints="1" noAdjustHandles="1" noChangeArrowheads="1" noChangeShapeType="1"/>
              </p:cNvPicPr>
              <p:nvPr/>
            </p:nvPicPr>
            <p:blipFill>
              <a:blip r:embed="rId2"/>
              <a:stretch>
                <a:fillRect/>
              </a:stretch>
            </p:blipFill>
            <p:spPr>
              <a:xfrm>
                <a:off x="-3115491" y="3100796"/>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29699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70EE46-93B1-4E70-B5CB-C9DDDACCE96D}"/>
              </a:ext>
            </a:extLst>
          </p:cNvPr>
          <p:cNvSpPr>
            <a:spLocks noGrp="1"/>
          </p:cNvSpPr>
          <p:nvPr>
            <p:ph type="title"/>
          </p:nvPr>
        </p:nvSpPr>
        <p:spPr/>
        <p:txBody>
          <a:bodyPr/>
          <a:lstStyle/>
          <a:p>
            <a:r>
              <a:rPr lang="it-IT" dirty="0"/>
              <a:t>Gli acidi e le basi</a:t>
            </a:r>
          </a:p>
        </p:txBody>
      </p:sp>
      <p:sp>
        <p:nvSpPr>
          <p:cNvPr id="3" name="Segnaposto contenuto 2">
            <a:extLst>
              <a:ext uri="{FF2B5EF4-FFF2-40B4-BE49-F238E27FC236}">
                <a16:creationId xmlns:a16="http://schemas.microsoft.com/office/drawing/2014/main" id="{4EF4F17F-6F9A-4E2C-A6DE-C921B44428EE}"/>
              </a:ext>
            </a:extLst>
          </p:cNvPr>
          <p:cNvSpPr>
            <a:spLocks noGrp="1"/>
          </p:cNvSpPr>
          <p:nvPr>
            <p:ph idx="1"/>
          </p:nvPr>
        </p:nvSpPr>
        <p:spPr>
          <a:xfrm>
            <a:off x="457200" y="1340768"/>
            <a:ext cx="8219256" cy="2808312"/>
          </a:xfrm>
        </p:spPr>
        <p:txBody>
          <a:bodyPr/>
          <a:lstStyle/>
          <a:p>
            <a:r>
              <a:rPr lang="it-IT" b="1" dirty="0"/>
              <a:t>Definizioni di acido e base secondo </a:t>
            </a:r>
            <a:r>
              <a:rPr lang="it-IT" b="1" dirty="0" err="1"/>
              <a:t>Arrhenius</a:t>
            </a:r>
            <a:r>
              <a:rPr lang="it-IT" b="1" dirty="0"/>
              <a:t>:</a:t>
            </a:r>
          </a:p>
          <a:p>
            <a:pPr marL="342900" indent="-342900">
              <a:buClrTx/>
              <a:buSzPct val="80000"/>
              <a:buFont typeface="Arial" panose="020B0604020202020204" pitchFamily="34" charset="0"/>
              <a:buChar char="•"/>
            </a:pPr>
            <a:r>
              <a:rPr lang="it-IT" dirty="0"/>
              <a:t>un </a:t>
            </a:r>
            <a:r>
              <a:rPr lang="it-IT" b="1" dirty="0"/>
              <a:t>acido </a:t>
            </a:r>
            <a:r>
              <a:rPr lang="it-IT" dirty="0"/>
              <a:t>è una sostanza che reagisce con l’acqua per produrre ioni idronio, H</a:t>
            </a:r>
            <a:r>
              <a:rPr lang="it-IT" baseline="-25000" dirty="0"/>
              <a:t>3</a:t>
            </a:r>
            <a:r>
              <a:rPr lang="it-IT" dirty="0"/>
              <a:t>O</a:t>
            </a:r>
            <a:r>
              <a:rPr lang="it-IT" baseline="30000" dirty="0"/>
              <a:t>+</a:t>
            </a:r>
            <a:r>
              <a:rPr lang="it-IT" dirty="0"/>
              <a:t>;</a:t>
            </a:r>
          </a:p>
          <a:p>
            <a:pPr marL="342900" indent="-342900">
              <a:buClrTx/>
              <a:buSzPct val="80000"/>
              <a:buFont typeface="Arial" panose="020B0604020202020204" pitchFamily="34" charset="0"/>
              <a:buChar char="•"/>
            </a:pPr>
            <a:r>
              <a:rPr lang="it-IT" dirty="0"/>
              <a:t>una </a:t>
            </a:r>
            <a:r>
              <a:rPr lang="it-IT" b="1" dirty="0"/>
              <a:t>base </a:t>
            </a:r>
            <a:r>
              <a:rPr lang="it-IT" dirty="0"/>
              <a:t>è una sostanza che in acqua produce ioni idrossido, OH</a:t>
            </a:r>
            <a:r>
              <a:rPr lang="it-IT" baseline="30000" dirty="0"/>
              <a:t>–</a:t>
            </a:r>
            <a:r>
              <a:rPr lang="it-IT" dirty="0"/>
              <a:t>.</a:t>
            </a:r>
          </a:p>
        </p:txBody>
      </p:sp>
      <p:sp>
        <p:nvSpPr>
          <p:cNvPr id="4" name="Segnaposto piè di pagina 3">
            <a:extLst>
              <a:ext uri="{FF2B5EF4-FFF2-40B4-BE49-F238E27FC236}">
                <a16:creationId xmlns:a16="http://schemas.microsoft.com/office/drawing/2014/main" id="{E81209B7-4DAE-47FB-9310-A5AF2D919E51}"/>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23270E52-8EF5-441F-9942-3EE9FA62D151}"/>
              </a:ext>
            </a:extLst>
          </p:cNvPr>
          <p:cNvPicPr>
            <a:picLocks noChangeAspect="1"/>
          </p:cNvPicPr>
          <p:nvPr/>
        </p:nvPicPr>
        <p:blipFill>
          <a:blip r:embed="rId2"/>
          <a:stretch>
            <a:fillRect/>
          </a:stretch>
        </p:blipFill>
        <p:spPr>
          <a:xfrm>
            <a:off x="1749860" y="4048199"/>
            <a:ext cx="2464249" cy="2189113"/>
          </a:xfrm>
          <a:prstGeom prst="rect">
            <a:avLst/>
          </a:prstGeom>
        </p:spPr>
      </p:pic>
      <p:pic>
        <p:nvPicPr>
          <p:cNvPr id="6" name="Immagine 5">
            <a:extLst>
              <a:ext uri="{FF2B5EF4-FFF2-40B4-BE49-F238E27FC236}">
                <a16:creationId xmlns:a16="http://schemas.microsoft.com/office/drawing/2014/main" id="{DA74E650-2415-4F55-BCF8-72F794E8307B}"/>
              </a:ext>
            </a:extLst>
          </p:cNvPr>
          <p:cNvPicPr>
            <a:picLocks noChangeAspect="1"/>
          </p:cNvPicPr>
          <p:nvPr/>
        </p:nvPicPr>
        <p:blipFill>
          <a:blip r:embed="rId3"/>
          <a:stretch>
            <a:fillRect/>
          </a:stretch>
        </p:blipFill>
        <p:spPr>
          <a:xfrm>
            <a:off x="4935936" y="4043385"/>
            <a:ext cx="2490994" cy="2189114"/>
          </a:xfrm>
          <a:prstGeom prst="rect">
            <a:avLst/>
          </a:prstGeom>
        </p:spPr>
      </p:pic>
    </p:spTree>
    <p:extLst>
      <p:ext uri="{BB962C8B-B14F-4D97-AF65-F5344CB8AC3E}">
        <p14:creationId xmlns:p14="http://schemas.microsoft.com/office/powerpoint/2010/main" val="206515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6058CF-6A49-459C-8AD0-72ACF68A9DAA}"/>
              </a:ext>
            </a:extLst>
          </p:cNvPr>
          <p:cNvSpPr>
            <a:spLocks noGrp="1"/>
          </p:cNvSpPr>
          <p:nvPr>
            <p:ph type="title"/>
          </p:nvPr>
        </p:nvSpPr>
        <p:spPr/>
        <p:txBody>
          <a:bodyPr/>
          <a:lstStyle/>
          <a:p>
            <a:r>
              <a:rPr lang="it-IT" dirty="0"/>
              <a:t>Gli acidi e le basi</a:t>
            </a:r>
          </a:p>
        </p:txBody>
      </p:sp>
      <p:sp>
        <p:nvSpPr>
          <p:cNvPr id="3" name="Segnaposto contenuto 2">
            <a:extLst>
              <a:ext uri="{FF2B5EF4-FFF2-40B4-BE49-F238E27FC236}">
                <a16:creationId xmlns:a16="http://schemas.microsoft.com/office/drawing/2014/main" id="{F1066628-7F0E-47A5-8CBA-443BF8F0DB06}"/>
              </a:ext>
            </a:extLst>
          </p:cNvPr>
          <p:cNvSpPr>
            <a:spLocks noGrp="1"/>
          </p:cNvSpPr>
          <p:nvPr>
            <p:ph idx="1"/>
          </p:nvPr>
        </p:nvSpPr>
        <p:spPr>
          <a:xfrm>
            <a:off x="457200" y="1340768"/>
            <a:ext cx="8219256" cy="2088232"/>
          </a:xfrm>
        </p:spPr>
        <p:txBody>
          <a:bodyPr/>
          <a:lstStyle/>
          <a:p>
            <a:r>
              <a:rPr lang="it-IT" b="1" dirty="0">
                <a:ea typeface="Cambria Math" panose="02040503050406030204" pitchFamily="18" charset="0"/>
              </a:rPr>
              <a:t>Reazione di ionizzazione </a:t>
            </a:r>
            <a:r>
              <a:rPr lang="it-IT" dirty="0">
                <a:ea typeface="Cambria Math" panose="02040503050406030204" pitchFamily="18" charset="0"/>
              </a:rPr>
              <a:t>→ si formano ioni che prima non esistevano</a:t>
            </a:r>
            <a:r>
              <a:rPr lang="pt-BR" dirty="0">
                <a:ea typeface="Cambria Math" panose="02040503050406030204" pitchFamily="18" charset="0"/>
              </a:rPr>
              <a:t>.</a:t>
            </a:r>
          </a:p>
          <a:p>
            <a:pPr algn="ctr">
              <a:spcAft>
                <a:spcPts val="1000"/>
              </a:spcAft>
            </a:pPr>
            <a:r>
              <a:rPr lang="pt-BR" dirty="0">
                <a:latin typeface="Cambria Math" panose="02040503050406030204" pitchFamily="18" charset="0"/>
                <a:ea typeface="Cambria Math" panose="02040503050406030204" pitchFamily="18" charset="0"/>
              </a:rPr>
              <a:t>acido + H</a:t>
            </a:r>
            <a:r>
              <a:rPr lang="pt-BR" baseline="-25000" dirty="0">
                <a:latin typeface="Cambria Math" panose="02040503050406030204" pitchFamily="18" charset="0"/>
                <a:ea typeface="Cambria Math" panose="02040503050406030204" pitchFamily="18" charset="0"/>
              </a:rPr>
              <a:t>2</a:t>
            </a:r>
            <a:r>
              <a:rPr lang="pt-BR" dirty="0">
                <a:latin typeface="Cambria Math" panose="02040503050406030204" pitchFamily="18" charset="0"/>
                <a:ea typeface="Cambria Math" panose="02040503050406030204" pitchFamily="18" charset="0"/>
              </a:rPr>
              <a:t>O ⟶ H</a:t>
            </a:r>
            <a:r>
              <a:rPr lang="pt-BR" baseline="-25000" dirty="0">
                <a:latin typeface="Cambria Math" panose="02040503050406030204" pitchFamily="18" charset="0"/>
                <a:ea typeface="Cambria Math" panose="02040503050406030204" pitchFamily="18" charset="0"/>
              </a:rPr>
              <a:t>3</a:t>
            </a:r>
            <a:r>
              <a:rPr lang="pt-BR" dirty="0">
                <a:latin typeface="Cambria Math" panose="02040503050406030204" pitchFamily="18" charset="0"/>
                <a:ea typeface="Cambria Math" panose="02040503050406030204" pitchFamily="18" charset="0"/>
              </a:rPr>
              <a:t>O</a:t>
            </a:r>
            <a:r>
              <a:rPr lang="pt-BR" baseline="30000" dirty="0">
                <a:latin typeface="Cambria Math" panose="02040503050406030204" pitchFamily="18" charset="0"/>
                <a:ea typeface="Cambria Math" panose="02040503050406030204" pitchFamily="18" charset="0"/>
              </a:rPr>
              <a:t>+</a:t>
            </a:r>
            <a:r>
              <a:rPr lang="pt-BR" dirty="0">
                <a:latin typeface="Cambria Math" panose="02040503050406030204" pitchFamily="18" charset="0"/>
                <a:ea typeface="Cambria Math" panose="02040503050406030204" pitchFamily="18" charset="0"/>
              </a:rPr>
              <a:t> + anione</a:t>
            </a:r>
          </a:p>
          <a:p>
            <a:pPr algn="ctr"/>
            <a:r>
              <a:rPr lang="pt-BR" dirty="0">
                <a:latin typeface="Cambria Math" panose="02040503050406030204" pitchFamily="18" charset="0"/>
                <a:ea typeface="Cambria Math" panose="02040503050406030204" pitchFamily="18" charset="0"/>
              </a:rPr>
              <a:t>base + H</a:t>
            </a:r>
            <a:r>
              <a:rPr lang="pt-BR" baseline="-25000" dirty="0">
                <a:latin typeface="Cambria Math" panose="02040503050406030204" pitchFamily="18" charset="0"/>
                <a:ea typeface="Cambria Math" panose="02040503050406030204" pitchFamily="18" charset="0"/>
              </a:rPr>
              <a:t>2</a:t>
            </a:r>
            <a:r>
              <a:rPr lang="pt-BR" dirty="0">
                <a:latin typeface="Cambria Math" panose="02040503050406030204" pitchFamily="18" charset="0"/>
                <a:ea typeface="Cambria Math" panose="02040503050406030204" pitchFamily="18" charset="0"/>
              </a:rPr>
              <a:t>O ⟶ baseH</a:t>
            </a:r>
            <a:r>
              <a:rPr lang="pt-BR" baseline="30000" dirty="0">
                <a:latin typeface="Cambria Math" panose="02040503050406030204" pitchFamily="18" charset="0"/>
                <a:ea typeface="Cambria Math" panose="02040503050406030204" pitchFamily="18" charset="0"/>
              </a:rPr>
              <a:t>+</a:t>
            </a:r>
            <a:r>
              <a:rPr lang="pt-BR" dirty="0">
                <a:latin typeface="Cambria Math" panose="02040503050406030204" pitchFamily="18" charset="0"/>
                <a:ea typeface="Cambria Math" panose="02040503050406030204" pitchFamily="18" charset="0"/>
              </a:rPr>
              <a:t> + OH</a:t>
            </a:r>
            <a:r>
              <a:rPr lang="pt-BR" baseline="30000" dirty="0">
                <a:latin typeface="Cambria Math" panose="02040503050406030204" pitchFamily="18" charset="0"/>
                <a:ea typeface="Cambria Math" panose="02040503050406030204" pitchFamily="18" charset="0"/>
              </a:rPr>
              <a:t>–</a:t>
            </a:r>
            <a:endParaRPr lang="it-IT" dirty="0">
              <a:latin typeface="Cambria Math" panose="02040503050406030204" pitchFamily="18" charset="0"/>
              <a:ea typeface="Cambria Math" panose="02040503050406030204" pitchFamily="18" charset="0"/>
            </a:endParaRPr>
          </a:p>
        </p:txBody>
      </p:sp>
      <p:sp>
        <p:nvSpPr>
          <p:cNvPr id="4" name="Segnaposto piè di pagina 3">
            <a:extLst>
              <a:ext uri="{FF2B5EF4-FFF2-40B4-BE49-F238E27FC236}">
                <a16:creationId xmlns:a16="http://schemas.microsoft.com/office/drawing/2014/main" id="{CD4D80D1-B2DA-494E-8597-57110DD9C07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580DA071-222D-4473-8B8B-ED694759007F}"/>
              </a:ext>
            </a:extLst>
          </p:cNvPr>
          <p:cNvPicPr>
            <a:picLocks noChangeAspect="1"/>
          </p:cNvPicPr>
          <p:nvPr/>
        </p:nvPicPr>
        <p:blipFill>
          <a:blip r:embed="rId2"/>
          <a:stretch>
            <a:fillRect/>
          </a:stretch>
        </p:blipFill>
        <p:spPr>
          <a:xfrm>
            <a:off x="1329279" y="3356992"/>
            <a:ext cx="6475095" cy="1274445"/>
          </a:xfrm>
          <a:prstGeom prst="rect">
            <a:avLst/>
          </a:prstGeom>
        </p:spPr>
      </p:pic>
      <p:pic>
        <p:nvPicPr>
          <p:cNvPr id="7" name="Immagine 6">
            <a:extLst>
              <a:ext uri="{FF2B5EF4-FFF2-40B4-BE49-F238E27FC236}">
                <a16:creationId xmlns:a16="http://schemas.microsoft.com/office/drawing/2014/main" id="{C55DFAB7-4507-4C74-99F4-DA07029285A8}"/>
              </a:ext>
            </a:extLst>
          </p:cNvPr>
          <p:cNvPicPr>
            <a:picLocks noChangeAspect="1"/>
          </p:cNvPicPr>
          <p:nvPr/>
        </p:nvPicPr>
        <p:blipFill>
          <a:blip r:embed="rId3"/>
          <a:stretch>
            <a:fillRect/>
          </a:stretch>
        </p:blipFill>
        <p:spPr>
          <a:xfrm>
            <a:off x="1312135" y="4722837"/>
            <a:ext cx="6509385" cy="1514475"/>
          </a:xfrm>
          <a:prstGeom prst="rect">
            <a:avLst/>
          </a:prstGeom>
        </p:spPr>
      </p:pic>
    </p:spTree>
    <p:extLst>
      <p:ext uri="{BB962C8B-B14F-4D97-AF65-F5344CB8AC3E}">
        <p14:creationId xmlns:p14="http://schemas.microsoft.com/office/powerpoint/2010/main" val="4042156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6058CF-6A49-459C-8AD0-72ACF68A9DAA}"/>
              </a:ext>
            </a:extLst>
          </p:cNvPr>
          <p:cNvSpPr>
            <a:spLocks noGrp="1"/>
          </p:cNvSpPr>
          <p:nvPr>
            <p:ph type="title"/>
          </p:nvPr>
        </p:nvSpPr>
        <p:spPr/>
        <p:txBody>
          <a:bodyPr/>
          <a:lstStyle/>
          <a:p>
            <a:r>
              <a:rPr lang="it-IT" dirty="0"/>
              <a:t>Gli acidi e le basi</a:t>
            </a:r>
          </a:p>
        </p:txBody>
      </p:sp>
      <p:sp>
        <p:nvSpPr>
          <p:cNvPr id="3" name="Segnaposto contenuto 2">
            <a:extLst>
              <a:ext uri="{FF2B5EF4-FFF2-40B4-BE49-F238E27FC236}">
                <a16:creationId xmlns:a16="http://schemas.microsoft.com/office/drawing/2014/main" id="{F1066628-7F0E-47A5-8CBA-443BF8F0DB06}"/>
              </a:ext>
            </a:extLst>
          </p:cNvPr>
          <p:cNvSpPr>
            <a:spLocks noGrp="1"/>
          </p:cNvSpPr>
          <p:nvPr>
            <p:ph idx="1"/>
          </p:nvPr>
        </p:nvSpPr>
        <p:spPr/>
        <p:txBody>
          <a:bodyPr/>
          <a:lstStyle/>
          <a:p>
            <a:pPr marL="342900" indent="-342900">
              <a:buClrTx/>
              <a:buSzPct val="80000"/>
              <a:buFont typeface="Arial" panose="020B0604020202020204" pitchFamily="34" charset="0"/>
              <a:buChar char="•"/>
            </a:pPr>
            <a:r>
              <a:rPr lang="it-IT" b="1" dirty="0"/>
              <a:t>Acidi monoprotici </a:t>
            </a:r>
            <a:r>
              <a:rPr lang="it-IT" dirty="0"/>
              <a:t>→ rilasciano solo </a:t>
            </a:r>
            <a:r>
              <a:rPr lang="it-IT" i="1" dirty="0"/>
              <a:t>uno </a:t>
            </a:r>
            <a:r>
              <a:rPr lang="it-IT" dirty="0"/>
              <a:t>ione H</a:t>
            </a:r>
            <a:r>
              <a:rPr lang="it-IT" baseline="30000" dirty="0"/>
              <a:t>+</a:t>
            </a:r>
            <a:r>
              <a:rPr lang="it-IT" dirty="0"/>
              <a:t> per molecola.</a:t>
            </a:r>
          </a:p>
          <a:p>
            <a:pPr marL="342900" indent="-342900">
              <a:buClrTx/>
              <a:buSzPct val="80000"/>
              <a:buFont typeface="Arial" panose="020B0604020202020204" pitchFamily="34" charset="0"/>
              <a:buChar char="•"/>
            </a:pPr>
            <a:r>
              <a:rPr lang="it-IT" b="1" dirty="0"/>
              <a:t>Acidi </a:t>
            </a:r>
            <a:r>
              <a:rPr lang="it-IT" b="1" dirty="0" err="1"/>
              <a:t>poliprotici</a:t>
            </a:r>
            <a:r>
              <a:rPr lang="it-IT" b="1" dirty="0"/>
              <a:t> </a:t>
            </a:r>
            <a:r>
              <a:rPr lang="it-IT" dirty="0"/>
              <a:t>→ possono rilasciare più di uno ione H</a:t>
            </a:r>
            <a:r>
              <a:rPr lang="it-IT" baseline="30000" dirty="0"/>
              <a:t>+</a:t>
            </a:r>
            <a:r>
              <a:rPr lang="it-IT" dirty="0"/>
              <a:t> per molecola.</a:t>
            </a:r>
          </a:p>
          <a:p>
            <a:r>
              <a:rPr lang="it-IT" dirty="0"/>
              <a:t>L’acido fosforico, H</a:t>
            </a:r>
            <a:r>
              <a:rPr lang="it-IT" baseline="-25000" dirty="0"/>
              <a:t>3</a:t>
            </a:r>
            <a:r>
              <a:rPr lang="it-IT" dirty="0"/>
              <a:t>PO</a:t>
            </a:r>
            <a:r>
              <a:rPr lang="it-IT" baseline="-25000" dirty="0"/>
              <a:t>4</a:t>
            </a:r>
            <a:r>
              <a:rPr lang="it-IT" dirty="0"/>
              <a:t>, è un </a:t>
            </a:r>
            <a:r>
              <a:rPr lang="it-IT" i="1" dirty="0"/>
              <a:t>acido </a:t>
            </a:r>
            <a:r>
              <a:rPr lang="it-IT" i="1" dirty="0" err="1"/>
              <a:t>triprotico</a:t>
            </a:r>
            <a:r>
              <a:rPr lang="it-IT" i="1" dirty="0"/>
              <a:t> </a:t>
            </a:r>
            <a:r>
              <a:rPr lang="it-IT" dirty="0"/>
              <a:t>e la ionizzazione di questa molecola in acqua avviene attraverso tre tappe successive:</a:t>
            </a:r>
          </a:p>
          <a:p>
            <a:endParaRPr lang="it-IT" dirty="0"/>
          </a:p>
        </p:txBody>
      </p:sp>
      <p:sp>
        <p:nvSpPr>
          <p:cNvPr id="4" name="Segnaposto piè di pagina 3">
            <a:extLst>
              <a:ext uri="{FF2B5EF4-FFF2-40B4-BE49-F238E27FC236}">
                <a16:creationId xmlns:a16="http://schemas.microsoft.com/office/drawing/2014/main" id="{CD4D80D1-B2DA-494E-8597-57110DD9C07E}"/>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7614228D-73A0-4C07-BBC9-B1FA3B0855E5}"/>
              </a:ext>
            </a:extLst>
          </p:cNvPr>
          <p:cNvPicPr>
            <a:picLocks noChangeAspect="1"/>
          </p:cNvPicPr>
          <p:nvPr/>
        </p:nvPicPr>
        <p:blipFill>
          <a:blip r:embed="rId2"/>
          <a:stretch>
            <a:fillRect/>
          </a:stretch>
        </p:blipFill>
        <p:spPr>
          <a:xfrm>
            <a:off x="1000971" y="4859831"/>
            <a:ext cx="7142058" cy="657401"/>
          </a:xfrm>
          <a:prstGeom prst="rect">
            <a:avLst/>
          </a:prstGeom>
        </p:spPr>
      </p:pic>
    </p:spTree>
    <p:extLst>
      <p:ext uri="{BB962C8B-B14F-4D97-AF65-F5344CB8AC3E}">
        <p14:creationId xmlns:p14="http://schemas.microsoft.com/office/powerpoint/2010/main" val="24240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7DEDD1A8-F772-48FF-91A5-6606F996E591}"/>
              </a:ext>
            </a:extLst>
          </p:cNvPr>
          <p:cNvSpPr>
            <a:spLocks noGrp="1" noChangeArrowheads="1"/>
          </p:cNvSpPr>
          <p:nvPr>
            <p:ph type="ctrTitle"/>
          </p:nvPr>
        </p:nvSpPr>
        <p:spPr>
          <a:xfrm>
            <a:off x="900113" y="476250"/>
            <a:ext cx="7416800" cy="914400"/>
          </a:xfrm>
        </p:spPr>
        <p:txBody>
          <a:bodyPr/>
          <a:lstStyle/>
          <a:p>
            <a:r>
              <a:rPr lang="it-IT" altLang="it-IT"/>
              <a:t>James E. Brady</a:t>
            </a:r>
            <a:br>
              <a:rPr lang="it-IT" altLang="it-IT"/>
            </a:br>
            <a:r>
              <a:rPr lang="it-IT" altLang="it-IT"/>
              <a:t>Neil D. Jespersen</a:t>
            </a:r>
            <a:br>
              <a:rPr lang="it-IT" altLang="it-IT"/>
            </a:br>
            <a:r>
              <a:rPr lang="it-IT" altLang="it-IT"/>
              <a:t>Alison Hyslop</a:t>
            </a:r>
            <a:br>
              <a:rPr lang="it-IT" altLang="it-IT"/>
            </a:br>
            <a:r>
              <a:rPr lang="it-IT" altLang="it-IT"/>
              <a:t>Maria Cristina Pignocchino</a:t>
            </a:r>
          </a:p>
        </p:txBody>
      </p:sp>
      <p:sp>
        <p:nvSpPr>
          <p:cNvPr id="14339" name="Sottotitolo 2">
            <a:extLst>
              <a:ext uri="{FF2B5EF4-FFF2-40B4-BE49-F238E27FC236}">
                <a16:creationId xmlns:a16="http://schemas.microsoft.com/office/drawing/2014/main" id="{9C33259D-D29D-4A7E-845F-836B2ED33953}"/>
              </a:ext>
            </a:extLst>
          </p:cNvPr>
          <p:cNvSpPr>
            <a:spLocks noGrp="1" noChangeArrowheads="1"/>
          </p:cNvSpPr>
          <p:nvPr>
            <p:ph type="subTitle" idx="1"/>
          </p:nvPr>
        </p:nvSpPr>
        <p:spPr>
          <a:xfrm>
            <a:off x="900113" y="2635250"/>
            <a:ext cx="7416800" cy="2057400"/>
          </a:xfrm>
        </p:spPr>
        <p:txBody>
          <a:bodyPr/>
          <a:lstStyle/>
          <a:p>
            <a:r>
              <a:rPr lang="en-GB" altLang="en-US"/>
              <a:t>Chimica.blu </a:t>
            </a:r>
            <a:r>
              <a:rPr lang="en-GB" altLang="en-US" sz="5400"/>
              <a:t>seconda edizione</a:t>
            </a:r>
            <a:endParaRPr lang="it-IT" altLang="it-IT" sz="5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F31231-E858-46A5-9FBE-6150A8B6A084}"/>
              </a:ext>
            </a:extLst>
          </p:cNvPr>
          <p:cNvSpPr>
            <a:spLocks noGrp="1"/>
          </p:cNvSpPr>
          <p:nvPr>
            <p:ph type="title"/>
          </p:nvPr>
        </p:nvSpPr>
        <p:spPr/>
        <p:txBody>
          <a:bodyPr/>
          <a:lstStyle/>
          <a:p>
            <a:r>
              <a:rPr lang="it-IT" dirty="0"/>
              <a:t>Gli acidi e le basi</a:t>
            </a:r>
          </a:p>
        </p:txBody>
      </p:sp>
      <p:sp>
        <p:nvSpPr>
          <p:cNvPr id="3" name="Segnaposto contenuto 2">
            <a:extLst>
              <a:ext uri="{FF2B5EF4-FFF2-40B4-BE49-F238E27FC236}">
                <a16:creationId xmlns:a16="http://schemas.microsoft.com/office/drawing/2014/main" id="{BB4902C8-5D95-4EF8-9E08-2D044332DCA5}"/>
              </a:ext>
            </a:extLst>
          </p:cNvPr>
          <p:cNvSpPr>
            <a:spLocks noGrp="1"/>
          </p:cNvSpPr>
          <p:nvPr>
            <p:ph idx="1"/>
          </p:nvPr>
        </p:nvSpPr>
        <p:spPr>
          <a:xfrm>
            <a:off x="457200" y="1340768"/>
            <a:ext cx="8219256" cy="4392488"/>
          </a:xfrm>
        </p:spPr>
        <p:txBody>
          <a:bodyPr/>
          <a:lstStyle/>
          <a:p>
            <a:r>
              <a:rPr lang="it-IT" dirty="0"/>
              <a:t>Comuni composti </a:t>
            </a:r>
            <a:r>
              <a:rPr lang="it-IT" b="1" dirty="0"/>
              <a:t>acidi</a:t>
            </a:r>
            <a:r>
              <a:rPr lang="it-IT" dirty="0"/>
              <a:t>:</a:t>
            </a:r>
          </a:p>
          <a:p>
            <a:pPr marL="342900" indent="-342900">
              <a:buClrTx/>
              <a:buSzPct val="80000"/>
              <a:buFont typeface="Arial" panose="020B0604020202020204" pitchFamily="34" charset="0"/>
              <a:buChar char="•"/>
            </a:pPr>
            <a:r>
              <a:rPr lang="it-IT" dirty="0"/>
              <a:t>idracidi;</a:t>
            </a:r>
          </a:p>
          <a:p>
            <a:pPr>
              <a:spcAft>
                <a:spcPts val="2000"/>
              </a:spcAft>
              <a:buClrTx/>
              <a:buSzPct val="80000"/>
            </a:pPr>
            <a:r>
              <a:rPr lang="it-IT" sz="1850" dirty="0">
                <a:latin typeface="Cambria Math" panose="02040503050406030204" pitchFamily="18" charset="0"/>
                <a:ea typeface="Cambria Math" panose="02040503050406030204" pitchFamily="18" charset="0"/>
              </a:rPr>
              <a:t>	</a:t>
            </a:r>
            <a:r>
              <a:rPr lang="pt-BR" sz="1850" dirty="0">
                <a:latin typeface="Cambria Math" panose="02040503050406030204" pitchFamily="18" charset="0"/>
                <a:ea typeface="Cambria Math" panose="02040503050406030204" pitchFamily="18" charset="0"/>
              </a:rPr>
              <a:t>HCl + H</a:t>
            </a:r>
            <a:r>
              <a:rPr lang="pt-BR" sz="1850" baseline="-25000" dirty="0">
                <a:latin typeface="Cambria Math" panose="02040503050406030204" pitchFamily="18" charset="0"/>
                <a:ea typeface="Cambria Math" panose="02040503050406030204" pitchFamily="18" charset="0"/>
              </a:rPr>
              <a:t>2</a:t>
            </a:r>
            <a:r>
              <a:rPr lang="pt-BR" sz="1850" dirty="0">
                <a:latin typeface="Cambria Math" panose="02040503050406030204" pitchFamily="18" charset="0"/>
                <a:ea typeface="Cambria Math" panose="02040503050406030204" pitchFamily="18" charset="0"/>
              </a:rPr>
              <a:t>O ⟶ H</a:t>
            </a:r>
            <a:r>
              <a:rPr lang="pt-BR" sz="1850" baseline="-25000" dirty="0">
                <a:latin typeface="Cambria Math" panose="02040503050406030204" pitchFamily="18" charset="0"/>
                <a:ea typeface="Cambria Math" panose="02040503050406030204" pitchFamily="18" charset="0"/>
              </a:rPr>
              <a:t>3</a:t>
            </a:r>
            <a:r>
              <a:rPr lang="pt-BR" sz="1850" dirty="0">
                <a:latin typeface="Cambria Math" panose="02040503050406030204" pitchFamily="18" charset="0"/>
                <a:ea typeface="Cambria Math" panose="02040503050406030204" pitchFamily="18" charset="0"/>
              </a:rPr>
              <a:t>O</a:t>
            </a:r>
            <a:r>
              <a:rPr lang="pt-BR" sz="1850" baseline="30000" dirty="0">
                <a:latin typeface="Cambria Math" panose="02040503050406030204" pitchFamily="18" charset="0"/>
                <a:ea typeface="Cambria Math" panose="02040503050406030204" pitchFamily="18" charset="0"/>
              </a:rPr>
              <a:t>+</a:t>
            </a:r>
            <a:r>
              <a:rPr lang="pt-BR" sz="1850" dirty="0">
                <a:latin typeface="Cambria Math" panose="02040503050406030204" pitchFamily="18" charset="0"/>
                <a:ea typeface="Cambria Math" panose="02040503050406030204" pitchFamily="18" charset="0"/>
              </a:rPr>
              <a:t> + Cl</a:t>
            </a:r>
            <a:r>
              <a:rPr lang="pt-BR" sz="1850" baseline="30000" dirty="0">
                <a:latin typeface="Cambria Math" panose="02040503050406030204" pitchFamily="18" charset="0"/>
                <a:ea typeface="Cambria Math" panose="02040503050406030204" pitchFamily="18" charset="0"/>
              </a:rPr>
              <a:t>–</a:t>
            </a:r>
            <a:r>
              <a:rPr lang="pt-BR" sz="1850" dirty="0">
                <a:latin typeface="Cambria Math" panose="02040503050406030204" pitchFamily="18" charset="0"/>
                <a:ea typeface="Cambria Math" panose="02040503050406030204" pitchFamily="18" charset="0"/>
              </a:rPr>
              <a:t>			acido cloridrico</a:t>
            </a:r>
            <a:endParaRPr lang="it-IT" sz="1850" dirty="0"/>
          </a:p>
          <a:p>
            <a:pPr marL="342900" indent="-342900">
              <a:buClrTx/>
              <a:buSzPct val="80000"/>
              <a:buFont typeface="Arial" panose="020B0604020202020204" pitchFamily="34" charset="0"/>
              <a:buChar char="•"/>
            </a:pPr>
            <a:r>
              <a:rPr lang="it-IT" dirty="0"/>
              <a:t>ossiacidi (e gli ossidi non metallici da cui originano);</a:t>
            </a:r>
          </a:p>
          <a:p>
            <a:pPr>
              <a:buClrTx/>
              <a:buSzPct val="80000"/>
            </a:pPr>
            <a:r>
              <a:rPr lang="it-IT" sz="1850" dirty="0">
                <a:latin typeface="Cambria Math" panose="02040503050406030204" pitchFamily="18" charset="0"/>
                <a:ea typeface="Cambria Math" panose="02040503050406030204" pitchFamily="18" charset="0"/>
              </a:rPr>
              <a:t>	</a:t>
            </a:r>
            <a:r>
              <a:rPr lang="pt-BR" sz="1850" dirty="0">
                <a:latin typeface="Cambria Math" panose="02040503050406030204" pitchFamily="18" charset="0"/>
                <a:ea typeface="Cambria Math" panose="02040503050406030204" pitchFamily="18" charset="0"/>
              </a:rPr>
              <a:t>HNO</a:t>
            </a:r>
            <a:r>
              <a:rPr lang="pt-BR" sz="1850" baseline="-25000" dirty="0">
                <a:latin typeface="Cambria Math" panose="02040503050406030204" pitchFamily="18" charset="0"/>
                <a:ea typeface="Cambria Math" panose="02040503050406030204" pitchFamily="18" charset="0"/>
              </a:rPr>
              <a:t>3</a:t>
            </a:r>
            <a:r>
              <a:rPr lang="pt-BR" sz="1850" dirty="0">
                <a:latin typeface="Cambria Math" panose="02040503050406030204" pitchFamily="18" charset="0"/>
                <a:ea typeface="Cambria Math" panose="02040503050406030204" pitchFamily="18" charset="0"/>
              </a:rPr>
              <a:t> + H</a:t>
            </a:r>
            <a:r>
              <a:rPr lang="pt-BR" sz="1850" baseline="-25000" dirty="0">
                <a:latin typeface="Cambria Math" panose="02040503050406030204" pitchFamily="18" charset="0"/>
                <a:ea typeface="Cambria Math" panose="02040503050406030204" pitchFamily="18" charset="0"/>
              </a:rPr>
              <a:t>2</a:t>
            </a:r>
            <a:r>
              <a:rPr lang="pt-BR" sz="1850" dirty="0">
                <a:latin typeface="Cambria Math" panose="02040503050406030204" pitchFamily="18" charset="0"/>
                <a:ea typeface="Cambria Math" panose="02040503050406030204" pitchFamily="18" charset="0"/>
              </a:rPr>
              <a:t>O ⟶ NO</a:t>
            </a:r>
            <a:r>
              <a:rPr lang="pt-BR" sz="1850" baseline="-25000" dirty="0">
                <a:latin typeface="Cambria Math" panose="02040503050406030204" pitchFamily="18" charset="0"/>
                <a:ea typeface="Cambria Math" panose="02040503050406030204" pitchFamily="18" charset="0"/>
              </a:rPr>
              <a:t>3</a:t>
            </a:r>
            <a:r>
              <a:rPr lang="pt-BR" sz="1850" baseline="30000" dirty="0">
                <a:latin typeface="Cambria Math" panose="02040503050406030204" pitchFamily="18" charset="0"/>
                <a:ea typeface="Cambria Math" panose="02040503050406030204" pitchFamily="18" charset="0"/>
              </a:rPr>
              <a:t>–</a:t>
            </a:r>
            <a:r>
              <a:rPr lang="pt-BR" sz="1850" dirty="0">
                <a:latin typeface="Cambria Math" panose="02040503050406030204" pitchFamily="18" charset="0"/>
                <a:ea typeface="Cambria Math" panose="02040503050406030204" pitchFamily="18" charset="0"/>
              </a:rPr>
              <a:t> + H</a:t>
            </a:r>
            <a:r>
              <a:rPr lang="pt-BR" sz="1850" baseline="-25000" dirty="0">
                <a:latin typeface="Cambria Math" panose="02040503050406030204" pitchFamily="18" charset="0"/>
                <a:ea typeface="Cambria Math" panose="02040503050406030204" pitchFamily="18" charset="0"/>
              </a:rPr>
              <a:t>3</a:t>
            </a:r>
            <a:r>
              <a:rPr lang="pt-BR" sz="1850" dirty="0">
                <a:latin typeface="Cambria Math" panose="02040503050406030204" pitchFamily="18" charset="0"/>
                <a:ea typeface="Cambria Math" panose="02040503050406030204" pitchFamily="18" charset="0"/>
              </a:rPr>
              <a:t>O</a:t>
            </a:r>
            <a:r>
              <a:rPr lang="pt-BR" sz="1850" baseline="30000" dirty="0">
                <a:latin typeface="Cambria Math" panose="02040503050406030204" pitchFamily="18" charset="0"/>
                <a:ea typeface="Cambria Math" panose="02040503050406030204" pitchFamily="18" charset="0"/>
              </a:rPr>
              <a:t>+</a:t>
            </a:r>
            <a:r>
              <a:rPr lang="pt-BR" sz="1850" dirty="0">
                <a:latin typeface="Cambria Math" panose="02040503050406030204" pitchFamily="18" charset="0"/>
                <a:ea typeface="Cambria Math" panose="02040503050406030204" pitchFamily="18" charset="0"/>
              </a:rPr>
              <a:t>		acido nitrico</a:t>
            </a:r>
            <a:endParaRPr lang="pt-BR" sz="1850" baseline="30000" dirty="0">
              <a:latin typeface="Cambria Math" panose="02040503050406030204" pitchFamily="18" charset="0"/>
              <a:ea typeface="Cambria Math" panose="02040503050406030204" pitchFamily="18" charset="0"/>
            </a:endParaRPr>
          </a:p>
          <a:p>
            <a:pPr>
              <a:spcAft>
                <a:spcPts val="2000"/>
              </a:spcAft>
              <a:buClrTx/>
              <a:buSzPct val="80000"/>
            </a:pPr>
            <a:r>
              <a:rPr lang="it-IT" sz="1850" dirty="0">
                <a:latin typeface="Cambria Math" panose="02040503050406030204" pitchFamily="18" charset="0"/>
                <a:ea typeface="Cambria Math" panose="02040503050406030204" pitchFamily="18" charset="0"/>
              </a:rPr>
              <a:t>	H</a:t>
            </a:r>
            <a:r>
              <a:rPr lang="it-IT" sz="1850" baseline="-25000" dirty="0">
                <a:latin typeface="Cambria Math" panose="02040503050406030204" pitchFamily="18" charset="0"/>
                <a:ea typeface="Cambria Math" panose="02040503050406030204" pitchFamily="18" charset="0"/>
              </a:rPr>
              <a:t>2</a:t>
            </a:r>
            <a:r>
              <a:rPr lang="it-IT" sz="1850" dirty="0">
                <a:latin typeface="Cambria Math" panose="02040503050406030204" pitchFamily="18" charset="0"/>
                <a:ea typeface="Cambria Math" panose="02040503050406030204" pitchFamily="18" charset="0"/>
              </a:rPr>
              <a:t>CO</a:t>
            </a:r>
            <a:r>
              <a:rPr lang="it-IT" sz="1850" baseline="-25000" dirty="0">
                <a:latin typeface="Cambria Math" panose="02040503050406030204" pitchFamily="18" charset="0"/>
                <a:ea typeface="Cambria Math" panose="02040503050406030204" pitchFamily="18" charset="0"/>
              </a:rPr>
              <a:t>3</a:t>
            </a:r>
            <a:r>
              <a:rPr lang="it-IT" sz="1850" dirty="0">
                <a:latin typeface="Cambria Math" panose="02040503050406030204" pitchFamily="18" charset="0"/>
                <a:ea typeface="Cambria Math" panose="02040503050406030204" pitchFamily="18" charset="0"/>
              </a:rPr>
              <a:t> + H</a:t>
            </a:r>
            <a:r>
              <a:rPr lang="it-IT" sz="1850" baseline="-25000" dirty="0">
                <a:latin typeface="Cambria Math" panose="02040503050406030204" pitchFamily="18" charset="0"/>
                <a:ea typeface="Cambria Math" panose="02040503050406030204" pitchFamily="18" charset="0"/>
              </a:rPr>
              <a:t>2</a:t>
            </a:r>
            <a:r>
              <a:rPr lang="it-IT" sz="1850" dirty="0">
                <a:latin typeface="Cambria Math" panose="02040503050406030204" pitchFamily="18" charset="0"/>
                <a:ea typeface="Cambria Math" panose="02040503050406030204" pitchFamily="18" charset="0"/>
              </a:rPr>
              <a:t>O </a:t>
            </a:r>
            <a:r>
              <a:rPr lang="pt-BR" sz="1850" dirty="0">
                <a:latin typeface="Cambria Math" panose="02040503050406030204" pitchFamily="18" charset="0"/>
                <a:ea typeface="Cambria Math" panose="02040503050406030204" pitchFamily="18" charset="0"/>
              </a:rPr>
              <a:t>⟶</a:t>
            </a:r>
            <a:r>
              <a:rPr lang="it-IT" sz="1850" dirty="0">
                <a:latin typeface="Cambria Math" panose="02040503050406030204" pitchFamily="18" charset="0"/>
                <a:ea typeface="Cambria Math" panose="02040503050406030204" pitchFamily="18" charset="0"/>
              </a:rPr>
              <a:t> HCO</a:t>
            </a:r>
            <a:r>
              <a:rPr lang="it-IT" sz="1850" baseline="-25000" dirty="0">
                <a:latin typeface="Cambria Math" panose="02040503050406030204" pitchFamily="18" charset="0"/>
                <a:ea typeface="Cambria Math" panose="02040503050406030204" pitchFamily="18" charset="0"/>
              </a:rPr>
              <a:t>3</a:t>
            </a:r>
            <a:r>
              <a:rPr lang="pt-BR" sz="1850" baseline="30000" dirty="0">
                <a:latin typeface="Cambria Math" panose="02040503050406030204" pitchFamily="18" charset="0"/>
                <a:ea typeface="Cambria Math" panose="02040503050406030204" pitchFamily="18" charset="0"/>
              </a:rPr>
              <a:t>–</a:t>
            </a:r>
            <a:r>
              <a:rPr lang="it-IT" sz="1850" dirty="0">
                <a:latin typeface="Cambria Math" panose="02040503050406030204" pitchFamily="18" charset="0"/>
                <a:ea typeface="Cambria Math" panose="02040503050406030204" pitchFamily="18" charset="0"/>
              </a:rPr>
              <a:t> + H</a:t>
            </a:r>
            <a:r>
              <a:rPr lang="it-IT" sz="1850" baseline="-25000" dirty="0">
                <a:latin typeface="Cambria Math" panose="02040503050406030204" pitchFamily="18" charset="0"/>
                <a:ea typeface="Cambria Math" panose="02040503050406030204" pitchFamily="18" charset="0"/>
              </a:rPr>
              <a:t>3</a:t>
            </a:r>
            <a:r>
              <a:rPr lang="it-IT" sz="1850" dirty="0">
                <a:latin typeface="Cambria Math" panose="02040503050406030204" pitchFamily="18" charset="0"/>
                <a:ea typeface="Cambria Math" panose="02040503050406030204" pitchFamily="18" charset="0"/>
              </a:rPr>
              <a:t>O</a:t>
            </a:r>
            <a:r>
              <a:rPr lang="it-IT" sz="1850" baseline="30000" dirty="0">
                <a:latin typeface="Cambria Math" panose="02040503050406030204" pitchFamily="18" charset="0"/>
                <a:ea typeface="Cambria Math" panose="02040503050406030204" pitchFamily="18" charset="0"/>
              </a:rPr>
              <a:t>+</a:t>
            </a:r>
            <a:r>
              <a:rPr lang="pt-BR" sz="1850" dirty="0">
                <a:latin typeface="Cambria Math" panose="02040503050406030204" pitchFamily="18" charset="0"/>
                <a:ea typeface="Cambria Math" panose="02040503050406030204" pitchFamily="18" charset="0"/>
              </a:rPr>
              <a:t>		acido carbonico</a:t>
            </a:r>
          </a:p>
          <a:p>
            <a:pPr marL="342900" lvl="0" indent="-342900">
              <a:buClrTx/>
              <a:buSzPct val="80000"/>
              <a:buFont typeface="Arial" panose="020B0604020202020204" pitchFamily="34" charset="0"/>
              <a:buChar char="•"/>
            </a:pPr>
            <a:r>
              <a:rPr lang="it-IT" dirty="0">
                <a:solidFill>
                  <a:srgbClr val="000000"/>
                </a:solidFill>
              </a:rPr>
              <a:t>acidi carbossilici (composti organici contenenti il gruppo —COOH).</a:t>
            </a:r>
          </a:p>
          <a:p>
            <a:pPr lvl="0">
              <a:buClrTx/>
              <a:buSzPct val="80000"/>
            </a:pPr>
            <a:r>
              <a:rPr lang="it-IT" sz="1850" dirty="0">
                <a:solidFill>
                  <a:srgbClr val="000000"/>
                </a:solidFill>
                <a:latin typeface="Cambria Math" panose="02040503050406030204" pitchFamily="18" charset="0"/>
                <a:ea typeface="Cambria Math" panose="02040503050406030204" pitchFamily="18" charset="0"/>
              </a:rPr>
              <a:t>	CH</a:t>
            </a:r>
            <a:r>
              <a:rPr lang="it-IT" sz="1850" baseline="-25000" dirty="0">
                <a:solidFill>
                  <a:srgbClr val="000000"/>
                </a:solidFill>
                <a:latin typeface="Cambria Math" panose="02040503050406030204" pitchFamily="18" charset="0"/>
                <a:ea typeface="Cambria Math" panose="02040503050406030204" pitchFamily="18" charset="0"/>
              </a:rPr>
              <a:t>3</a:t>
            </a:r>
            <a:r>
              <a:rPr lang="it-IT" sz="1850" dirty="0">
                <a:solidFill>
                  <a:srgbClr val="000000"/>
                </a:solidFill>
                <a:latin typeface="Cambria Math" panose="02040503050406030204" pitchFamily="18" charset="0"/>
                <a:ea typeface="Cambria Math" panose="02040503050406030204" pitchFamily="18" charset="0"/>
              </a:rPr>
              <a:t>COOH + H</a:t>
            </a:r>
            <a:r>
              <a:rPr lang="it-IT" sz="1850" baseline="-25000" dirty="0">
                <a:solidFill>
                  <a:srgbClr val="000000"/>
                </a:solidFill>
                <a:latin typeface="Cambria Math" panose="02040503050406030204" pitchFamily="18" charset="0"/>
                <a:ea typeface="Cambria Math" panose="02040503050406030204" pitchFamily="18" charset="0"/>
              </a:rPr>
              <a:t>2</a:t>
            </a:r>
            <a:r>
              <a:rPr lang="it-IT" sz="1850" dirty="0">
                <a:solidFill>
                  <a:srgbClr val="000000"/>
                </a:solidFill>
                <a:latin typeface="Cambria Math" panose="02040503050406030204" pitchFamily="18" charset="0"/>
                <a:ea typeface="Cambria Math" panose="02040503050406030204" pitchFamily="18" charset="0"/>
              </a:rPr>
              <a:t>O </a:t>
            </a:r>
            <a:r>
              <a:rPr lang="pt-BR" sz="1850" dirty="0">
                <a:solidFill>
                  <a:srgbClr val="000000"/>
                </a:solidFill>
                <a:latin typeface="Cambria Math" panose="02040503050406030204" pitchFamily="18" charset="0"/>
                <a:ea typeface="Cambria Math" panose="02040503050406030204" pitchFamily="18" charset="0"/>
              </a:rPr>
              <a:t>⟶</a:t>
            </a:r>
            <a:r>
              <a:rPr lang="it-IT" sz="1850" dirty="0">
                <a:solidFill>
                  <a:srgbClr val="000000"/>
                </a:solidFill>
                <a:latin typeface="Cambria Math" panose="02040503050406030204" pitchFamily="18" charset="0"/>
                <a:ea typeface="Cambria Math" panose="02040503050406030204" pitchFamily="18" charset="0"/>
              </a:rPr>
              <a:t> CH</a:t>
            </a:r>
            <a:r>
              <a:rPr lang="it-IT" sz="1850" baseline="-25000" dirty="0">
                <a:solidFill>
                  <a:srgbClr val="000000"/>
                </a:solidFill>
                <a:latin typeface="Cambria Math" panose="02040503050406030204" pitchFamily="18" charset="0"/>
                <a:ea typeface="Cambria Math" panose="02040503050406030204" pitchFamily="18" charset="0"/>
              </a:rPr>
              <a:t>3</a:t>
            </a:r>
            <a:r>
              <a:rPr lang="it-IT" sz="1850" dirty="0">
                <a:solidFill>
                  <a:srgbClr val="000000"/>
                </a:solidFill>
                <a:latin typeface="Cambria Math" panose="02040503050406030204" pitchFamily="18" charset="0"/>
                <a:ea typeface="Cambria Math" panose="02040503050406030204" pitchFamily="18" charset="0"/>
              </a:rPr>
              <a:t>COO</a:t>
            </a:r>
            <a:r>
              <a:rPr lang="pt-BR" sz="1850" baseline="30000" dirty="0">
                <a:solidFill>
                  <a:srgbClr val="000000"/>
                </a:solidFill>
                <a:latin typeface="Cambria Math" panose="02040503050406030204" pitchFamily="18" charset="0"/>
                <a:ea typeface="Cambria Math" panose="02040503050406030204" pitchFamily="18" charset="0"/>
              </a:rPr>
              <a:t>–</a:t>
            </a:r>
            <a:r>
              <a:rPr lang="it-IT" sz="1850" dirty="0">
                <a:solidFill>
                  <a:srgbClr val="000000"/>
                </a:solidFill>
                <a:latin typeface="Cambria Math" panose="02040503050406030204" pitchFamily="18" charset="0"/>
                <a:ea typeface="Cambria Math" panose="02040503050406030204" pitchFamily="18" charset="0"/>
              </a:rPr>
              <a:t> + H</a:t>
            </a:r>
            <a:r>
              <a:rPr lang="it-IT" sz="1850" baseline="-25000" dirty="0">
                <a:solidFill>
                  <a:srgbClr val="000000"/>
                </a:solidFill>
                <a:latin typeface="Cambria Math" panose="02040503050406030204" pitchFamily="18" charset="0"/>
                <a:ea typeface="Cambria Math" panose="02040503050406030204" pitchFamily="18" charset="0"/>
              </a:rPr>
              <a:t>3</a:t>
            </a:r>
            <a:r>
              <a:rPr lang="it-IT" sz="1850" dirty="0">
                <a:solidFill>
                  <a:srgbClr val="000000"/>
                </a:solidFill>
                <a:latin typeface="Cambria Math" panose="02040503050406030204" pitchFamily="18" charset="0"/>
                <a:ea typeface="Cambria Math" panose="02040503050406030204" pitchFamily="18" charset="0"/>
              </a:rPr>
              <a:t>O</a:t>
            </a:r>
            <a:r>
              <a:rPr lang="it-IT" sz="1850" baseline="30000" dirty="0">
                <a:solidFill>
                  <a:srgbClr val="000000"/>
                </a:solidFill>
                <a:latin typeface="Cambria Math" panose="02040503050406030204" pitchFamily="18" charset="0"/>
                <a:ea typeface="Cambria Math" panose="02040503050406030204" pitchFamily="18" charset="0"/>
              </a:rPr>
              <a:t>+</a:t>
            </a:r>
            <a:r>
              <a:rPr lang="pt-BR" sz="1850" dirty="0">
                <a:solidFill>
                  <a:srgbClr val="000000"/>
                </a:solidFill>
                <a:latin typeface="Cambria Math" panose="02040503050406030204" pitchFamily="18" charset="0"/>
                <a:ea typeface="Cambria Math" panose="02040503050406030204" pitchFamily="18" charset="0"/>
              </a:rPr>
              <a:t>	acido acetico</a:t>
            </a:r>
            <a:endParaRPr lang="it-IT" sz="1850" dirty="0">
              <a:solidFill>
                <a:srgbClr val="000000"/>
              </a:solidFill>
            </a:endParaRPr>
          </a:p>
          <a:p>
            <a:pPr>
              <a:buClrTx/>
              <a:buSzPct val="80000"/>
            </a:pPr>
            <a:endParaRPr lang="pt-BR" sz="1850" dirty="0">
              <a:latin typeface="Cambria Math" panose="02040503050406030204" pitchFamily="18" charset="0"/>
              <a:ea typeface="Cambria Math" panose="02040503050406030204" pitchFamily="18" charset="0"/>
            </a:endParaRPr>
          </a:p>
          <a:p>
            <a:endParaRPr lang="it-IT" dirty="0">
              <a:latin typeface="Cambria Math" panose="02040503050406030204" pitchFamily="18" charset="0"/>
              <a:ea typeface="Cambria Math" panose="02040503050406030204" pitchFamily="18" charset="0"/>
            </a:endParaRPr>
          </a:p>
        </p:txBody>
      </p:sp>
      <p:sp>
        <p:nvSpPr>
          <p:cNvPr id="4" name="Segnaposto piè di pagina 3">
            <a:extLst>
              <a:ext uri="{FF2B5EF4-FFF2-40B4-BE49-F238E27FC236}">
                <a16:creationId xmlns:a16="http://schemas.microsoft.com/office/drawing/2014/main" id="{CFF6C654-23C9-4BA2-9C71-F9179026A18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136664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F31231-E858-46A5-9FBE-6150A8B6A084}"/>
              </a:ext>
            </a:extLst>
          </p:cNvPr>
          <p:cNvSpPr>
            <a:spLocks noGrp="1"/>
          </p:cNvSpPr>
          <p:nvPr>
            <p:ph type="title"/>
          </p:nvPr>
        </p:nvSpPr>
        <p:spPr/>
        <p:txBody>
          <a:bodyPr/>
          <a:lstStyle/>
          <a:p>
            <a:r>
              <a:rPr lang="it-IT" dirty="0"/>
              <a:t>Gli acidi e le basi</a:t>
            </a:r>
          </a:p>
        </p:txBody>
      </p:sp>
      <p:sp>
        <p:nvSpPr>
          <p:cNvPr id="3" name="Segnaposto contenuto 2">
            <a:extLst>
              <a:ext uri="{FF2B5EF4-FFF2-40B4-BE49-F238E27FC236}">
                <a16:creationId xmlns:a16="http://schemas.microsoft.com/office/drawing/2014/main" id="{BB4902C8-5D95-4EF8-9E08-2D044332DCA5}"/>
              </a:ext>
            </a:extLst>
          </p:cNvPr>
          <p:cNvSpPr>
            <a:spLocks noGrp="1"/>
          </p:cNvSpPr>
          <p:nvPr>
            <p:ph idx="1"/>
          </p:nvPr>
        </p:nvSpPr>
        <p:spPr>
          <a:xfrm>
            <a:off x="457200" y="1340768"/>
            <a:ext cx="8219256" cy="4824536"/>
          </a:xfrm>
        </p:spPr>
        <p:txBody>
          <a:bodyPr/>
          <a:lstStyle/>
          <a:p>
            <a:r>
              <a:rPr lang="it-IT" dirty="0"/>
              <a:t>Comuni composti </a:t>
            </a:r>
            <a:r>
              <a:rPr lang="it-IT" b="1" dirty="0"/>
              <a:t>basici</a:t>
            </a:r>
            <a:r>
              <a:rPr lang="it-IT" dirty="0"/>
              <a:t>:</a:t>
            </a:r>
          </a:p>
          <a:p>
            <a:pPr marL="342900" lvl="0" indent="-342900">
              <a:buClrTx/>
              <a:buSzPct val="80000"/>
              <a:buFont typeface="Arial" panose="020B0604020202020204" pitchFamily="34" charset="0"/>
              <a:buChar char="•"/>
            </a:pPr>
            <a:r>
              <a:rPr lang="it-IT" dirty="0">
                <a:solidFill>
                  <a:srgbClr val="000000"/>
                </a:solidFill>
              </a:rPr>
              <a:t>idruri;</a:t>
            </a:r>
          </a:p>
          <a:p>
            <a:pPr lvl="0">
              <a:spcAft>
                <a:spcPts val="2000"/>
              </a:spcAft>
              <a:buClrTx/>
              <a:buSzPct val="80000"/>
            </a:pPr>
            <a:r>
              <a:rPr lang="it-IT" sz="1850" dirty="0">
                <a:solidFill>
                  <a:srgbClr val="000000"/>
                </a:solidFill>
                <a:latin typeface="Cambria Math" panose="02040503050406030204" pitchFamily="18" charset="0"/>
                <a:ea typeface="Cambria Math" panose="02040503050406030204" pitchFamily="18" charset="0"/>
              </a:rPr>
              <a:t>	NH</a:t>
            </a:r>
            <a:r>
              <a:rPr lang="it-IT" sz="1850" baseline="-25000" dirty="0">
                <a:solidFill>
                  <a:srgbClr val="000000"/>
                </a:solidFill>
                <a:latin typeface="Cambria Math" panose="02040503050406030204" pitchFamily="18" charset="0"/>
                <a:ea typeface="Cambria Math" panose="02040503050406030204" pitchFamily="18" charset="0"/>
              </a:rPr>
              <a:t>3</a:t>
            </a:r>
            <a:r>
              <a:rPr lang="it-IT" sz="1850" dirty="0">
                <a:solidFill>
                  <a:srgbClr val="000000"/>
                </a:solidFill>
                <a:latin typeface="Cambria Math" panose="02040503050406030204" pitchFamily="18" charset="0"/>
                <a:ea typeface="Cambria Math" panose="02040503050406030204" pitchFamily="18" charset="0"/>
              </a:rPr>
              <a:t> + H</a:t>
            </a:r>
            <a:r>
              <a:rPr lang="it-IT" sz="1850" baseline="-25000" dirty="0">
                <a:solidFill>
                  <a:srgbClr val="000000"/>
                </a:solidFill>
                <a:latin typeface="Cambria Math" panose="02040503050406030204" pitchFamily="18" charset="0"/>
                <a:ea typeface="Cambria Math" panose="02040503050406030204" pitchFamily="18" charset="0"/>
              </a:rPr>
              <a:t>2</a:t>
            </a:r>
            <a:r>
              <a:rPr lang="it-IT" sz="1850" dirty="0">
                <a:solidFill>
                  <a:srgbClr val="000000"/>
                </a:solidFill>
                <a:latin typeface="Cambria Math" panose="02040503050406030204" pitchFamily="18" charset="0"/>
                <a:ea typeface="Cambria Math" panose="02040503050406030204" pitchFamily="18" charset="0"/>
              </a:rPr>
              <a:t>O</a:t>
            </a:r>
            <a:r>
              <a:rPr lang="pt-BR" sz="1850" dirty="0">
                <a:solidFill>
                  <a:srgbClr val="000000"/>
                </a:solidFill>
                <a:latin typeface="Cambria Math" panose="02040503050406030204" pitchFamily="18" charset="0"/>
                <a:ea typeface="Cambria Math" panose="02040503050406030204" pitchFamily="18" charset="0"/>
              </a:rPr>
              <a:t> ⟶ </a:t>
            </a:r>
            <a:r>
              <a:rPr lang="it-IT" sz="1850" dirty="0">
                <a:solidFill>
                  <a:srgbClr val="000000"/>
                </a:solidFill>
                <a:latin typeface="Cambria Math" panose="02040503050406030204" pitchFamily="18" charset="0"/>
                <a:ea typeface="Cambria Math" panose="02040503050406030204" pitchFamily="18" charset="0"/>
              </a:rPr>
              <a:t>NH</a:t>
            </a:r>
            <a:r>
              <a:rPr lang="it-IT" sz="1850" baseline="-25000" dirty="0">
                <a:solidFill>
                  <a:srgbClr val="000000"/>
                </a:solidFill>
                <a:latin typeface="Cambria Math" panose="02040503050406030204" pitchFamily="18" charset="0"/>
                <a:ea typeface="Cambria Math" panose="02040503050406030204" pitchFamily="18" charset="0"/>
              </a:rPr>
              <a:t>4</a:t>
            </a:r>
            <a:r>
              <a:rPr lang="it-IT" sz="1850" baseline="30000" dirty="0">
                <a:solidFill>
                  <a:srgbClr val="000000"/>
                </a:solidFill>
                <a:latin typeface="Cambria Math" panose="02040503050406030204" pitchFamily="18" charset="0"/>
                <a:ea typeface="Cambria Math" panose="02040503050406030204" pitchFamily="18" charset="0"/>
              </a:rPr>
              <a:t>+</a:t>
            </a:r>
            <a:r>
              <a:rPr lang="it-IT" sz="1850" dirty="0">
                <a:solidFill>
                  <a:srgbClr val="000000"/>
                </a:solidFill>
                <a:latin typeface="Cambria Math" panose="02040503050406030204" pitchFamily="18" charset="0"/>
                <a:ea typeface="Cambria Math" panose="02040503050406030204" pitchFamily="18" charset="0"/>
              </a:rPr>
              <a:t> + OH</a:t>
            </a:r>
            <a:r>
              <a:rPr lang="it-IT" sz="1850" baseline="30000" dirty="0">
                <a:solidFill>
                  <a:srgbClr val="000000"/>
                </a:solidFill>
                <a:latin typeface="Cambria Math" panose="02040503050406030204" pitchFamily="18" charset="0"/>
                <a:ea typeface="Cambria Math" panose="02040503050406030204" pitchFamily="18" charset="0"/>
              </a:rPr>
              <a:t>–</a:t>
            </a:r>
            <a:r>
              <a:rPr lang="pt-BR" sz="1850" dirty="0">
                <a:solidFill>
                  <a:srgbClr val="000000"/>
                </a:solidFill>
                <a:latin typeface="Cambria Math" panose="02040503050406030204" pitchFamily="18" charset="0"/>
                <a:ea typeface="Cambria Math" panose="02040503050406030204" pitchFamily="18" charset="0"/>
              </a:rPr>
              <a:t>			ammoniaca</a:t>
            </a:r>
            <a:endParaRPr lang="it-IT" sz="1850" dirty="0">
              <a:solidFill>
                <a:srgbClr val="000000"/>
              </a:solidFill>
            </a:endParaRPr>
          </a:p>
          <a:p>
            <a:pPr marL="342900" indent="-342900">
              <a:buClrTx/>
              <a:buSzPct val="80000"/>
              <a:buFont typeface="Arial" panose="020B0604020202020204" pitchFamily="34" charset="0"/>
              <a:buChar char="•"/>
            </a:pPr>
            <a:r>
              <a:rPr lang="it-IT" dirty="0"/>
              <a:t>idrossidi (e gli ossidi metallici da cui originano);</a:t>
            </a:r>
          </a:p>
          <a:p>
            <a:pPr>
              <a:buClrTx/>
              <a:buSzPct val="80000"/>
            </a:pPr>
            <a:r>
              <a:rPr lang="it-IT" sz="1850" dirty="0">
                <a:latin typeface="Cambria Math" panose="02040503050406030204" pitchFamily="18" charset="0"/>
                <a:ea typeface="Cambria Math" panose="02040503050406030204" pitchFamily="18" charset="0"/>
              </a:rPr>
              <a:t>	Ca(OH)</a:t>
            </a:r>
            <a:r>
              <a:rPr lang="it-IT" sz="1850" baseline="-25000" dirty="0">
                <a:latin typeface="Cambria Math" panose="02040503050406030204" pitchFamily="18" charset="0"/>
                <a:ea typeface="Cambria Math" panose="02040503050406030204" pitchFamily="18" charset="0"/>
              </a:rPr>
              <a:t>2</a:t>
            </a:r>
            <a:r>
              <a:rPr lang="it-IT" sz="1850" dirty="0">
                <a:latin typeface="Cambria Math" panose="02040503050406030204" pitchFamily="18" charset="0"/>
                <a:ea typeface="Cambria Math" panose="02040503050406030204" pitchFamily="18" charset="0"/>
              </a:rPr>
              <a:t> </a:t>
            </a:r>
            <a:r>
              <a:rPr lang="pt-BR" sz="1850" dirty="0">
                <a:latin typeface="Cambria Math" panose="02040503050406030204" pitchFamily="18" charset="0"/>
                <a:ea typeface="Cambria Math" panose="02040503050406030204" pitchFamily="18" charset="0"/>
              </a:rPr>
              <a:t>⟶</a:t>
            </a:r>
            <a:r>
              <a:rPr lang="it-IT" sz="1850" dirty="0">
                <a:latin typeface="Cambria Math" panose="02040503050406030204" pitchFamily="18" charset="0"/>
                <a:ea typeface="Cambria Math" panose="02040503050406030204" pitchFamily="18" charset="0"/>
              </a:rPr>
              <a:t> Ca</a:t>
            </a:r>
            <a:r>
              <a:rPr lang="it-IT" sz="1850" baseline="-25000" dirty="0">
                <a:latin typeface="Cambria Math" panose="02040503050406030204" pitchFamily="18" charset="0"/>
                <a:ea typeface="Cambria Math" panose="02040503050406030204" pitchFamily="18" charset="0"/>
              </a:rPr>
              <a:t>2</a:t>
            </a:r>
            <a:r>
              <a:rPr lang="it-IT" sz="1850" baseline="30000" dirty="0">
                <a:latin typeface="Cambria Math" panose="02040503050406030204" pitchFamily="18" charset="0"/>
                <a:ea typeface="Cambria Math" panose="02040503050406030204" pitchFamily="18" charset="0"/>
              </a:rPr>
              <a:t>+</a:t>
            </a:r>
            <a:r>
              <a:rPr lang="it-IT" sz="1850" dirty="0">
                <a:latin typeface="Cambria Math" panose="02040503050406030204" pitchFamily="18" charset="0"/>
                <a:ea typeface="Cambria Math" panose="02040503050406030204" pitchFamily="18" charset="0"/>
              </a:rPr>
              <a:t> + 2OH</a:t>
            </a:r>
            <a:r>
              <a:rPr lang="it-IT" sz="1850" baseline="30000" dirty="0">
                <a:latin typeface="Cambria Math" panose="02040503050406030204" pitchFamily="18" charset="0"/>
                <a:ea typeface="Cambria Math" panose="02040503050406030204" pitchFamily="18" charset="0"/>
              </a:rPr>
              <a:t>–</a:t>
            </a:r>
            <a:r>
              <a:rPr lang="it-IT" sz="1850" dirty="0">
                <a:latin typeface="Cambria Math" panose="02040503050406030204" pitchFamily="18" charset="0"/>
                <a:ea typeface="Cambria Math" panose="02040503050406030204" pitchFamily="18" charset="0"/>
              </a:rPr>
              <a:t>			</a:t>
            </a:r>
            <a:r>
              <a:rPr lang="it-IT" sz="1850" dirty="0" err="1">
                <a:latin typeface="Cambria Math" panose="02040503050406030204" pitchFamily="18" charset="0"/>
                <a:ea typeface="Cambria Math" panose="02040503050406030204" pitchFamily="18" charset="0"/>
              </a:rPr>
              <a:t>diidrossido</a:t>
            </a:r>
            <a:r>
              <a:rPr lang="it-IT" sz="1850" dirty="0">
                <a:latin typeface="Cambria Math" panose="02040503050406030204" pitchFamily="18" charset="0"/>
                <a:ea typeface="Cambria Math" panose="02040503050406030204" pitchFamily="18" charset="0"/>
              </a:rPr>
              <a:t> di calcio</a:t>
            </a:r>
            <a:endParaRPr lang="pt-BR" sz="1850" dirty="0">
              <a:latin typeface="Cambria Math" panose="02040503050406030204" pitchFamily="18" charset="0"/>
              <a:ea typeface="Cambria Math" panose="02040503050406030204" pitchFamily="18" charset="0"/>
            </a:endParaRPr>
          </a:p>
          <a:p>
            <a:pPr>
              <a:spcAft>
                <a:spcPts val="2000"/>
              </a:spcAft>
              <a:buClrTx/>
              <a:buSzPct val="80000"/>
            </a:pPr>
            <a:r>
              <a:rPr lang="it-IT" sz="1850" dirty="0"/>
              <a:t>	</a:t>
            </a:r>
            <a:r>
              <a:rPr lang="it-IT" sz="1850" dirty="0" err="1">
                <a:latin typeface="Cambria Math" panose="02040503050406030204" pitchFamily="18" charset="0"/>
                <a:ea typeface="Cambria Math" panose="02040503050406030204" pitchFamily="18" charset="0"/>
              </a:rPr>
              <a:t>NaOH</a:t>
            </a:r>
            <a:r>
              <a:rPr lang="it-IT" sz="1850" dirty="0">
                <a:latin typeface="Cambria Math" panose="02040503050406030204" pitchFamily="18" charset="0"/>
                <a:ea typeface="Cambria Math" panose="02040503050406030204" pitchFamily="18" charset="0"/>
              </a:rPr>
              <a:t> </a:t>
            </a:r>
            <a:r>
              <a:rPr lang="pt-BR" sz="1850" dirty="0">
                <a:latin typeface="Cambria Math" panose="02040503050406030204" pitchFamily="18" charset="0"/>
                <a:ea typeface="Cambria Math" panose="02040503050406030204" pitchFamily="18" charset="0"/>
              </a:rPr>
              <a:t>⟶</a:t>
            </a:r>
            <a:r>
              <a:rPr lang="it-IT" sz="1850" dirty="0">
                <a:latin typeface="Cambria Math" panose="02040503050406030204" pitchFamily="18" charset="0"/>
                <a:ea typeface="Cambria Math" panose="02040503050406030204" pitchFamily="18" charset="0"/>
              </a:rPr>
              <a:t> 2Na</a:t>
            </a:r>
            <a:r>
              <a:rPr lang="it-IT" sz="1850" baseline="30000" dirty="0">
                <a:latin typeface="Cambria Math" panose="02040503050406030204" pitchFamily="18" charset="0"/>
                <a:ea typeface="Cambria Math" panose="02040503050406030204" pitchFamily="18" charset="0"/>
              </a:rPr>
              <a:t>+</a:t>
            </a:r>
            <a:r>
              <a:rPr lang="it-IT" sz="1850" dirty="0">
                <a:latin typeface="Cambria Math" panose="02040503050406030204" pitchFamily="18" charset="0"/>
                <a:ea typeface="Cambria Math" panose="02040503050406030204" pitchFamily="18" charset="0"/>
              </a:rPr>
              <a:t> + 2OH</a:t>
            </a:r>
            <a:r>
              <a:rPr lang="it-IT" sz="1850" baseline="30000" dirty="0">
                <a:latin typeface="Cambria Math" panose="02040503050406030204" pitchFamily="18" charset="0"/>
                <a:ea typeface="Cambria Math" panose="02040503050406030204" pitchFamily="18" charset="0"/>
              </a:rPr>
              <a:t>–</a:t>
            </a:r>
            <a:r>
              <a:rPr lang="it-IT" sz="1850" dirty="0">
                <a:latin typeface="Cambria Math" panose="02040503050406030204" pitchFamily="18" charset="0"/>
                <a:ea typeface="Cambria Math" panose="02040503050406030204" pitchFamily="18" charset="0"/>
              </a:rPr>
              <a:t>			idrossido di sodio</a:t>
            </a:r>
          </a:p>
          <a:p>
            <a:pPr marL="342900" lvl="0" indent="-342900">
              <a:buClrTx/>
              <a:buSzPct val="80000"/>
              <a:buFont typeface="Arial" panose="020B0604020202020204" pitchFamily="34" charset="0"/>
              <a:buChar char="•"/>
            </a:pPr>
            <a:r>
              <a:rPr lang="it-IT" dirty="0">
                <a:solidFill>
                  <a:srgbClr val="000000"/>
                </a:solidFill>
              </a:rPr>
              <a:t>ammine (composti organici contenenti il gruppo —NH</a:t>
            </a:r>
            <a:r>
              <a:rPr lang="it-IT" baseline="-25000" dirty="0">
                <a:solidFill>
                  <a:srgbClr val="000000"/>
                </a:solidFill>
              </a:rPr>
              <a:t>2</a:t>
            </a:r>
            <a:r>
              <a:rPr lang="it-IT" dirty="0">
                <a:solidFill>
                  <a:srgbClr val="000000"/>
                </a:solidFill>
              </a:rPr>
              <a:t>).</a:t>
            </a:r>
          </a:p>
          <a:p>
            <a:pPr lvl="0">
              <a:spcAft>
                <a:spcPts val="2000"/>
              </a:spcAft>
              <a:buClrTx/>
              <a:buSzPct val="80000"/>
            </a:pPr>
            <a:r>
              <a:rPr lang="it-IT" sz="1850" dirty="0">
                <a:solidFill>
                  <a:srgbClr val="000000"/>
                </a:solidFill>
                <a:latin typeface="Cambria Math" panose="02040503050406030204" pitchFamily="18" charset="0"/>
                <a:ea typeface="Cambria Math" panose="02040503050406030204" pitchFamily="18" charset="0"/>
              </a:rPr>
              <a:t>	CH</a:t>
            </a:r>
            <a:r>
              <a:rPr lang="it-IT" sz="1850" baseline="-25000" dirty="0">
                <a:solidFill>
                  <a:srgbClr val="000000"/>
                </a:solidFill>
                <a:latin typeface="Cambria Math" panose="02040503050406030204" pitchFamily="18" charset="0"/>
                <a:ea typeface="Cambria Math" panose="02040503050406030204" pitchFamily="18" charset="0"/>
              </a:rPr>
              <a:t>3</a:t>
            </a:r>
            <a:r>
              <a:rPr lang="it-IT" sz="1850" dirty="0">
                <a:solidFill>
                  <a:srgbClr val="000000"/>
                </a:solidFill>
                <a:latin typeface="Cambria Math" panose="02040503050406030204" pitchFamily="18" charset="0"/>
                <a:ea typeface="Cambria Math" panose="02040503050406030204" pitchFamily="18" charset="0"/>
              </a:rPr>
              <a:t>NH</a:t>
            </a:r>
            <a:r>
              <a:rPr lang="it-IT" sz="1850" baseline="-25000" dirty="0">
                <a:solidFill>
                  <a:srgbClr val="000000"/>
                </a:solidFill>
                <a:latin typeface="Cambria Math" panose="02040503050406030204" pitchFamily="18" charset="0"/>
                <a:ea typeface="Cambria Math" panose="02040503050406030204" pitchFamily="18" charset="0"/>
              </a:rPr>
              <a:t>2</a:t>
            </a:r>
            <a:r>
              <a:rPr lang="it-IT" sz="1850" dirty="0">
                <a:solidFill>
                  <a:srgbClr val="000000"/>
                </a:solidFill>
                <a:latin typeface="Cambria Math" panose="02040503050406030204" pitchFamily="18" charset="0"/>
                <a:ea typeface="Cambria Math" panose="02040503050406030204" pitchFamily="18" charset="0"/>
              </a:rPr>
              <a:t> + H</a:t>
            </a:r>
            <a:r>
              <a:rPr lang="it-IT" sz="1850" baseline="-25000" dirty="0">
                <a:solidFill>
                  <a:srgbClr val="000000"/>
                </a:solidFill>
                <a:latin typeface="Cambria Math" panose="02040503050406030204" pitchFamily="18" charset="0"/>
                <a:ea typeface="Cambria Math" panose="02040503050406030204" pitchFamily="18" charset="0"/>
              </a:rPr>
              <a:t>2</a:t>
            </a:r>
            <a:r>
              <a:rPr lang="it-IT" sz="1850" dirty="0">
                <a:solidFill>
                  <a:srgbClr val="000000"/>
                </a:solidFill>
                <a:latin typeface="Cambria Math" panose="02040503050406030204" pitchFamily="18" charset="0"/>
                <a:ea typeface="Cambria Math" panose="02040503050406030204" pitchFamily="18" charset="0"/>
              </a:rPr>
              <a:t>O</a:t>
            </a:r>
            <a:r>
              <a:rPr lang="pt-BR" sz="1850" dirty="0">
                <a:solidFill>
                  <a:srgbClr val="000000"/>
                </a:solidFill>
                <a:latin typeface="Cambria Math" panose="02040503050406030204" pitchFamily="18" charset="0"/>
                <a:ea typeface="Cambria Math" panose="02040503050406030204" pitchFamily="18" charset="0"/>
              </a:rPr>
              <a:t> ⟶ CH</a:t>
            </a:r>
            <a:r>
              <a:rPr lang="pt-BR" sz="1850" baseline="-25000" dirty="0">
                <a:solidFill>
                  <a:srgbClr val="000000"/>
                </a:solidFill>
                <a:latin typeface="Cambria Math" panose="02040503050406030204" pitchFamily="18" charset="0"/>
                <a:ea typeface="Cambria Math" panose="02040503050406030204" pitchFamily="18" charset="0"/>
              </a:rPr>
              <a:t>3</a:t>
            </a:r>
            <a:r>
              <a:rPr lang="it-IT" sz="1850" dirty="0">
                <a:solidFill>
                  <a:srgbClr val="000000"/>
                </a:solidFill>
                <a:latin typeface="Cambria Math" panose="02040503050406030204" pitchFamily="18" charset="0"/>
                <a:ea typeface="Cambria Math" panose="02040503050406030204" pitchFamily="18" charset="0"/>
              </a:rPr>
              <a:t>NH</a:t>
            </a:r>
            <a:r>
              <a:rPr lang="it-IT" sz="1850" baseline="-25000" dirty="0">
                <a:solidFill>
                  <a:srgbClr val="000000"/>
                </a:solidFill>
                <a:latin typeface="Cambria Math" panose="02040503050406030204" pitchFamily="18" charset="0"/>
                <a:ea typeface="Cambria Math" panose="02040503050406030204" pitchFamily="18" charset="0"/>
              </a:rPr>
              <a:t>3</a:t>
            </a:r>
            <a:r>
              <a:rPr lang="it-IT" sz="1850" baseline="30000" dirty="0">
                <a:solidFill>
                  <a:srgbClr val="000000"/>
                </a:solidFill>
                <a:latin typeface="Cambria Math" panose="02040503050406030204" pitchFamily="18" charset="0"/>
                <a:ea typeface="Cambria Math" panose="02040503050406030204" pitchFamily="18" charset="0"/>
              </a:rPr>
              <a:t>+</a:t>
            </a:r>
            <a:r>
              <a:rPr lang="it-IT" sz="1850" dirty="0">
                <a:solidFill>
                  <a:srgbClr val="000000"/>
                </a:solidFill>
                <a:latin typeface="Cambria Math" panose="02040503050406030204" pitchFamily="18" charset="0"/>
                <a:ea typeface="Cambria Math" panose="02040503050406030204" pitchFamily="18" charset="0"/>
              </a:rPr>
              <a:t> + OH</a:t>
            </a:r>
            <a:r>
              <a:rPr lang="it-IT" sz="1850" baseline="30000" dirty="0">
                <a:solidFill>
                  <a:srgbClr val="000000"/>
                </a:solidFill>
                <a:latin typeface="Cambria Math" panose="02040503050406030204" pitchFamily="18" charset="0"/>
                <a:ea typeface="Cambria Math" panose="02040503050406030204" pitchFamily="18" charset="0"/>
              </a:rPr>
              <a:t>–</a:t>
            </a:r>
            <a:r>
              <a:rPr lang="pt-BR" sz="1850" dirty="0">
                <a:solidFill>
                  <a:srgbClr val="000000"/>
                </a:solidFill>
                <a:latin typeface="Cambria Math" panose="02040503050406030204" pitchFamily="18" charset="0"/>
                <a:ea typeface="Cambria Math" panose="02040503050406030204" pitchFamily="18" charset="0"/>
              </a:rPr>
              <a:t>		metilammina</a:t>
            </a:r>
            <a:endParaRPr lang="it-IT" sz="1850" dirty="0">
              <a:latin typeface="Cambria Math" panose="02040503050406030204" pitchFamily="18" charset="0"/>
              <a:ea typeface="Cambria Math" panose="02040503050406030204" pitchFamily="18" charset="0"/>
            </a:endParaRPr>
          </a:p>
        </p:txBody>
      </p:sp>
      <p:sp>
        <p:nvSpPr>
          <p:cNvPr id="4" name="Segnaposto piè di pagina 3">
            <a:extLst>
              <a:ext uri="{FF2B5EF4-FFF2-40B4-BE49-F238E27FC236}">
                <a16:creationId xmlns:a16="http://schemas.microsoft.com/office/drawing/2014/main" id="{CFF6C654-23C9-4BA2-9C71-F9179026A18F}"/>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520115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89503C-FDDD-4EFD-967F-7AA2135E0D0D}"/>
              </a:ext>
            </a:extLst>
          </p:cNvPr>
          <p:cNvSpPr>
            <a:spLocks noGrp="1"/>
          </p:cNvSpPr>
          <p:nvPr>
            <p:ph type="title"/>
          </p:nvPr>
        </p:nvSpPr>
        <p:spPr/>
        <p:txBody>
          <a:bodyPr/>
          <a:lstStyle/>
          <a:p>
            <a:r>
              <a:rPr lang="it-IT" dirty="0"/>
              <a:t>Gli acidi e le basi</a:t>
            </a:r>
          </a:p>
        </p:txBody>
      </p:sp>
      <p:sp>
        <p:nvSpPr>
          <p:cNvPr id="3" name="Segnaposto contenuto 2">
            <a:extLst>
              <a:ext uri="{FF2B5EF4-FFF2-40B4-BE49-F238E27FC236}">
                <a16:creationId xmlns:a16="http://schemas.microsoft.com/office/drawing/2014/main" id="{3A98F4F8-355E-422F-B8C0-15B67329F0FA}"/>
              </a:ext>
            </a:extLst>
          </p:cNvPr>
          <p:cNvSpPr>
            <a:spLocks noGrp="1"/>
          </p:cNvSpPr>
          <p:nvPr>
            <p:ph idx="1"/>
          </p:nvPr>
        </p:nvSpPr>
        <p:spPr>
          <a:xfrm>
            <a:off x="457200" y="1340768"/>
            <a:ext cx="8219256" cy="1656184"/>
          </a:xfrm>
        </p:spPr>
        <p:txBody>
          <a:bodyPr/>
          <a:lstStyle/>
          <a:p>
            <a:r>
              <a:rPr lang="it-IT" dirty="0"/>
              <a:t>In soluzione acquosa, si dicono </a:t>
            </a:r>
            <a:r>
              <a:rPr lang="it-IT" b="1" dirty="0"/>
              <a:t>basi forti </a:t>
            </a:r>
            <a:r>
              <a:rPr lang="it-IT" dirty="0"/>
              <a:t>e </a:t>
            </a:r>
            <a:r>
              <a:rPr lang="it-IT" b="1" dirty="0"/>
              <a:t>acidi forti</a:t>
            </a:r>
            <a:r>
              <a:rPr lang="it-IT" dirty="0"/>
              <a:t> i composti che si ionizzano totalmente, fornendo alte concentrazioni percentuali di ioni OH</a:t>
            </a:r>
            <a:r>
              <a:rPr lang="it-IT" baseline="30000" dirty="0"/>
              <a:t>–</a:t>
            </a:r>
            <a:r>
              <a:rPr lang="it-IT" dirty="0"/>
              <a:t> o H</a:t>
            </a:r>
            <a:r>
              <a:rPr lang="it-IT" baseline="-25000" dirty="0"/>
              <a:t>3</a:t>
            </a:r>
            <a:r>
              <a:rPr lang="it-IT" dirty="0"/>
              <a:t>O</a:t>
            </a:r>
            <a:r>
              <a:rPr lang="it-IT" baseline="30000" dirty="0"/>
              <a:t>+</a:t>
            </a:r>
            <a:r>
              <a:rPr lang="it-IT" dirty="0"/>
              <a:t>.</a:t>
            </a:r>
          </a:p>
        </p:txBody>
      </p:sp>
      <p:sp>
        <p:nvSpPr>
          <p:cNvPr id="4" name="Segnaposto piè di pagina 3">
            <a:extLst>
              <a:ext uri="{FF2B5EF4-FFF2-40B4-BE49-F238E27FC236}">
                <a16:creationId xmlns:a16="http://schemas.microsoft.com/office/drawing/2014/main" id="{4A569AF6-E93E-4C19-8A81-A456D810FD19}"/>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5" name="Immagine 4">
            <a:extLst>
              <a:ext uri="{FF2B5EF4-FFF2-40B4-BE49-F238E27FC236}">
                <a16:creationId xmlns:a16="http://schemas.microsoft.com/office/drawing/2014/main" id="{E98C05AB-276B-4735-9DCC-9594702CA784}"/>
              </a:ext>
            </a:extLst>
          </p:cNvPr>
          <p:cNvPicPr>
            <a:picLocks noChangeAspect="1"/>
          </p:cNvPicPr>
          <p:nvPr/>
        </p:nvPicPr>
        <p:blipFill>
          <a:blip r:embed="rId2"/>
          <a:stretch>
            <a:fillRect/>
          </a:stretch>
        </p:blipFill>
        <p:spPr>
          <a:xfrm>
            <a:off x="564260" y="2636912"/>
            <a:ext cx="8005135" cy="3726408"/>
          </a:xfrm>
          <a:prstGeom prst="rect">
            <a:avLst/>
          </a:prstGeom>
        </p:spPr>
      </p:pic>
    </p:spTree>
    <p:extLst>
      <p:ext uri="{BB962C8B-B14F-4D97-AF65-F5344CB8AC3E}">
        <p14:creationId xmlns:p14="http://schemas.microsoft.com/office/powerpoint/2010/main" val="534780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62F059-8DE2-491C-A7DB-933C03EF3D2A}"/>
              </a:ext>
            </a:extLst>
          </p:cNvPr>
          <p:cNvSpPr>
            <a:spLocks noGrp="1"/>
          </p:cNvSpPr>
          <p:nvPr>
            <p:ph type="title"/>
          </p:nvPr>
        </p:nvSpPr>
        <p:spPr/>
        <p:txBody>
          <a:bodyPr/>
          <a:lstStyle/>
          <a:p>
            <a:r>
              <a:rPr lang="it-IT" dirty="0"/>
              <a:t>Gli acidi e le basi</a:t>
            </a:r>
          </a:p>
        </p:txBody>
      </p:sp>
      <p:sp>
        <p:nvSpPr>
          <p:cNvPr id="3" name="Segnaposto contenuto 2">
            <a:extLst>
              <a:ext uri="{FF2B5EF4-FFF2-40B4-BE49-F238E27FC236}">
                <a16:creationId xmlns:a16="http://schemas.microsoft.com/office/drawing/2014/main" id="{42853C4E-FB7C-427C-B1FD-1F6D10604225}"/>
              </a:ext>
            </a:extLst>
          </p:cNvPr>
          <p:cNvSpPr>
            <a:spLocks noGrp="1"/>
          </p:cNvSpPr>
          <p:nvPr>
            <p:ph idx="1"/>
          </p:nvPr>
        </p:nvSpPr>
        <p:spPr>
          <a:xfrm>
            <a:off x="457200" y="1340768"/>
            <a:ext cx="8219256" cy="576064"/>
          </a:xfrm>
        </p:spPr>
        <p:txBody>
          <a:bodyPr/>
          <a:lstStyle/>
          <a:p>
            <a:r>
              <a:rPr lang="it-IT" dirty="0"/>
              <a:t>Gli acidi e le basi forti hanno elevata conducibilità elettrica.</a:t>
            </a:r>
          </a:p>
        </p:txBody>
      </p:sp>
      <p:sp>
        <p:nvSpPr>
          <p:cNvPr id="4" name="Segnaposto piè di pagina 3">
            <a:extLst>
              <a:ext uri="{FF2B5EF4-FFF2-40B4-BE49-F238E27FC236}">
                <a16:creationId xmlns:a16="http://schemas.microsoft.com/office/drawing/2014/main" id="{B1415353-0D1A-4882-8D1D-AFCF646DAF2B}"/>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6" name="Immagine 5">
            <a:extLst>
              <a:ext uri="{FF2B5EF4-FFF2-40B4-BE49-F238E27FC236}">
                <a16:creationId xmlns:a16="http://schemas.microsoft.com/office/drawing/2014/main" id="{8D43DE81-20EF-4203-B3FD-92E1A497C8BB}"/>
              </a:ext>
            </a:extLst>
          </p:cNvPr>
          <p:cNvPicPr>
            <a:picLocks noChangeAspect="1"/>
          </p:cNvPicPr>
          <p:nvPr/>
        </p:nvPicPr>
        <p:blipFill>
          <a:blip r:embed="rId2"/>
          <a:stretch>
            <a:fillRect/>
          </a:stretch>
        </p:blipFill>
        <p:spPr>
          <a:xfrm>
            <a:off x="1425606" y="1916832"/>
            <a:ext cx="6170730" cy="4103079"/>
          </a:xfrm>
          <a:prstGeom prst="rect">
            <a:avLst/>
          </a:prstGeom>
        </p:spPr>
      </p:pic>
      <p:sp>
        <p:nvSpPr>
          <p:cNvPr id="8" name="CasellaDiTesto 7">
            <a:extLst>
              <a:ext uri="{FF2B5EF4-FFF2-40B4-BE49-F238E27FC236}">
                <a16:creationId xmlns:a16="http://schemas.microsoft.com/office/drawing/2014/main" id="{5E301483-2711-48CF-8206-228DAFC14802}"/>
              </a:ext>
            </a:extLst>
          </p:cNvPr>
          <p:cNvSpPr txBox="1"/>
          <p:nvPr/>
        </p:nvSpPr>
        <p:spPr bwMode="auto">
          <a:xfrm>
            <a:off x="3577536" y="5963640"/>
            <a:ext cx="18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buClr>
                <a:srgbClr val="FF0000"/>
              </a:buClr>
            </a:pPr>
            <a:r>
              <a:rPr lang="it-IT" sz="1800" dirty="0">
                <a:solidFill>
                  <a:srgbClr val="808080"/>
                </a:solidFill>
                <a:latin typeface="Arial" panose="020B0604020202020204" pitchFamily="34" charset="0"/>
              </a:rPr>
              <a:t>CH</a:t>
            </a:r>
            <a:r>
              <a:rPr lang="it-IT" sz="1800" baseline="-25000" dirty="0">
                <a:solidFill>
                  <a:srgbClr val="808080"/>
                </a:solidFill>
                <a:latin typeface="Arial" panose="020B0604020202020204" pitchFamily="34" charset="0"/>
              </a:rPr>
              <a:t>3</a:t>
            </a:r>
            <a:r>
              <a:rPr lang="it-IT" sz="1800" dirty="0">
                <a:solidFill>
                  <a:srgbClr val="808080"/>
                </a:solidFill>
                <a:latin typeface="Arial" panose="020B0604020202020204" pitchFamily="34" charset="0"/>
              </a:rPr>
              <a:t>COOH</a:t>
            </a:r>
            <a:br>
              <a:rPr lang="it-IT" sz="1800" dirty="0">
                <a:solidFill>
                  <a:srgbClr val="808080"/>
                </a:solidFill>
                <a:latin typeface="Arial" panose="020B0604020202020204" pitchFamily="34" charset="0"/>
              </a:rPr>
            </a:br>
            <a:r>
              <a:rPr lang="it-IT" sz="1800" dirty="0">
                <a:solidFill>
                  <a:srgbClr val="808080"/>
                </a:solidFill>
                <a:latin typeface="Arial" panose="020B0604020202020204" pitchFamily="34" charset="0"/>
              </a:rPr>
              <a:t>acido debole</a:t>
            </a:r>
          </a:p>
        </p:txBody>
      </p:sp>
      <p:sp>
        <p:nvSpPr>
          <p:cNvPr id="9" name="CasellaDiTesto 8">
            <a:extLst>
              <a:ext uri="{FF2B5EF4-FFF2-40B4-BE49-F238E27FC236}">
                <a16:creationId xmlns:a16="http://schemas.microsoft.com/office/drawing/2014/main" id="{24261ACA-66F1-469F-A096-60FBAF2DF116}"/>
              </a:ext>
            </a:extLst>
          </p:cNvPr>
          <p:cNvSpPr txBox="1"/>
          <p:nvPr/>
        </p:nvSpPr>
        <p:spPr bwMode="auto">
          <a:xfrm>
            <a:off x="5702170" y="5965689"/>
            <a:ext cx="18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buClr>
                <a:srgbClr val="FF0000"/>
              </a:buClr>
            </a:pPr>
            <a:r>
              <a:rPr lang="it-IT" sz="1800" dirty="0">
                <a:solidFill>
                  <a:srgbClr val="808080"/>
                </a:solidFill>
                <a:latin typeface="Arial" panose="020B0604020202020204" pitchFamily="34" charset="0"/>
              </a:rPr>
              <a:t>NH</a:t>
            </a:r>
            <a:r>
              <a:rPr lang="it-IT" sz="1800" baseline="-25000" dirty="0">
                <a:solidFill>
                  <a:srgbClr val="808080"/>
                </a:solidFill>
                <a:latin typeface="Arial" panose="020B0604020202020204" pitchFamily="34" charset="0"/>
              </a:rPr>
              <a:t>3</a:t>
            </a:r>
            <a:br>
              <a:rPr lang="it-IT" sz="1800" dirty="0">
                <a:solidFill>
                  <a:srgbClr val="808080"/>
                </a:solidFill>
                <a:latin typeface="Arial" panose="020B0604020202020204" pitchFamily="34" charset="0"/>
              </a:rPr>
            </a:br>
            <a:r>
              <a:rPr lang="it-IT" sz="1800" dirty="0">
                <a:solidFill>
                  <a:srgbClr val="808080"/>
                </a:solidFill>
                <a:latin typeface="Arial" panose="020B0604020202020204" pitchFamily="34" charset="0"/>
              </a:rPr>
              <a:t>base debole</a:t>
            </a:r>
          </a:p>
        </p:txBody>
      </p:sp>
      <p:sp>
        <p:nvSpPr>
          <p:cNvPr id="10" name="CasellaDiTesto 9">
            <a:extLst>
              <a:ext uri="{FF2B5EF4-FFF2-40B4-BE49-F238E27FC236}">
                <a16:creationId xmlns:a16="http://schemas.microsoft.com/office/drawing/2014/main" id="{A1F77C05-D4BB-4AB6-AB2A-9B2091247AAE}"/>
              </a:ext>
            </a:extLst>
          </p:cNvPr>
          <p:cNvSpPr txBox="1"/>
          <p:nvPr/>
        </p:nvSpPr>
        <p:spPr bwMode="auto">
          <a:xfrm>
            <a:off x="1493072" y="5967796"/>
            <a:ext cx="18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buClr>
                <a:srgbClr val="FF0000"/>
              </a:buClr>
            </a:pPr>
            <a:r>
              <a:rPr lang="it-IT" sz="1800" dirty="0" err="1">
                <a:solidFill>
                  <a:srgbClr val="808080"/>
                </a:solidFill>
                <a:latin typeface="Arial" panose="020B0604020202020204" pitchFamily="34" charset="0"/>
              </a:rPr>
              <a:t>HCl</a:t>
            </a:r>
            <a:br>
              <a:rPr lang="it-IT" sz="1800" dirty="0">
                <a:solidFill>
                  <a:srgbClr val="808080"/>
                </a:solidFill>
                <a:latin typeface="Arial" panose="020B0604020202020204" pitchFamily="34" charset="0"/>
              </a:rPr>
            </a:br>
            <a:r>
              <a:rPr lang="it-IT" sz="1800" dirty="0">
                <a:solidFill>
                  <a:srgbClr val="808080"/>
                </a:solidFill>
                <a:latin typeface="Arial" panose="020B0604020202020204" pitchFamily="34" charset="0"/>
              </a:rPr>
              <a:t>acido forte</a:t>
            </a:r>
          </a:p>
        </p:txBody>
      </p:sp>
    </p:spTree>
    <p:extLst>
      <p:ext uri="{BB962C8B-B14F-4D97-AF65-F5344CB8AC3E}">
        <p14:creationId xmlns:p14="http://schemas.microsoft.com/office/powerpoint/2010/main" val="91236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046832-9603-4E34-A965-FA2A5DCD3848}"/>
              </a:ext>
            </a:extLst>
          </p:cNvPr>
          <p:cNvSpPr>
            <a:spLocks noGrp="1"/>
          </p:cNvSpPr>
          <p:nvPr>
            <p:ph type="title"/>
          </p:nvPr>
        </p:nvSpPr>
        <p:spPr/>
        <p:txBody>
          <a:bodyPr/>
          <a:lstStyle/>
          <a:p>
            <a:r>
              <a:rPr lang="it-IT" dirty="0"/>
              <a:t>Le reazioni di acidi e basi</a:t>
            </a:r>
          </a:p>
        </p:txBody>
      </p:sp>
      <p:sp>
        <p:nvSpPr>
          <p:cNvPr id="3" name="Segnaposto contenuto 2">
            <a:extLst>
              <a:ext uri="{FF2B5EF4-FFF2-40B4-BE49-F238E27FC236}">
                <a16:creationId xmlns:a16="http://schemas.microsoft.com/office/drawing/2014/main" id="{5F7E4EA7-DA32-4F4D-A56A-F158FF5F18FF}"/>
              </a:ext>
            </a:extLst>
          </p:cNvPr>
          <p:cNvSpPr>
            <a:spLocks noGrp="1"/>
          </p:cNvSpPr>
          <p:nvPr>
            <p:ph idx="1"/>
          </p:nvPr>
        </p:nvSpPr>
        <p:spPr>
          <a:xfrm>
            <a:off x="457200" y="1317783"/>
            <a:ext cx="8219256" cy="4919530"/>
          </a:xfrm>
        </p:spPr>
        <p:txBody>
          <a:bodyPr/>
          <a:lstStyle/>
          <a:p>
            <a:r>
              <a:rPr lang="it-IT" b="1" dirty="0"/>
              <a:t>Neutralizzazione acido-base</a:t>
            </a:r>
            <a:r>
              <a:rPr lang="it-IT" dirty="0"/>
              <a:t> → acidi e basi reagiscono tra loro formando una soluzione neutra.</a:t>
            </a:r>
          </a:p>
          <a:p>
            <a:r>
              <a:rPr lang="it-IT" dirty="0"/>
              <a:t>La reazione di neutralizzazione produce acqua e un composto ionico detto </a:t>
            </a:r>
            <a:r>
              <a:rPr lang="it-IT" b="1" dirty="0"/>
              <a:t>sale</a:t>
            </a:r>
            <a:r>
              <a:rPr lang="it-IT" dirty="0"/>
              <a:t>.</a:t>
            </a:r>
          </a:p>
          <a:p>
            <a:pPr>
              <a:spcAft>
                <a:spcPts val="1000"/>
              </a:spcAft>
            </a:pPr>
            <a:r>
              <a:rPr lang="pt-BR" dirty="0">
                <a:ea typeface="Cambria Math" panose="02040503050406030204" pitchFamily="18" charset="0"/>
              </a:rPr>
              <a:t>Equazione molecolare:</a:t>
            </a:r>
          </a:p>
          <a:p>
            <a:pPr algn="ctr"/>
            <a:r>
              <a:rPr lang="pt-BR" sz="2000" dirty="0">
                <a:latin typeface="Cambria Math" panose="02040503050406030204" pitchFamily="18" charset="0"/>
                <a:ea typeface="Cambria Math" panose="02040503050406030204" pitchFamily="18" charset="0"/>
              </a:rPr>
              <a:t>HNO</a:t>
            </a:r>
            <a:r>
              <a:rPr lang="pt-BR" sz="2000" baseline="-25000" dirty="0">
                <a:latin typeface="Cambria Math" panose="02040503050406030204" pitchFamily="18" charset="0"/>
                <a:ea typeface="Cambria Math" panose="02040503050406030204" pitchFamily="18" charset="0"/>
              </a:rPr>
              <a:t>3</a:t>
            </a:r>
            <a:r>
              <a:rPr lang="pt-BR" sz="2000" dirty="0">
                <a:latin typeface="Cambria Math" panose="02040503050406030204" pitchFamily="18" charset="0"/>
                <a:ea typeface="Cambria Math" panose="02040503050406030204" pitchFamily="18" charset="0"/>
              </a:rPr>
              <a:t>(</a:t>
            </a:r>
            <a:r>
              <a:rPr lang="pt-BR" sz="2000" i="1" dirty="0">
                <a:latin typeface="Cambria Math" panose="02040503050406030204" pitchFamily="18" charset="0"/>
                <a:ea typeface="Cambria Math" panose="02040503050406030204" pitchFamily="18" charset="0"/>
              </a:rPr>
              <a:t>aq</a:t>
            </a:r>
            <a:r>
              <a:rPr lang="pt-BR" sz="2000" dirty="0">
                <a:latin typeface="Cambria Math" panose="02040503050406030204" pitchFamily="18" charset="0"/>
                <a:ea typeface="Cambria Math" panose="02040503050406030204" pitchFamily="18" charset="0"/>
              </a:rPr>
              <a:t>) + KOH(</a:t>
            </a:r>
            <a:r>
              <a:rPr lang="pt-BR" sz="2000" i="1" dirty="0">
                <a:latin typeface="Cambria Math" panose="02040503050406030204" pitchFamily="18" charset="0"/>
                <a:ea typeface="Cambria Math" panose="02040503050406030204" pitchFamily="18" charset="0"/>
              </a:rPr>
              <a:t>aq</a:t>
            </a:r>
            <a:r>
              <a:rPr lang="pt-BR" sz="2000" dirty="0">
                <a:latin typeface="Cambria Math" panose="02040503050406030204" pitchFamily="18" charset="0"/>
                <a:ea typeface="Cambria Math" panose="02040503050406030204" pitchFamily="18" charset="0"/>
              </a:rPr>
              <a:t>) ⟶ KNO</a:t>
            </a:r>
            <a:r>
              <a:rPr lang="pt-BR" sz="2000" baseline="-25000" dirty="0">
                <a:latin typeface="Cambria Math" panose="02040503050406030204" pitchFamily="18" charset="0"/>
                <a:ea typeface="Cambria Math" panose="02040503050406030204" pitchFamily="18" charset="0"/>
              </a:rPr>
              <a:t>3</a:t>
            </a:r>
            <a:r>
              <a:rPr lang="pt-BR" sz="2000" dirty="0">
                <a:latin typeface="Cambria Math" panose="02040503050406030204" pitchFamily="18" charset="0"/>
                <a:ea typeface="Cambria Math" panose="02040503050406030204" pitchFamily="18" charset="0"/>
              </a:rPr>
              <a:t>(</a:t>
            </a:r>
            <a:r>
              <a:rPr lang="pt-BR" sz="2000" i="1" dirty="0">
                <a:latin typeface="Cambria Math" panose="02040503050406030204" pitchFamily="18" charset="0"/>
                <a:ea typeface="Cambria Math" panose="02040503050406030204" pitchFamily="18" charset="0"/>
              </a:rPr>
              <a:t>aq</a:t>
            </a:r>
            <a:r>
              <a:rPr lang="pt-BR" sz="2000" dirty="0">
                <a:latin typeface="Cambria Math" panose="02040503050406030204" pitchFamily="18" charset="0"/>
                <a:ea typeface="Cambria Math" panose="02040503050406030204" pitchFamily="18" charset="0"/>
              </a:rPr>
              <a:t>) + H</a:t>
            </a:r>
            <a:r>
              <a:rPr lang="pt-BR" sz="2000" baseline="-25000" dirty="0">
                <a:latin typeface="Cambria Math" panose="02040503050406030204" pitchFamily="18" charset="0"/>
                <a:ea typeface="Cambria Math" panose="02040503050406030204" pitchFamily="18" charset="0"/>
              </a:rPr>
              <a:t>2</a:t>
            </a:r>
            <a:r>
              <a:rPr lang="pt-BR" sz="2000" dirty="0">
                <a:latin typeface="Cambria Math" panose="02040503050406030204" pitchFamily="18" charset="0"/>
                <a:ea typeface="Cambria Math" panose="02040503050406030204" pitchFamily="18" charset="0"/>
              </a:rPr>
              <a:t>O</a:t>
            </a:r>
          </a:p>
          <a:p>
            <a:pPr>
              <a:spcAft>
                <a:spcPts val="1000"/>
              </a:spcAft>
            </a:pPr>
            <a:r>
              <a:rPr lang="pt-BR" dirty="0">
                <a:ea typeface="Cambria Math" panose="02040503050406030204" pitchFamily="18" charset="0"/>
              </a:rPr>
              <a:t>Equazione ionica:</a:t>
            </a:r>
          </a:p>
          <a:p>
            <a:pPr algn="ctr"/>
            <a:r>
              <a:rPr lang="pt-BR" sz="2000" dirty="0">
                <a:latin typeface="Cambria Math" panose="02040503050406030204" pitchFamily="18" charset="0"/>
                <a:ea typeface="Cambria Math" panose="02040503050406030204" pitchFamily="18" charset="0"/>
              </a:rPr>
              <a:t>H</a:t>
            </a:r>
            <a:r>
              <a:rPr lang="pt-BR" sz="2000" baseline="30000" dirty="0">
                <a:latin typeface="Cambria Math" panose="02040503050406030204" pitchFamily="18" charset="0"/>
                <a:ea typeface="Cambria Math" panose="02040503050406030204" pitchFamily="18" charset="0"/>
              </a:rPr>
              <a:t>+</a:t>
            </a:r>
            <a:r>
              <a:rPr lang="pt-BR" sz="2000" dirty="0">
                <a:latin typeface="Cambria Math" panose="02040503050406030204" pitchFamily="18" charset="0"/>
                <a:ea typeface="Cambria Math" panose="02040503050406030204" pitchFamily="18" charset="0"/>
              </a:rPr>
              <a:t>(</a:t>
            </a:r>
            <a:r>
              <a:rPr lang="pt-BR" sz="2000" i="1" dirty="0">
                <a:latin typeface="Cambria Math" panose="02040503050406030204" pitchFamily="18" charset="0"/>
                <a:ea typeface="Cambria Math" panose="02040503050406030204" pitchFamily="18" charset="0"/>
              </a:rPr>
              <a:t>aq</a:t>
            </a:r>
            <a:r>
              <a:rPr lang="pt-BR" sz="2000" dirty="0">
                <a:latin typeface="Cambria Math" panose="02040503050406030204" pitchFamily="18" charset="0"/>
                <a:ea typeface="Cambria Math" panose="02040503050406030204" pitchFamily="18" charset="0"/>
              </a:rPr>
              <a:t>) + NO</a:t>
            </a:r>
            <a:r>
              <a:rPr lang="pt-BR" sz="2000" baseline="-25000" dirty="0">
                <a:latin typeface="Cambria Math" panose="02040503050406030204" pitchFamily="18" charset="0"/>
                <a:ea typeface="Cambria Math" panose="02040503050406030204" pitchFamily="18" charset="0"/>
              </a:rPr>
              <a:t>3</a:t>
            </a:r>
            <a:r>
              <a:rPr lang="pt-BR" sz="2000" baseline="30000" dirty="0">
                <a:latin typeface="Cambria Math" panose="02040503050406030204" pitchFamily="18" charset="0"/>
                <a:ea typeface="Cambria Math" panose="02040503050406030204" pitchFamily="18" charset="0"/>
              </a:rPr>
              <a:t>–</a:t>
            </a:r>
            <a:r>
              <a:rPr lang="pt-BR" sz="2000" dirty="0">
                <a:latin typeface="Cambria Math" panose="02040503050406030204" pitchFamily="18" charset="0"/>
                <a:ea typeface="Cambria Math" panose="02040503050406030204" pitchFamily="18" charset="0"/>
              </a:rPr>
              <a:t>(</a:t>
            </a:r>
            <a:r>
              <a:rPr lang="pt-BR" sz="2000" i="1" dirty="0">
                <a:latin typeface="Cambria Math" panose="02040503050406030204" pitchFamily="18" charset="0"/>
                <a:ea typeface="Cambria Math" panose="02040503050406030204" pitchFamily="18" charset="0"/>
              </a:rPr>
              <a:t>aq</a:t>
            </a:r>
            <a:r>
              <a:rPr lang="pt-BR" sz="2000" dirty="0">
                <a:latin typeface="Cambria Math" panose="02040503050406030204" pitchFamily="18" charset="0"/>
                <a:ea typeface="Cambria Math" panose="02040503050406030204" pitchFamily="18" charset="0"/>
              </a:rPr>
              <a:t>) + K</a:t>
            </a:r>
            <a:r>
              <a:rPr lang="pt-BR" sz="2000" baseline="30000" dirty="0">
                <a:latin typeface="Cambria Math" panose="02040503050406030204" pitchFamily="18" charset="0"/>
                <a:ea typeface="Cambria Math" panose="02040503050406030204" pitchFamily="18" charset="0"/>
              </a:rPr>
              <a:t>+</a:t>
            </a:r>
            <a:r>
              <a:rPr lang="pt-BR" sz="2000" dirty="0">
                <a:latin typeface="Cambria Math" panose="02040503050406030204" pitchFamily="18" charset="0"/>
                <a:ea typeface="Cambria Math" panose="02040503050406030204" pitchFamily="18" charset="0"/>
              </a:rPr>
              <a:t>(</a:t>
            </a:r>
            <a:r>
              <a:rPr lang="pt-BR" sz="2000" i="1" dirty="0">
                <a:latin typeface="Cambria Math" panose="02040503050406030204" pitchFamily="18" charset="0"/>
                <a:ea typeface="Cambria Math" panose="02040503050406030204" pitchFamily="18" charset="0"/>
              </a:rPr>
              <a:t>aq</a:t>
            </a:r>
            <a:r>
              <a:rPr lang="pt-BR" sz="2000" dirty="0">
                <a:latin typeface="Cambria Math" panose="02040503050406030204" pitchFamily="18" charset="0"/>
                <a:ea typeface="Cambria Math" panose="02040503050406030204" pitchFamily="18" charset="0"/>
              </a:rPr>
              <a:t>) + OH</a:t>
            </a:r>
            <a:r>
              <a:rPr lang="pt-BR" sz="2000" baseline="30000" dirty="0">
                <a:latin typeface="Cambria Math" panose="02040503050406030204" pitchFamily="18" charset="0"/>
                <a:ea typeface="Cambria Math" panose="02040503050406030204" pitchFamily="18" charset="0"/>
              </a:rPr>
              <a:t>–</a:t>
            </a:r>
            <a:r>
              <a:rPr lang="pt-BR" sz="2000" dirty="0">
                <a:latin typeface="Cambria Math" panose="02040503050406030204" pitchFamily="18" charset="0"/>
                <a:ea typeface="Cambria Math" panose="02040503050406030204" pitchFamily="18" charset="0"/>
              </a:rPr>
              <a:t>(</a:t>
            </a:r>
            <a:r>
              <a:rPr lang="pt-BR" sz="2000" i="1" dirty="0">
                <a:latin typeface="Cambria Math" panose="02040503050406030204" pitchFamily="18" charset="0"/>
                <a:ea typeface="Cambria Math" panose="02040503050406030204" pitchFamily="18" charset="0"/>
              </a:rPr>
              <a:t>aq</a:t>
            </a:r>
            <a:r>
              <a:rPr lang="pt-BR" sz="2000" dirty="0">
                <a:latin typeface="Cambria Math" panose="02040503050406030204" pitchFamily="18" charset="0"/>
                <a:ea typeface="Cambria Math" panose="02040503050406030204" pitchFamily="18" charset="0"/>
              </a:rPr>
              <a:t>) ⟶ K</a:t>
            </a:r>
            <a:r>
              <a:rPr lang="pt-BR" sz="2000" baseline="30000" dirty="0">
                <a:latin typeface="Cambria Math" panose="02040503050406030204" pitchFamily="18" charset="0"/>
                <a:ea typeface="Cambria Math" panose="02040503050406030204" pitchFamily="18" charset="0"/>
              </a:rPr>
              <a:t>+</a:t>
            </a:r>
            <a:r>
              <a:rPr lang="pt-BR" sz="2000" dirty="0">
                <a:latin typeface="Cambria Math" panose="02040503050406030204" pitchFamily="18" charset="0"/>
                <a:ea typeface="Cambria Math" panose="02040503050406030204" pitchFamily="18" charset="0"/>
              </a:rPr>
              <a:t>(</a:t>
            </a:r>
            <a:r>
              <a:rPr lang="pt-BR" sz="2000" i="1" dirty="0">
                <a:latin typeface="Cambria Math" panose="02040503050406030204" pitchFamily="18" charset="0"/>
                <a:ea typeface="Cambria Math" panose="02040503050406030204" pitchFamily="18" charset="0"/>
              </a:rPr>
              <a:t>aq</a:t>
            </a:r>
            <a:r>
              <a:rPr lang="pt-BR" sz="2000" dirty="0">
                <a:latin typeface="Cambria Math" panose="02040503050406030204" pitchFamily="18" charset="0"/>
                <a:ea typeface="Cambria Math" panose="02040503050406030204" pitchFamily="18" charset="0"/>
              </a:rPr>
              <a:t>) + NO</a:t>
            </a:r>
            <a:r>
              <a:rPr lang="pt-BR" sz="2000" baseline="-25000" dirty="0">
                <a:latin typeface="Cambria Math" panose="02040503050406030204" pitchFamily="18" charset="0"/>
                <a:ea typeface="Cambria Math" panose="02040503050406030204" pitchFamily="18" charset="0"/>
              </a:rPr>
              <a:t>3</a:t>
            </a:r>
            <a:r>
              <a:rPr lang="pt-BR" sz="2000" baseline="30000" dirty="0">
                <a:latin typeface="Cambria Math" panose="02040503050406030204" pitchFamily="18" charset="0"/>
                <a:ea typeface="Cambria Math" panose="02040503050406030204" pitchFamily="18" charset="0"/>
              </a:rPr>
              <a:t>–</a:t>
            </a:r>
            <a:r>
              <a:rPr lang="pt-BR" sz="2000" dirty="0">
                <a:latin typeface="Cambria Math" panose="02040503050406030204" pitchFamily="18" charset="0"/>
                <a:ea typeface="Cambria Math" panose="02040503050406030204" pitchFamily="18" charset="0"/>
              </a:rPr>
              <a:t>(</a:t>
            </a:r>
            <a:r>
              <a:rPr lang="pt-BR" sz="2000" i="1" dirty="0">
                <a:latin typeface="Cambria Math" panose="02040503050406030204" pitchFamily="18" charset="0"/>
                <a:ea typeface="Cambria Math" panose="02040503050406030204" pitchFamily="18" charset="0"/>
              </a:rPr>
              <a:t>aq</a:t>
            </a:r>
            <a:r>
              <a:rPr lang="pt-BR" sz="2000" dirty="0">
                <a:latin typeface="Cambria Math" panose="02040503050406030204" pitchFamily="18" charset="0"/>
                <a:ea typeface="Cambria Math" panose="02040503050406030204" pitchFamily="18" charset="0"/>
              </a:rPr>
              <a:t>) + H</a:t>
            </a:r>
            <a:r>
              <a:rPr lang="pt-BR" sz="2000" baseline="-25000" dirty="0">
                <a:latin typeface="Cambria Math" panose="02040503050406030204" pitchFamily="18" charset="0"/>
                <a:ea typeface="Cambria Math" panose="02040503050406030204" pitchFamily="18" charset="0"/>
              </a:rPr>
              <a:t>2</a:t>
            </a:r>
            <a:r>
              <a:rPr lang="pt-BR" sz="2000" dirty="0">
                <a:latin typeface="Cambria Math" panose="02040503050406030204" pitchFamily="18" charset="0"/>
                <a:ea typeface="Cambria Math" panose="02040503050406030204" pitchFamily="18" charset="0"/>
              </a:rPr>
              <a:t>O</a:t>
            </a:r>
          </a:p>
          <a:p>
            <a:pPr>
              <a:spcAft>
                <a:spcPts val="1000"/>
              </a:spcAft>
            </a:pPr>
            <a:r>
              <a:rPr lang="pt-BR" dirty="0">
                <a:ea typeface="Cambria Math" panose="02040503050406030204" pitchFamily="18" charset="0"/>
              </a:rPr>
              <a:t>Equazione ionica netta:</a:t>
            </a:r>
          </a:p>
          <a:p>
            <a:pPr algn="ctr"/>
            <a:r>
              <a:rPr lang="pt-BR" sz="2000" dirty="0">
                <a:latin typeface="Cambria Math" panose="02040503050406030204" pitchFamily="18" charset="0"/>
                <a:ea typeface="Cambria Math" panose="02040503050406030204" pitchFamily="18" charset="0"/>
              </a:rPr>
              <a:t>H</a:t>
            </a:r>
            <a:r>
              <a:rPr lang="pt-BR" sz="2000" baseline="30000" dirty="0">
                <a:latin typeface="Cambria Math" panose="02040503050406030204" pitchFamily="18" charset="0"/>
                <a:ea typeface="Cambria Math" panose="02040503050406030204" pitchFamily="18" charset="0"/>
              </a:rPr>
              <a:t>+</a:t>
            </a:r>
            <a:r>
              <a:rPr lang="pt-BR" sz="2000" dirty="0">
                <a:latin typeface="Cambria Math" panose="02040503050406030204" pitchFamily="18" charset="0"/>
                <a:ea typeface="Cambria Math" panose="02040503050406030204" pitchFamily="18" charset="0"/>
              </a:rPr>
              <a:t>(</a:t>
            </a:r>
            <a:r>
              <a:rPr lang="pt-BR" sz="2000" i="1" dirty="0">
                <a:latin typeface="Cambria Math" panose="02040503050406030204" pitchFamily="18" charset="0"/>
                <a:ea typeface="Cambria Math" panose="02040503050406030204" pitchFamily="18" charset="0"/>
              </a:rPr>
              <a:t>aq</a:t>
            </a:r>
            <a:r>
              <a:rPr lang="pt-BR" sz="2000" dirty="0">
                <a:latin typeface="Cambria Math" panose="02040503050406030204" pitchFamily="18" charset="0"/>
                <a:ea typeface="Cambria Math" panose="02040503050406030204" pitchFamily="18" charset="0"/>
              </a:rPr>
              <a:t>) + OH</a:t>
            </a:r>
            <a:r>
              <a:rPr lang="pt-BR" sz="2000" baseline="30000" dirty="0">
                <a:latin typeface="Cambria Math" panose="02040503050406030204" pitchFamily="18" charset="0"/>
                <a:ea typeface="Cambria Math" panose="02040503050406030204" pitchFamily="18" charset="0"/>
              </a:rPr>
              <a:t>–</a:t>
            </a:r>
            <a:r>
              <a:rPr lang="pt-BR" sz="2000" dirty="0">
                <a:latin typeface="Cambria Math" panose="02040503050406030204" pitchFamily="18" charset="0"/>
                <a:ea typeface="Cambria Math" panose="02040503050406030204" pitchFamily="18" charset="0"/>
              </a:rPr>
              <a:t>(</a:t>
            </a:r>
            <a:r>
              <a:rPr lang="pt-BR" sz="2000" i="1" dirty="0">
                <a:latin typeface="Cambria Math" panose="02040503050406030204" pitchFamily="18" charset="0"/>
                <a:ea typeface="Cambria Math" panose="02040503050406030204" pitchFamily="18" charset="0"/>
              </a:rPr>
              <a:t>aq</a:t>
            </a:r>
            <a:r>
              <a:rPr lang="pt-BR" sz="2000" dirty="0">
                <a:latin typeface="Cambria Math" panose="02040503050406030204" pitchFamily="18" charset="0"/>
                <a:ea typeface="Cambria Math" panose="02040503050406030204" pitchFamily="18" charset="0"/>
              </a:rPr>
              <a:t>) ⟶ H</a:t>
            </a:r>
            <a:r>
              <a:rPr lang="pt-BR" sz="2000" baseline="-25000" dirty="0">
                <a:latin typeface="Cambria Math" panose="02040503050406030204" pitchFamily="18" charset="0"/>
                <a:ea typeface="Cambria Math" panose="02040503050406030204" pitchFamily="18" charset="0"/>
              </a:rPr>
              <a:t>2</a:t>
            </a:r>
            <a:r>
              <a:rPr lang="pt-BR" sz="2000" dirty="0">
                <a:latin typeface="Cambria Math" panose="02040503050406030204" pitchFamily="18" charset="0"/>
                <a:ea typeface="Cambria Math" panose="02040503050406030204" pitchFamily="18" charset="0"/>
              </a:rPr>
              <a:t>O</a:t>
            </a:r>
          </a:p>
        </p:txBody>
      </p:sp>
      <p:sp>
        <p:nvSpPr>
          <p:cNvPr id="4" name="Segnaposto piè di pagina 3">
            <a:extLst>
              <a:ext uri="{FF2B5EF4-FFF2-40B4-BE49-F238E27FC236}">
                <a16:creationId xmlns:a16="http://schemas.microsoft.com/office/drawing/2014/main" id="{EC95DF88-9B10-4D74-880F-8D019F848564}"/>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684892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B6A8E0-9F2D-4980-B722-DA1411476C04}"/>
              </a:ext>
            </a:extLst>
          </p:cNvPr>
          <p:cNvSpPr>
            <a:spLocks noGrp="1"/>
          </p:cNvSpPr>
          <p:nvPr>
            <p:ph type="title"/>
          </p:nvPr>
        </p:nvSpPr>
        <p:spPr/>
        <p:txBody>
          <a:bodyPr/>
          <a:lstStyle/>
          <a:p>
            <a:r>
              <a:rPr lang="it-IT" dirty="0"/>
              <a:t>Le reazioni di acidi e basi</a:t>
            </a:r>
          </a:p>
        </p:txBody>
      </p:sp>
      <p:sp>
        <p:nvSpPr>
          <p:cNvPr id="3" name="Segnaposto contenuto 2">
            <a:extLst>
              <a:ext uri="{FF2B5EF4-FFF2-40B4-BE49-F238E27FC236}">
                <a16:creationId xmlns:a16="http://schemas.microsoft.com/office/drawing/2014/main" id="{FFCA11AE-5857-421C-988D-81D37AD941EF}"/>
              </a:ext>
            </a:extLst>
          </p:cNvPr>
          <p:cNvSpPr>
            <a:spLocks noGrp="1"/>
          </p:cNvSpPr>
          <p:nvPr>
            <p:ph idx="1"/>
          </p:nvPr>
        </p:nvSpPr>
        <p:spPr>
          <a:xfrm>
            <a:off x="457200" y="1340768"/>
            <a:ext cx="8291264" cy="4896544"/>
          </a:xfrm>
        </p:spPr>
        <p:txBody>
          <a:bodyPr/>
          <a:lstStyle/>
          <a:p>
            <a:r>
              <a:rPr lang="it-IT" dirty="0"/>
              <a:t>La produzione di acqua nelle reazioni di neutralizzazione è un caso particolare di un fenomeno più generale tipico delle reazioni ioniche: la formazione di un elettrolita debole a partire da reagenti che si comportano come elettroliti forti.</a:t>
            </a:r>
          </a:p>
          <a:p>
            <a:pPr lvl="0">
              <a:spcAft>
                <a:spcPts val="1000"/>
              </a:spcAft>
            </a:pPr>
            <a:r>
              <a:rPr lang="pt-BR" dirty="0">
                <a:solidFill>
                  <a:srgbClr val="000000"/>
                </a:solidFill>
                <a:ea typeface="Cambria Math" panose="02040503050406030204" pitchFamily="18" charset="0"/>
              </a:rPr>
              <a:t>Equazione molecolare:</a:t>
            </a:r>
          </a:p>
          <a:p>
            <a:pPr lvl="0" algn="ctr"/>
            <a:r>
              <a:rPr lang="pt-BR" sz="2000" dirty="0">
                <a:solidFill>
                  <a:srgbClr val="000000"/>
                </a:solidFill>
                <a:latin typeface="Cambria Math" panose="02040503050406030204" pitchFamily="18" charset="0"/>
                <a:ea typeface="Cambria Math" panose="02040503050406030204" pitchFamily="18" charset="0"/>
              </a:rPr>
              <a:t>HCl(</a:t>
            </a:r>
            <a:r>
              <a:rPr lang="pt-BR" sz="2000" i="1" dirty="0">
                <a:solidFill>
                  <a:srgbClr val="000000"/>
                </a:solidFill>
                <a:latin typeface="Cambria Math" panose="02040503050406030204" pitchFamily="18" charset="0"/>
                <a:ea typeface="Cambria Math" panose="02040503050406030204" pitchFamily="18" charset="0"/>
              </a:rPr>
              <a:t>aq</a:t>
            </a:r>
            <a:r>
              <a:rPr lang="pt-BR" sz="2000" dirty="0">
                <a:solidFill>
                  <a:srgbClr val="000000"/>
                </a:solidFill>
                <a:latin typeface="Cambria Math" panose="02040503050406030204" pitchFamily="18" charset="0"/>
                <a:ea typeface="Cambria Math" panose="02040503050406030204" pitchFamily="18" charset="0"/>
              </a:rPr>
              <a:t>) + HCOONa(</a:t>
            </a:r>
            <a:r>
              <a:rPr lang="pt-BR" sz="2000" i="1" dirty="0">
                <a:solidFill>
                  <a:srgbClr val="000000"/>
                </a:solidFill>
                <a:latin typeface="Cambria Math" panose="02040503050406030204" pitchFamily="18" charset="0"/>
                <a:ea typeface="Cambria Math" panose="02040503050406030204" pitchFamily="18" charset="0"/>
              </a:rPr>
              <a:t>aq</a:t>
            </a:r>
            <a:r>
              <a:rPr lang="pt-BR" sz="2000" dirty="0">
                <a:solidFill>
                  <a:srgbClr val="000000"/>
                </a:solidFill>
                <a:latin typeface="Cambria Math" panose="02040503050406030204" pitchFamily="18" charset="0"/>
                <a:ea typeface="Cambria Math" panose="02040503050406030204" pitchFamily="18" charset="0"/>
              </a:rPr>
              <a:t>) ⟶ HCOOH(</a:t>
            </a:r>
            <a:r>
              <a:rPr lang="pt-BR" sz="2000" i="1" dirty="0">
                <a:solidFill>
                  <a:srgbClr val="000000"/>
                </a:solidFill>
                <a:latin typeface="Cambria Math" panose="02040503050406030204" pitchFamily="18" charset="0"/>
                <a:ea typeface="Cambria Math" panose="02040503050406030204" pitchFamily="18" charset="0"/>
              </a:rPr>
              <a:t>aq</a:t>
            </a:r>
            <a:r>
              <a:rPr lang="pt-BR" sz="2000" dirty="0">
                <a:solidFill>
                  <a:srgbClr val="000000"/>
                </a:solidFill>
                <a:latin typeface="Cambria Math" panose="02040503050406030204" pitchFamily="18" charset="0"/>
                <a:ea typeface="Cambria Math" panose="02040503050406030204" pitchFamily="18" charset="0"/>
              </a:rPr>
              <a:t>) + NaCl(</a:t>
            </a:r>
            <a:r>
              <a:rPr lang="pt-BR" sz="2000" i="1" dirty="0">
                <a:solidFill>
                  <a:srgbClr val="000000"/>
                </a:solidFill>
                <a:latin typeface="Cambria Math" panose="02040503050406030204" pitchFamily="18" charset="0"/>
                <a:ea typeface="Cambria Math" panose="02040503050406030204" pitchFamily="18" charset="0"/>
              </a:rPr>
              <a:t>aq</a:t>
            </a:r>
            <a:r>
              <a:rPr lang="pt-BR" sz="2000" dirty="0">
                <a:solidFill>
                  <a:srgbClr val="000000"/>
                </a:solidFill>
                <a:latin typeface="Cambria Math" panose="02040503050406030204" pitchFamily="18" charset="0"/>
                <a:ea typeface="Cambria Math" panose="02040503050406030204" pitchFamily="18" charset="0"/>
              </a:rPr>
              <a:t>)</a:t>
            </a:r>
          </a:p>
          <a:p>
            <a:pPr lvl="0">
              <a:spcAft>
                <a:spcPts val="1000"/>
              </a:spcAft>
            </a:pPr>
            <a:r>
              <a:rPr lang="pt-BR" dirty="0">
                <a:solidFill>
                  <a:srgbClr val="000000"/>
                </a:solidFill>
                <a:ea typeface="Cambria Math" panose="02040503050406030204" pitchFamily="18" charset="0"/>
              </a:rPr>
              <a:t>Equazione ionica:</a:t>
            </a:r>
          </a:p>
          <a:p>
            <a:pPr lvl="0" algn="ctr"/>
            <a:r>
              <a:rPr lang="pt-BR" sz="2000" dirty="0">
                <a:solidFill>
                  <a:srgbClr val="000000"/>
                </a:solidFill>
                <a:latin typeface="Cambria Math" panose="02040503050406030204" pitchFamily="18" charset="0"/>
                <a:ea typeface="Cambria Math" panose="02040503050406030204" pitchFamily="18" charset="0"/>
              </a:rPr>
              <a:t>H</a:t>
            </a:r>
            <a:r>
              <a:rPr lang="pt-BR" sz="2000" baseline="30000" dirty="0">
                <a:solidFill>
                  <a:srgbClr val="000000"/>
                </a:solidFill>
                <a:latin typeface="Cambria Math" panose="02040503050406030204" pitchFamily="18" charset="0"/>
                <a:ea typeface="Cambria Math" panose="02040503050406030204" pitchFamily="18" charset="0"/>
              </a:rPr>
              <a:t>+</a:t>
            </a:r>
            <a:r>
              <a:rPr lang="pt-BR" sz="2000" dirty="0">
                <a:solidFill>
                  <a:srgbClr val="000000"/>
                </a:solidFill>
                <a:latin typeface="Cambria Math" panose="02040503050406030204" pitchFamily="18" charset="0"/>
                <a:ea typeface="Cambria Math" panose="02040503050406030204" pitchFamily="18" charset="0"/>
              </a:rPr>
              <a:t>(</a:t>
            </a:r>
            <a:r>
              <a:rPr lang="pt-BR" sz="2000" i="1" dirty="0">
                <a:solidFill>
                  <a:srgbClr val="000000"/>
                </a:solidFill>
                <a:latin typeface="Cambria Math" panose="02040503050406030204" pitchFamily="18" charset="0"/>
                <a:ea typeface="Cambria Math" panose="02040503050406030204" pitchFamily="18" charset="0"/>
              </a:rPr>
              <a:t>aq</a:t>
            </a:r>
            <a:r>
              <a:rPr lang="pt-BR" sz="2000" dirty="0">
                <a:solidFill>
                  <a:srgbClr val="000000"/>
                </a:solidFill>
                <a:latin typeface="Cambria Math" panose="02040503050406030204" pitchFamily="18" charset="0"/>
                <a:ea typeface="Cambria Math" panose="02040503050406030204" pitchFamily="18" charset="0"/>
              </a:rPr>
              <a:t>) + Cl</a:t>
            </a:r>
            <a:r>
              <a:rPr lang="pt-BR" sz="2000" baseline="30000" dirty="0">
                <a:solidFill>
                  <a:srgbClr val="000000"/>
                </a:solidFill>
                <a:latin typeface="Cambria Math" panose="02040503050406030204" pitchFamily="18" charset="0"/>
                <a:ea typeface="Cambria Math" panose="02040503050406030204" pitchFamily="18" charset="0"/>
              </a:rPr>
              <a:t>–</a:t>
            </a:r>
            <a:r>
              <a:rPr lang="pt-BR" sz="2000" dirty="0">
                <a:solidFill>
                  <a:srgbClr val="000000"/>
                </a:solidFill>
                <a:latin typeface="Cambria Math" panose="02040503050406030204" pitchFamily="18" charset="0"/>
                <a:ea typeface="Cambria Math" panose="02040503050406030204" pitchFamily="18" charset="0"/>
              </a:rPr>
              <a:t>(</a:t>
            </a:r>
            <a:r>
              <a:rPr lang="pt-BR" sz="2000" i="1" dirty="0">
                <a:solidFill>
                  <a:srgbClr val="000000"/>
                </a:solidFill>
                <a:latin typeface="Cambria Math" panose="02040503050406030204" pitchFamily="18" charset="0"/>
                <a:ea typeface="Cambria Math" panose="02040503050406030204" pitchFamily="18" charset="0"/>
              </a:rPr>
              <a:t>aq</a:t>
            </a:r>
            <a:r>
              <a:rPr lang="pt-BR" sz="2000" dirty="0">
                <a:solidFill>
                  <a:srgbClr val="000000"/>
                </a:solidFill>
                <a:latin typeface="Cambria Math" panose="02040503050406030204" pitchFamily="18" charset="0"/>
                <a:ea typeface="Cambria Math" panose="02040503050406030204" pitchFamily="18" charset="0"/>
              </a:rPr>
              <a:t>) + Na</a:t>
            </a:r>
            <a:r>
              <a:rPr lang="pt-BR" sz="2000" baseline="30000" dirty="0">
                <a:solidFill>
                  <a:srgbClr val="000000"/>
                </a:solidFill>
                <a:latin typeface="Cambria Math" panose="02040503050406030204" pitchFamily="18" charset="0"/>
                <a:ea typeface="Cambria Math" panose="02040503050406030204" pitchFamily="18" charset="0"/>
              </a:rPr>
              <a:t>+</a:t>
            </a:r>
            <a:r>
              <a:rPr lang="pt-BR" sz="2000" dirty="0">
                <a:solidFill>
                  <a:srgbClr val="000000"/>
                </a:solidFill>
                <a:latin typeface="Cambria Math" panose="02040503050406030204" pitchFamily="18" charset="0"/>
                <a:ea typeface="Cambria Math" panose="02040503050406030204" pitchFamily="18" charset="0"/>
              </a:rPr>
              <a:t>(</a:t>
            </a:r>
            <a:r>
              <a:rPr lang="pt-BR" sz="2000" i="1" dirty="0">
                <a:solidFill>
                  <a:srgbClr val="000000"/>
                </a:solidFill>
                <a:latin typeface="Cambria Math" panose="02040503050406030204" pitchFamily="18" charset="0"/>
                <a:ea typeface="Cambria Math" panose="02040503050406030204" pitchFamily="18" charset="0"/>
              </a:rPr>
              <a:t>aq</a:t>
            </a:r>
            <a:r>
              <a:rPr lang="pt-BR" sz="2000" dirty="0">
                <a:solidFill>
                  <a:srgbClr val="000000"/>
                </a:solidFill>
                <a:latin typeface="Cambria Math" panose="02040503050406030204" pitchFamily="18" charset="0"/>
                <a:ea typeface="Cambria Math" panose="02040503050406030204" pitchFamily="18" charset="0"/>
              </a:rPr>
              <a:t>) + HCOO</a:t>
            </a:r>
            <a:r>
              <a:rPr lang="pt-BR" sz="2000" baseline="30000" dirty="0">
                <a:solidFill>
                  <a:srgbClr val="000000"/>
                </a:solidFill>
                <a:latin typeface="Cambria Math" panose="02040503050406030204" pitchFamily="18" charset="0"/>
                <a:ea typeface="Cambria Math" panose="02040503050406030204" pitchFamily="18" charset="0"/>
              </a:rPr>
              <a:t>–</a:t>
            </a:r>
            <a:r>
              <a:rPr lang="pt-BR" sz="2000" dirty="0">
                <a:solidFill>
                  <a:srgbClr val="000000"/>
                </a:solidFill>
                <a:latin typeface="Cambria Math" panose="02040503050406030204" pitchFamily="18" charset="0"/>
                <a:ea typeface="Cambria Math" panose="02040503050406030204" pitchFamily="18" charset="0"/>
              </a:rPr>
              <a:t>(</a:t>
            </a:r>
            <a:r>
              <a:rPr lang="pt-BR" sz="2000" i="1" dirty="0">
                <a:solidFill>
                  <a:srgbClr val="000000"/>
                </a:solidFill>
                <a:latin typeface="Cambria Math" panose="02040503050406030204" pitchFamily="18" charset="0"/>
                <a:ea typeface="Cambria Math" panose="02040503050406030204" pitchFamily="18" charset="0"/>
              </a:rPr>
              <a:t>aq</a:t>
            </a:r>
            <a:r>
              <a:rPr lang="pt-BR" sz="2000" dirty="0">
                <a:solidFill>
                  <a:srgbClr val="000000"/>
                </a:solidFill>
                <a:latin typeface="Cambria Math" panose="02040503050406030204" pitchFamily="18" charset="0"/>
                <a:ea typeface="Cambria Math" panose="02040503050406030204" pitchFamily="18" charset="0"/>
              </a:rPr>
              <a:t>) ⟶ HCOOH(</a:t>
            </a:r>
            <a:r>
              <a:rPr lang="pt-BR" sz="2000" i="1" dirty="0">
                <a:solidFill>
                  <a:srgbClr val="000000"/>
                </a:solidFill>
                <a:latin typeface="Cambria Math" panose="02040503050406030204" pitchFamily="18" charset="0"/>
                <a:ea typeface="Cambria Math" panose="02040503050406030204" pitchFamily="18" charset="0"/>
              </a:rPr>
              <a:t>aq</a:t>
            </a:r>
            <a:r>
              <a:rPr lang="pt-BR" sz="2000" dirty="0">
                <a:solidFill>
                  <a:srgbClr val="000000"/>
                </a:solidFill>
                <a:latin typeface="Cambria Math" panose="02040503050406030204" pitchFamily="18" charset="0"/>
                <a:ea typeface="Cambria Math" panose="02040503050406030204" pitchFamily="18" charset="0"/>
              </a:rPr>
              <a:t>) + Na</a:t>
            </a:r>
            <a:r>
              <a:rPr lang="pt-BR" sz="2000" baseline="30000" dirty="0">
                <a:solidFill>
                  <a:srgbClr val="000000"/>
                </a:solidFill>
                <a:latin typeface="Cambria Math" panose="02040503050406030204" pitchFamily="18" charset="0"/>
                <a:ea typeface="Cambria Math" panose="02040503050406030204" pitchFamily="18" charset="0"/>
              </a:rPr>
              <a:t>+</a:t>
            </a:r>
            <a:r>
              <a:rPr lang="pt-BR" sz="2000" dirty="0">
                <a:solidFill>
                  <a:srgbClr val="000000"/>
                </a:solidFill>
                <a:latin typeface="Cambria Math" panose="02040503050406030204" pitchFamily="18" charset="0"/>
                <a:ea typeface="Cambria Math" panose="02040503050406030204" pitchFamily="18" charset="0"/>
              </a:rPr>
              <a:t>(</a:t>
            </a:r>
            <a:r>
              <a:rPr lang="pt-BR" sz="2000" i="1" dirty="0">
                <a:solidFill>
                  <a:srgbClr val="000000"/>
                </a:solidFill>
                <a:latin typeface="Cambria Math" panose="02040503050406030204" pitchFamily="18" charset="0"/>
                <a:ea typeface="Cambria Math" panose="02040503050406030204" pitchFamily="18" charset="0"/>
              </a:rPr>
              <a:t>aq</a:t>
            </a:r>
            <a:r>
              <a:rPr lang="pt-BR" sz="2000" dirty="0">
                <a:solidFill>
                  <a:srgbClr val="000000"/>
                </a:solidFill>
                <a:latin typeface="Cambria Math" panose="02040503050406030204" pitchFamily="18" charset="0"/>
                <a:ea typeface="Cambria Math" panose="02040503050406030204" pitchFamily="18" charset="0"/>
              </a:rPr>
              <a:t>) + Cl</a:t>
            </a:r>
            <a:r>
              <a:rPr lang="pt-BR" sz="2000" baseline="30000" dirty="0">
                <a:solidFill>
                  <a:srgbClr val="000000"/>
                </a:solidFill>
                <a:latin typeface="Cambria Math" panose="02040503050406030204" pitchFamily="18" charset="0"/>
                <a:ea typeface="Cambria Math" panose="02040503050406030204" pitchFamily="18" charset="0"/>
              </a:rPr>
              <a:t>–</a:t>
            </a:r>
            <a:endParaRPr lang="pt-BR" sz="2000" dirty="0">
              <a:solidFill>
                <a:srgbClr val="000000"/>
              </a:solidFill>
              <a:latin typeface="Cambria Math" panose="02040503050406030204" pitchFamily="18" charset="0"/>
              <a:ea typeface="Cambria Math" panose="02040503050406030204" pitchFamily="18" charset="0"/>
            </a:endParaRPr>
          </a:p>
          <a:p>
            <a:pPr lvl="0">
              <a:spcAft>
                <a:spcPts val="1000"/>
              </a:spcAft>
            </a:pPr>
            <a:r>
              <a:rPr lang="pt-BR" dirty="0">
                <a:solidFill>
                  <a:srgbClr val="000000"/>
                </a:solidFill>
                <a:ea typeface="Cambria Math" panose="02040503050406030204" pitchFamily="18" charset="0"/>
              </a:rPr>
              <a:t>Equazione ionica netta:</a:t>
            </a:r>
          </a:p>
          <a:p>
            <a:pPr lvl="0" algn="ctr"/>
            <a:r>
              <a:rPr lang="pt-BR" sz="2000" dirty="0">
                <a:solidFill>
                  <a:srgbClr val="000000"/>
                </a:solidFill>
                <a:latin typeface="Cambria Math" panose="02040503050406030204" pitchFamily="18" charset="0"/>
                <a:ea typeface="Cambria Math" panose="02040503050406030204" pitchFamily="18" charset="0"/>
              </a:rPr>
              <a:t>H</a:t>
            </a:r>
            <a:r>
              <a:rPr lang="pt-BR" sz="2000" baseline="30000" dirty="0">
                <a:solidFill>
                  <a:srgbClr val="000000"/>
                </a:solidFill>
                <a:latin typeface="Cambria Math" panose="02040503050406030204" pitchFamily="18" charset="0"/>
                <a:ea typeface="Cambria Math" panose="02040503050406030204" pitchFamily="18" charset="0"/>
              </a:rPr>
              <a:t>+</a:t>
            </a:r>
            <a:r>
              <a:rPr lang="pt-BR" sz="2000" dirty="0">
                <a:solidFill>
                  <a:srgbClr val="000000"/>
                </a:solidFill>
                <a:latin typeface="Cambria Math" panose="02040503050406030204" pitchFamily="18" charset="0"/>
                <a:ea typeface="Cambria Math" panose="02040503050406030204" pitchFamily="18" charset="0"/>
              </a:rPr>
              <a:t>(</a:t>
            </a:r>
            <a:r>
              <a:rPr lang="pt-BR" sz="2000" i="1" dirty="0">
                <a:solidFill>
                  <a:srgbClr val="000000"/>
                </a:solidFill>
                <a:latin typeface="Cambria Math" panose="02040503050406030204" pitchFamily="18" charset="0"/>
                <a:ea typeface="Cambria Math" panose="02040503050406030204" pitchFamily="18" charset="0"/>
              </a:rPr>
              <a:t>aq</a:t>
            </a:r>
            <a:r>
              <a:rPr lang="pt-BR" sz="2000" dirty="0">
                <a:solidFill>
                  <a:srgbClr val="000000"/>
                </a:solidFill>
                <a:latin typeface="Cambria Math" panose="02040503050406030204" pitchFamily="18" charset="0"/>
                <a:ea typeface="Cambria Math" panose="02040503050406030204" pitchFamily="18" charset="0"/>
              </a:rPr>
              <a:t>) + HCOO</a:t>
            </a:r>
            <a:r>
              <a:rPr lang="pt-BR" sz="2000" baseline="30000" dirty="0">
                <a:solidFill>
                  <a:srgbClr val="000000"/>
                </a:solidFill>
                <a:latin typeface="Cambria Math" panose="02040503050406030204" pitchFamily="18" charset="0"/>
                <a:ea typeface="Cambria Math" panose="02040503050406030204" pitchFamily="18" charset="0"/>
              </a:rPr>
              <a:t>–</a:t>
            </a:r>
            <a:r>
              <a:rPr lang="pt-BR" sz="2000" dirty="0">
                <a:solidFill>
                  <a:srgbClr val="000000"/>
                </a:solidFill>
                <a:latin typeface="Cambria Math" panose="02040503050406030204" pitchFamily="18" charset="0"/>
                <a:ea typeface="Cambria Math" panose="02040503050406030204" pitchFamily="18" charset="0"/>
              </a:rPr>
              <a:t>(</a:t>
            </a:r>
            <a:r>
              <a:rPr lang="pt-BR" sz="2000" i="1" dirty="0">
                <a:solidFill>
                  <a:srgbClr val="000000"/>
                </a:solidFill>
                <a:latin typeface="Cambria Math" panose="02040503050406030204" pitchFamily="18" charset="0"/>
                <a:ea typeface="Cambria Math" panose="02040503050406030204" pitchFamily="18" charset="0"/>
              </a:rPr>
              <a:t>aq</a:t>
            </a:r>
            <a:r>
              <a:rPr lang="pt-BR" sz="2000" dirty="0">
                <a:solidFill>
                  <a:srgbClr val="000000"/>
                </a:solidFill>
                <a:latin typeface="Cambria Math" panose="02040503050406030204" pitchFamily="18" charset="0"/>
                <a:ea typeface="Cambria Math" panose="02040503050406030204" pitchFamily="18" charset="0"/>
              </a:rPr>
              <a:t>) ⟶ HCOOH(</a:t>
            </a:r>
            <a:r>
              <a:rPr lang="pt-BR" sz="2000" i="1" dirty="0">
                <a:solidFill>
                  <a:srgbClr val="000000"/>
                </a:solidFill>
                <a:latin typeface="Cambria Math" panose="02040503050406030204" pitchFamily="18" charset="0"/>
                <a:ea typeface="Cambria Math" panose="02040503050406030204" pitchFamily="18" charset="0"/>
              </a:rPr>
              <a:t>aq</a:t>
            </a:r>
            <a:r>
              <a:rPr lang="pt-BR" sz="2000" dirty="0">
                <a:solidFill>
                  <a:srgbClr val="000000"/>
                </a:solidFill>
                <a:latin typeface="Cambria Math" panose="02040503050406030204" pitchFamily="18" charset="0"/>
                <a:ea typeface="Cambria Math" panose="02040503050406030204" pitchFamily="18" charset="0"/>
              </a:rPr>
              <a:t>)</a:t>
            </a:r>
          </a:p>
        </p:txBody>
      </p:sp>
      <p:sp>
        <p:nvSpPr>
          <p:cNvPr id="4" name="Segnaposto piè di pagina 3">
            <a:extLst>
              <a:ext uri="{FF2B5EF4-FFF2-40B4-BE49-F238E27FC236}">
                <a16:creationId xmlns:a16="http://schemas.microsoft.com/office/drawing/2014/main" id="{0A428F06-80C0-4B2E-AA06-D81917D1BA95}"/>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21943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A27B5E-7BA2-4F46-B470-A9F587FC2ED7}"/>
              </a:ext>
            </a:extLst>
          </p:cNvPr>
          <p:cNvSpPr>
            <a:spLocks noGrp="1"/>
          </p:cNvSpPr>
          <p:nvPr>
            <p:ph type="title"/>
          </p:nvPr>
        </p:nvSpPr>
        <p:spPr/>
        <p:txBody>
          <a:bodyPr/>
          <a:lstStyle/>
          <a:p>
            <a:r>
              <a:rPr lang="it-IT" dirty="0">
                <a:solidFill>
                  <a:srgbClr val="008080"/>
                </a:solidFill>
                <a:latin typeface="AlrightSans-Black"/>
              </a:rPr>
              <a:t>LA CHIMICA CON METODO</a:t>
            </a:r>
            <a:endParaRPr lang="it-IT" dirty="0">
              <a:solidFill>
                <a:srgbClr val="008080"/>
              </a:solidFill>
              <a:latin typeface="+mn-lt"/>
            </a:endParaRPr>
          </a:p>
        </p:txBody>
      </p:sp>
      <p:sp>
        <p:nvSpPr>
          <p:cNvPr id="8" name="Segnaposto contenuto 7">
            <a:extLst>
              <a:ext uri="{FF2B5EF4-FFF2-40B4-BE49-F238E27FC236}">
                <a16:creationId xmlns:a16="http://schemas.microsoft.com/office/drawing/2014/main" id="{F9D8C034-144F-4397-B341-0C15EA0F71DA}"/>
              </a:ext>
            </a:extLst>
          </p:cNvPr>
          <p:cNvSpPr>
            <a:spLocks noGrp="1"/>
          </p:cNvSpPr>
          <p:nvPr>
            <p:ph idx="1"/>
          </p:nvPr>
        </p:nvSpPr>
        <p:spPr>
          <a:xfrm>
            <a:off x="601216" y="1340768"/>
            <a:ext cx="8219256" cy="4680520"/>
          </a:xfrm>
        </p:spPr>
        <p:txBody>
          <a:bodyPr/>
          <a:lstStyle/>
          <a:p>
            <a:pPr marL="342900" lvl="0" indent="-342900">
              <a:spcAft>
                <a:spcPts val="1000"/>
              </a:spcAft>
              <a:buClr>
                <a:schemeClr val="accent1">
                  <a:lumMod val="75000"/>
                </a:schemeClr>
              </a:buClr>
              <a:buSzPct val="60000"/>
              <a:buFont typeface="Arial" panose="020B0604020202020204" pitchFamily="34" charset="0"/>
              <a:buChar char="►"/>
            </a:pPr>
            <a:r>
              <a:rPr lang="it-IT" sz="2000" b="1" dirty="0"/>
              <a:t>Come si imposta una reazione di neutralizzazione in forma ionica?</a:t>
            </a:r>
            <a:br>
              <a:rPr lang="it-IT" sz="2000" b="1" dirty="0"/>
            </a:br>
            <a:r>
              <a:rPr lang="it-IT" sz="2000" dirty="0"/>
              <a:t>Scriviamo le equazioni molecolare, ionica e ionica netta per la reazione tra </a:t>
            </a:r>
            <a:r>
              <a:rPr lang="it-IT" sz="2000" dirty="0" err="1"/>
              <a:t>HCl</a:t>
            </a:r>
            <a:r>
              <a:rPr lang="it-IT" sz="2000" dirty="0"/>
              <a:t>(</a:t>
            </a:r>
            <a:r>
              <a:rPr lang="it-IT" sz="2000" i="1" dirty="0" err="1"/>
              <a:t>aq</a:t>
            </a:r>
            <a:r>
              <a:rPr lang="it-IT" sz="2000" dirty="0"/>
              <a:t>) e Ca(OH)</a:t>
            </a:r>
            <a:r>
              <a:rPr lang="it-IT" sz="2000" baseline="-25000" dirty="0"/>
              <a:t>2</a:t>
            </a:r>
            <a:r>
              <a:rPr lang="it-IT" sz="2000" dirty="0"/>
              <a:t>(</a:t>
            </a:r>
            <a:r>
              <a:rPr lang="it-IT" sz="2000" i="1" dirty="0" err="1"/>
              <a:t>aq</a:t>
            </a:r>
            <a:r>
              <a:rPr lang="it-IT" sz="2000" dirty="0"/>
              <a:t>).</a:t>
            </a:r>
          </a:p>
        </p:txBody>
      </p:sp>
      <p:sp>
        <p:nvSpPr>
          <p:cNvPr id="5" name="Segnaposto piè di pagina 4">
            <a:extLst>
              <a:ext uri="{FF2B5EF4-FFF2-40B4-BE49-F238E27FC236}">
                <a16:creationId xmlns:a16="http://schemas.microsoft.com/office/drawing/2014/main" id="{7E2DD77D-90F4-4963-9D64-6D47E44FDDA4}"/>
              </a:ext>
            </a:extLst>
          </p:cNvPr>
          <p:cNvSpPr>
            <a:spLocks noGrp="1"/>
          </p:cNvSpPr>
          <p:nvPr>
            <p:ph type="ftr" sz="quarter" idx="10"/>
          </p:nvPr>
        </p:nvSpPr>
        <p:spPr/>
        <p:txBody>
          <a:bodyPr/>
          <a:lstStyle/>
          <a:p>
            <a:pPr>
              <a:defRPr/>
            </a:pPr>
            <a:r>
              <a:rPr lang="it-IT" altLang="it-IT" dirty="0"/>
              <a:t>Brady, </a:t>
            </a:r>
            <a:r>
              <a:rPr lang="it-IT" altLang="it-IT" dirty="0" err="1"/>
              <a:t>Jespersen</a:t>
            </a:r>
            <a:r>
              <a:rPr lang="it-IT" altLang="it-IT" dirty="0"/>
              <a:t>, </a:t>
            </a:r>
            <a:r>
              <a:rPr lang="it-IT" altLang="it-IT" dirty="0" err="1"/>
              <a:t>Hyslop</a:t>
            </a:r>
            <a:r>
              <a:rPr lang="it-IT" altLang="it-IT" dirty="0"/>
              <a:t>, </a:t>
            </a:r>
            <a:r>
              <a:rPr lang="it-IT" altLang="it-IT" dirty="0" err="1"/>
              <a:t>Pignocchino</a:t>
            </a:r>
            <a:r>
              <a:rPr lang="it-IT" altLang="it-IT" dirty="0"/>
              <a:t> </a:t>
            </a:r>
            <a:r>
              <a:rPr lang="it-IT" altLang="it-IT" i="1" dirty="0" err="1"/>
              <a:t>Chimica.blu</a:t>
            </a:r>
            <a:r>
              <a:rPr lang="it-IT" altLang="it-IT" i="1" dirty="0"/>
              <a:t> seconda edizione </a:t>
            </a:r>
            <a:r>
              <a:rPr lang="it-IT" altLang="it-IT" dirty="0"/>
              <a:t>© Zanichelli 2020</a:t>
            </a:r>
          </a:p>
        </p:txBody>
      </p:sp>
      <p:cxnSp>
        <p:nvCxnSpPr>
          <p:cNvPr id="6" name="Connettore diritto 5">
            <a:extLst>
              <a:ext uri="{FF2B5EF4-FFF2-40B4-BE49-F238E27FC236}">
                <a16:creationId xmlns:a16="http://schemas.microsoft.com/office/drawing/2014/main" id="{75B53534-2613-4354-955E-542C54D2B5E9}"/>
              </a:ext>
            </a:extLst>
          </p:cNvPr>
          <p:cNvCxnSpPr>
            <a:cxnSpLocks/>
          </p:cNvCxnSpPr>
          <p:nvPr/>
        </p:nvCxnSpPr>
        <p:spPr bwMode="auto">
          <a:xfrm>
            <a:off x="455051" y="1362672"/>
            <a:ext cx="2149" cy="4874640"/>
          </a:xfrm>
          <a:prstGeom prst="line">
            <a:avLst/>
          </a:prstGeom>
          <a:solidFill>
            <a:schemeClr val="accent1"/>
          </a:solidFill>
          <a:ln w="19050" cap="flat" cmpd="sng" algn="ctr">
            <a:solidFill>
              <a:srgbClr val="008080"/>
            </a:solidFill>
            <a:prstDash val="solid"/>
            <a:round/>
            <a:headEnd type="none" w="med" len="med"/>
            <a:tailEnd type="none" w="med" len="med"/>
          </a:ln>
          <a:effectLst/>
        </p:spPr>
      </p:cxnSp>
    </p:spTree>
    <p:extLst>
      <p:ext uri="{BB962C8B-B14F-4D97-AF65-F5344CB8AC3E}">
        <p14:creationId xmlns:p14="http://schemas.microsoft.com/office/powerpoint/2010/main" val="3289199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992F27-483A-432C-B7AA-E4A8363153DC}"/>
              </a:ext>
            </a:extLst>
          </p:cNvPr>
          <p:cNvSpPr>
            <a:spLocks noGrp="1"/>
          </p:cNvSpPr>
          <p:nvPr>
            <p:ph type="title"/>
          </p:nvPr>
        </p:nvSpPr>
        <p:spPr/>
        <p:txBody>
          <a:bodyPr/>
          <a:lstStyle/>
          <a:p>
            <a:r>
              <a:rPr lang="it-IT" altLang="it-IT" dirty="0"/>
              <a:t>Le reazioni in soluzione</a:t>
            </a:r>
            <a:br>
              <a:rPr lang="it-IT" altLang="it-IT" dirty="0"/>
            </a:br>
            <a:r>
              <a:rPr lang="it-IT" altLang="it-IT" dirty="0"/>
              <a:t>in cui si formano gas</a:t>
            </a:r>
            <a:endParaRPr lang="it-IT" dirty="0"/>
          </a:p>
        </p:txBody>
      </p:sp>
      <p:sp>
        <p:nvSpPr>
          <p:cNvPr id="3" name="Segnaposto contenuto 2">
            <a:extLst>
              <a:ext uri="{FF2B5EF4-FFF2-40B4-BE49-F238E27FC236}">
                <a16:creationId xmlns:a16="http://schemas.microsoft.com/office/drawing/2014/main" id="{1B70AE1E-41FD-41C3-A1C8-DB93DB017D6E}"/>
              </a:ext>
            </a:extLst>
          </p:cNvPr>
          <p:cNvSpPr>
            <a:spLocks noGrp="1"/>
          </p:cNvSpPr>
          <p:nvPr>
            <p:ph idx="1"/>
          </p:nvPr>
        </p:nvSpPr>
        <p:spPr>
          <a:xfrm>
            <a:off x="457200" y="1546448"/>
            <a:ext cx="8219256" cy="2242592"/>
          </a:xfrm>
        </p:spPr>
        <p:txBody>
          <a:bodyPr/>
          <a:lstStyle/>
          <a:p>
            <a:r>
              <a:rPr lang="it-IT" dirty="0"/>
              <a:t>Quando alcuni sali reagiscono con un acido o con una base, producono una sostanza gassosa a temperatura ambiente, non molto solubile in acqua.</a:t>
            </a:r>
          </a:p>
          <a:p>
            <a:pPr algn="ctr"/>
            <a:r>
              <a:rPr lang="pt-BR" dirty="0">
                <a:latin typeface="Cambria Math" panose="02040503050406030204" pitchFamily="18" charset="0"/>
                <a:ea typeface="Cambria Math" panose="02040503050406030204" pitchFamily="18" charset="0"/>
              </a:rPr>
              <a:t>CaCO</a:t>
            </a:r>
            <a:r>
              <a:rPr lang="pt-BR" baseline="-25000" dirty="0">
                <a:latin typeface="Cambria Math" panose="02040503050406030204" pitchFamily="18" charset="0"/>
                <a:ea typeface="Cambria Math" panose="02040503050406030204" pitchFamily="18" charset="0"/>
              </a:rPr>
              <a:t>3</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s</a:t>
            </a:r>
            <a:r>
              <a:rPr lang="pt-BR" dirty="0">
                <a:latin typeface="Cambria Math" panose="02040503050406030204" pitchFamily="18" charset="0"/>
                <a:ea typeface="Cambria Math" panose="02040503050406030204" pitchFamily="18" charset="0"/>
              </a:rPr>
              <a:t>) + 2HCl(</a:t>
            </a:r>
            <a:r>
              <a:rPr lang="pt-BR" i="1" dirty="0">
                <a:latin typeface="Cambria Math" panose="02040503050406030204" pitchFamily="18" charset="0"/>
                <a:ea typeface="Cambria Math" panose="02040503050406030204" pitchFamily="18" charset="0"/>
              </a:rPr>
              <a:t>aq</a:t>
            </a:r>
            <a:r>
              <a:rPr lang="pt-BR" dirty="0">
                <a:latin typeface="Cambria Math" panose="02040503050406030204" pitchFamily="18" charset="0"/>
                <a:ea typeface="Cambria Math" panose="02040503050406030204" pitchFamily="18" charset="0"/>
              </a:rPr>
              <a:t>) ⟶ CaCl</a:t>
            </a:r>
            <a:r>
              <a:rPr lang="pt-BR" baseline="-25000" dirty="0">
                <a:latin typeface="Cambria Math" panose="02040503050406030204" pitchFamily="18" charset="0"/>
                <a:ea typeface="Cambria Math" panose="02040503050406030204" pitchFamily="18" charset="0"/>
              </a:rPr>
              <a:t>2</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aq</a:t>
            </a:r>
            <a:r>
              <a:rPr lang="pt-BR" dirty="0">
                <a:latin typeface="Cambria Math" panose="02040503050406030204" pitchFamily="18" charset="0"/>
                <a:ea typeface="Cambria Math" panose="02040503050406030204" pitchFamily="18" charset="0"/>
              </a:rPr>
              <a:t>) + CO</a:t>
            </a:r>
            <a:r>
              <a:rPr lang="pt-BR" baseline="-25000" dirty="0">
                <a:latin typeface="Cambria Math" panose="02040503050406030204" pitchFamily="18" charset="0"/>
                <a:ea typeface="Cambria Math" panose="02040503050406030204" pitchFamily="18" charset="0"/>
              </a:rPr>
              <a:t>2</a:t>
            </a:r>
            <a:r>
              <a:rPr lang="pt-BR" dirty="0">
                <a:latin typeface="Cambria Math" panose="02040503050406030204" pitchFamily="18" charset="0"/>
                <a:ea typeface="Cambria Math" panose="02040503050406030204" pitchFamily="18" charset="0"/>
              </a:rPr>
              <a:t>(</a:t>
            </a:r>
            <a:r>
              <a:rPr lang="pt-BR" i="1" dirty="0">
                <a:latin typeface="Cambria Math" panose="02040503050406030204" pitchFamily="18" charset="0"/>
                <a:ea typeface="Cambria Math" panose="02040503050406030204" pitchFamily="18" charset="0"/>
              </a:rPr>
              <a:t>g</a:t>
            </a:r>
            <a:r>
              <a:rPr lang="pt-BR" dirty="0">
                <a:latin typeface="Cambria Math" panose="02040503050406030204" pitchFamily="18" charset="0"/>
                <a:ea typeface="Cambria Math" panose="02040503050406030204" pitchFamily="18" charset="0"/>
              </a:rPr>
              <a:t>) + H</a:t>
            </a:r>
            <a:r>
              <a:rPr lang="pt-BR" baseline="-25000" dirty="0">
                <a:latin typeface="Cambria Math" panose="02040503050406030204" pitchFamily="18" charset="0"/>
                <a:ea typeface="Cambria Math" panose="02040503050406030204" pitchFamily="18" charset="0"/>
              </a:rPr>
              <a:t>2</a:t>
            </a:r>
            <a:r>
              <a:rPr lang="pt-BR" dirty="0">
                <a:latin typeface="Cambria Math" panose="02040503050406030204" pitchFamily="18" charset="0"/>
                <a:ea typeface="Cambria Math" panose="02040503050406030204" pitchFamily="18" charset="0"/>
              </a:rPr>
              <a:t>O</a:t>
            </a:r>
            <a:endParaRPr lang="it-IT" dirty="0">
              <a:latin typeface="Cambria Math" panose="02040503050406030204" pitchFamily="18" charset="0"/>
              <a:ea typeface="Cambria Math" panose="02040503050406030204" pitchFamily="18" charset="0"/>
            </a:endParaRPr>
          </a:p>
        </p:txBody>
      </p:sp>
      <p:sp>
        <p:nvSpPr>
          <p:cNvPr id="4" name="Segnaposto piè di pagina 3">
            <a:extLst>
              <a:ext uri="{FF2B5EF4-FFF2-40B4-BE49-F238E27FC236}">
                <a16:creationId xmlns:a16="http://schemas.microsoft.com/office/drawing/2014/main" id="{69C48675-A09A-41D2-8773-62DD4757B2F0}"/>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
        <p:nvSpPr>
          <p:cNvPr id="9" name="Segnaposto contenuto 2">
            <a:extLst>
              <a:ext uri="{FF2B5EF4-FFF2-40B4-BE49-F238E27FC236}">
                <a16:creationId xmlns:a16="http://schemas.microsoft.com/office/drawing/2014/main" id="{6FD67026-96D5-4E12-B2E7-7C128327B4A2}"/>
              </a:ext>
            </a:extLst>
          </p:cNvPr>
          <p:cNvSpPr txBox="1">
            <a:spLocks/>
          </p:cNvSpPr>
          <p:nvPr/>
        </p:nvSpPr>
        <p:spPr bwMode="auto">
          <a:xfrm>
            <a:off x="3059832" y="3573016"/>
            <a:ext cx="5616624"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ts val="1500"/>
              </a:spcAft>
              <a:buClr>
                <a:srgbClr val="FF0000"/>
              </a:buClr>
              <a:buNone/>
              <a:defRPr sz="2400">
                <a:solidFill>
                  <a:schemeClr val="tx1"/>
                </a:solidFill>
                <a:latin typeface="+mn-lt"/>
                <a:ea typeface="MS PGothic" panose="020B0600070205080204" pitchFamily="34" charset="-128"/>
                <a:cs typeface="MS PGothic" panose="020B0600070205080204" pitchFamily="34" charset="-128"/>
              </a:defRPr>
            </a:lvl1pPr>
            <a:lvl2pPr marL="292100" indent="0" algn="l" rtl="0" eaLnBrk="0" fontAlgn="base" hangingPunct="0">
              <a:lnSpc>
                <a:spcPct val="140000"/>
              </a:lnSpc>
              <a:spcBef>
                <a:spcPct val="0"/>
              </a:spcBef>
              <a:spcAft>
                <a:spcPts val="1500"/>
              </a:spcAft>
              <a:buClr>
                <a:srgbClr val="FF0000"/>
              </a:buClr>
              <a:buFont typeface="Times" panose="02020603050405020304" pitchFamily="18" charset="0"/>
              <a:buNone/>
              <a:defRPr sz="3200">
                <a:solidFill>
                  <a:schemeClr val="tx1"/>
                </a:solidFill>
                <a:latin typeface="+mn-lt"/>
                <a:ea typeface="MS PGothic" panose="020B0600070205080204" pitchFamily="34" charset="-128"/>
                <a:cs typeface="MS PGothic" panose="020B0600070205080204" pitchFamily="34" charset="-128"/>
              </a:defRPr>
            </a:lvl2pPr>
            <a:lvl3pPr marL="1054100" indent="190500" algn="l" rtl="0" eaLnBrk="0" fontAlgn="base" hangingPunct="0">
              <a:spcBef>
                <a:spcPct val="0"/>
              </a:spcBef>
              <a:spcAft>
                <a:spcPts val="1500"/>
              </a:spcAft>
              <a:buClr>
                <a:schemeClr val="tx1"/>
              </a:buClr>
              <a:buFont typeface="Times" panose="02020603050405020304" pitchFamily="18" charset="0"/>
              <a:buChar char="–"/>
              <a:defRPr sz="2000">
                <a:solidFill>
                  <a:schemeClr val="tx1"/>
                </a:solidFill>
                <a:latin typeface="+mn-lt"/>
                <a:ea typeface="ヒラギノ角ゴ Pro W3" charset="-128"/>
                <a:cs typeface="ヒラギノ角ゴ Pro W3" charset="-128"/>
              </a:defRPr>
            </a:lvl3pPr>
            <a:lvl4pPr marL="1435100" indent="185738" algn="l" rtl="0" eaLnBrk="0" fontAlgn="base" hangingPunct="0">
              <a:spcBef>
                <a:spcPct val="0"/>
              </a:spcBef>
              <a:spcAft>
                <a:spcPts val="1500"/>
              </a:spcAft>
              <a:buChar char="–"/>
              <a:defRPr sz="2000">
                <a:solidFill>
                  <a:schemeClr val="tx1"/>
                </a:solidFill>
                <a:latin typeface="+mn-lt"/>
                <a:ea typeface="ヒラギノ角ゴ Pro W3" charset="-128"/>
                <a:cs typeface="ヒラギノ角ゴ Pro W3" charset="0"/>
              </a:defRPr>
            </a:lvl4pPr>
            <a:lvl5pPr marL="1816100" indent="190500" algn="l" rtl="0" eaLnBrk="0" fontAlgn="base" hangingPunct="0">
              <a:spcBef>
                <a:spcPct val="20000"/>
              </a:spcBef>
              <a:spcAft>
                <a:spcPts val="1500"/>
              </a:spcAft>
              <a:buClr>
                <a:schemeClr val="bg2"/>
              </a:buClr>
              <a:buChar char="–"/>
              <a:defRPr sz="2000">
                <a:solidFill>
                  <a:schemeClr val="tx1"/>
                </a:solidFill>
                <a:latin typeface="+mn-lt"/>
                <a:ea typeface="MS PGothic" panose="020B0600070205080204" pitchFamily="34" charset="-128"/>
                <a:cs typeface="MS PGothic" panose="020B0600070205080204" pitchFamily="34" charset="-128"/>
              </a:defRPr>
            </a:lvl5pPr>
            <a:lvl6pPr marL="2273300" indent="190500" algn="l" rtl="0" fontAlgn="base">
              <a:spcBef>
                <a:spcPct val="20000"/>
              </a:spcBef>
              <a:spcAft>
                <a:spcPct val="0"/>
              </a:spcAft>
              <a:buClr>
                <a:schemeClr val="bg2"/>
              </a:buClr>
              <a:buChar char="–"/>
              <a:defRPr>
                <a:solidFill>
                  <a:schemeClr val="tx1"/>
                </a:solidFill>
                <a:latin typeface="+mn-lt"/>
                <a:ea typeface="+mn-ea"/>
              </a:defRPr>
            </a:lvl6pPr>
            <a:lvl7pPr marL="2730500" indent="190500" algn="l" rtl="0" fontAlgn="base">
              <a:spcBef>
                <a:spcPct val="20000"/>
              </a:spcBef>
              <a:spcAft>
                <a:spcPct val="0"/>
              </a:spcAft>
              <a:buClr>
                <a:schemeClr val="bg2"/>
              </a:buClr>
              <a:buChar char="–"/>
              <a:defRPr>
                <a:solidFill>
                  <a:schemeClr val="tx1"/>
                </a:solidFill>
                <a:latin typeface="+mn-lt"/>
                <a:ea typeface="+mn-ea"/>
              </a:defRPr>
            </a:lvl7pPr>
            <a:lvl8pPr marL="3187700" indent="190500" algn="l" rtl="0" fontAlgn="base">
              <a:spcBef>
                <a:spcPct val="20000"/>
              </a:spcBef>
              <a:spcAft>
                <a:spcPct val="0"/>
              </a:spcAft>
              <a:buClr>
                <a:schemeClr val="bg2"/>
              </a:buClr>
              <a:buChar char="–"/>
              <a:defRPr>
                <a:solidFill>
                  <a:schemeClr val="tx1"/>
                </a:solidFill>
                <a:latin typeface="+mn-lt"/>
                <a:ea typeface="+mn-ea"/>
              </a:defRPr>
            </a:lvl8pPr>
            <a:lvl9pPr marL="3644900" indent="190500" algn="l" rtl="0" fontAlgn="base">
              <a:spcBef>
                <a:spcPct val="20000"/>
              </a:spcBef>
              <a:spcAft>
                <a:spcPct val="0"/>
              </a:spcAft>
              <a:buClr>
                <a:schemeClr val="bg2"/>
              </a:buClr>
              <a:buChar char="–"/>
              <a:defRPr>
                <a:solidFill>
                  <a:schemeClr val="tx1"/>
                </a:solidFill>
                <a:latin typeface="+mn-lt"/>
                <a:ea typeface="+mn-ea"/>
              </a:defRPr>
            </a:lvl9pPr>
          </a:lstStyle>
          <a:p>
            <a:r>
              <a:rPr lang="it-IT" dirty="0"/>
              <a:t>Quando il calcare (CaCO</a:t>
            </a:r>
            <a:r>
              <a:rPr lang="it-IT" baseline="-25000" dirty="0"/>
              <a:t>3</a:t>
            </a:r>
            <a:r>
              <a:rPr lang="it-IT" dirty="0"/>
              <a:t>) reagisce con l’acido cloridrico (</a:t>
            </a:r>
            <a:r>
              <a:rPr lang="it-IT" dirty="0" err="1"/>
              <a:t>HCl</a:t>
            </a:r>
            <a:r>
              <a:rPr lang="it-IT" dirty="0"/>
              <a:t>), gli ioni idrogeno si combinano con gli ioni carbonato per dare H</a:t>
            </a:r>
            <a:r>
              <a:rPr lang="it-IT" baseline="-25000" dirty="0"/>
              <a:t>2</a:t>
            </a:r>
            <a:r>
              <a:rPr lang="it-IT" dirty="0"/>
              <a:t>CO</a:t>
            </a:r>
            <a:r>
              <a:rPr lang="it-IT" baseline="-25000" dirty="0"/>
              <a:t>3</a:t>
            </a:r>
            <a:r>
              <a:rPr lang="it-IT" dirty="0"/>
              <a:t>, che in seguito si decompone a formare acqua e diossido di carbonio.</a:t>
            </a:r>
            <a:endParaRPr lang="it-IT" kern="0" dirty="0">
              <a:ea typeface="Cambria Math" panose="02040503050406030204" pitchFamily="18" charset="0"/>
            </a:endParaRPr>
          </a:p>
        </p:txBody>
      </p:sp>
      <p:pic>
        <p:nvPicPr>
          <p:cNvPr id="10" name="Immagine 9">
            <a:extLst>
              <a:ext uri="{FF2B5EF4-FFF2-40B4-BE49-F238E27FC236}">
                <a16:creationId xmlns:a16="http://schemas.microsoft.com/office/drawing/2014/main" id="{79DFA8D1-C814-4E63-AE3A-77C9A49CB322}"/>
              </a:ext>
            </a:extLst>
          </p:cNvPr>
          <p:cNvPicPr>
            <a:picLocks noChangeAspect="1"/>
          </p:cNvPicPr>
          <p:nvPr/>
        </p:nvPicPr>
        <p:blipFill>
          <a:blip r:embed="rId2"/>
          <a:stretch>
            <a:fillRect/>
          </a:stretch>
        </p:blipFill>
        <p:spPr>
          <a:xfrm>
            <a:off x="559495" y="3573016"/>
            <a:ext cx="2104073" cy="2592288"/>
          </a:xfrm>
          <a:prstGeom prst="rect">
            <a:avLst/>
          </a:prstGeom>
        </p:spPr>
      </p:pic>
    </p:spTree>
    <p:extLst>
      <p:ext uri="{BB962C8B-B14F-4D97-AF65-F5344CB8AC3E}">
        <p14:creationId xmlns:p14="http://schemas.microsoft.com/office/powerpoint/2010/main" val="3870991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C5DA55-9815-42D0-B7A2-F1CB5EBE43EE}"/>
              </a:ext>
            </a:extLst>
          </p:cNvPr>
          <p:cNvSpPr>
            <a:spLocks noGrp="1"/>
          </p:cNvSpPr>
          <p:nvPr>
            <p:ph type="title"/>
          </p:nvPr>
        </p:nvSpPr>
        <p:spPr/>
        <p:txBody>
          <a:bodyPr/>
          <a:lstStyle/>
          <a:p>
            <a:r>
              <a:rPr lang="it-IT" dirty="0"/>
              <a:t>Un riassunto sulle reazioni</a:t>
            </a:r>
            <a:br>
              <a:rPr lang="it-IT" dirty="0"/>
            </a:br>
            <a:r>
              <a:rPr lang="it-IT" dirty="0"/>
              <a:t>in soluzione</a:t>
            </a:r>
          </a:p>
        </p:txBody>
      </p:sp>
      <p:sp>
        <p:nvSpPr>
          <p:cNvPr id="3" name="Segnaposto contenuto 2">
            <a:extLst>
              <a:ext uri="{FF2B5EF4-FFF2-40B4-BE49-F238E27FC236}">
                <a16:creationId xmlns:a16="http://schemas.microsoft.com/office/drawing/2014/main" id="{2194AFC7-4560-4B27-B9A6-88E7A10C6710}"/>
              </a:ext>
            </a:extLst>
          </p:cNvPr>
          <p:cNvSpPr>
            <a:spLocks noGrp="1"/>
          </p:cNvSpPr>
          <p:nvPr>
            <p:ph idx="1"/>
          </p:nvPr>
        </p:nvSpPr>
        <p:spPr>
          <a:xfrm>
            <a:off x="457200" y="1546448"/>
            <a:ext cx="8219256" cy="4114800"/>
          </a:xfrm>
        </p:spPr>
        <p:txBody>
          <a:bodyPr/>
          <a:lstStyle/>
          <a:p>
            <a:r>
              <a:rPr lang="it-IT" dirty="0"/>
              <a:t>Un’equazione ionica netta si può scrivere quando:</a:t>
            </a:r>
          </a:p>
          <a:p>
            <a:pPr marL="457200" indent="-457200">
              <a:buClrTx/>
              <a:buSzPct val="80000"/>
              <a:buFont typeface="+mj-lt"/>
              <a:buAutoNum type="arabicPeriod"/>
            </a:pPr>
            <a:r>
              <a:rPr lang="it-IT" dirty="0"/>
              <a:t>da una soluzione di reagenti solubili si forma un precipitato;</a:t>
            </a:r>
          </a:p>
          <a:p>
            <a:pPr marL="457200" indent="-457200">
              <a:buClrTx/>
              <a:buSzPct val="80000"/>
              <a:buFont typeface="+mj-lt"/>
              <a:buAutoNum type="arabicPeriod"/>
            </a:pPr>
            <a:r>
              <a:rPr lang="it-IT" dirty="0"/>
              <a:t>in una reazione acido-base si forma acqua;</a:t>
            </a:r>
          </a:p>
          <a:p>
            <a:pPr marL="457200" indent="-457200">
              <a:buClrTx/>
              <a:buSzPct val="80000"/>
              <a:buFont typeface="+mj-lt"/>
              <a:buAutoNum type="arabicPeriod"/>
            </a:pPr>
            <a:r>
              <a:rPr lang="it-IT" dirty="0"/>
              <a:t>da una soluzione di elettroliti forti si produce un elettrolita debole;</a:t>
            </a:r>
          </a:p>
          <a:p>
            <a:pPr marL="457200" indent="-457200">
              <a:buClrTx/>
              <a:buSzPct val="80000"/>
              <a:buFont typeface="+mj-lt"/>
              <a:buAutoNum type="arabicPeriod"/>
            </a:pPr>
            <a:r>
              <a:rPr lang="it-IT" dirty="0"/>
              <a:t>si forma un gas che si libera dalla miscela di reazione.</a:t>
            </a:r>
          </a:p>
        </p:txBody>
      </p:sp>
      <p:sp>
        <p:nvSpPr>
          <p:cNvPr id="4" name="Segnaposto piè di pagina 3">
            <a:extLst>
              <a:ext uri="{FF2B5EF4-FFF2-40B4-BE49-F238E27FC236}">
                <a16:creationId xmlns:a16="http://schemas.microsoft.com/office/drawing/2014/main" id="{240E01F6-5F55-4F0E-9083-FD193BBDCC3A}"/>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spTree>
    <p:extLst>
      <p:ext uri="{BB962C8B-B14F-4D97-AF65-F5344CB8AC3E}">
        <p14:creationId xmlns:p14="http://schemas.microsoft.com/office/powerpoint/2010/main" val="2986873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B19D364E-7093-4820-9E9C-E33611F04C62}"/>
              </a:ext>
            </a:extLst>
          </p:cNvPr>
          <p:cNvSpPr>
            <a:spLocks noGrp="1"/>
          </p:cNvSpPr>
          <p:nvPr>
            <p:ph idx="1"/>
          </p:nvPr>
        </p:nvSpPr>
        <p:spPr/>
        <p:txBody>
          <a:bodyPr/>
          <a:lstStyle/>
          <a:p>
            <a:pPr lvl="0"/>
            <a:r>
              <a:rPr lang="it-IT" b="1" dirty="0">
                <a:solidFill>
                  <a:srgbClr val="000000"/>
                </a:solidFill>
              </a:rPr>
              <a:t>La chimica in Agenda</a:t>
            </a:r>
            <a:endParaRPr lang="en-US" altLang="it-IT" sz="2000" b="1" dirty="0">
              <a:solidFill>
                <a:srgbClr val="000000"/>
              </a:solidFill>
            </a:endParaRPr>
          </a:p>
          <a:p>
            <a:pPr lvl="0">
              <a:spcAft>
                <a:spcPts val="1000"/>
              </a:spcAft>
            </a:pPr>
            <a:r>
              <a:rPr lang="it-IT" sz="2000" dirty="0">
                <a:solidFill>
                  <a:srgbClr val="000000"/>
                </a:solidFill>
              </a:rPr>
              <a:t>Il suolo è una miscela eterogenea formata da tre fasi: aeriforme, solida (organica e inorganica) e liquida (una soluzione acquosa di ioni e particelle colloidali). Un suolo secco è un suolo sterile e la siccità, che in alcune zone del mondo è in aumento a causa del riscaldamento globale, deve essere compensata attraverso l’</a:t>
            </a:r>
            <a:r>
              <a:rPr lang="it-IT" sz="2000" i="1" dirty="0">
                <a:solidFill>
                  <a:srgbClr val="000000"/>
                </a:solidFill>
              </a:rPr>
              <a:t>irrigazione</a:t>
            </a:r>
            <a:r>
              <a:rPr lang="it-IT" sz="2000" dirty="0">
                <a:solidFill>
                  <a:srgbClr val="000000"/>
                </a:solidFill>
              </a:rPr>
              <a:t>.</a:t>
            </a:r>
          </a:p>
          <a:p>
            <a:pPr lvl="0">
              <a:spcAft>
                <a:spcPts val="1000"/>
              </a:spcAft>
            </a:pPr>
            <a:r>
              <a:rPr lang="it-IT" sz="2000" dirty="0">
                <a:solidFill>
                  <a:srgbClr val="000000"/>
                </a:solidFill>
              </a:rPr>
              <a:t> L’acqua irrigua ha una concentrazione di Sali maggiore rispetto all’acqua piovana. Per questo i sali, invece di essere disciolti e trasportati negli strati profondi (lisciviazione), si accumulano in superficie rendendo salino il suolo e talvolta precipitano a mano a mano che l’acqua superficiale evapora. Questo problema colpisce circa il 20% dei suoli coltivati a livello globale. </a:t>
            </a:r>
            <a:endParaRPr lang="it-IT" dirty="0"/>
          </a:p>
        </p:txBody>
      </p:sp>
      <p:sp>
        <p:nvSpPr>
          <p:cNvPr id="3" name="Segnaposto piè di pagina 2">
            <a:extLst>
              <a:ext uri="{FF2B5EF4-FFF2-40B4-BE49-F238E27FC236}">
                <a16:creationId xmlns:a16="http://schemas.microsoft.com/office/drawing/2014/main" id="{BEFE5EDC-8661-4034-B3F4-CEEBCE3661B8}"/>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4" name="Immagine 3">
            <a:extLst>
              <a:ext uri="{FF2B5EF4-FFF2-40B4-BE49-F238E27FC236}">
                <a16:creationId xmlns:a16="http://schemas.microsoft.com/office/drawing/2014/main" id="{8F1DEEC4-C519-4284-BE94-AA302EE44B81}"/>
              </a:ext>
            </a:extLst>
          </p:cNvPr>
          <p:cNvPicPr>
            <a:picLocks noChangeAspect="1"/>
          </p:cNvPicPr>
          <p:nvPr/>
        </p:nvPicPr>
        <p:blipFill>
          <a:blip r:embed="rId2"/>
          <a:stretch>
            <a:fillRect/>
          </a:stretch>
        </p:blipFill>
        <p:spPr>
          <a:xfrm>
            <a:off x="1696011" y="187259"/>
            <a:ext cx="1219805" cy="1211434"/>
          </a:xfrm>
          <a:prstGeom prst="rect">
            <a:avLst/>
          </a:prstGeom>
        </p:spPr>
      </p:pic>
    </p:spTree>
    <p:extLst>
      <p:ext uri="{BB962C8B-B14F-4D97-AF65-F5344CB8AC3E}">
        <p14:creationId xmlns:p14="http://schemas.microsoft.com/office/powerpoint/2010/main" val="401966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9E123C3-48A8-4302-A937-40882C8AB3E9}"/>
              </a:ext>
            </a:extLst>
          </p:cNvPr>
          <p:cNvSpPr>
            <a:spLocks noGrp="1" noChangeArrowheads="1"/>
          </p:cNvSpPr>
          <p:nvPr>
            <p:ph type="ctrTitle"/>
          </p:nvPr>
        </p:nvSpPr>
        <p:spPr>
          <a:xfrm>
            <a:off x="457200" y="381000"/>
            <a:ext cx="8218488" cy="914400"/>
          </a:xfrm>
        </p:spPr>
        <p:txBody>
          <a:bodyPr/>
          <a:lstStyle/>
          <a:p>
            <a:r>
              <a:rPr lang="en-GB" altLang="it-IT"/>
              <a:t>Capitolo 16</a:t>
            </a:r>
          </a:p>
        </p:txBody>
      </p:sp>
      <p:sp>
        <p:nvSpPr>
          <p:cNvPr id="16387" name="Sottotitolo 1">
            <a:extLst>
              <a:ext uri="{FF2B5EF4-FFF2-40B4-BE49-F238E27FC236}">
                <a16:creationId xmlns:a16="http://schemas.microsoft.com/office/drawing/2014/main" id="{02A3706E-E798-4E33-9813-354D3CF2D330}"/>
              </a:ext>
            </a:extLst>
          </p:cNvPr>
          <p:cNvSpPr>
            <a:spLocks noGrp="1" noChangeArrowheads="1"/>
          </p:cNvSpPr>
          <p:nvPr>
            <p:ph type="subTitle" idx="1"/>
          </p:nvPr>
        </p:nvSpPr>
        <p:spPr>
          <a:xfrm>
            <a:off x="457200" y="2635250"/>
            <a:ext cx="8218488" cy="2057400"/>
          </a:xfrm>
        </p:spPr>
        <p:txBody>
          <a:bodyPr/>
          <a:lstStyle/>
          <a:p>
            <a:r>
              <a:rPr lang="it-IT" altLang="it-IT"/>
              <a:t>Le reazioni in soluzione acquosa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A5299B7F-0E9B-4343-AF14-C3A79752C74D}"/>
              </a:ext>
            </a:extLst>
          </p:cNvPr>
          <p:cNvSpPr>
            <a:spLocks noGrp="1"/>
          </p:cNvSpPr>
          <p:nvPr>
            <p:ph idx="1"/>
          </p:nvPr>
        </p:nvSpPr>
        <p:spPr>
          <a:xfrm>
            <a:off x="457200" y="1546448"/>
            <a:ext cx="8219256" cy="4762872"/>
          </a:xfrm>
        </p:spPr>
        <p:txBody>
          <a:bodyPr/>
          <a:lstStyle/>
          <a:p>
            <a:pPr lvl="0"/>
            <a:r>
              <a:rPr lang="en-US" altLang="it-IT" b="1" dirty="0">
                <a:solidFill>
                  <a:srgbClr val="000000"/>
                </a:solidFill>
              </a:rPr>
              <a:t>Chemistry in English</a:t>
            </a:r>
            <a:br>
              <a:rPr lang="en-US" altLang="it-IT" b="1" dirty="0">
                <a:solidFill>
                  <a:srgbClr val="000000"/>
                </a:solidFill>
              </a:rPr>
            </a:br>
            <a:r>
              <a:rPr lang="en-US" altLang="it-IT" sz="2000" b="1" dirty="0">
                <a:solidFill>
                  <a:srgbClr val="000000"/>
                </a:solidFill>
              </a:rPr>
              <a:t>Pure water by </a:t>
            </a:r>
            <a:r>
              <a:rPr lang="en-US" altLang="it-IT" sz="2000" b="1" u="sng" dirty="0">
                <a:solidFill>
                  <a:srgbClr val="000000"/>
                </a:solidFill>
              </a:rPr>
              <a:t>reverse osmosis</a:t>
            </a:r>
          </a:p>
          <a:p>
            <a:pPr lvl="0">
              <a:spcAft>
                <a:spcPts val="1000"/>
              </a:spcAft>
            </a:pPr>
            <a:r>
              <a:rPr lang="en-US" sz="2000" dirty="0">
                <a:solidFill>
                  <a:srgbClr val="000000"/>
                </a:solidFill>
              </a:rPr>
              <a:t>«Almost 97% of all water is saltwater found in the oceans and seas. Most of the freshwater is tied up in polar and glacial ice. While it seems that there may be plenty of water—the problem is availability. There are many technologies that can be used to obtain freshwater. Very large scale, multi-stage vacuum distillation produces about 85% of the desalinized water in the world but requires significant energy input. Reverse osmosis uses less energy and can be designed for smaller applications. To reverse the flow of water through an osmotic membrane, a pressure that exceeds the osmotic pressure needs to be applied to the solution side of the membrane. The result will be pure water extracted from a solution such as seawater.»</a:t>
            </a:r>
          </a:p>
          <a:p>
            <a:pPr lvl="0" algn="r">
              <a:spcAft>
                <a:spcPts val="1000"/>
              </a:spcAft>
            </a:pPr>
            <a:r>
              <a:rPr lang="en-US" sz="2000" i="1" dirty="0">
                <a:solidFill>
                  <a:srgbClr val="000000"/>
                </a:solidFill>
              </a:rPr>
              <a:t>(Adapted by: Jespersen, </a:t>
            </a:r>
            <a:r>
              <a:rPr lang="en-US" sz="2000" i="1" dirty="0" err="1">
                <a:solidFill>
                  <a:srgbClr val="000000"/>
                </a:solidFill>
              </a:rPr>
              <a:t>Hysolp</a:t>
            </a:r>
            <a:r>
              <a:rPr lang="en-US" sz="2000" i="1" dirty="0">
                <a:solidFill>
                  <a:srgbClr val="000000"/>
                </a:solidFill>
              </a:rPr>
              <a:t>, Chemistry, Wiley, 2015)</a:t>
            </a:r>
            <a:endParaRPr lang="it-IT" i="1" dirty="0"/>
          </a:p>
        </p:txBody>
      </p:sp>
      <p:sp>
        <p:nvSpPr>
          <p:cNvPr id="3" name="Segnaposto piè di pagina 2">
            <a:extLst>
              <a:ext uri="{FF2B5EF4-FFF2-40B4-BE49-F238E27FC236}">
                <a16:creationId xmlns:a16="http://schemas.microsoft.com/office/drawing/2014/main" id="{C66C26E9-23BF-4DBE-B9F1-DE01485EB75A}"/>
              </a:ext>
            </a:extLst>
          </p:cNvPr>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4" name="Immagine 3">
            <a:extLst>
              <a:ext uri="{FF2B5EF4-FFF2-40B4-BE49-F238E27FC236}">
                <a16:creationId xmlns:a16="http://schemas.microsoft.com/office/drawing/2014/main" id="{379917CA-C3A7-4856-8B74-4DDF38B54C0A}"/>
              </a:ext>
            </a:extLst>
          </p:cNvPr>
          <p:cNvPicPr>
            <a:picLocks noChangeAspect="1"/>
          </p:cNvPicPr>
          <p:nvPr/>
        </p:nvPicPr>
        <p:blipFill>
          <a:blip r:embed="rId2"/>
          <a:stretch>
            <a:fillRect/>
          </a:stretch>
        </p:blipFill>
        <p:spPr>
          <a:xfrm>
            <a:off x="1702057" y="189436"/>
            <a:ext cx="1217613" cy="1209257"/>
          </a:xfrm>
          <a:prstGeom prst="rect">
            <a:avLst/>
          </a:prstGeom>
        </p:spPr>
      </p:pic>
    </p:spTree>
    <p:extLst>
      <p:ext uri="{BB962C8B-B14F-4D97-AF65-F5344CB8AC3E}">
        <p14:creationId xmlns:p14="http://schemas.microsoft.com/office/powerpoint/2010/main" val="344549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E279E10-FEEC-4357-90F5-6B3E2739A87A}"/>
              </a:ext>
            </a:extLst>
          </p:cNvPr>
          <p:cNvSpPr>
            <a:spLocks noGrp="1" noChangeArrowheads="1"/>
          </p:cNvSpPr>
          <p:nvPr>
            <p:ph type="title"/>
          </p:nvPr>
        </p:nvSpPr>
        <p:spPr>
          <a:xfrm>
            <a:off x="457200" y="381000"/>
            <a:ext cx="8218488" cy="914400"/>
          </a:xfrm>
        </p:spPr>
        <p:txBody>
          <a:bodyPr/>
          <a:lstStyle/>
          <a:p>
            <a:r>
              <a:rPr lang="en-GB" altLang="it-IT"/>
              <a:t>Sommario</a:t>
            </a:r>
          </a:p>
        </p:txBody>
      </p:sp>
      <p:sp>
        <p:nvSpPr>
          <p:cNvPr id="17411" name="Segnaposto contenuto 1">
            <a:extLst>
              <a:ext uri="{FF2B5EF4-FFF2-40B4-BE49-F238E27FC236}">
                <a16:creationId xmlns:a16="http://schemas.microsoft.com/office/drawing/2014/main" id="{008EA8AF-A5AA-4D8E-8326-A5AF501D34EA}"/>
              </a:ext>
            </a:extLst>
          </p:cNvPr>
          <p:cNvSpPr>
            <a:spLocks noGrp="1" noChangeArrowheads="1"/>
          </p:cNvSpPr>
          <p:nvPr>
            <p:ph idx="1"/>
          </p:nvPr>
        </p:nvSpPr>
        <p:spPr>
          <a:xfrm>
            <a:off x="457200" y="1341438"/>
            <a:ext cx="8218488" cy="4114800"/>
          </a:xfrm>
        </p:spPr>
        <p:txBody>
          <a:bodyPr/>
          <a:lstStyle/>
          <a:p>
            <a:pPr>
              <a:buFontTx/>
              <a:buAutoNum type="arabicPeriod"/>
            </a:pPr>
            <a:r>
              <a:rPr lang="it-IT" altLang="it-IT" dirty="0"/>
              <a:t>I diversi tipi di reazione chimica</a:t>
            </a:r>
          </a:p>
          <a:p>
            <a:pPr>
              <a:buFontTx/>
              <a:buAutoNum type="arabicPeriod"/>
            </a:pPr>
            <a:r>
              <a:rPr lang="it-IT" altLang="it-IT" dirty="0"/>
              <a:t>Le reazioni di precipitazione</a:t>
            </a:r>
          </a:p>
          <a:p>
            <a:pPr>
              <a:buFontTx/>
              <a:buAutoNum type="arabicPeriod"/>
            </a:pPr>
            <a:r>
              <a:rPr lang="it-IT" altLang="it-IT" dirty="0"/>
              <a:t>I problemi di stechiometria nelle reazioni in soluzione</a:t>
            </a:r>
          </a:p>
          <a:p>
            <a:pPr>
              <a:buFontTx/>
              <a:buAutoNum type="arabicPeriod"/>
            </a:pPr>
            <a:r>
              <a:rPr lang="it-IT" altLang="it-IT" dirty="0"/>
              <a:t>Gli acidi e le basi</a:t>
            </a:r>
          </a:p>
          <a:p>
            <a:pPr>
              <a:buFontTx/>
              <a:buAutoNum type="arabicPeriod"/>
            </a:pPr>
            <a:r>
              <a:rPr lang="it-IT" altLang="it-IT" dirty="0"/>
              <a:t>Le reazioni di acidi e basi</a:t>
            </a:r>
          </a:p>
          <a:p>
            <a:pPr>
              <a:buFontTx/>
              <a:buAutoNum type="arabicPeriod"/>
            </a:pPr>
            <a:r>
              <a:rPr lang="it-IT" altLang="it-IT" dirty="0"/>
              <a:t>Le reazioni in soluzione in cui si formano gas</a:t>
            </a:r>
          </a:p>
          <a:p>
            <a:pPr>
              <a:buFontTx/>
              <a:buAutoNum type="arabicPeriod"/>
            </a:pPr>
            <a:r>
              <a:rPr lang="it-IT" dirty="0"/>
              <a:t>Un riassunto sulle reazioni in soluzione</a:t>
            </a:r>
            <a:endParaRPr lang="it-IT" altLang="it-IT" dirty="0"/>
          </a:p>
          <a:p>
            <a:pPr>
              <a:buFontTx/>
              <a:buAutoNum type="arabicPeriod"/>
            </a:pPr>
            <a:endParaRPr lang="it-IT" altLang="it-IT" dirty="0"/>
          </a:p>
        </p:txBody>
      </p:sp>
      <p:sp>
        <p:nvSpPr>
          <p:cNvPr id="17412" name="Footer Placeholder 3">
            <a:extLst>
              <a:ext uri="{FF2B5EF4-FFF2-40B4-BE49-F238E27FC236}">
                <a16:creationId xmlns:a16="http://schemas.microsoft.com/office/drawing/2014/main" id="{5E360B9E-1507-4058-BC28-6AFDB0A370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Brady, Jespersen, Hyslop, Pignocchino </a:t>
            </a:r>
            <a:r>
              <a:rPr lang="it-IT" altLang="it-IT" i="1"/>
              <a:t>Chimica.blu seconda edizione </a:t>
            </a:r>
            <a:r>
              <a:rPr lang="it-IT" altLang="it-IT"/>
              <a:t>© Zanichelli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a:t>I diversi tipi di reazione chimica</a:t>
            </a:r>
          </a:p>
        </p:txBody>
      </p:sp>
      <p:sp>
        <p:nvSpPr>
          <p:cNvPr id="6" name="Content Placeholder 5"/>
          <p:cNvSpPr>
            <a:spLocks noGrp="1"/>
          </p:cNvSpPr>
          <p:nvPr>
            <p:ph idx="1"/>
          </p:nvPr>
        </p:nvSpPr>
        <p:spPr/>
        <p:txBody>
          <a:bodyPr/>
          <a:lstStyle/>
          <a:p>
            <a:r>
              <a:rPr lang="it-IT" dirty="0"/>
              <a:t>Le reazioni chimiche si possono ricondurre a quattro tipi fondamentali:</a:t>
            </a:r>
          </a:p>
          <a:p>
            <a:endParaRPr lang="it-IT" dirty="0"/>
          </a:p>
        </p:txBody>
      </p:sp>
      <p:sp>
        <p:nvSpPr>
          <p:cNvPr id="4" name="Footer Placeholder 3"/>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2" name="Immagine 1">
            <a:extLst>
              <a:ext uri="{FF2B5EF4-FFF2-40B4-BE49-F238E27FC236}">
                <a16:creationId xmlns:a16="http://schemas.microsoft.com/office/drawing/2014/main" id="{C1FBE8DB-4FF2-4BCF-8084-EEDF73370E00}"/>
              </a:ext>
            </a:extLst>
          </p:cNvPr>
          <p:cNvPicPr>
            <a:picLocks noChangeAspect="1"/>
          </p:cNvPicPr>
          <p:nvPr/>
        </p:nvPicPr>
        <p:blipFill>
          <a:blip r:embed="rId2"/>
          <a:stretch>
            <a:fillRect/>
          </a:stretch>
        </p:blipFill>
        <p:spPr>
          <a:xfrm>
            <a:off x="446856" y="2780928"/>
            <a:ext cx="8229600" cy="2179496"/>
          </a:xfrm>
          <a:prstGeom prst="rect">
            <a:avLst/>
          </a:prstGeom>
        </p:spPr>
      </p:pic>
    </p:spTree>
    <p:extLst>
      <p:ext uri="{BB962C8B-B14F-4D97-AF65-F5344CB8AC3E}">
        <p14:creationId xmlns:p14="http://schemas.microsoft.com/office/powerpoint/2010/main" val="418628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a:t>I diversi tipi di reazione chimica</a:t>
            </a:r>
          </a:p>
        </p:txBody>
      </p:sp>
      <p:sp>
        <p:nvSpPr>
          <p:cNvPr id="6" name="Content Placeholder 5"/>
          <p:cNvSpPr>
            <a:spLocks noGrp="1"/>
          </p:cNvSpPr>
          <p:nvPr>
            <p:ph idx="1"/>
          </p:nvPr>
        </p:nvSpPr>
        <p:spPr>
          <a:xfrm>
            <a:off x="457200" y="1340768"/>
            <a:ext cx="8219256" cy="914400"/>
          </a:xfrm>
        </p:spPr>
        <p:txBody>
          <a:bodyPr/>
          <a:lstStyle/>
          <a:p>
            <a:r>
              <a:rPr lang="it-IT" dirty="0"/>
              <a:t>In una </a:t>
            </a:r>
            <a:r>
              <a:rPr lang="it-IT" b="1" dirty="0"/>
              <a:t>reazione di sintesi </a:t>
            </a:r>
            <a:r>
              <a:rPr lang="it-IT" dirty="0"/>
              <a:t>si arriva a un unico prodotto finale partendo da due o più reagenti più semplici.</a:t>
            </a:r>
          </a:p>
        </p:txBody>
      </p:sp>
      <p:sp>
        <p:nvSpPr>
          <p:cNvPr id="4" name="Footer Placeholder 3"/>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3" name="Immagine 2">
            <a:extLst>
              <a:ext uri="{FF2B5EF4-FFF2-40B4-BE49-F238E27FC236}">
                <a16:creationId xmlns:a16="http://schemas.microsoft.com/office/drawing/2014/main" id="{9D2F6CB3-2784-4D87-84A9-916CEC3497CE}"/>
              </a:ext>
            </a:extLst>
          </p:cNvPr>
          <p:cNvPicPr>
            <a:picLocks noChangeAspect="1"/>
          </p:cNvPicPr>
          <p:nvPr/>
        </p:nvPicPr>
        <p:blipFill>
          <a:blip r:embed="rId2"/>
          <a:stretch>
            <a:fillRect/>
          </a:stretch>
        </p:blipFill>
        <p:spPr>
          <a:xfrm>
            <a:off x="2811760" y="2255168"/>
            <a:ext cx="3510136" cy="1015686"/>
          </a:xfrm>
          <a:prstGeom prst="rect">
            <a:avLst/>
          </a:prstGeom>
        </p:spPr>
      </p:pic>
      <p:pic>
        <p:nvPicPr>
          <p:cNvPr id="7" name="Immagine 6">
            <a:extLst>
              <a:ext uri="{FF2B5EF4-FFF2-40B4-BE49-F238E27FC236}">
                <a16:creationId xmlns:a16="http://schemas.microsoft.com/office/drawing/2014/main" id="{B931258C-C0F5-4508-A1B8-635076627CEB}"/>
              </a:ext>
            </a:extLst>
          </p:cNvPr>
          <p:cNvPicPr>
            <a:picLocks noChangeAspect="1"/>
          </p:cNvPicPr>
          <p:nvPr/>
        </p:nvPicPr>
        <p:blipFill>
          <a:blip r:embed="rId3"/>
          <a:stretch>
            <a:fillRect/>
          </a:stretch>
        </p:blipFill>
        <p:spPr>
          <a:xfrm>
            <a:off x="1344724" y="3368061"/>
            <a:ext cx="6444208" cy="2943512"/>
          </a:xfrm>
          <a:prstGeom prst="rect">
            <a:avLst/>
          </a:prstGeom>
        </p:spPr>
      </p:pic>
    </p:spTree>
    <p:extLst>
      <p:ext uri="{BB962C8B-B14F-4D97-AF65-F5344CB8AC3E}">
        <p14:creationId xmlns:p14="http://schemas.microsoft.com/office/powerpoint/2010/main" val="4242132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a:t>I diversi tipi di reazione chimica</a:t>
            </a:r>
          </a:p>
        </p:txBody>
      </p:sp>
      <p:sp>
        <p:nvSpPr>
          <p:cNvPr id="6" name="Content Placeholder 5"/>
          <p:cNvSpPr>
            <a:spLocks noGrp="1"/>
          </p:cNvSpPr>
          <p:nvPr>
            <p:ph idx="1"/>
          </p:nvPr>
        </p:nvSpPr>
        <p:spPr/>
        <p:txBody>
          <a:bodyPr/>
          <a:lstStyle/>
          <a:p>
            <a:r>
              <a:rPr lang="it-IT" dirty="0"/>
              <a:t>In una </a:t>
            </a:r>
            <a:r>
              <a:rPr lang="it-IT" b="1" dirty="0"/>
              <a:t>reazione di decomposizione </a:t>
            </a:r>
            <a:r>
              <a:rPr lang="it-IT" dirty="0"/>
              <a:t>un solo reagente si decompone in due o più prodotti.</a:t>
            </a:r>
          </a:p>
        </p:txBody>
      </p:sp>
      <p:sp>
        <p:nvSpPr>
          <p:cNvPr id="4" name="Footer Placeholder 3"/>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2" name="Immagine 1">
            <a:extLst>
              <a:ext uri="{FF2B5EF4-FFF2-40B4-BE49-F238E27FC236}">
                <a16:creationId xmlns:a16="http://schemas.microsoft.com/office/drawing/2014/main" id="{AC4D8D54-3413-4226-8A7D-1B93EB8CF24D}"/>
              </a:ext>
            </a:extLst>
          </p:cNvPr>
          <p:cNvPicPr>
            <a:picLocks noChangeAspect="1"/>
          </p:cNvPicPr>
          <p:nvPr/>
        </p:nvPicPr>
        <p:blipFill>
          <a:blip r:embed="rId2"/>
          <a:stretch>
            <a:fillRect/>
          </a:stretch>
        </p:blipFill>
        <p:spPr>
          <a:xfrm>
            <a:off x="2605503" y="2223152"/>
            <a:ext cx="3636264" cy="1033272"/>
          </a:xfrm>
          <a:prstGeom prst="rect">
            <a:avLst/>
          </a:prstGeom>
        </p:spPr>
      </p:pic>
      <p:pic>
        <p:nvPicPr>
          <p:cNvPr id="7" name="Immagine 6">
            <a:extLst>
              <a:ext uri="{FF2B5EF4-FFF2-40B4-BE49-F238E27FC236}">
                <a16:creationId xmlns:a16="http://schemas.microsoft.com/office/drawing/2014/main" id="{6953826F-1886-442A-BB5C-80417F7F547A}"/>
              </a:ext>
            </a:extLst>
          </p:cNvPr>
          <p:cNvPicPr>
            <a:picLocks noChangeAspect="1"/>
          </p:cNvPicPr>
          <p:nvPr/>
        </p:nvPicPr>
        <p:blipFill>
          <a:blip r:embed="rId3"/>
          <a:stretch>
            <a:fillRect/>
          </a:stretch>
        </p:blipFill>
        <p:spPr>
          <a:xfrm>
            <a:off x="1200708" y="3429000"/>
            <a:ext cx="6445853" cy="2927890"/>
          </a:xfrm>
          <a:prstGeom prst="rect">
            <a:avLst/>
          </a:prstGeom>
        </p:spPr>
      </p:pic>
    </p:spTree>
    <p:extLst>
      <p:ext uri="{BB962C8B-B14F-4D97-AF65-F5344CB8AC3E}">
        <p14:creationId xmlns:p14="http://schemas.microsoft.com/office/powerpoint/2010/main" val="274038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a:t>I diversi tipi di reazione chimica</a:t>
            </a:r>
          </a:p>
        </p:txBody>
      </p:sp>
      <p:sp>
        <p:nvSpPr>
          <p:cNvPr id="6" name="Content Placeholder 5"/>
          <p:cNvSpPr>
            <a:spLocks noGrp="1"/>
          </p:cNvSpPr>
          <p:nvPr>
            <p:ph idx="1"/>
          </p:nvPr>
        </p:nvSpPr>
        <p:spPr>
          <a:xfrm>
            <a:off x="457200" y="1340768"/>
            <a:ext cx="8219256" cy="914400"/>
          </a:xfrm>
        </p:spPr>
        <p:txBody>
          <a:bodyPr/>
          <a:lstStyle/>
          <a:p>
            <a:r>
              <a:rPr lang="it-IT" dirty="0"/>
              <a:t>Nelle </a:t>
            </a:r>
            <a:r>
              <a:rPr lang="it-IT" b="1" dirty="0"/>
              <a:t>reazioni di scambio semplice</a:t>
            </a:r>
            <a:r>
              <a:rPr lang="it-IT" dirty="0"/>
              <a:t>, un elemento libero sposta un altro elemento da un composto, liberandolo.</a:t>
            </a:r>
          </a:p>
        </p:txBody>
      </p:sp>
      <p:sp>
        <p:nvSpPr>
          <p:cNvPr id="4" name="Footer Placeholder 3"/>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7" name="Immagine 6">
            <a:extLst>
              <a:ext uri="{FF2B5EF4-FFF2-40B4-BE49-F238E27FC236}">
                <a16:creationId xmlns:a16="http://schemas.microsoft.com/office/drawing/2014/main" id="{21DD22F4-7758-471B-90D3-D9165029D543}"/>
              </a:ext>
            </a:extLst>
          </p:cNvPr>
          <p:cNvPicPr>
            <a:picLocks noChangeAspect="1"/>
          </p:cNvPicPr>
          <p:nvPr/>
        </p:nvPicPr>
        <p:blipFill>
          <a:blip r:embed="rId2"/>
          <a:stretch>
            <a:fillRect/>
          </a:stretch>
        </p:blipFill>
        <p:spPr>
          <a:xfrm>
            <a:off x="2435569" y="2233806"/>
            <a:ext cx="4262518" cy="946797"/>
          </a:xfrm>
          <a:prstGeom prst="rect">
            <a:avLst/>
          </a:prstGeom>
        </p:spPr>
      </p:pic>
      <p:pic>
        <p:nvPicPr>
          <p:cNvPr id="3" name="Immagine 2">
            <a:extLst>
              <a:ext uri="{FF2B5EF4-FFF2-40B4-BE49-F238E27FC236}">
                <a16:creationId xmlns:a16="http://schemas.microsoft.com/office/drawing/2014/main" id="{E4FE78BD-F707-4A87-AD2F-16B19A8C561A}"/>
              </a:ext>
            </a:extLst>
          </p:cNvPr>
          <p:cNvPicPr>
            <a:picLocks noChangeAspect="1"/>
          </p:cNvPicPr>
          <p:nvPr/>
        </p:nvPicPr>
        <p:blipFill>
          <a:blip r:embed="rId3"/>
          <a:stretch>
            <a:fillRect/>
          </a:stretch>
        </p:blipFill>
        <p:spPr>
          <a:xfrm>
            <a:off x="1897052" y="3193574"/>
            <a:ext cx="5349895" cy="3280465"/>
          </a:xfrm>
          <a:prstGeom prst="rect">
            <a:avLst/>
          </a:prstGeom>
        </p:spPr>
      </p:pic>
    </p:spTree>
    <p:extLst>
      <p:ext uri="{BB962C8B-B14F-4D97-AF65-F5344CB8AC3E}">
        <p14:creationId xmlns:p14="http://schemas.microsoft.com/office/powerpoint/2010/main" val="275313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a:t>I diversi tipi di reazione chimica</a:t>
            </a:r>
          </a:p>
        </p:txBody>
      </p:sp>
      <p:sp>
        <p:nvSpPr>
          <p:cNvPr id="6" name="Content Placeholder 5"/>
          <p:cNvSpPr>
            <a:spLocks noGrp="1"/>
          </p:cNvSpPr>
          <p:nvPr>
            <p:ph idx="1"/>
          </p:nvPr>
        </p:nvSpPr>
        <p:spPr/>
        <p:txBody>
          <a:bodyPr/>
          <a:lstStyle/>
          <a:p>
            <a:r>
              <a:rPr lang="it-IT" dirty="0"/>
              <a:t>Nelle </a:t>
            </a:r>
            <a:r>
              <a:rPr lang="it-IT" b="1" dirty="0"/>
              <a:t>reazioni di doppio scambio </a:t>
            </a:r>
            <a:r>
              <a:rPr lang="it-IT" dirty="0"/>
              <a:t>due composti diversi si scambiano fra loro due elementi.</a:t>
            </a:r>
          </a:p>
          <a:p>
            <a:endParaRPr lang="it-IT" dirty="0"/>
          </a:p>
          <a:p>
            <a:endParaRPr lang="it-IT" dirty="0"/>
          </a:p>
          <a:p>
            <a:endParaRPr lang="it-IT" dirty="0"/>
          </a:p>
          <a:p>
            <a:r>
              <a:rPr lang="it-IT" dirty="0"/>
              <a:t>Tali reazioni sono caratterizzate dalla formazione di gas, solidi poco solubili e altri composti molecolari.</a:t>
            </a:r>
          </a:p>
        </p:txBody>
      </p:sp>
      <p:sp>
        <p:nvSpPr>
          <p:cNvPr id="4" name="Footer Placeholder 3"/>
          <p:cNvSpPr>
            <a:spLocks noGrp="1"/>
          </p:cNvSpPr>
          <p:nvPr>
            <p:ph type="ftr" sz="quarter" idx="10"/>
          </p:nvPr>
        </p:nvSpPr>
        <p:spPr/>
        <p:txBody>
          <a:bodyPr/>
          <a:lstStyle/>
          <a:p>
            <a:pPr>
              <a:defRPr/>
            </a:pPr>
            <a:r>
              <a:rPr lang="it-IT" altLang="it-IT"/>
              <a:t>Brady, Jespersen, Hyslop, Pignocchino </a:t>
            </a:r>
            <a:r>
              <a:rPr lang="it-IT" altLang="it-IT" i="1"/>
              <a:t>Chimica.blu seconda edizione </a:t>
            </a:r>
            <a:r>
              <a:rPr lang="it-IT" altLang="it-IT"/>
              <a:t>© Zanichelli 2020</a:t>
            </a:r>
          </a:p>
        </p:txBody>
      </p:sp>
      <p:pic>
        <p:nvPicPr>
          <p:cNvPr id="2" name="Immagine 1">
            <a:extLst>
              <a:ext uri="{FF2B5EF4-FFF2-40B4-BE49-F238E27FC236}">
                <a16:creationId xmlns:a16="http://schemas.microsoft.com/office/drawing/2014/main" id="{AAF5B408-6DD3-4EB1-842B-FC417AEFE419}"/>
              </a:ext>
            </a:extLst>
          </p:cNvPr>
          <p:cNvPicPr>
            <a:picLocks noChangeAspect="1"/>
          </p:cNvPicPr>
          <p:nvPr/>
        </p:nvPicPr>
        <p:blipFill>
          <a:blip r:embed="rId2"/>
          <a:stretch>
            <a:fillRect/>
          </a:stretch>
        </p:blipFill>
        <p:spPr>
          <a:xfrm>
            <a:off x="1335716" y="2348880"/>
            <a:ext cx="6472568" cy="1440160"/>
          </a:xfrm>
          <a:prstGeom prst="rect">
            <a:avLst/>
          </a:prstGeom>
        </p:spPr>
      </p:pic>
    </p:spTree>
    <p:extLst>
      <p:ext uri="{BB962C8B-B14F-4D97-AF65-F5344CB8AC3E}">
        <p14:creationId xmlns:p14="http://schemas.microsoft.com/office/powerpoint/2010/main" val="3551948388"/>
      </p:ext>
    </p:extLst>
  </p:cSld>
  <p:clrMapOvr>
    <a:masterClrMapping/>
  </p:clrMapOvr>
</p:sld>
</file>

<file path=ppt/theme/theme1.xml><?xml version="1.0" encoding="utf-8"?>
<a:theme xmlns:a="http://schemas.openxmlformats.org/drawingml/2006/main" name="4_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l">
          <a:buClr>
            <a:srgbClr val="FF0000"/>
          </a:buClr>
          <a:defRPr sz="7500" dirty="0">
            <a:solidFill>
              <a:srgbClr val="888888"/>
            </a:solidFill>
            <a:latin typeface="Arial" panose="020B0604020202020204" pitchFamily="34" charset="0"/>
          </a:defRPr>
        </a:defPPr>
      </a:lstStyle>
    </a:tx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 Zanichelli.ppt  -  Modalità compatibilità" id="{DC4D6554-FE9E-4066-A853-38AF42D40ABE}" vid="{EE820D8D-0148-412D-A3C6-D12A08A40329}"/>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29156</TotalTime>
  <Words>2165</Words>
  <Application>Microsoft Office PowerPoint</Application>
  <PresentationFormat>Presentazione su schermo (4:3)</PresentationFormat>
  <Paragraphs>153</Paragraphs>
  <Slides>30</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30</vt:i4>
      </vt:variant>
    </vt:vector>
  </HeadingPairs>
  <TitlesOfParts>
    <vt:vector size="37" baseType="lpstr">
      <vt:lpstr>AlrightSans-Black</vt:lpstr>
      <vt:lpstr>Arial</vt:lpstr>
      <vt:lpstr>Calibri</vt:lpstr>
      <vt:lpstr>Cambria Math</vt:lpstr>
      <vt:lpstr>Times</vt:lpstr>
      <vt:lpstr>Times New Roman</vt:lpstr>
      <vt:lpstr>4_Presentazione vuota</vt:lpstr>
      <vt:lpstr>Presentazione standard di PowerPoint</vt:lpstr>
      <vt:lpstr>James E. Brady Neil D. Jespersen Alison Hyslop Maria Cristina Pignocchino</vt:lpstr>
      <vt:lpstr>Capitolo 16</vt:lpstr>
      <vt:lpstr>Sommario</vt:lpstr>
      <vt:lpstr>I diversi tipi di reazione chimica</vt:lpstr>
      <vt:lpstr>I diversi tipi di reazione chimica</vt:lpstr>
      <vt:lpstr>I diversi tipi di reazione chimica</vt:lpstr>
      <vt:lpstr>I diversi tipi di reazione chimica</vt:lpstr>
      <vt:lpstr>I diversi tipi di reazione chimica</vt:lpstr>
      <vt:lpstr>I diversi tipi di reazione chimica</vt:lpstr>
      <vt:lpstr>I diversi tipi di reazione chimica</vt:lpstr>
      <vt:lpstr>I diversi tipi di reazione chimica</vt:lpstr>
      <vt:lpstr>I diversi tipi di reazione chimica</vt:lpstr>
      <vt:lpstr>Le reazioni di precipitazione</vt:lpstr>
      <vt:lpstr>I problemi di stechiometria nelle reazioni in soluzione</vt:lpstr>
      <vt:lpstr>LA CHIMICA CON METODO</vt:lpstr>
      <vt:lpstr>Gli acidi e le basi</vt:lpstr>
      <vt:lpstr>Gli acidi e le basi</vt:lpstr>
      <vt:lpstr>Gli acidi e le basi</vt:lpstr>
      <vt:lpstr>Gli acidi e le basi</vt:lpstr>
      <vt:lpstr>Gli acidi e le basi</vt:lpstr>
      <vt:lpstr>Gli acidi e le basi</vt:lpstr>
      <vt:lpstr>Gli acidi e le basi</vt:lpstr>
      <vt:lpstr>Le reazioni di acidi e basi</vt:lpstr>
      <vt:lpstr>Le reazioni di acidi e basi</vt:lpstr>
      <vt:lpstr>LA CHIMICA CON METODO</vt:lpstr>
      <vt:lpstr>Le reazioni in soluzione in cui si formano gas</vt:lpstr>
      <vt:lpstr>Un riassunto sulle reazioni in soluzione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Modolo Irene</dc:creator>
  <cp:lastModifiedBy>Modolo Irene</cp:lastModifiedBy>
  <cp:revision>613</cp:revision>
  <cp:lastPrinted>2009-04-22T19:24:48Z</cp:lastPrinted>
  <dcterms:created xsi:type="dcterms:W3CDTF">2011-11-23T15:48:27Z</dcterms:created>
  <dcterms:modified xsi:type="dcterms:W3CDTF">2020-08-07T02:42:32Z</dcterms:modified>
</cp:coreProperties>
</file>