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88" r:id="rId1"/>
  </p:sldMasterIdLst>
  <p:notesMasterIdLst>
    <p:notesMasterId r:id="rId20"/>
  </p:notesMasterIdLst>
  <p:handoutMasterIdLst>
    <p:handoutMasterId r:id="rId21"/>
  </p:handoutMasterIdLst>
  <p:sldIdLst>
    <p:sldId id="432" r:id="rId2"/>
    <p:sldId id="464" r:id="rId3"/>
    <p:sldId id="466" r:id="rId4"/>
    <p:sldId id="465" r:id="rId5"/>
    <p:sldId id="467" r:id="rId6"/>
    <p:sldId id="469" r:id="rId7"/>
    <p:sldId id="474" r:id="rId8"/>
    <p:sldId id="471" r:id="rId9"/>
    <p:sldId id="477" r:id="rId10"/>
    <p:sldId id="472" r:id="rId11"/>
    <p:sldId id="478" r:id="rId12"/>
    <p:sldId id="479" r:id="rId13"/>
    <p:sldId id="481" r:id="rId14"/>
    <p:sldId id="485" r:id="rId15"/>
    <p:sldId id="486" r:id="rId16"/>
    <p:sldId id="484" r:id="rId17"/>
    <p:sldId id="546" r:id="rId18"/>
    <p:sldId id="487" r:id="rId19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8080"/>
    <a:srgbClr val="008B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70" autoAdjust="0"/>
  </p:normalViewPr>
  <p:slideViewPr>
    <p:cSldViewPr>
      <p:cViewPr varScale="1">
        <p:scale>
          <a:sx n="73" d="100"/>
          <a:sy n="73" d="100"/>
        </p:scale>
        <p:origin x="1236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0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D45E246-9C30-43BA-8AAC-5A19A09D3B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104F1E-E684-4955-8065-E76DAE9310F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7240E5-51A6-4EEA-AA74-416CA5DAF9AF}" type="datetimeFigureOut">
              <a:rPr lang="en-GB"/>
              <a:pPr>
                <a:defRPr/>
              </a:pPr>
              <a:t>07/08/2020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EBF010-89A6-4457-82D2-A48C5C39BFD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ECBF10-17D9-479A-8F31-23E9FEB001C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5311AFA-A47E-426B-9DE4-EBB4B38AB576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1">
            <a:extLst>
              <a:ext uri="{FF2B5EF4-FFF2-40B4-BE49-F238E27FC236}">
                <a16:creationId xmlns:a16="http://schemas.microsoft.com/office/drawing/2014/main" id="{A92DBBD8-76E3-44ED-89A3-32CEB3E33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1800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0BE90A7B-BFCA-49E1-B069-50787D8D9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18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13EB806-919A-4C50-AE6D-61A305AEED2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it-IT"/>
              <a:t>13/11/11</a:t>
            </a:r>
          </a:p>
        </p:txBody>
      </p:sp>
      <p:sp>
        <p:nvSpPr>
          <p:cNvPr id="12293" name="Rectangle 4">
            <a:extLst>
              <a:ext uri="{FF2B5EF4-FFF2-40B4-BE49-F238E27FC236}">
                <a16:creationId xmlns:a16="http://schemas.microsoft.com/office/drawing/2014/main" id="{43390502-827A-49C2-BD9A-B356FE9F894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5A3EAB51-E1D4-4933-BB9C-0BF007A3C97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0"/>
          </a:p>
        </p:txBody>
      </p:sp>
      <p:sp>
        <p:nvSpPr>
          <p:cNvPr id="12295" name="Text Box 6">
            <a:extLst>
              <a:ext uri="{FF2B5EF4-FFF2-40B4-BE49-F238E27FC236}">
                <a16:creationId xmlns:a16="http://schemas.microsoft.com/office/drawing/2014/main" id="{FAE8A6EF-29C6-4F74-BBD7-C3E4827D5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180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A6EFD4C9-8187-4CDB-A23B-15EBA2C26F2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7A09AEB-4C7F-4482-AAC0-AD0D36EC16D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MS PGothic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MS PGothic" charset="0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MS PGothic" charset="0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MS PGothic" charset="0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60E24322-9BFC-4547-90F4-7EFCED30DE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8E3F70E2-7B09-4E4E-B9BE-F444E8318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15364" name="Date Placeholder 3">
            <a:extLst>
              <a:ext uri="{FF2B5EF4-FFF2-40B4-BE49-F238E27FC236}">
                <a16:creationId xmlns:a16="http://schemas.microsoft.com/office/drawing/2014/main" id="{FB103BF6-9C55-48F5-AEE4-36E674B7011B}"/>
              </a:ext>
            </a:extLst>
          </p:cNvPr>
          <p:cNvSpPr>
            <a:spLocks noGrp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200">
                <a:solidFill>
                  <a:srgbClr val="000000"/>
                </a:solidFill>
              </a:rPr>
              <a:t>13/11/11</a:t>
            </a:r>
          </a:p>
        </p:txBody>
      </p:sp>
      <p:sp>
        <p:nvSpPr>
          <p:cNvPr id="15365" name="Slide Number Placeholder 4">
            <a:extLst>
              <a:ext uri="{FF2B5EF4-FFF2-40B4-BE49-F238E27FC236}">
                <a16:creationId xmlns:a16="http://schemas.microsoft.com/office/drawing/2014/main" id="{6D168264-E665-416F-B8C7-1E8513B93975}"/>
              </a:ext>
            </a:extLst>
          </p:cNvPr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A1A68321-29AB-493D-BA89-3F0E6FEFD883}" type="slidenum">
              <a:rPr lang="it-IT" altLang="it-IT" sz="1200" smtClean="0">
                <a:solidFill>
                  <a:srgbClr val="000000"/>
                </a:solidFill>
              </a:rPr>
              <a:pPr/>
              <a:t>2</a:t>
            </a:fld>
            <a:endParaRPr lang="it-IT" altLang="it-IT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13/11/11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07A09AEB-4C7F-4482-AAC0-AD0D36EC16DF}" type="slidenum">
              <a:rPr lang="it-IT" altLang="it-IT" smtClean="0"/>
              <a:pPr>
                <a:defRPr/>
              </a:pPr>
              <a:t>18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74778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inizi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44D7FD9-9EBB-4176-87D4-6AF4B816216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 sz="1800"/>
          </a:p>
        </p:txBody>
      </p:sp>
      <p:sp>
        <p:nvSpPr>
          <p:cNvPr id="3" name="AutoShape 3">
            <a:extLst>
              <a:ext uri="{FF2B5EF4-FFF2-40B4-BE49-F238E27FC236}">
                <a16:creationId xmlns:a16="http://schemas.microsoft.com/office/drawing/2014/main" id="{19A5436A-85E1-41FC-88D6-4E0F1BD4D92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6200" y="76200"/>
            <a:ext cx="8991600" cy="6705600"/>
          </a:xfrm>
          <a:prstGeom prst="roundRect">
            <a:avLst>
              <a:gd name="adj" fmla="val 1278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it-IT" sz="1800">
                <a:latin typeface="Arial" charset="0"/>
                <a:ea typeface="ＭＳ Ｐゴシック" pitchFamily="28" charset="-128"/>
              </a:rPr>
              <a:t> </a:t>
            </a:r>
          </a:p>
        </p:txBody>
      </p:sp>
      <p:sp>
        <p:nvSpPr>
          <p:cNvPr id="4" name="Rectangle 206">
            <a:extLst>
              <a:ext uri="{FF2B5EF4-FFF2-40B4-BE49-F238E27FC236}">
                <a16:creationId xmlns:a16="http://schemas.microsoft.com/office/drawing/2014/main" id="{83E8F6AF-3ACF-4427-93A4-AF9BF128FBD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63563" y="3182938"/>
            <a:ext cx="1841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85000"/>
              </a:lnSpc>
              <a:spcBef>
                <a:spcPct val="20000"/>
              </a:spcBef>
            </a:pPr>
            <a:endParaRPr lang="en-US" altLang="it-IT" sz="3000">
              <a:solidFill>
                <a:srgbClr val="FF0000"/>
              </a:solidFill>
            </a:endParaRPr>
          </a:p>
        </p:txBody>
      </p:sp>
      <p:pic>
        <p:nvPicPr>
          <p:cNvPr id="5" name="Picture 10">
            <a:extLst>
              <a:ext uri="{FF2B5EF4-FFF2-40B4-BE49-F238E27FC236}">
                <a16:creationId xmlns:a16="http://schemas.microsoft.com/office/drawing/2014/main" id="{C2FECAAA-A190-470E-BEFC-5EEBAB8F6D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4600" y="2557463"/>
            <a:ext cx="65532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9059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340768"/>
            <a:ext cx="8229600" cy="41148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</a:lstStyle>
          <a:p>
            <a:pPr lvl="0"/>
            <a:endParaRPr lang="it-IT" noProof="0" dirty="0"/>
          </a:p>
        </p:txBody>
      </p:sp>
      <p:sp>
        <p:nvSpPr>
          <p:cNvPr id="4" name="Segnaposto piè di pagina 1">
            <a:extLst>
              <a:ext uri="{FF2B5EF4-FFF2-40B4-BE49-F238E27FC236}">
                <a16:creationId xmlns:a16="http://schemas.microsoft.com/office/drawing/2014/main" id="{01756B48-763D-4303-8E65-8FDD2B6C05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6200" y="6626225"/>
            <a:ext cx="4351338" cy="231775"/>
          </a:xfrm>
        </p:spPr>
        <p:txBody>
          <a:bodyPr/>
          <a:lstStyle>
            <a:lvl1pPr eaLnBrk="1" hangingPunct="1">
              <a:defRPr sz="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eaLnBrk="0" hangingPunct="0"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/>
              <a:t>Brady, Jespersen, Hyslop, Pignocchino </a:t>
            </a:r>
            <a:r>
              <a:rPr lang="it-IT" altLang="it-IT" i="1"/>
              <a:t>Chimica.blu seconda edizione </a:t>
            </a:r>
            <a:r>
              <a:rPr lang="it-IT" altLang="it-IT"/>
              <a:t>© Zanichelli 2020</a:t>
            </a:r>
          </a:p>
        </p:txBody>
      </p:sp>
    </p:spTree>
    <p:extLst>
      <p:ext uri="{BB962C8B-B14F-4D97-AF65-F5344CB8AC3E}">
        <p14:creationId xmlns:p14="http://schemas.microsoft.com/office/powerpoint/2010/main" val="411250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olo lib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6B43649-6C91-4498-9F64-BA04DD33D9D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B0806C3D-CB8E-4B38-9809-0CFD5F6CB8B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6200" y="71438"/>
            <a:ext cx="8991600" cy="6705600"/>
          </a:xfrm>
          <a:prstGeom prst="roundRect">
            <a:avLst>
              <a:gd name="adj" fmla="val 1278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it-IT">
                <a:latin typeface="Arial" charset="0"/>
                <a:ea typeface="ＭＳ Ｐゴシック" pitchFamily="28" charset="-128"/>
              </a:rPr>
              <a:t> </a:t>
            </a:r>
          </a:p>
        </p:txBody>
      </p:sp>
      <p:pic>
        <p:nvPicPr>
          <p:cNvPr id="6" name="Picture 202" descr="LOGO">
            <a:extLst>
              <a:ext uri="{FF2B5EF4-FFF2-40B4-BE49-F238E27FC236}">
                <a16:creationId xmlns:a16="http://schemas.microsoft.com/office/drawing/2014/main" id="{73C46BC5-C6AF-423C-881E-294A30EDF7F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1200" y="5457825"/>
            <a:ext cx="3276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06">
            <a:extLst>
              <a:ext uri="{FF2B5EF4-FFF2-40B4-BE49-F238E27FC236}">
                <a16:creationId xmlns:a16="http://schemas.microsoft.com/office/drawing/2014/main" id="{8D4F571D-B4CF-4666-B452-EF9329FFA6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63563" y="3182938"/>
            <a:ext cx="1841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85000"/>
              </a:lnSpc>
              <a:spcBef>
                <a:spcPct val="20000"/>
              </a:spcBef>
            </a:pPr>
            <a:endParaRPr lang="en-US" altLang="it-IT" sz="3000">
              <a:solidFill>
                <a:srgbClr val="FF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99592" y="476672"/>
            <a:ext cx="7416824" cy="914400"/>
          </a:xfrm>
        </p:spPr>
        <p:txBody>
          <a:bodyPr anchor="t"/>
          <a:lstStyle>
            <a:lvl1pPr>
              <a:defRPr sz="3000">
                <a:solidFill>
                  <a:srgbClr val="808080"/>
                </a:solidFill>
              </a:defRPr>
            </a:lvl1pPr>
          </a:lstStyle>
          <a:p>
            <a:r>
              <a:rPr lang="en-US" altLang="it-IT" noProof="0" dirty="0"/>
              <a:t>Click to edit Master title style</a:t>
            </a:r>
            <a:endParaRPr lang="it-IT" dirty="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899592" y="2635250"/>
            <a:ext cx="7416824" cy="2057400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None/>
              <a:tabLst/>
              <a:defRPr sz="80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altLang="en-US" noProof="0" dirty="0"/>
              <a:t>Click to edit Master</a:t>
            </a:r>
          </a:p>
          <a:p>
            <a:pPr lvl="0"/>
            <a:r>
              <a:rPr lang="en-US" altLang="en-US" noProof="0" dirty="0"/>
              <a:t>subtitle style</a:t>
            </a:r>
            <a:endParaRPr lang="it-IT" altLang="it-IT" noProof="0" dirty="0"/>
          </a:p>
        </p:txBody>
      </p:sp>
    </p:spTree>
    <p:extLst>
      <p:ext uri="{BB962C8B-B14F-4D97-AF65-F5344CB8AC3E}">
        <p14:creationId xmlns:p14="http://schemas.microsoft.com/office/powerpoint/2010/main" val="2512712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olo cap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2" descr="LOGO">
            <a:extLst>
              <a:ext uri="{FF2B5EF4-FFF2-40B4-BE49-F238E27FC236}">
                <a16:creationId xmlns:a16="http://schemas.microsoft.com/office/drawing/2014/main" id="{91A4CB57-4F3A-443A-A27B-366EA6D2824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1200" y="5457825"/>
            <a:ext cx="3276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06">
            <a:extLst>
              <a:ext uri="{FF2B5EF4-FFF2-40B4-BE49-F238E27FC236}">
                <a16:creationId xmlns:a16="http://schemas.microsoft.com/office/drawing/2014/main" id="{AC27620F-4952-49B4-9CDF-2FAD6946C1F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63563" y="3182938"/>
            <a:ext cx="1841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85000"/>
              </a:lnSpc>
              <a:spcBef>
                <a:spcPct val="20000"/>
              </a:spcBef>
            </a:pPr>
            <a:endParaRPr lang="en-US" altLang="it-IT" sz="3000">
              <a:solidFill>
                <a:srgbClr val="FF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381600"/>
            <a:ext cx="8219256" cy="914400"/>
          </a:xfrm>
        </p:spPr>
        <p:txBody>
          <a:bodyPr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635250"/>
            <a:ext cx="8219255" cy="2057400"/>
          </a:xfrm>
        </p:spPr>
        <p:txBody>
          <a:bodyPr anchor="ctr"/>
          <a:lstStyle>
            <a:lvl1pPr marL="0" indent="0">
              <a:lnSpc>
                <a:spcPct val="90000"/>
              </a:lnSpc>
              <a:buNone/>
              <a:defRPr sz="7000">
                <a:solidFill>
                  <a:schemeClr val="bg2"/>
                </a:solidFill>
              </a:defRPr>
            </a:lvl1pPr>
          </a:lstStyle>
          <a:p>
            <a:r>
              <a:rPr lang="it-IT" dirty="0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11470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19256" cy="914400"/>
          </a:xfrm>
        </p:spPr>
        <p:txBody>
          <a:bodyPr/>
          <a:lstStyle/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4114800"/>
          </a:xfrm>
        </p:spPr>
        <p:txBody>
          <a:bodyPr/>
          <a:lstStyle>
            <a:lvl1pPr marL="0" indent="0">
              <a:spcAft>
                <a:spcPts val="1500"/>
              </a:spcAft>
              <a:buNone/>
              <a:defRPr/>
            </a:lvl1pPr>
            <a:lvl2pPr marL="292100" indent="0">
              <a:buNone/>
              <a:defRPr/>
            </a:lvl2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4" name="Segnaposto piè di pagina 1">
            <a:extLst>
              <a:ext uri="{FF2B5EF4-FFF2-40B4-BE49-F238E27FC236}">
                <a16:creationId xmlns:a16="http://schemas.microsoft.com/office/drawing/2014/main" id="{867231D9-8139-47B4-89E7-86B4DEC9D8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6200" y="6626225"/>
            <a:ext cx="5143500" cy="231775"/>
          </a:xfrm>
        </p:spPr>
        <p:txBody>
          <a:bodyPr/>
          <a:lstStyle>
            <a:lvl1pPr eaLnBrk="1" hangingPunct="1">
              <a:defRPr sz="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eaLnBrk="0" hangingPunct="0"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/>
              <a:t>Brady, Jespersen, Hyslop, Pignocchino </a:t>
            </a:r>
            <a:r>
              <a:rPr lang="it-IT" altLang="it-IT" i="1"/>
              <a:t>Chimica.blu seconda edizione </a:t>
            </a:r>
            <a:r>
              <a:rPr lang="it-IT" altLang="it-IT"/>
              <a:t>© Zanichelli 2020</a:t>
            </a:r>
          </a:p>
        </p:txBody>
      </p:sp>
    </p:spTree>
    <p:extLst>
      <p:ext uri="{BB962C8B-B14F-4D97-AF65-F5344CB8AC3E}">
        <p14:creationId xmlns:p14="http://schemas.microsoft.com/office/powerpoint/2010/main" val="1617232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20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7" descr="Immagine che contiene segnale, disegnando&#10;&#10;Descrizione generata automaticamente">
            <a:extLst>
              <a:ext uri="{FF2B5EF4-FFF2-40B4-BE49-F238E27FC236}">
                <a16:creationId xmlns:a16="http://schemas.microsoft.com/office/drawing/2014/main" id="{78D727F1-7F09-448C-810D-6E2411BBA3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4500" y="127000"/>
            <a:ext cx="946150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46448"/>
            <a:ext cx="8219256" cy="4114800"/>
          </a:xfrm>
        </p:spPr>
        <p:txBody>
          <a:bodyPr/>
          <a:lstStyle>
            <a:lvl1pPr marL="0" indent="0">
              <a:spcAft>
                <a:spcPts val="1500"/>
              </a:spcAft>
              <a:buNone/>
              <a:defRPr/>
            </a:lvl1pPr>
            <a:lvl2pPr marL="292100" indent="0">
              <a:buNone/>
              <a:defRPr/>
            </a:lvl2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5" name="Segnaposto piè di pagina 1">
            <a:extLst>
              <a:ext uri="{FF2B5EF4-FFF2-40B4-BE49-F238E27FC236}">
                <a16:creationId xmlns:a16="http://schemas.microsoft.com/office/drawing/2014/main" id="{0E81E12B-BAB5-4662-9D23-EE26903646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6200" y="6626225"/>
            <a:ext cx="5143500" cy="231775"/>
          </a:xfrm>
        </p:spPr>
        <p:txBody>
          <a:bodyPr/>
          <a:lstStyle>
            <a:lvl1pPr eaLnBrk="1" hangingPunct="1">
              <a:defRPr sz="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eaLnBrk="0" hangingPunct="0"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/>
              <a:t>Brady, Jespersen, Hyslop, Pignocchino </a:t>
            </a:r>
            <a:r>
              <a:rPr lang="it-IT" altLang="it-IT" i="1"/>
              <a:t>Chimica.blu seconda edizione </a:t>
            </a:r>
            <a:r>
              <a:rPr lang="it-IT" altLang="it-IT"/>
              <a:t>© Zanichelli 2020</a:t>
            </a:r>
          </a:p>
        </p:txBody>
      </p:sp>
    </p:spTree>
    <p:extLst>
      <p:ext uri="{BB962C8B-B14F-4D97-AF65-F5344CB8AC3E}">
        <p14:creationId xmlns:p14="http://schemas.microsoft.com/office/powerpoint/2010/main" val="295856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mm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19256" cy="914400"/>
          </a:xfrm>
        </p:spPr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4114800"/>
          </a:xfrm>
        </p:spPr>
        <p:txBody>
          <a:bodyPr/>
          <a:lstStyle>
            <a:lvl1pPr marL="457200" indent="-457200">
              <a:spcAft>
                <a:spcPts val="1500"/>
              </a:spcAft>
              <a:buSzPct val="80000"/>
              <a:buFont typeface="+mj-lt"/>
              <a:buAutoNum type="arabicPeriod"/>
              <a:defRPr/>
            </a:lvl1pPr>
            <a:lvl2pPr marL="292100" indent="0">
              <a:buNone/>
              <a:defRPr/>
            </a:lvl2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4" name="Segnaposto piè di pagina 1">
            <a:extLst>
              <a:ext uri="{FF2B5EF4-FFF2-40B4-BE49-F238E27FC236}">
                <a16:creationId xmlns:a16="http://schemas.microsoft.com/office/drawing/2014/main" id="{0297B8DB-296B-4DA5-81B1-0CBB8EBA18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6200" y="6626225"/>
            <a:ext cx="4351338" cy="231775"/>
          </a:xfrm>
        </p:spPr>
        <p:txBody>
          <a:bodyPr/>
          <a:lstStyle>
            <a:lvl1pPr eaLnBrk="1" hangingPunct="1">
              <a:defRPr sz="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eaLnBrk="0" hangingPunct="0"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/>
              <a:t>Brady, Jespersen, Hyslop, Pignocchino </a:t>
            </a:r>
            <a:r>
              <a:rPr lang="it-IT" altLang="it-IT" i="1"/>
              <a:t>Chimica.blu seconda edizione </a:t>
            </a:r>
            <a:r>
              <a:rPr lang="it-IT" altLang="it-IT"/>
              <a:t>© Zanichelli 2020</a:t>
            </a:r>
          </a:p>
        </p:txBody>
      </p:sp>
    </p:spTree>
    <p:extLst>
      <p:ext uri="{BB962C8B-B14F-4D97-AF65-F5344CB8AC3E}">
        <p14:creationId xmlns:p14="http://schemas.microsoft.com/office/powerpoint/2010/main" val="364864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27803" cy="4114800"/>
          </a:xfrm>
        </p:spPr>
        <p:txBody>
          <a:bodyPr/>
          <a:lstStyle>
            <a:lvl1pPr>
              <a:lnSpc>
                <a:spcPct val="100000"/>
              </a:lnSpc>
              <a:spcAft>
                <a:spcPts val="1500"/>
              </a:spcAft>
              <a:defRPr sz="2800"/>
            </a:lvl1pPr>
            <a:lvl2pPr>
              <a:lnSpc>
                <a:spcPct val="100000"/>
              </a:lnSpc>
              <a:spcAft>
                <a:spcPts val="1500"/>
              </a:spcAft>
              <a:defRPr sz="2400"/>
            </a:lvl2pPr>
            <a:lvl3pPr>
              <a:lnSpc>
                <a:spcPct val="100000"/>
              </a:lnSpc>
              <a:spcAft>
                <a:spcPts val="1500"/>
              </a:spcAft>
              <a:defRPr sz="2000"/>
            </a:lvl3pPr>
            <a:lvl4pPr>
              <a:lnSpc>
                <a:spcPct val="100000"/>
              </a:lnSpc>
              <a:spcAft>
                <a:spcPts val="1500"/>
              </a:spcAft>
              <a:defRPr sz="1800"/>
            </a:lvl4pPr>
            <a:lvl5pPr>
              <a:lnSpc>
                <a:spcPct val="100000"/>
              </a:lnSpc>
              <a:spcAft>
                <a:spcPts val="15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58996" y="1340768"/>
            <a:ext cx="4027804" cy="4114800"/>
          </a:xfrm>
        </p:spPr>
        <p:txBody>
          <a:bodyPr/>
          <a:lstStyle>
            <a:lvl1pPr>
              <a:lnSpc>
                <a:spcPct val="100000"/>
              </a:lnSpc>
              <a:spcAft>
                <a:spcPts val="1500"/>
              </a:spcAft>
              <a:defRPr sz="2800"/>
            </a:lvl1pPr>
            <a:lvl2pPr>
              <a:lnSpc>
                <a:spcPct val="100000"/>
              </a:lnSpc>
              <a:spcAft>
                <a:spcPts val="1500"/>
              </a:spcAft>
              <a:defRPr sz="2400"/>
            </a:lvl2pPr>
            <a:lvl3pPr>
              <a:lnSpc>
                <a:spcPct val="100000"/>
              </a:lnSpc>
              <a:spcAft>
                <a:spcPts val="1500"/>
              </a:spcAft>
              <a:defRPr sz="2000"/>
            </a:lvl3pPr>
            <a:lvl4pPr>
              <a:lnSpc>
                <a:spcPct val="100000"/>
              </a:lnSpc>
              <a:spcAft>
                <a:spcPts val="1500"/>
              </a:spcAft>
              <a:defRPr sz="1800"/>
            </a:lvl4pPr>
            <a:lvl5pPr>
              <a:lnSpc>
                <a:spcPct val="100000"/>
              </a:lnSpc>
              <a:spcAft>
                <a:spcPts val="15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piè di pagina 1">
            <a:extLst>
              <a:ext uri="{FF2B5EF4-FFF2-40B4-BE49-F238E27FC236}">
                <a16:creationId xmlns:a16="http://schemas.microsoft.com/office/drawing/2014/main" id="{54765346-64E8-46ED-82FD-B74D288979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6200" y="6626225"/>
            <a:ext cx="4351338" cy="231775"/>
          </a:xfrm>
        </p:spPr>
        <p:txBody>
          <a:bodyPr/>
          <a:lstStyle>
            <a:lvl1pPr eaLnBrk="1" hangingPunct="1">
              <a:defRPr sz="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eaLnBrk="0" hangingPunct="0"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/>
              <a:t>Brady, Jespersen, Hyslop, Pignocchino </a:t>
            </a:r>
            <a:r>
              <a:rPr lang="it-IT" altLang="it-IT" i="1"/>
              <a:t>Chimica.blu seconda edizione </a:t>
            </a:r>
            <a:r>
              <a:rPr lang="it-IT" altLang="it-IT"/>
              <a:t>© Zanichelli 2020</a:t>
            </a:r>
          </a:p>
        </p:txBody>
      </p:sp>
    </p:spTree>
    <p:extLst>
      <p:ext uri="{BB962C8B-B14F-4D97-AF65-F5344CB8AC3E}">
        <p14:creationId xmlns:p14="http://schemas.microsoft.com/office/powerpoint/2010/main" val="132453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piè di pagina 1">
            <a:extLst>
              <a:ext uri="{FF2B5EF4-FFF2-40B4-BE49-F238E27FC236}">
                <a16:creationId xmlns:a16="http://schemas.microsoft.com/office/drawing/2014/main" id="{BF7FD464-AA25-4E41-ABAA-48D892DE40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6200" y="6626225"/>
            <a:ext cx="4351338" cy="231775"/>
          </a:xfrm>
        </p:spPr>
        <p:txBody>
          <a:bodyPr/>
          <a:lstStyle>
            <a:lvl1pPr eaLnBrk="1" hangingPunct="1">
              <a:defRPr sz="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eaLnBrk="0" hangingPunct="0"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/>
              <a:t>Brady, Jespersen, Hyslop, Pignocchino </a:t>
            </a:r>
            <a:r>
              <a:rPr lang="it-IT" altLang="it-IT" i="1"/>
              <a:t>Chimica.blu seconda edizione </a:t>
            </a:r>
            <a:r>
              <a:rPr lang="it-IT" altLang="it-IT"/>
              <a:t>© Zanichelli 2020</a:t>
            </a:r>
          </a:p>
        </p:txBody>
      </p:sp>
    </p:spTree>
    <p:extLst>
      <p:ext uri="{BB962C8B-B14F-4D97-AF65-F5344CB8AC3E}">
        <p14:creationId xmlns:p14="http://schemas.microsoft.com/office/powerpoint/2010/main" val="991126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5C7A04D3-6012-478F-82A3-ADD9EA58FE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6200" y="6626225"/>
            <a:ext cx="4351338" cy="231775"/>
          </a:xfrm>
        </p:spPr>
        <p:txBody>
          <a:bodyPr/>
          <a:lstStyle>
            <a:lvl1pPr eaLnBrk="1" hangingPunct="1">
              <a:defRPr sz="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eaLnBrk="0" hangingPunct="0"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/>
              <a:t>Brady, Jespersen, Hyslop, Pignocchino </a:t>
            </a:r>
            <a:r>
              <a:rPr lang="it-IT" altLang="it-IT" i="1"/>
              <a:t>Chimica.blu seconda edizione </a:t>
            </a:r>
            <a:r>
              <a:rPr lang="it-IT" altLang="it-IT"/>
              <a:t>© Zanichelli 2020</a:t>
            </a:r>
          </a:p>
        </p:txBody>
      </p:sp>
    </p:spTree>
    <p:extLst>
      <p:ext uri="{BB962C8B-B14F-4D97-AF65-F5344CB8AC3E}">
        <p14:creationId xmlns:p14="http://schemas.microsoft.com/office/powerpoint/2010/main" val="3935630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DA1586-6383-40F6-92EB-ECAA881D31FF}"/>
              </a:ext>
            </a:extLst>
          </p:cNvPr>
          <p:cNvSpPr/>
          <p:nvPr userDrawn="1"/>
        </p:nvSpPr>
        <p:spPr bwMode="auto">
          <a:xfrm>
            <a:off x="0" y="6621463"/>
            <a:ext cx="9144000" cy="2365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sz="1800" dirty="0">
                <a:latin typeface="Arial" charset="0"/>
                <a:ea typeface="ＭＳ Ｐゴシック" charset="-128"/>
              </a:rPr>
              <a:t> </a:t>
            </a:r>
          </a:p>
        </p:txBody>
      </p:sp>
      <p:pic>
        <p:nvPicPr>
          <p:cNvPr id="1027" name="Picture 9" descr="LOGO">
            <a:extLst>
              <a:ext uri="{FF2B5EF4-FFF2-40B4-BE49-F238E27FC236}">
                <a16:creationId xmlns:a16="http://schemas.microsoft.com/office/drawing/2014/main" id="{993664AA-D8C9-45A7-BE32-D8AA7D01113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6850" y="6623050"/>
            <a:ext cx="13398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>
            <a:extLst>
              <a:ext uri="{FF2B5EF4-FFF2-40B4-BE49-F238E27FC236}">
                <a16:creationId xmlns:a16="http://schemas.microsoft.com/office/drawing/2014/main" id="{77F8D817-6C3F-41FD-9381-A5E86A1A33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stile</a:t>
            </a:r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DC83DDDD-6E43-4634-8F25-1196B8D3305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6626225"/>
            <a:ext cx="4424363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it-IT" altLang="it-IT"/>
              <a:t>Brady, Jespersen, Hyslop, Pignocchino </a:t>
            </a:r>
            <a:r>
              <a:rPr lang="it-IT" altLang="it-IT" i="1"/>
              <a:t>Chimica.blu seconda edizione </a:t>
            </a:r>
            <a:r>
              <a:rPr lang="it-IT" altLang="it-IT"/>
              <a:t>© Zanichelli 2020</a:t>
            </a:r>
          </a:p>
        </p:txBody>
      </p:sp>
      <p:sp>
        <p:nvSpPr>
          <p:cNvPr id="1030" name="Rectangle 209">
            <a:extLst>
              <a:ext uri="{FF2B5EF4-FFF2-40B4-BE49-F238E27FC236}">
                <a16:creationId xmlns:a16="http://schemas.microsoft.com/office/drawing/2014/main" id="{1F3ED997-7008-4F55-AE00-5B2B601BC293}"/>
              </a:ext>
            </a:extLst>
          </p:cNvPr>
          <p:cNvSpPr>
            <a:spLocks noGrp="1" noChangeArrowheads="1"/>
          </p:cNvSpPr>
          <p:nvPr userDrawn="1"/>
        </p:nvSpPr>
        <p:spPr bwMode="auto">
          <a:xfrm>
            <a:off x="3733800" y="6626225"/>
            <a:ext cx="190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1B3BB54C-B0EF-474E-81FE-E0109535F7CC}" type="slidenum">
              <a:rPr lang="it-IT" altLang="it-IT" sz="800">
                <a:solidFill>
                  <a:schemeClr val="tx1"/>
                </a:solidFill>
                <a:latin typeface="Arial" panose="020B0604020202020204" pitchFamily="34" charset="0"/>
              </a:rPr>
              <a:pPr algn="ctr"/>
              <a:t>‹N›</a:t>
            </a:fld>
            <a:endParaRPr lang="it-IT" altLang="it-IT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31" name="Rectangle 213">
            <a:extLst>
              <a:ext uri="{FF2B5EF4-FFF2-40B4-BE49-F238E27FC236}">
                <a16:creationId xmlns:a16="http://schemas.microsoft.com/office/drawing/2014/main" id="{FD247F9F-453B-48E8-A8D2-883AD25F1F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1" r:id="rId1"/>
    <p:sldLayoutId id="2147484242" r:id="rId2"/>
    <p:sldLayoutId id="2147484243" r:id="rId3"/>
    <p:sldLayoutId id="2147484244" r:id="rId4"/>
    <p:sldLayoutId id="2147484245" r:id="rId5"/>
    <p:sldLayoutId id="2147484246" r:id="rId6"/>
    <p:sldLayoutId id="2147484247" r:id="rId7"/>
    <p:sldLayoutId id="2147484248" r:id="rId8"/>
    <p:sldLayoutId id="2147484249" r:id="rId9"/>
    <p:sldLayoutId id="2147484250" r:id="rId10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Arial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Arial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Arial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Arial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50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292100" indent="571500" algn="l" rtl="0" eaLnBrk="0" fontAlgn="base" hangingPunct="0">
        <a:lnSpc>
          <a:spcPct val="140000"/>
        </a:lnSpc>
        <a:spcBef>
          <a:spcPct val="0"/>
        </a:spcBef>
        <a:spcAft>
          <a:spcPts val="1500"/>
        </a:spcAft>
        <a:buClr>
          <a:srgbClr val="FF0000"/>
        </a:buClr>
        <a:buFont typeface="Times" panose="02020603050405020304" pitchFamily="18" charset="0"/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54100" indent="190500" algn="l" rtl="0" eaLnBrk="0" fontAlgn="base" hangingPunct="0">
        <a:spcBef>
          <a:spcPct val="0"/>
        </a:spcBef>
        <a:spcAft>
          <a:spcPts val="1500"/>
        </a:spcAft>
        <a:buClr>
          <a:schemeClr val="tx1"/>
        </a:buClr>
        <a:buFont typeface="Times" panose="02020603050405020304" pitchFamily="18" charset="0"/>
        <a:buChar char="–"/>
        <a:defRPr sz="20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435100" indent="185738" algn="l" rtl="0" eaLnBrk="0" fontAlgn="base" hangingPunct="0">
        <a:spcBef>
          <a:spcPct val="0"/>
        </a:spcBef>
        <a:spcAft>
          <a:spcPts val="1500"/>
        </a:spcAft>
        <a:buChar char="–"/>
        <a:defRPr sz="20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816100" indent="190500" algn="l" rtl="0" eaLnBrk="0" fontAlgn="base" hangingPunct="0">
        <a:spcBef>
          <a:spcPct val="20000"/>
        </a:spcBef>
        <a:spcAft>
          <a:spcPts val="150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73300" indent="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–"/>
        <a:defRPr>
          <a:solidFill>
            <a:schemeClr val="tx1"/>
          </a:solidFill>
          <a:latin typeface="+mn-lt"/>
          <a:ea typeface="+mn-ea"/>
        </a:defRPr>
      </a:lvl6pPr>
      <a:lvl7pPr marL="2730500" indent="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–"/>
        <a:defRPr>
          <a:solidFill>
            <a:schemeClr val="tx1"/>
          </a:solidFill>
          <a:latin typeface="+mn-lt"/>
          <a:ea typeface="+mn-ea"/>
        </a:defRPr>
      </a:lvl7pPr>
      <a:lvl8pPr marL="3187700" indent="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–"/>
        <a:defRPr>
          <a:solidFill>
            <a:schemeClr val="tx1"/>
          </a:solidFill>
          <a:latin typeface="+mn-lt"/>
          <a:ea typeface="+mn-ea"/>
        </a:defRPr>
      </a:lvl8pPr>
      <a:lvl9pPr marL="3644900" indent="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–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DD1842-941D-44C0-BEC6-E4E95F2E3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bilanciamento delle redox</a:t>
            </a:r>
            <a:br>
              <a:rPr lang="it-IT" dirty="0"/>
            </a:br>
            <a:r>
              <a:rPr lang="it-IT" dirty="0"/>
              <a:t>con il metodo delle semireazioni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8E6B93-191A-4F2C-84CF-37FE32CCC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46448"/>
            <a:ext cx="8291264" cy="4618856"/>
          </a:xfrm>
        </p:spPr>
        <p:txBody>
          <a:bodyPr/>
          <a:lstStyle/>
          <a:p>
            <a:pPr algn="ctr">
              <a:spcAft>
                <a:spcPts val="2000"/>
              </a:spcAft>
            </a:pPr>
            <a:r>
              <a:rPr lang="it-IT" dirty="0">
                <a:latin typeface="Cambria Math" panose="02040503050406030204" pitchFamily="18" charset="0"/>
                <a:ea typeface="Cambria Math" panose="02040503050406030204" pitchFamily="18" charset="0"/>
              </a:rPr>
              <a:t>Cr</a:t>
            </a:r>
            <a:r>
              <a:rPr lang="it-IT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dirty="0">
                <a:latin typeface="Cambria Math" panose="02040503050406030204" pitchFamily="18" charset="0"/>
                <a:ea typeface="Cambria Math" panose="02040503050406030204" pitchFamily="18" charset="0"/>
              </a:rPr>
              <a:t>O</a:t>
            </a:r>
            <a:r>
              <a:rPr lang="it-IT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r>
              <a:rPr lang="it-IT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2–</a:t>
            </a:r>
            <a:r>
              <a:rPr lang="it-IT" dirty="0">
                <a:latin typeface="Cambria Math" panose="02040503050406030204" pitchFamily="18" charset="0"/>
                <a:ea typeface="Cambria Math" panose="02040503050406030204" pitchFamily="18" charset="0"/>
              </a:rPr>
              <a:t> + Fe</a:t>
            </a:r>
            <a:r>
              <a:rPr lang="it-IT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2+ </a:t>
            </a:r>
            <a:r>
              <a:rPr lang="it-IT" dirty="0">
                <a:latin typeface="Cambria Math" panose="02040503050406030204" pitchFamily="18" charset="0"/>
                <a:ea typeface="Cambria Math" panose="02040503050406030204" pitchFamily="18" charset="0"/>
              </a:rPr>
              <a:t>⟶ Cr</a:t>
            </a:r>
            <a:r>
              <a:rPr lang="it-IT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3+</a:t>
            </a:r>
            <a:r>
              <a:rPr lang="it-IT" dirty="0">
                <a:latin typeface="Cambria Math" panose="02040503050406030204" pitchFamily="18" charset="0"/>
                <a:ea typeface="Cambria Math" panose="02040503050406030204" pitchFamily="18" charset="0"/>
              </a:rPr>
              <a:t> + Fe</a:t>
            </a:r>
            <a:r>
              <a:rPr lang="it-IT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3+</a:t>
            </a:r>
          </a:p>
          <a:p>
            <a:pPr marL="457200" indent="-457200">
              <a:spcAft>
                <a:spcPts val="1300"/>
              </a:spcAft>
              <a:buClrTx/>
              <a:buSzPct val="80000"/>
              <a:buFont typeface="+mj-lt"/>
              <a:buAutoNum type="arabicPeriod"/>
            </a:pP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Cr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O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2–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⟶ Cr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3+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				 Fe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2+ 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⟶ Fe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3+</a:t>
            </a:r>
          </a:p>
          <a:p>
            <a:pPr marL="457200" indent="-457200">
              <a:spcAft>
                <a:spcPts val="1300"/>
              </a:spcAft>
              <a:buClrTx/>
              <a:buSzPct val="80000"/>
              <a:buFont typeface="+mj-lt"/>
              <a:buAutoNum type="arabicPeriod"/>
            </a:pP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Cr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O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2–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⟶ </a:t>
            </a:r>
            <a:r>
              <a:rPr lang="it-IT" sz="2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Cr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3+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				 Fe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2+ 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⟶ Fe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3+</a:t>
            </a:r>
          </a:p>
          <a:p>
            <a:pPr marL="457200" indent="-457200">
              <a:spcAft>
                <a:spcPts val="1300"/>
              </a:spcAft>
              <a:buClrTx/>
              <a:buSzPct val="80000"/>
              <a:buFont typeface="+mj-lt"/>
              <a:buAutoNum type="arabicPeriod"/>
            </a:pP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Cr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O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2–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⟶ 2Cr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3+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it-IT" sz="2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7H</a:t>
            </a:r>
            <a:r>
              <a:rPr lang="it-IT" sz="2000" baseline="-25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			 Fe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2+ 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⟶ Fe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3+</a:t>
            </a:r>
          </a:p>
          <a:p>
            <a:pPr marL="457200" indent="-457200">
              <a:spcAft>
                <a:spcPts val="1300"/>
              </a:spcAft>
              <a:buClrTx/>
              <a:buSzPct val="80000"/>
              <a:buFont typeface="+mj-lt"/>
              <a:buAutoNum type="arabicPeriod"/>
            </a:pP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it-IT" sz="2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14 H</a:t>
            </a:r>
            <a:r>
              <a:rPr lang="it-IT" sz="2000" baseline="30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Cr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O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2–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⟶ 2Cr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3+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+ 7H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O		 Fe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2+ 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⟶ Fe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3+</a:t>
            </a:r>
          </a:p>
          <a:p>
            <a:pPr marL="457200" indent="-457200">
              <a:spcAft>
                <a:spcPts val="1300"/>
              </a:spcAft>
              <a:buClrTx/>
              <a:buSzPct val="80000"/>
              <a:buFont typeface="+mj-lt"/>
              <a:buAutoNum type="arabicPeriod"/>
            </a:pP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it-IT" sz="2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6e</a:t>
            </a:r>
            <a:r>
              <a:rPr lang="it-IT" sz="2000" baseline="30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</a:t>
            </a:r>
            <a:r>
              <a:rPr lang="it-IT" sz="2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+ 14H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Cr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O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2–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⟶ 2Cr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3+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+ 7H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O	 Fe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2+ 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⟶ Fe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3+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it-IT" sz="2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it-IT" sz="2000" baseline="30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</a:t>
            </a:r>
          </a:p>
          <a:p>
            <a:pPr marL="457200" indent="-457200">
              <a:spcAft>
                <a:spcPts val="1300"/>
              </a:spcAft>
              <a:buClrTx/>
              <a:buSzPct val="80000"/>
              <a:buFont typeface="+mj-lt"/>
              <a:buAutoNum type="arabicPeriod"/>
            </a:pP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6e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–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+ 14H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Cr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O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2–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⟶ 2Cr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3+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+ 7H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O	 </a:t>
            </a:r>
            <a:r>
              <a:rPr lang="it-IT" sz="2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Fe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2+ 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⟶ </a:t>
            </a:r>
            <a:r>
              <a:rPr lang="it-IT" sz="2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Fe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3+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it-IT" sz="2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–</a:t>
            </a:r>
            <a:endParaRPr lang="it-IT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>
              <a:spcAft>
                <a:spcPts val="2000"/>
              </a:spcAft>
              <a:buClrTx/>
              <a:buSzPct val="80000"/>
              <a:buFont typeface="+mj-lt"/>
              <a:buAutoNum type="arabicPeriod"/>
            </a:pP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it-IT" sz="2000" strike="sngStrike" dirty="0">
                <a:latin typeface="Cambria Math" panose="02040503050406030204" pitchFamily="18" charset="0"/>
                <a:ea typeface="Cambria Math" panose="02040503050406030204" pitchFamily="18" charset="0"/>
              </a:rPr>
              <a:t>6e</a:t>
            </a:r>
            <a:r>
              <a:rPr lang="it-IT" sz="2000" strike="sngStrike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–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+ 14H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Cr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O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2–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+ 6Fe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⟶ 2Cr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3+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+ 7H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O + 6Fe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3+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it-IT" sz="2000" strike="sngStrike" dirty="0">
                <a:latin typeface="Cambria Math" panose="02040503050406030204" pitchFamily="18" charset="0"/>
                <a:ea typeface="Cambria Math" panose="02040503050406030204" pitchFamily="18" charset="0"/>
              </a:rPr>
              <a:t>6e</a:t>
            </a:r>
            <a:r>
              <a:rPr lang="it-IT" sz="2000" strike="sngStrike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–</a:t>
            </a:r>
            <a:endParaRPr lang="it-IT" sz="2000" strike="sngStrike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>
              <a:buClrTx/>
              <a:buSzPct val="80000"/>
            </a:pPr>
            <a:r>
              <a:rPr lang="it-IT" dirty="0">
                <a:latin typeface="Cambria Math" panose="02040503050406030204" pitchFamily="18" charset="0"/>
                <a:ea typeface="Cambria Math" panose="02040503050406030204" pitchFamily="18" charset="0"/>
              </a:rPr>
              <a:t>14H</a:t>
            </a:r>
            <a:r>
              <a:rPr lang="it-IT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it-IT" dirty="0">
                <a:latin typeface="Cambria Math" panose="02040503050406030204" pitchFamily="18" charset="0"/>
                <a:ea typeface="Cambria Math" panose="02040503050406030204" pitchFamily="18" charset="0"/>
              </a:rPr>
              <a:t> + Cr</a:t>
            </a:r>
            <a:r>
              <a:rPr lang="it-IT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dirty="0">
                <a:latin typeface="Cambria Math" panose="02040503050406030204" pitchFamily="18" charset="0"/>
                <a:ea typeface="Cambria Math" panose="02040503050406030204" pitchFamily="18" charset="0"/>
              </a:rPr>
              <a:t>O</a:t>
            </a:r>
            <a:r>
              <a:rPr lang="it-IT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r>
              <a:rPr lang="it-IT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2–</a:t>
            </a:r>
            <a:r>
              <a:rPr lang="it-IT" dirty="0">
                <a:latin typeface="Cambria Math" panose="02040503050406030204" pitchFamily="18" charset="0"/>
                <a:ea typeface="Cambria Math" panose="02040503050406030204" pitchFamily="18" charset="0"/>
              </a:rPr>
              <a:t> + 6Fe</a:t>
            </a:r>
            <a:r>
              <a:rPr lang="it-IT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dirty="0">
                <a:latin typeface="Cambria Math" panose="02040503050406030204" pitchFamily="18" charset="0"/>
                <a:ea typeface="Cambria Math" panose="02040503050406030204" pitchFamily="18" charset="0"/>
              </a:rPr>
              <a:t> ⟶ 2Cr</a:t>
            </a:r>
            <a:r>
              <a:rPr lang="it-IT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3+</a:t>
            </a:r>
            <a:r>
              <a:rPr lang="it-IT" dirty="0">
                <a:latin typeface="Cambria Math" panose="02040503050406030204" pitchFamily="18" charset="0"/>
                <a:ea typeface="Cambria Math" panose="02040503050406030204" pitchFamily="18" charset="0"/>
              </a:rPr>
              <a:t> + 7H</a:t>
            </a:r>
            <a:r>
              <a:rPr lang="it-IT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dirty="0">
                <a:latin typeface="Cambria Math" panose="02040503050406030204" pitchFamily="18" charset="0"/>
                <a:ea typeface="Cambria Math" panose="02040503050406030204" pitchFamily="18" charset="0"/>
              </a:rPr>
              <a:t>O + 6Fe</a:t>
            </a:r>
            <a:r>
              <a:rPr lang="it-IT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3+</a:t>
            </a:r>
            <a:endParaRPr lang="it-IT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>
              <a:buClrTx/>
              <a:buSzPct val="80000"/>
              <a:buFont typeface="+mj-lt"/>
              <a:buAutoNum type="arabicPeriod"/>
            </a:pPr>
            <a:endParaRPr lang="it-IT" sz="2200" baseline="30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>
              <a:buClrTx/>
              <a:buSzPct val="80000"/>
              <a:buFont typeface="+mj-lt"/>
              <a:buAutoNum type="arabicPeriod"/>
            </a:pPr>
            <a:endParaRPr lang="it-IT" sz="2200" baseline="30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>
              <a:buClrTx/>
              <a:buSzPct val="80000"/>
              <a:buFont typeface="+mj-lt"/>
              <a:buAutoNum type="arabicPeriod"/>
            </a:pPr>
            <a:endParaRPr lang="it-IT" sz="2200" baseline="30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it-IT" dirty="0">
              <a:ea typeface="Cambria Math" panose="02040503050406030204" pitchFamily="18" charset="0"/>
            </a:endParaRPr>
          </a:p>
          <a:p>
            <a:pPr marL="457200" indent="-457200" algn="ctr">
              <a:buFont typeface="+mj-lt"/>
              <a:buAutoNum type="arabicPeriod"/>
            </a:pPr>
            <a:endParaRPr lang="it-IT" baseline="30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endParaRPr lang="it-IT" baseline="30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3E256AB-C4DF-46F4-A662-A6C11DE443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it-IT"/>
              <a:t>Brady, Jespersen, Hyslop, Pignocchino </a:t>
            </a:r>
            <a:r>
              <a:rPr lang="it-IT" altLang="it-IT" i="1"/>
              <a:t>Chimica.blu seconda edizione </a:t>
            </a:r>
            <a:r>
              <a:rPr lang="it-IT" altLang="it-IT"/>
              <a:t>© Zanichelli 2020</a:t>
            </a:r>
          </a:p>
        </p:txBody>
      </p:sp>
    </p:spTree>
    <p:extLst>
      <p:ext uri="{BB962C8B-B14F-4D97-AF65-F5344CB8AC3E}">
        <p14:creationId xmlns:p14="http://schemas.microsoft.com/office/powerpoint/2010/main" val="4037059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DD1842-941D-44C0-BEC6-E4E95F2E3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bilanciamento delle redox</a:t>
            </a:r>
            <a:br>
              <a:rPr lang="it-IT" dirty="0"/>
            </a:br>
            <a:r>
              <a:rPr lang="it-IT" dirty="0"/>
              <a:t>con il metodo delle semireazioni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8E6B93-191A-4F2C-84CF-37FE32CCC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46448"/>
            <a:ext cx="8219256" cy="4618856"/>
          </a:xfrm>
        </p:spPr>
        <p:txBody>
          <a:bodyPr/>
          <a:lstStyle/>
          <a:p>
            <a:pPr>
              <a:buClrTx/>
              <a:buSzPct val="80000"/>
            </a:pPr>
            <a:r>
              <a:rPr lang="it-IT" b="1" dirty="0"/>
              <a:t>Bilanciare una redox in ambiente basico</a:t>
            </a:r>
          </a:p>
          <a:p>
            <a:pPr>
              <a:spcAft>
                <a:spcPts val="1000"/>
              </a:spcAft>
              <a:buClrTx/>
              <a:buSzPct val="80000"/>
            </a:pPr>
            <a:r>
              <a:rPr lang="it-IT" dirty="0"/>
              <a:t>Inizialmente si considerarla come se avvenisse in ambiente acido (passaggi 1-7).</a:t>
            </a:r>
          </a:p>
          <a:p>
            <a:pPr marL="457200" indent="-457200">
              <a:spcAft>
                <a:spcPts val="1000"/>
              </a:spcAft>
              <a:buClrTx/>
              <a:buSzPct val="80000"/>
              <a:buFont typeface="+mj-lt"/>
              <a:buAutoNum type="arabicPeriod" startAt="8"/>
            </a:pPr>
            <a:r>
              <a:rPr lang="it-IT" dirty="0"/>
              <a:t>Aggiungere a </a:t>
            </a:r>
            <a:r>
              <a:rPr lang="it-IT" i="1" dirty="0"/>
              <a:t>entrambi </a:t>
            </a:r>
            <a:r>
              <a:rPr lang="it-IT" dirty="0"/>
              <a:t>i lati dell’equazione un numero di OH</a:t>
            </a:r>
            <a:r>
              <a:rPr lang="it-IT" baseline="30000" dirty="0"/>
              <a:t>–</a:t>
            </a:r>
            <a:r>
              <a:rPr lang="it-IT" dirty="0"/>
              <a:t> pari al numero degli H</a:t>
            </a:r>
            <a:r>
              <a:rPr lang="it-IT" baseline="30000" dirty="0"/>
              <a:t>+</a:t>
            </a:r>
            <a:r>
              <a:rPr lang="it-IT" dirty="0"/>
              <a:t> presenti.</a:t>
            </a:r>
          </a:p>
          <a:p>
            <a:pPr marL="457200" indent="-457200">
              <a:spcAft>
                <a:spcPts val="1000"/>
              </a:spcAft>
              <a:buClrTx/>
              <a:buSzPct val="80000"/>
              <a:buFont typeface="+mj-lt"/>
              <a:buAutoNum type="arabicPeriod" startAt="8"/>
            </a:pPr>
            <a:r>
              <a:rPr lang="it-IT" dirty="0"/>
              <a:t>Trasformare H</a:t>
            </a:r>
            <a:r>
              <a:rPr lang="it-IT" baseline="30000" dirty="0"/>
              <a:t>+</a:t>
            </a:r>
            <a:r>
              <a:rPr lang="it-IT" dirty="0"/>
              <a:t> e OH</a:t>
            </a:r>
            <a:r>
              <a:rPr lang="it-IT" baseline="30000" dirty="0"/>
              <a:t>–</a:t>
            </a:r>
            <a:r>
              <a:rPr lang="it-IT" dirty="0"/>
              <a:t> in H</a:t>
            </a:r>
            <a:r>
              <a:rPr lang="it-IT" baseline="-25000" dirty="0"/>
              <a:t>2</a:t>
            </a:r>
            <a:r>
              <a:rPr lang="it-IT" dirty="0"/>
              <a:t>O.</a:t>
            </a:r>
          </a:p>
          <a:p>
            <a:pPr marL="457200" indent="-457200">
              <a:spcAft>
                <a:spcPts val="1000"/>
              </a:spcAft>
              <a:buClrTx/>
              <a:buSzPct val="80000"/>
              <a:buFont typeface="+mj-lt"/>
              <a:buAutoNum type="arabicPeriod" startAt="8"/>
            </a:pPr>
            <a:r>
              <a:rPr lang="it-IT" dirty="0"/>
              <a:t>Eliminare H</a:t>
            </a:r>
            <a:r>
              <a:rPr lang="it-IT" baseline="-25000" dirty="0"/>
              <a:t>2</a:t>
            </a:r>
            <a:r>
              <a:rPr lang="it-IT" dirty="0"/>
              <a:t>O per quanto è possibile.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3E256AB-C4DF-46F4-A662-A6C11DE443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it-IT"/>
              <a:t>Brady, Jespersen, Hyslop, Pignocchino </a:t>
            </a:r>
            <a:r>
              <a:rPr lang="it-IT" altLang="it-IT" i="1"/>
              <a:t>Chimica.blu seconda edizione </a:t>
            </a:r>
            <a:r>
              <a:rPr lang="it-IT" altLang="it-IT"/>
              <a:t>© Zanichelli 2020</a:t>
            </a:r>
          </a:p>
        </p:txBody>
      </p:sp>
    </p:spTree>
    <p:extLst>
      <p:ext uri="{BB962C8B-B14F-4D97-AF65-F5344CB8AC3E}">
        <p14:creationId xmlns:p14="http://schemas.microsoft.com/office/powerpoint/2010/main" val="3361951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DD1842-941D-44C0-BEC6-E4E95F2E3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bilanciamento delle redox</a:t>
            </a:r>
            <a:br>
              <a:rPr lang="it-IT" dirty="0"/>
            </a:br>
            <a:r>
              <a:rPr lang="it-IT" dirty="0"/>
              <a:t>con il metodo delle semireazioni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8E6B93-191A-4F2C-84CF-37FE32CCC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46448"/>
            <a:ext cx="8291264" cy="3394720"/>
          </a:xfrm>
        </p:spPr>
        <p:txBody>
          <a:bodyPr/>
          <a:lstStyle/>
          <a:p>
            <a:pPr algn="ctr">
              <a:spcAft>
                <a:spcPts val="2000"/>
              </a:spcAft>
            </a:pP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SO</a:t>
            </a:r>
            <a:r>
              <a:rPr lang="de-DE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it-IT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2–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+ MnO</a:t>
            </a:r>
            <a:r>
              <a:rPr lang="de-DE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it-IT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–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⟶ SO</a:t>
            </a:r>
            <a:r>
              <a:rPr lang="de-DE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it-IT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2–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MnO</a:t>
            </a:r>
            <a:r>
              <a:rPr lang="it-IT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it-IT" sz="2200" baseline="-25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buClrTx/>
              <a:buSzPct val="80000"/>
            </a:pP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1-7.    </a:t>
            </a:r>
            <a:r>
              <a:rPr lang="de-DE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2H</a:t>
            </a:r>
            <a:r>
              <a:rPr lang="de-DE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de-DE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+ 3SO</a:t>
            </a:r>
            <a:r>
              <a:rPr lang="de-DE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2–</a:t>
            </a:r>
            <a:r>
              <a:rPr lang="de-DE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MnO</a:t>
            </a:r>
            <a:r>
              <a:rPr lang="de-DE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–</a:t>
            </a:r>
            <a:r>
              <a:rPr lang="de-DE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⟶ 3SO</a:t>
            </a:r>
            <a:r>
              <a:rPr lang="de-DE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2–</a:t>
            </a:r>
            <a:r>
              <a:rPr lang="de-DE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MnO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H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O</a:t>
            </a:r>
          </a:p>
          <a:p>
            <a:pPr marL="457200" indent="-457200">
              <a:buClrTx/>
              <a:buSzPct val="80000"/>
              <a:buFont typeface="+mj-lt"/>
              <a:buAutoNum type="arabicPeriod" startAt="8"/>
            </a:pPr>
            <a:r>
              <a:rPr lang="de-DE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sz="2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2OH</a:t>
            </a:r>
            <a:r>
              <a:rPr lang="it-IT" sz="2000" baseline="30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</a:t>
            </a:r>
            <a:r>
              <a:rPr lang="de-DE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+ 2H</a:t>
            </a:r>
            <a:r>
              <a:rPr lang="de-DE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de-DE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+ 3SO</a:t>
            </a:r>
            <a:r>
              <a:rPr lang="de-DE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2–</a:t>
            </a:r>
            <a:r>
              <a:rPr lang="de-DE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MnO</a:t>
            </a:r>
            <a:r>
              <a:rPr lang="de-DE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–</a:t>
            </a:r>
            <a:r>
              <a:rPr lang="de-DE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⟶ 3SO</a:t>
            </a:r>
            <a:r>
              <a:rPr lang="de-DE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2–</a:t>
            </a:r>
            <a:r>
              <a:rPr lang="de-DE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MnO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 + H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O + </a:t>
            </a:r>
            <a:r>
              <a:rPr lang="de-DE" sz="2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2OH</a:t>
            </a:r>
            <a:r>
              <a:rPr lang="it-IT" sz="2000" baseline="30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</a:t>
            </a:r>
            <a:endParaRPr lang="it-IT" sz="20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>
              <a:buClrTx/>
              <a:buSzPct val="80000"/>
              <a:buFont typeface="+mj-lt"/>
              <a:buAutoNum type="arabicPeriod" startAt="8"/>
            </a:pPr>
            <a:r>
              <a:rPr lang="de-DE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sz="2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2H</a:t>
            </a:r>
            <a:r>
              <a:rPr lang="de-DE" sz="2000" baseline="-25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de-DE" sz="2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</a:t>
            </a:r>
            <a:r>
              <a:rPr lang="de-DE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+ 3SO</a:t>
            </a:r>
            <a:r>
              <a:rPr lang="de-DE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2–</a:t>
            </a:r>
            <a:r>
              <a:rPr lang="de-DE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MnO</a:t>
            </a:r>
            <a:r>
              <a:rPr lang="de-DE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–</a:t>
            </a:r>
            <a:r>
              <a:rPr lang="de-DE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⟶ 3SO</a:t>
            </a:r>
            <a:r>
              <a:rPr lang="de-DE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2–</a:t>
            </a:r>
            <a:r>
              <a:rPr lang="de-DE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MnO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H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O + </a:t>
            </a:r>
            <a:r>
              <a:rPr lang="de-DE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2OH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–</a:t>
            </a:r>
            <a:endParaRPr lang="it-IT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>
              <a:spcAft>
                <a:spcPts val="2000"/>
              </a:spcAft>
              <a:buClrTx/>
              <a:buSzPct val="80000"/>
              <a:buFont typeface="+mj-lt"/>
              <a:buAutoNum type="arabicPeriod" startAt="8"/>
            </a:pPr>
            <a:r>
              <a:rPr lang="de-DE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sz="2000" strike="sngStrike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de-DE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H</a:t>
            </a:r>
            <a:r>
              <a:rPr lang="de-DE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de-DE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O + 3SO</a:t>
            </a:r>
            <a:r>
              <a:rPr lang="de-DE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2–</a:t>
            </a:r>
            <a:r>
              <a:rPr lang="de-DE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MnO</a:t>
            </a:r>
            <a:r>
              <a:rPr lang="de-DE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–</a:t>
            </a:r>
            <a:r>
              <a:rPr lang="de-DE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⟶ 3SO</a:t>
            </a:r>
            <a:r>
              <a:rPr lang="de-DE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2–</a:t>
            </a:r>
            <a:r>
              <a:rPr lang="de-DE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MnO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it-IT" sz="2000" strike="sngStrike" dirty="0">
                <a:latin typeface="Cambria Math" panose="02040503050406030204" pitchFamily="18" charset="0"/>
                <a:ea typeface="Cambria Math" panose="02040503050406030204" pitchFamily="18" charset="0"/>
              </a:rPr>
              <a:t>H</a:t>
            </a:r>
            <a:r>
              <a:rPr lang="it-IT" sz="2000" strike="sngStrike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sz="2000" strike="sngStrike" dirty="0">
                <a:latin typeface="Cambria Math" panose="02040503050406030204" pitchFamily="18" charset="0"/>
                <a:ea typeface="Cambria Math" panose="02040503050406030204" pitchFamily="18" charset="0"/>
              </a:rPr>
              <a:t>O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de-DE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2OH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–</a:t>
            </a:r>
            <a:endParaRPr lang="it-IT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>
              <a:buClrTx/>
              <a:buSzPct val="80000"/>
            </a:pP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H</a:t>
            </a:r>
            <a:r>
              <a:rPr lang="de-DE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O + 2H</a:t>
            </a:r>
            <a:r>
              <a:rPr lang="de-DE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+ 3SO</a:t>
            </a:r>
            <a:r>
              <a:rPr lang="de-DE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it-IT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2–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+ MnO</a:t>
            </a:r>
            <a:r>
              <a:rPr lang="de-DE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it-IT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–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⟶ 3SO</a:t>
            </a:r>
            <a:r>
              <a:rPr lang="de-DE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it-IT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2–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MnO</a:t>
            </a:r>
            <a:r>
              <a:rPr lang="it-IT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dirty="0"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2OH</a:t>
            </a:r>
            <a:r>
              <a:rPr lang="it-IT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–</a:t>
            </a:r>
            <a:endParaRPr lang="it-IT" sz="2200" baseline="30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it-IT" dirty="0">
              <a:ea typeface="Cambria Math" panose="02040503050406030204" pitchFamily="18" charset="0"/>
            </a:endParaRPr>
          </a:p>
          <a:p>
            <a:pPr marL="457200" indent="-457200" algn="ctr">
              <a:buFont typeface="+mj-lt"/>
              <a:buAutoNum type="arabicPeriod"/>
            </a:pPr>
            <a:endParaRPr lang="it-IT" baseline="30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endParaRPr lang="it-IT" baseline="30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3E256AB-C4DF-46F4-A662-A6C11DE443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it-IT"/>
              <a:t>Brady, Jespersen, Hyslop, Pignocchino </a:t>
            </a:r>
            <a:r>
              <a:rPr lang="it-IT" altLang="it-IT" i="1"/>
              <a:t>Chimica.blu seconda edizione </a:t>
            </a:r>
            <a:r>
              <a:rPr lang="it-IT" altLang="it-IT"/>
              <a:t>© Zanichelli 2020</a:t>
            </a:r>
          </a:p>
        </p:txBody>
      </p:sp>
    </p:spTree>
    <p:extLst>
      <p:ext uri="{BB962C8B-B14F-4D97-AF65-F5344CB8AC3E}">
        <p14:creationId xmlns:p14="http://schemas.microsoft.com/office/powerpoint/2010/main" val="1187991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9A6EE4-3CC6-488C-AFB6-92C468FD5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redox tra metalli e acidi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B7D95B-4A8C-40A2-B9C0-2D3B273AF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914400"/>
          </a:xfrm>
        </p:spPr>
        <p:txBody>
          <a:bodyPr/>
          <a:lstStyle/>
          <a:p>
            <a:r>
              <a:rPr lang="it-IT" dirty="0"/>
              <a:t>Nelle reazioni di un </a:t>
            </a:r>
            <a:r>
              <a:rPr lang="it-IT" b="1" dirty="0"/>
              <a:t>acido con un metallo</a:t>
            </a:r>
            <a:r>
              <a:rPr lang="it-IT" dirty="0"/>
              <a:t>, il metallo si ossida e l’acido si riduce.</a:t>
            </a:r>
          </a:p>
          <a:p>
            <a:pPr marL="342900" indent="-342900">
              <a:buClrTx/>
              <a:buSzPct val="80000"/>
              <a:buFont typeface="Arial" panose="020B0604020202020204" pitchFamily="34" charset="0"/>
              <a:buChar char="•"/>
            </a:pPr>
            <a:endParaRPr lang="it-IT" dirty="0"/>
          </a:p>
          <a:p>
            <a:pPr marL="342900" indent="-342900">
              <a:buClrTx/>
              <a:buSzPct val="80000"/>
              <a:buFont typeface="Arial" panose="020B0604020202020204" pitchFamily="34" charset="0"/>
              <a:buChar char="•"/>
            </a:pPr>
            <a:endParaRPr lang="it-IT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ClrTx/>
              <a:buSzPct val="80000"/>
              <a:buFont typeface="Arial" panose="020B0604020202020204" pitchFamily="34" charset="0"/>
              <a:buChar char="•"/>
            </a:pPr>
            <a:endParaRPr lang="it-IT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ClrTx/>
              <a:buSzPct val="80000"/>
              <a:buFont typeface="Arial" panose="020B0604020202020204" pitchFamily="34" charset="0"/>
              <a:buChar char="•"/>
            </a:pPr>
            <a:endParaRPr lang="it-IT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ClrTx/>
              <a:buSzPct val="80000"/>
              <a:buFont typeface="Arial" panose="020B0604020202020204" pitchFamily="34" charset="0"/>
              <a:buChar char="•"/>
            </a:pPr>
            <a:endParaRPr lang="it-IT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spcAft>
                <a:spcPts val="10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it-IT" dirty="0">
                <a:latin typeface="Cambria Math" panose="02040503050406030204" pitchFamily="18" charset="0"/>
                <a:ea typeface="Cambria Math" panose="02040503050406030204" pitchFamily="18" charset="0"/>
              </a:rPr>
              <a:t>Zn ⟶ n. </a:t>
            </a:r>
            <a:r>
              <a:rPr lang="it-IT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ox</a:t>
            </a:r>
            <a:r>
              <a:rPr lang="it-IT" dirty="0">
                <a:latin typeface="Cambria Math" panose="02040503050406030204" pitchFamily="18" charset="0"/>
                <a:ea typeface="Cambria Math" panose="02040503050406030204" pitchFamily="18" charset="0"/>
              </a:rPr>
              <a:t>. da 0 a +2 ⟶ si ossida ⟶ agente riducente;</a:t>
            </a:r>
          </a:p>
          <a:p>
            <a:pPr marL="342900" indent="-342900">
              <a:buClrTx/>
              <a:buSzPct val="80000"/>
              <a:buFont typeface="Arial" panose="020B0604020202020204" pitchFamily="34" charset="0"/>
              <a:buChar char="•"/>
            </a:pPr>
            <a:r>
              <a:rPr lang="it-IT" dirty="0">
                <a:latin typeface="Cambria Math" panose="02040503050406030204" pitchFamily="18" charset="0"/>
                <a:ea typeface="Cambria Math" panose="02040503050406030204" pitchFamily="18" charset="0"/>
              </a:rPr>
              <a:t>H ⟶ n. </a:t>
            </a:r>
            <a:r>
              <a:rPr lang="it-IT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ox</a:t>
            </a:r>
            <a:r>
              <a:rPr lang="it-IT" dirty="0">
                <a:latin typeface="Cambria Math" panose="02040503050406030204" pitchFamily="18" charset="0"/>
                <a:ea typeface="Cambria Math" panose="02040503050406030204" pitchFamily="18" charset="0"/>
              </a:rPr>
              <a:t>. da +1 a 0 ⟶ si riduce ⟶ agente ossidante.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0C7DAA9-A1D9-4617-87B1-60A1FF1168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it-IT"/>
              <a:t>Brady, Jespersen, Hyslop, Pignocchino </a:t>
            </a:r>
            <a:r>
              <a:rPr lang="it-IT" altLang="it-IT" i="1"/>
              <a:t>Chimica.blu seconda edizione </a:t>
            </a:r>
            <a:r>
              <a:rPr lang="it-IT" altLang="it-IT"/>
              <a:t>© Zanichelli 2020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7ABFAD05-5730-47A3-8108-C79134A26A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4329" y="2814505"/>
            <a:ext cx="4764997" cy="1626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886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9A6EE4-3CC6-488C-AFB6-92C468FD5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redox tra metalli e acidi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B7D95B-4A8C-40A2-B9C0-2D3B273AF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7"/>
            <a:ext cx="8219256" cy="4968553"/>
          </a:xfrm>
        </p:spPr>
        <p:txBody>
          <a:bodyPr/>
          <a:lstStyle/>
          <a:p>
            <a:r>
              <a:rPr lang="it-IT" dirty="0"/>
              <a:t>La redox dipende:</a:t>
            </a:r>
          </a:p>
          <a:p>
            <a:pPr marL="342900" indent="-342900">
              <a:buClrTx/>
              <a:buSzPct val="80000"/>
              <a:buFont typeface="Arial" panose="020B0604020202020204" pitchFamily="34" charset="0"/>
              <a:buChar char="•"/>
            </a:pPr>
            <a:r>
              <a:rPr lang="it-IT" dirty="0"/>
              <a:t>dal tipo di metallo → in base alla posizione nella tavola;</a:t>
            </a:r>
          </a:p>
          <a:p>
            <a:pPr marL="342900" indent="-342900">
              <a:buClrTx/>
              <a:buSzPct val="80000"/>
              <a:buFont typeface="Arial" panose="020B0604020202020204" pitchFamily="34" charset="0"/>
              <a:buChar char="•"/>
            </a:pPr>
            <a:endParaRPr lang="it-IT" dirty="0"/>
          </a:p>
          <a:p>
            <a:pPr marL="342900" indent="-342900">
              <a:buClrTx/>
              <a:buSzPct val="80000"/>
              <a:buFont typeface="Arial" panose="020B0604020202020204" pitchFamily="34" charset="0"/>
              <a:buChar char="•"/>
            </a:pPr>
            <a:endParaRPr lang="it-IT" dirty="0"/>
          </a:p>
          <a:p>
            <a:pPr>
              <a:buClrTx/>
              <a:buSzPct val="80000"/>
            </a:pPr>
            <a:br>
              <a:rPr lang="it-IT" dirty="0"/>
            </a:br>
            <a:endParaRPr lang="it-IT" dirty="0"/>
          </a:p>
          <a:p>
            <a:pPr marL="342900" indent="-342900">
              <a:buClrTx/>
              <a:buSzPct val="80000"/>
              <a:buFont typeface="Arial" panose="020B0604020202020204" pitchFamily="34" charset="0"/>
              <a:buChar char="•"/>
            </a:pPr>
            <a:endParaRPr lang="it-IT" dirty="0"/>
          </a:p>
          <a:p>
            <a:pPr marL="342900" indent="-342900">
              <a:buClrTx/>
              <a:buSzPct val="80000"/>
              <a:buFont typeface="Arial" panose="020B0604020202020204" pitchFamily="34" charset="0"/>
              <a:buChar char="•"/>
            </a:pPr>
            <a:r>
              <a:rPr lang="it-IT" dirty="0"/>
              <a:t>dal tipo di acido → gli anioni di alcuni acidi, detti </a:t>
            </a:r>
            <a:r>
              <a:rPr lang="it-IT" b="1" dirty="0"/>
              <a:t>acidi ossidanti</a:t>
            </a:r>
            <a:r>
              <a:rPr lang="it-IT" dirty="0"/>
              <a:t>, sono ossidanti più forti di H</a:t>
            </a:r>
            <a:r>
              <a:rPr lang="it-IT" baseline="30000" dirty="0"/>
              <a:t>+</a:t>
            </a:r>
            <a:r>
              <a:rPr lang="it-IT" dirty="0"/>
              <a:t>, e quindi in grado di attaccare metalli meno riducenti.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0C7DAA9-A1D9-4617-87B1-60A1FF1168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it-IT"/>
              <a:t>Brady, Jespersen, Hyslop, Pignocchino </a:t>
            </a:r>
            <a:r>
              <a:rPr lang="it-IT" altLang="it-IT" i="1"/>
              <a:t>Chimica.blu seconda edizione </a:t>
            </a:r>
            <a:r>
              <a:rPr lang="it-IT" altLang="it-IT"/>
              <a:t>© Zanichelli 2020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5617826-0052-49DB-A756-364891160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817" y="2348880"/>
            <a:ext cx="7524022" cy="2520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620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37DC52-AA2C-420C-B23E-0E071EC35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redox tra metalli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860A95-E34C-4BE6-AD63-BB1FC6D74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1224136"/>
          </a:xfrm>
        </p:spPr>
        <p:txBody>
          <a:bodyPr/>
          <a:lstStyle/>
          <a:p>
            <a:r>
              <a:rPr lang="it-IT" dirty="0"/>
              <a:t>Nelle reazioni di un </a:t>
            </a:r>
            <a:r>
              <a:rPr lang="it-IT" b="1" dirty="0"/>
              <a:t>metallo con un altro metallo</a:t>
            </a:r>
            <a:r>
              <a:rPr lang="it-IT" dirty="0"/>
              <a:t>, un metallo viene spostato dai propri composti da un altro elemento più «facilmente ossidabile».</a:t>
            </a:r>
          </a:p>
          <a:p>
            <a:pPr algn="ctr"/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Zn(</a:t>
            </a:r>
            <a:r>
              <a:rPr lang="pt-BR" i="1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) + CuSO</a:t>
            </a:r>
            <a:r>
              <a:rPr lang="pt-BR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pt-BR" i="1" dirty="0">
                <a:latin typeface="Cambria Math" panose="02040503050406030204" pitchFamily="18" charset="0"/>
                <a:ea typeface="Cambria Math" panose="02040503050406030204" pitchFamily="18" charset="0"/>
              </a:rPr>
              <a:t>aq</a:t>
            </a: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) ⟶ Cu(</a:t>
            </a:r>
            <a:r>
              <a:rPr lang="pt-BR" i="1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) + ZnSO</a:t>
            </a:r>
            <a:r>
              <a:rPr lang="pt-BR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pt-BR" i="1" dirty="0">
                <a:latin typeface="Cambria Math" panose="02040503050406030204" pitchFamily="18" charset="0"/>
                <a:ea typeface="Cambria Math" panose="02040503050406030204" pitchFamily="18" charset="0"/>
              </a:rPr>
              <a:t>aq</a:t>
            </a: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it-IT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9C8140F-6F40-44E8-9486-C69D20293A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it-IT"/>
              <a:t>Brady, Jespersen, Hyslop, Pignocchino </a:t>
            </a:r>
            <a:r>
              <a:rPr lang="it-IT" altLang="it-IT" i="1"/>
              <a:t>Chimica.blu seconda edizione </a:t>
            </a:r>
            <a:r>
              <a:rPr lang="it-IT" altLang="it-IT"/>
              <a:t>© Zanichelli 2020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FF8E6A5E-2622-4457-B240-A8A68EE66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759" y="3189386"/>
            <a:ext cx="5378482" cy="328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94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37DC52-AA2C-420C-B23E-0E071EC35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redox tra metalli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860A95-E34C-4BE6-AD63-BB1FC6D74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2040" y="1340768"/>
            <a:ext cx="3744416" cy="4114800"/>
          </a:xfrm>
        </p:spPr>
        <p:txBody>
          <a:bodyPr/>
          <a:lstStyle/>
          <a:p>
            <a:r>
              <a:rPr lang="it-IT" dirty="0"/>
              <a:t>I metalli possono essere disposti secondo un ordine crescente di tendenza a ossidarsi, nella cosiddetta </a:t>
            </a:r>
            <a:r>
              <a:rPr lang="it-IT" b="1" dirty="0"/>
              <a:t>serie di attività</a:t>
            </a:r>
            <a:r>
              <a:rPr lang="it-IT" dirty="0"/>
              <a:t>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9C8140F-6F40-44E8-9486-C69D20293A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it-IT"/>
              <a:t>Brady, Jespersen, Hyslop, Pignocchino </a:t>
            </a:r>
            <a:r>
              <a:rPr lang="it-IT" altLang="it-IT" i="1"/>
              <a:t>Chimica.blu seconda edizione </a:t>
            </a:r>
            <a:r>
              <a:rPr lang="it-IT" altLang="it-IT"/>
              <a:t>© Zanichelli 2020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E9E8364-02D8-4EFA-8093-5AAE9C5E4B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268761"/>
            <a:ext cx="4548327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854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A27B5E-7BA2-4F46-B470-A9F587FC2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8080"/>
                </a:solidFill>
                <a:latin typeface="AlrightSans-Black"/>
              </a:rPr>
              <a:t>LA CHIMICA CON METODO</a:t>
            </a:r>
            <a:endParaRPr lang="it-IT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F9D8C034-144F-4397-B341-0C15EA0F7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16" y="1340768"/>
            <a:ext cx="8219256" cy="4680520"/>
          </a:xfrm>
        </p:spPr>
        <p:txBody>
          <a:bodyPr/>
          <a:lstStyle/>
          <a:p>
            <a:pPr marL="342900" lvl="0" indent="-342900">
              <a:spcAft>
                <a:spcPts val="1000"/>
              </a:spcAft>
              <a:buClr>
                <a:schemeClr val="accent1">
                  <a:lumMod val="75000"/>
                </a:schemeClr>
              </a:buClr>
              <a:buSzPct val="60000"/>
              <a:buFont typeface="Arial" panose="020B0604020202020204" pitchFamily="34" charset="0"/>
              <a:buChar char="►"/>
            </a:pPr>
            <a:r>
              <a:rPr lang="it-IT" sz="2000" b="1" dirty="0"/>
              <a:t>Come si individuano ossidante e riducente nelle redox?</a:t>
            </a:r>
            <a:br>
              <a:rPr lang="it-IT" sz="2000" b="1" dirty="0"/>
            </a:br>
            <a:r>
              <a:rPr lang="it-IT" sz="2000" dirty="0"/>
              <a:t>Individua la sostanza che si ossida e quella che si riduce nella reazione:</a:t>
            </a:r>
          </a:p>
          <a:p>
            <a:pPr lvl="0" algn="ctr">
              <a:spcAft>
                <a:spcPts val="1000"/>
              </a:spcAft>
              <a:buClr>
                <a:schemeClr val="accent1">
                  <a:lumMod val="75000"/>
                </a:schemeClr>
              </a:buClr>
              <a:buSzPct val="60000"/>
            </a:pP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2KCl + MnO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+ 2H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SO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⟶ K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SO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MnSO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Cl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+ 2H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O</a:t>
            </a:r>
          </a:p>
          <a:p>
            <a:pPr marL="342900" lvl="0" indent="-342900">
              <a:spcAft>
                <a:spcPts val="1000"/>
              </a:spcAft>
              <a:buClr>
                <a:schemeClr val="accent1">
                  <a:lumMod val="75000"/>
                </a:schemeClr>
              </a:buClr>
              <a:buSzPct val="60000"/>
              <a:buFont typeface="Arial" panose="020B0604020202020204" pitchFamily="34" charset="0"/>
              <a:buChar char="►"/>
            </a:pPr>
            <a:r>
              <a:rPr lang="it-IT" sz="2000" b="1" dirty="0"/>
              <a:t>Metodo delle </a:t>
            </a:r>
            <a:r>
              <a:rPr lang="it-IT" sz="2000" b="1"/>
              <a:t>semireazioni</a:t>
            </a:r>
            <a:r>
              <a:rPr lang="it-IT" sz="2000" b="1" dirty="0"/>
              <a:t>.</a:t>
            </a:r>
            <a:br>
              <a:rPr lang="it-IT" sz="2000" b="1" dirty="0"/>
            </a:br>
            <a:r>
              <a:rPr lang="it-IT" sz="2000" dirty="0"/>
              <a:t>Bilancia l’equazione della reazione di seguito (in soluzione acquosa acida) utilizzando il metodo delle </a:t>
            </a:r>
            <a:r>
              <a:rPr lang="it-IT" sz="2000" dirty="0" err="1"/>
              <a:t>semireazioni</a:t>
            </a:r>
            <a:r>
              <a:rPr lang="it-IT" sz="2000" dirty="0"/>
              <a:t>:</a:t>
            </a:r>
          </a:p>
          <a:p>
            <a:pPr lvl="0" algn="ctr">
              <a:spcAft>
                <a:spcPts val="1000"/>
              </a:spcAft>
              <a:buClr>
                <a:schemeClr val="accent1">
                  <a:lumMod val="75000"/>
                </a:schemeClr>
              </a:buClr>
              <a:buSzPct val="60000"/>
            </a:pP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MnO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–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SO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2–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⟶ SO</a:t>
            </a:r>
            <a:r>
              <a:rPr lang="it-IT" sz="20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2–</a:t>
            </a:r>
            <a:r>
              <a:rPr lang="it-IT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Mn</a:t>
            </a:r>
            <a:r>
              <a:rPr lang="it-IT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2+</a:t>
            </a:r>
          </a:p>
          <a:p>
            <a:pPr marL="342900" lvl="0" indent="-342900">
              <a:spcAft>
                <a:spcPts val="1000"/>
              </a:spcAft>
              <a:buClr>
                <a:schemeClr val="accent1">
                  <a:lumMod val="75000"/>
                </a:schemeClr>
              </a:buClr>
              <a:buSzPct val="60000"/>
              <a:buFont typeface="Arial" panose="020B0604020202020204" pitchFamily="34" charset="0"/>
              <a:buChar char="►"/>
            </a:pPr>
            <a:r>
              <a:rPr lang="it-IT" sz="2000" b="1" dirty="0"/>
              <a:t>Come si usa la serie di attività per prevedere le reazioni?</a:t>
            </a:r>
            <a:br>
              <a:rPr lang="it-IT" sz="2000" b="1" dirty="0"/>
            </a:br>
            <a:r>
              <a:rPr lang="it-IT" altLang="it-IT" sz="2000" dirty="0">
                <a:solidFill>
                  <a:srgbClr val="000000"/>
                </a:solidFill>
              </a:rPr>
              <a:t>Che cosa accade se un chiodo di ferro viene immerso in una soluzione contenente solfato di rame? Se la reazione si verifica, scrivi la relativa equazione chimica.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E2DD77D-90F4-4963-9D64-6D47E44FDD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it-IT" dirty="0"/>
              <a:t>Brady, </a:t>
            </a:r>
            <a:r>
              <a:rPr lang="it-IT" altLang="it-IT" dirty="0" err="1"/>
              <a:t>Jespersen</a:t>
            </a:r>
            <a:r>
              <a:rPr lang="it-IT" altLang="it-IT" dirty="0"/>
              <a:t>, </a:t>
            </a:r>
            <a:r>
              <a:rPr lang="it-IT" altLang="it-IT" dirty="0" err="1"/>
              <a:t>Hyslop</a:t>
            </a:r>
            <a:r>
              <a:rPr lang="it-IT" altLang="it-IT" dirty="0"/>
              <a:t>, </a:t>
            </a:r>
            <a:r>
              <a:rPr lang="it-IT" altLang="it-IT" dirty="0" err="1"/>
              <a:t>Pignocchino</a:t>
            </a:r>
            <a:r>
              <a:rPr lang="it-IT" altLang="it-IT" dirty="0"/>
              <a:t> </a:t>
            </a:r>
            <a:r>
              <a:rPr lang="it-IT" altLang="it-IT" i="1" dirty="0" err="1"/>
              <a:t>Chimica.blu</a:t>
            </a:r>
            <a:r>
              <a:rPr lang="it-IT" altLang="it-IT" i="1" dirty="0"/>
              <a:t> seconda edizione </a:t>
            </a:r>
            <a:r>
              <a:rPr lang="it-IT" altLang="it-IT" dirty="0"/>
              <a:t>© Zanichelli 2020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75B53534-2613-4354-955E-542C54D2B5E9}"/>
              </a:ext>
            </a:extLst>
          </p:cNvPr>
          <p:cNvCxnSpPr>
            <a:cxnSpLocks/>
          </p:cNvCxnSpPr>
          <p:nvPr/>
        </p:nvCxnSpPr>
        <p:spPr bwMode="auto">
          <a:xfrm>
            <a:off x="455051" y="1362672"/>
            <a:ext cx="2149" cy="48746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904433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6EF0FCBB-880C-4951-83ED-7FE0BA94F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46448"/>
            <a:ext cx="8219256" cy="4834880"/>
          </a:xfrm>
        </p:spPr>
        <p:txBody>
          <a:bodyPr/>
          <a:lstStyle/>
          <a:p>
            <a:pPr lvl="0"/>
            <a:r>
              <a:rPr lang="it-IT" b="1" dirty="0">
                <a:solidFill>
                  <a:srgbClr val="000000"/>
                </a:solidFill>
              </a:rPr>
              <a:t>La chimica in Agenda</a:t>
            </a:r>
            <a:endParaRPr lang="en-US" altLang="it-IT" sz="2000" b="1" dirty="0">
              <a:solidFill>
                <a:srgbClr val="000000"/>
              </a:solidFill>
            </a:endParaRPr>
          </a:p>
          <a:p>
            <a:pPr lvl="0">
              <a:spcAft>
                <a:spcPts val="1000"/>
              </a:spcAft>
            </a:pPr>
            <a:r>
              <a:rPr lang="it-IT" sz="2000" dirty="0">
                <a:solidFill>
                  <a:srgbClr val="000000"/>
                </a:solidFill>
              </a:rPr>
              <a:t>Il piombo è un metallo che resiste alla corrosione, è malleabile e utilizzabile per saldare elementi di metalli diversi, diventando il materiale perfetto per costruire gli impianti idraulici. Purtroppo, i suoi ioni tendono ad accumularsi nell’organismo e possono causare gravi disturbi. Dal 1960, nuove normative e nuovi materiali sono stati messi in gioco per ridurre l’utilizzo del piombo nelle reti di distribuzione dell’acqua destinata al consumo umano.</a:t>
            </a:r>
            <a:br>
              <a:rPr lang="it-IT" sz="2000" dirty="0">
                <a:solidFill>
                  <a:srgbClr val="000000"/>
                </a:solidFill>
              </a:rPr>
            </a:br>
            <a:r>
              <a:rPr lang="it-IT" sz="2000" dirty="0">
                <a:solidFill>
                  <a:srgbClr val="000000"/>
                </a:solidFill>
              </a:rPr>
              <a:t>Oggi, l’uso di piombo negli impianti idrici è disciplinato per limitare i rischi di contaminazione delle acque.</a:t>
            </a:r>
            <a:br>
              <a:rPr lang="it-IT" sz="2000" dirty="0">
                <a:solidFill>
                  <a:srgbClr val="000000"/>
                </a:solidFill>
              </a:rPr>
            </a:br>
            <a:r>
              <a:rPr lang="it-IT" sz="2000" dirty="0">
                <a:solidFill>
                  <a:srgbClr val="000000"/>
                </a:solidFill>
              </a:rPr>
              <a:t>In Italia il problema dell’inquinamento da piombo è limitato a quartieri storici dove non siano stati fatti interventi di ammodernamento. Tuttavia, nel mondo è stato responsabile di oltre un milione di morti e numerosissimi casi di invalidità.</a:t>
            </a:r>
            <a:endParaRPr lang="it-IT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805874A-85B6-46BC-BA88-284B9010DB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it-IT"/>
              <a:t>Brady, Jespersen, Hyslop, Pignocchino </a:t>
            </a:r>
            <a:r>
              <a:rPr lang="it-IT" altLang="it-IT" i="1"/>
              <a:t>Chimica.blu seconda edizione </a:t>
            </a:r>
            <a:r>
              <a:rPr lang="it-IT" altLang="it-IT"/>
              <a:t>© Zanichelli 2020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0F4C014-B179-4672-AE91-5CEEA2B48F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4206" y="191027"/>
            <a:ext cx="1213827" cy="120766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125B9182-376B-4D89-B3D1-0CA476BC90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4206" y="191027"/>
            <a:ext cx="1216011" cy="1207666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FA919FA0-3D04-40D1-BC8A-BB13D1BE12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3981" y="191027"/>
            <a:ext cx="1216011" cy="120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654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>
            <a:extLst>
              <a:ext uri="{FF2B5EF4-FFF2-40B4-BE49-F238E27FC236}">
                <a16:creationId xmlns:a16="http://schemas.microsoft.com/office/drawing/2014/main" id="{7DEDD1A8-F772-48FF-91A5-6606F996E59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00113" y="476250"/>
            <a:ext cx="7416800" cy="914400"/>
          </a:xfrm>
        </p:spPr>
        <p:txBody>
          <a:bodyPr/>
          <a:lstStyle/>
          <a:p>
            <a:r>
              <a:rPr lang="it-IT" altLang="it-IT"/>
              <a:t>James E. Brady</a:t>
            </a:r>
            <a:br>
              <a:rPr lang="it-IT" altLang="it-IT"/>
            </a:br>
            <a:r>
              <a:rPr lang="it-IT" altLang="it-IT"/>
              <a:t>Neil D. Jespersen</a:t>
            </a:r>
            <a:br>
              <a:rPr lang="it-IT" altLang="it-IT"/>
            </a:br>
            <a:r>
              <a:rPr lang="it-IT" altLang="it-IT"/>
              <a:t>Alison Hyslop</a:t>
            </a:r>
            <a:br>
              <a:rPr lang="it-IT" altLang="it-IT"/>
            </a:br>
            <a:r>
              <a:rPr lang="it-IT" altLang="it-IT"/>
              <a:t>Maria Cristina Pignocchino</a:t>
            </a:r>
          </a:p>
        </p:txBody>
      </p:sp>
      <p:sp>
        <p:nvSpPr>
          <p:cNvPr id="14339" name="Sottotitolo 2">
            <a:extLst>
              <a:ext uri="{FF2B5EF4-FFF2-40B4-BE49-F238E27FC236}">
                <a16:creationId xmlns:a16="http://schemas.microsoft.com/office/drawing/2014/main" id="{9C33259D-D29D-4A7E-845F-836B2ED3395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00113" y="2635250"/>
            <a:ext cx="7416800" cy="2057400"/>
          </a:xfrm>
        </p:spPr>
        <p:txBody>
          <a:bodyPr/>
          <a:lstStyle/>
          <a:p>
            <a:r>
              <a:rPr lang="en-GB" altLang="en-US"/>
              <a:t>Chimica.blu </a:t>
            </a:r>
            <a:r>
              <a:rPr lang="en-GB" altLang="en-US" sz="5400"/>
              <a:t>seconda edizione</a:t>
            </a:r>
            <a:endParaRPr lang="it-IT" altLang="it-IT" sz="5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89E123C3-48A8-4302-A937-40882C8AB3E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218488" cy="914400"/>
          </a:xfrm>
        </p:spPr>
        <p:txBody>
          <a:bodyPr/>
          <a:lstStyle/>
          <a:p>
            <a:r>
              <a:rPr lang="it-IT" altLang="it-IT" dirty="0"/>
              <a:t>Capitolo 17</a:t>
            </a:r>
          </a:p>
        </p:txBody>
      </p:sp>
      <p:sp>
        <p:nvSpPr>
          <p:cNvPr id="16387" name="Sottotitolo 1">
            <a:extLst>
              <a:ext uri="{FF2B5EF4-FFF2-40B4-BE49-F238E27FC236}">
                <a16:creationId xmlns:a16="http://schemas.microsoft.com/office/drawing/2014/main" id="{02A3706E-E798-4E33-9813-354D3CF2D33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200" y="2635250"/>
            <a:ext cx="8218488" cy="2057400"/>
          </a:xfrm>
        </p:spPr>
        <p:txBody>
          <a:bodyPr/>
          <a:lstStyle/>
          <a:p>
            <a:r>
              <a:rPr lang="it-IT" altLang="it-IT" dirty="0"/>
              <a:t>Le reazioni</a:t>
            </a:r>
          </a:p>
          <a:p>
            <a:r>
              <a:rPr lang="it-IT" altLang="it-IT" dirty="0"/>
              <a:t>di ossidoriduzione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BE279E10-FEEC-4357-90F5-6B3E2739A8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18488" cy="914400"/>
          </a:xfrm>
        </p:spPr>
        <p:txBody>
          <a:bodyPr/>
          <a:lstStyle/>
          <a:p>
            <a:r>
              <a:rPr lang="en-GB" altLang="it-IT"/>
              <a:t>Sommario</a:t>
            </a:r>
          </a:p>
        </p:txBody>
      </p:sp>
      <p:sp>
        <p:nvSpPr>
          <p:cNvPr id="17411" name="Segnaposto contenuto 1">
            <a:extLst>
              <a:ext uri="{FF2B5EF4-FFF2-40B4-BE49-F238E27FC236}">
                <a16:creationId xmlns:a16="http://schemas.microsoft.com/office/drawing/2014/main" id="{008EA8AF-A5AA-4D8E-8326-A5AF501D34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18488" cy="4114800"/>
          </a:xfrm>
        </p:spPr>
        <p:txBody>
          <a:bodyPr/>
          <a:lstStyle/>
          <a:p>
            <a:pPr>
              <a:buFontTx/>
              <a:buAutoNum type="arabicPeriod"/>
            </a:pPr>
            <a:r>
              <a:rPr lang="it-IT" altLang="it-IT" dirty="0"/>
              <a:t>Il trasferimento degli elettroni</a:t>
            </a:r>
          </a:p>
          <a:p>
            <a:pPr>
              <a:buFontTx/>
              <a:buAutoNum type="arabicPeriod"/>
            </a:pPr>
            <a:r>
              <a:rPr lang="it-IT" altLang="it-IT" dirty="0"/>
              <a:t>Il bilanciamento delle redox con il metodo delle semireazioni</a:t>
            </a:r>
          </a:p>
          <a:p>
            <a:pPr>
              <a:buFontTx/>
              <a:buAutoNum type="arabicPeriod"/>
            </a:pPr>
            <a:r>
              <a:rPr lang="it-IT" altLang="it-IT" dirty="0"/>
              <a:t>Le redox tra metalli e acidi</a:t>
            </a:r>
          </a:p>
          <a:p>
            <a:pPr>
              <a:buFontTx/>
              <a:buAutoNum type="arabicPeriod"/>
            </a:pPr>
            <a:r>
              <a:rPr lang="it-IT" altLang="it-IT" dirty="0"/>
              <a:t>Le redox tra metalli</a:t>
            </a:r>
          </a:p>
        </p:txBody>
      </p:sp>
      <p:sp>
        <p:nvSpPr>
          <p:cNvPr id="17412" name="Footer Placeholder 3">
            <a:extLst>
              <a:ext uri="{FF2B5EF4-FFF2-40B4-BE49-F238E27FC236}">
                <a16:creationId xmlns:a16="http://schemas.microsoft.com/office/drawing/2014/main" id="{5E360B9E-1507-4058-BC28-6AFDB0A370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/>
              <a:t>Brady, Jespersen, Hyslop, Pignocchino </a:t>
            </a:r>
            <a:r>
              <a:rPr lang="it-IT" altLang="it-IT" i="1"/>
              <a:t>Chimica.blu seconda edizione </a:t>
            </a:r>
            <a:r>
              <a:rPr lang="it-IT" altLang="it-IT"/>
              <a:t>© Zanichelli 2020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CD8BC288-4D34-402B-A569-E5A5936C8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trasferimento degli elettroni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D6ADD08-8E21-4B04-92CA-CEF0BEFCF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3960440"/>
          </a:xfrm>
        </p:spPr>
        <p:txBody>
          <a:bodyPr/>
          <a:lstStyle/>
          <a:p>
            <a:r>
              <a:rPr lang="it-IT" b="1" dirty="0"/>
              <a:t>Reazioni di ossidoriduzione </a:t>
            </a:r>
            <a:r>
              <a:rPr lang="it-IT" dirty="0"/>
              <a:t>(</a:t>
            </a:r>
            <a:r>
              <a:rPr lang="it-IT" b="1" dirty="0"/>
              <a:t>redox</a:t>
            </a:r>
            <a:r>
              <a:rPr lang="it-IT" dirty="0"/>
              <a:t>): reazioni in cui variano i numeri di ossidazione di alcuni elementi.</a:t>
            </a:r>
          </a:p>
          <a:p>
            <a:r>
              <a:rPr lang="it-IT" b="1" dirty="0"/>
              <a:t>Ossidazione → </a:t>
            </a:r>
            <a:r>
              <a:rPr lang="it-IT" dirty="0"/>
              <a:t>perdita di elettroni da parte di una sostanza (</a:t>
            </a:r>
            <a:r>
              <a:rPr lang="it-IT" i="1" dirty="0"/>
              <a:t>reagente riducente</a:t>
            </a:r>
            <a:r>
              <a:rPr lang="it-IT" dirty="0"/>
              <a:t>), che aumenta il proprio numero di ossidazione.</a:t>
            </a:r>
          </a:p>
          <a:p>
            <a:r>
              <a:rPr lang="it-IT" b="1" dirty="0"/>
              <a:t>Riduzione →</a:t>
            </a:r>
            <a:r>
              <a:rPr lang="it-IT" dirty="0"/>
              <a:t> guadagno di elettroni da parte di una sostanza (</a:t>
            </a:r>
            <a:r>
              <a:rPr lang="it-IT" i="1" dirty="0"/>
              <a:t>reagente ossidante</a:t>
            </a:r>
            <a:r>
              <a:rPr lang="it-IT" dirty="0"/>
              <a:t>), che riduce il proprio numero di ossidazione.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20AF1F7-8C23-4F40-9864-FABFCCDAAA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it-IT"/>
              <a:t>Brady, Jespersen, Hyslop, Pignocchino </a:t>
            </a:r>
            <a:r>
              <a:rPr lang="it-IT" altLang="it-IT" i="1"/>
              <a:t>Chimica.blu seconda edizione </a:t>
            </a:r>
            <a:r>
              <a:rPr lang="it-IT" altLang="it-IT"/>
              <a:t>© Zanichelli 2020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168CF75-E1D7-48FB-B3FB-300EC68E8D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6058" y="4847718"/>
            <a:ext cx="3711884" cy="160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333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DD1842-941D-44C0-BEC6-E4E95F2E3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bilanciamento delle redox</a:t>
            </a:r>
            <a:br>
              <a:rPr lang="it-IT" dirty="0"/>
            </a:br>
            <a:r>
              <a:rPr lang="it-IT" dirty="0"/>
              <a:t>con il metodo delle semireazioni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8E6B93-191A-4F2C-84CF-37FE32CCC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46448"/>
            <a:ext cx="8219256" cy="4114800"/>
          </a:xfrm>
        </p:spPr>
        <p:txBody>
          <a:bodyPr/>
          <a:lstStyle/>
          <a:p>
            <a:r>
              <a:rPr lang="it-IT" dirty="0"/>
              <a:t>Con il </a:t>
            </a:r>
            <a:r>
              <a:rPr lang="it-IT" b="1" dirty="0"/>
              <a:t>metodo delle semireazioni</a:t>
            </a:r>
            <a:r>
              <a:rPr lang="it-IT" dirty="0"/>
              <a:t>, i processi di ossidazione e riduzione sono divisi in due equazioni, dette </a:t>
            </a:r>
            <a:r>
              <a:rPr lang="it-IT" b="1" dirty="0" err="1"/>
              <a:t>semireazioni</a:t>
            </a:r>
            <a:r>
              <a:rPr lang="it-IT" dirty="0"/>
              <a:t>.</a:t>
            </a:r>
          </a:p>
          <a:p>
            <a:r>
              <a:rPr lang="it-IT" dirty="0"/>
              <a:t>Equazione ionica netta:</a:t>
            </a:r>
          </a:p>
          <a:p>
            <a:pPr algn="ctr"/>
            <a:r>
              <a:rPr lang="it-IT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Fe</a:t>
            </a:r>
            <a:r>
              <a:rPr lang="it-IT" sz="22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3+</a:t>
            </a:r>
            <a:r>
              <a:rPr lang="it-IT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+ Sn</a:t>
            </a:r>
            <a:r>
              <a:rPr lang="it-IT" sz="22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2+</a:t>
            </a:r>
            <a:r>
              <a:rPr lang="it-IT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⟶ Fe</a:t>
            </a:r>
            <a:r>
              <a:rPr lang="it-IT" sz="22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2+</a:t>
            </a:r>
            <a:r>
              <a:rPr lang="it-IT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+ Sn</a:t>
            </a:r>
            <a:r>
              <a:rPr lang="it-IT" sz="22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4+</a:t>
            </a:r>
          </a:p>
          <a:p>
            <a:pPr>
              <a:spcAft>
                <a:spcPts val="1000"/>
              </a:spcAft>
            </a:pPr>
            <a:r>
              <a:rPr lang="it-IT" dirty="0" err="1"/>
              <a:t>Semireazioni</a:t>
            </a:r>
            <a:r>
              <a:rPr lang="it-IT" dirty="0"/>
              <a:t>:</a:t>
            </a:r>
          </a:p>
          <a:p>
            <a:pPr algn="ctr">
              <a:spcAft>
                <a:spcPts val="1000"/>
              </a:spcAft>
            </a:pPr>
            <a:r>
              <a:rPr lang="it-IT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Sn</a:t>
            </a:r>
            <a:r>
              <a:rPr lang="it-IT" sz="22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2+</a:t>
            </a:r>
            <a:r>
              <a:rPr lang="it-IT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⟶ Sn</a:t>
            </a:r>
            <a:r>
              <a:rPr lang="it-IT" sz="22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4+</a:t>
            </a:r>
          </a:p>
          <a:p>
            <a:pPr algn="ctr"/>
            <a:r>
              <a:rPr lang="it-IT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Fe</a:t>
            </a:r>
            <a:r>
              <a:rPr lang="it-IT" sz="22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3+</a:t>
            </a:r>
            <a:r>
              <a:rPr lang="it-IT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⟶ Fe</a:t>
            </a:r>
            <a:r>
              <a:rPr lang="it-IT" sz="22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2+</a:t>
            </a:r>
          </a:p>
          <a:p>
            <a:pPr algn="ctr"/>
            <a:endParaRPr lang="it-IT" baseline="30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endParaRPr lang="it-IT" baseline="30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endParaRPr lang="it-IT" baseline="30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3E256AB-C4DF-46F4-A662-A6C11DE443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it-IT"/>
              <a:t>Brady, Jespersen, Hyslop, Pignocchino </a:t>
            </a:r>
            <a:r>
              <a:rPr lang="it-IT" altLang="it-IT" i="1"/>
              <a:t>Chimica.blu seconda edizione </a:t>
            </a:r>
            <a:r>
              <a:rPr lang="it-IT" altLang="it-IT"/>
              <a:t>© Zanichelli 2020</a:t>
            </a:r>
          </a:p>
        </p:txBody>
      </p:sp>
    </p:spTree>
    <p:extLst>
      <p:ext uri="{BB962C8B-B14F-4D97-AF65-F5344CB8AC3E}">
        <p14:creationId xmlns:p14="http://schemas.microsoft.com/office/powerpoint/2010/main" val="2327585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DD1842-941D-44C0-BEC6-E4E95F2E3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bilanciamento delle redox</a:t>
            </a:r>
            <a:br>
              <a:rPr lang="it-IT" dirty="0"/>
            </a:br>
            <a:r>
              <a:rPr lang="it-IT" dirty="0"/>
              <a:t>con il metodo delle semireazioni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8E6B93-191A-4F2C-84CF-37FE32CCC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46448"/>
            <a:ext cx="8219256" cy="4114800"/>
          </a:xfrm>
        </p:spPr>
        <p:txBody>
          <a:bodyPr/>
          <a:lstStyle/>
          <a:p>
            <a:pPr marL="457200" indent="-457200">
              <a:spcAft>
                <a:spcPts val="1000"/>
              </a:spcAft>
              <a:buClrTx/>
              <a:buSzPct val="80000"/>
              <a:buFont typeface="+mj-lt"/>
              <a:buAutoNum type="arabicPeriod"/>
            </a:pPr>
            <a:r>
              <a:rPr lang="it-IT" dirty="0"/>
              <a:t>Si bilanciano le cariche separatamente;</a:t>
            </a:r>
          </a:p>
          <a:p>
            <a:pPr algn="ctr">
              <a:buClrTx/>
              <a:buSzPct val="80000"/>
            </a:pPr>
            <a:r>
              <a:rPr lang="it-IT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Sn</a:t>
            </a:r>
            <a:r>
              <a:rPr lang="it-IT" sz="22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2+</a:t>
            </a:r>
            <a:r>
              <a:rPr lang="it-IT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⟶ Sn</a:t>
            </a:r>
            <a:r>
              <a:rPr lang="it-IT" sz="22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4+ </a:t>
            </a:r>
            <a:r>
              <a:rPr lang="it-IT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it-IT" sz="2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2e</a:t>
            </a:r>
            <a:r>
              <a:rPr lang="it-IT" sz="2200" baseline="30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</a:t>
            </a:r>
            <a:r>
              <a:rPr lang="it-IT" sz="2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  <a:r>
              <a:rPr lang="it-IT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Fe</a:t>
            </a:r>
            <a:r>
              <a:rPr lang="it-IT" sz="22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3+</a:t>
            </a:r>
            <a:r>
              <a:rPr lang="it-IT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it-IT" sz="2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it-IT" sz="2200" baseline="30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</a:t>
            </a:r>
            <a:r>
              <a:rPr lang="it-IT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⟶ Fe</a:t>
            </a:r>
            <a:r>
              <a:rPr lang="it-IT" sz="22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2+</a:t>
            </a:r>
          </a:p>
          <a:p>
            <a:pPr marL="457200" indent="-457200">
              <a:buClrTx/>
              <a:buSzPct val="80000"/>
              <a:buFont typeface="+mj-lt"/>
              <a:buAutoNum type="arabicPeriod"/>
            </a:pPr>
            <a:endParaRPr lang="it-IT" dirty="0"/>
          </a:p>
          <a:p>
            <a:pPr marL="457200" indent="-457200">
              <a:spcAft>
                <a:spcPts val="1000"/>
              </a:spcAft>
              <a:buClrTx/>
              <a:buSzPct val="80000"/>
              <a:buFont typeface="+mj-lt"/>
              <a:buAutoNum type="arabicPeriod" startAt="2"/>
            </a:pPr>
            <a:r>
              <a:rPr lang="it-IT" dirty="0"/>
              <a:t>Si eguagliano elettroni acquisiti e ceduti;</a:t>
            </a:r>
          </a:p>
          <a:p>
            <a:pPr algn="ctr">
              <a:buClrTx/>
              <a:buSzPct val="80000"/>
            </a:pPr>
            <a:r>
              <a:rPr lang="it-IT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Sn</a:t>
            </a:r>
            <a:r>
              <a:rPr lang="it-IT" sz="22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2+</a:t>
            </a:r>
            <a:r>
              <a:rPr lang="it-IT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⟶ Sn</a:t>
            </a:r>
            <a:r>
              <a:rPr lang="it-IT" sz="22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4+ </a:t>
            </a:r>
            <a:r>
              <a:rPr lang="it-IT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+ 2e</a:t>
            </a:r>
            <a:r>
              <a:rPr lang="it-IT" sz="22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–</a:t>
            </a:r>
            <a:r>
              <a:rPr lang="it-IT" sz="2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2</a:t>
            </a:r>
            <a:r>
              <a:rPr lang="it-IT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Fe</a:t>
            </a:r>
            <a:r>
              <a:rPr lang="it-IT" sz="22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3+</a:t>
            </a:r>
            <a:r>
              <a:rPr lang="it-IT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it-IT" sz="2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it-IT" sz="22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–</a:t>
            </a:r>
            <a:r>
              <a:rPr lang="it-IT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⟶ </a:t>
            </a:r>
            <a:r>
              <a:rPr lang="it-IT" sz="2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it-IT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Fe</a:t>
            </a:r>
            <a:r>
              <a:rPr lang="it-IT" sz="22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2+</a:t>
            </a:r>
          </a:p>
          <a:p>
            <a:pPr marL="457200" indent="-457200">
              <a:spcAft>
                <a:spcPts val="1000"/>
              </a:spcAft>
              <a:buClrTx/>
              <a:buSzPct val="80000"/>
              <a:buFont typeface="+mj-lt"/>
              <a:buAutoNum type="arabicPeriod" startAt="3"/>
            </a:pPr>
            <a:r>
              <a:rPr lang="it-IT" dirty="0"/>
              <a:t>Combinandole si ottiene l’equazione ionica netta bilanciata.</a:t>
            </a:r>
          </a:p>
          <a:p>
            <a:pPr algn="ctr">
              <a:buClrTx/>
              <a:buSzPct val="80000"/>
            </a:pPr>
            <a:r>
              <a:rPr lang="it-IT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2Fe</a:t>
            </a:r>
            <a:r>
              <a:rPr lang="it-IT" sz="22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3+</a:t>
            </a:r>
            <a:r>
              <a:rPr lang="it-IT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+ Sn</a:t>
            </a:r>
            <a:r>
              <a:rPr lang="it-IT" sz="22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2+</a:t>
            </a:r>
            <a:r>
              <a:rPr lang="it-IT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⟶ 2Fe</a:t>
            </a:r>
            <a:r>
              <a:rPr lang="it-IT" sz="22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2+</a:t>
            </a:r>
            <a:r>
              <a:rPr lang="it-IT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+ Sn</a:t>
            </a:r>
            <a:r>
              <a:rPr lang="it-IT" sz="22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4+</a:t>
            </a:r>
            <a:endParaRPr lang="it-IT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endParaRPr lang="it-IT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endParaRPr lang="it-IT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endParaRPr lang="it-IT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endParaRPr lang="it-IT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endParaRPr lang="it-IT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it-IT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2Fe</a:t>
            </a:r>
            <a:r>
              <a:rPr lang="it-IT" sz="18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3+</a:t>
            </a:r>
            <a:r>
              <a:rPr lang="it-IT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+ Sn</a:t>
            </a:r>
            <a:r>
              <a:rPr lang="it-IT" sz="18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2+</a:t>
            </a:r>
            <a:r>
              <a:rPr lang="it-IT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⟶ 2Fe</a:t>
            </a:r>
            <a:r>
              <a:rPr lang="it-IT" sz="18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2+</a:t>
            </a:r>
            <a:r>
              <a:rPr lang="it-IT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+ Sn</a:t>
            </a:r>
            <a:r>
              <a:rPr lang="it-IT" sz="18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4+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3E256AB-C4DF-46F4-A662-A6C11DE443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it-IT"/>
              <a:t>Brady, Jespersen, Hyslop, Pignocchino </a:t>
            </a:r>
            <a:r>
              <a:rPr lang="it-IT" altLang="it-IT" i="1"/>
              <a:t>Chimica.blu seconda edizione </a:t>
            </a:r>
            <a:r>
              <a:rPr lang="it-IT" altLang="it-IT"/>
              <a:t>© Zanichelli 2020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95DA873-15C6-4CFD-ACCC-89DE359E84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391" y="2395484"/>
            <a:ext cx="1181291" cy="765239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0BDEF525-14D9-4D13-9839-951B2A1F29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9210" y="2395484"/>
            <a:ext cx="1181291" cy="765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383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DD1842-941D-44C0-BEC6-E4E95F2E3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bilanciamento delle redox</a:t>
            </a:r>
            <a:br>
              <a:rPr lang="it-IT" dirty="0"/>
            </a:br>
            <a:r>
              <a:rPr lang="it-IT" dirty="0"/>
              <a:t>con il metodo delle semireazioni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8E6B93-191A-4F2C-84CF-37FE32CCC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46448"/>
            <a:ext cx="8219256" cy="4114800"/>
          </a:xfrm>
        </p:spPr>
        <p:txBody>
          <a:bodyPr/>
          <a:lstStyle/>
          <a:p>
            <a:r>
              <a:rPr lang="it-IT" dirty="0"/>
              <a:t>In molte reazioni redox condotte in soluzione acquosa, H</a:t>
            </a:r>
            <a:r>
              <a:rPr lang="it-IT" baseline="30000" dirty="0"/>
              <a:t>+</a:t>
            </a:r>
            <a:r>
              <a:rPr lang="it-IT" dirty="0"/>
              <a:t>, OH</a:t>
            </a:r>
            <a:r>
              <a:rPr lang="it-IT" baseline="30000" dirty="0"/>
              <a:t>–</a:t>
            </a:r>
            <a:r>
              <a:rPr lang="it-IT" dirty="0"/>
              <a:t> e H</a:t>
            </a:r>
            <a:r>
              <a:rPr lang="it-IT" baseline="-25000" dirty="0"/>
              <a:t>2</a:t>
            </a:r>
            <a:r>
              <a:rPr lang="it-IT" dirty="0"/>
              <a:t>O sono implicati nella reazione come reagenti.</a:t>
            </a:r>
          </a:p>
          <a:p>
            <a:r>
              <a:rPr lang="it-IT" dirty="0"/>
              <a:t>In molti casi, i prodotti (o addirittura i reagenti) di una reazione redox sono diversi a seconda dell’acidità dell’ambiente.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3E256AB-C4DF-46F4-A662-A6C11DE443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it-IT"/>
              <a:t>Brady, Jespersen, Hyslop, Pignocchino </a:t>
            </a:r>
            <a:r>
              <a:rPr lang="it-IT" altLang="it-IT" i="1"/>
              <a:t>Chimica.blu seconda edizione </a:t>
            </a:r>
            <a:r>
              <a:rPr lang="it-IT" altLang="it-IT"/>
              <a:t>© Zanichelli 2020</a:t>
            </a:r>
          </a:p>
        </p:txBody>
      </p:sp>
    </p:spTree>
    <p:extLst>
      <p:ext uri="{BB962C8B-B14F-4D97-AF65-F5344CB8AC3E}">
        <p14:creationId xmlns:p14="http://schemas.microsoft.com/office/powerpoint/2010/main" val="4008318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DD1842-941D-44C0-BEC6-E4E95F2E3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bilanciamento delle redox</a:t>
            </a:r>
            <a:br>
              <a:rPr lang="it-IT" dirty="0"/>
            </a:br>
            <a:r>
              <a:rPr lang="it-IT" dirty="0"/>
              <a:t>con il metodo delle semireazioni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8E6B93-191A-4F2C-84CF-37FE32CCC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46448"/>
            <a:ext cx="8219256" cy="4618856"/>
          </a:xfrm>
        </p:spPr>
        <p:txBody>
          <a:bodyPr/>
          <a:lstStyle/>
          <a:p>
            <a:pPr>
              <a:buClrTx/>
              <a:buSzPct val="80000"/>
            </a:pPr>
            <a:r>
              <a:rPr lang="it-IT" b="1" dirty="0"/>
              <a:t>Bilanciare una redox in ambiente acido</a:t>
            </a:r>
          </a:p>
          <a:p>
            <a:pPr marL="457200" indent="-457200">
              <a:spcAft>
                <a:spcPts val="1000"/>
              </a:spcAft>
              <a:buClrTx/>
              <a:buSzPct val="80000"/>
              <a:buFont typeface="+mj-lt"/>
              <a:buAutoNum type="arabicPeriod"/>
            </a:pPr>
            <a:r>
              <a:rPr lang="it-IT" dirty="0"/>
              <a:t>Dividere l’equazione in due </a:t>
            </a:r>
            <a:r>
              <a:rPr lang="it-IT" dirty="0" err="1"/>
              <a:t>semireazioni</a:t>
            </a:r>
            <a:r>
              <a:rPr lang="it-IT" dirty="0"/>
              <a:t>.</a:t>
            </a:r>
          </a:p>
          <a:p>
            <a:pPr marL="457200" indent="-457200">
              <a:spcAft>
                <a:spcPts val="1000"/>
              </a:spcAft>
              <a:buClrTx/>
              <a:buSzPct val="80000"/>
              <a:buFont typeface="+mj-lt"/>
              <a:buAutoNum type="arabicPeriod"/>
            </a:pPr>
            <a:r>
              <a:rPr lang="it-IT" dirty="0"/>
              <a:t>Bilanciare gli atomi diversi da H e O.</a:t>
            </a:r>
          </a:p>
          <a:p>
            <a:pPr marL="457200" indent="-457200">
              <a:spcAft>
                <a:spcPts val="1000"/>
              </a:spcAft>
              <a:buClrTx/>
              <a:buSzPct val="80000"/>
              <a:buFont typeface="+mj-lt"/>
              <a:buAutoNum type="arabicPeriod"/>
            </a:pPr>
            <a:r>
              <a:rPr lang="it-IT" dirty="0"/>
              <a:t>Bilanciare O aggiungendo H</a:t>
            </a:r>
            <a:r>
              <a:rPr lang="it-IT" baseline="-25000" dirty="0"/>
              <a:t>2</a:t>
            </a:r>
            <a:r>
              <a:rPr lang="it-IT" dirty="0"/>
              <a:t>O.</a:t>
            </a:r>
          </a:p>
          <a:p>
            <a:pPr marL="457200" indent="-457200">
              <a:spcAft>
                <a:spcPts val="1000"/>
              </a:spcAft>
              <a:buClrTx/>
              <a:buSzPct val="80000"/>
              <a:buFont typeface="+mj-lt"/>
              <a:buAutoNum type="arabicPeriod"/>
            </a:pPr>
            <a:r>
              <a:rPr lang="it-IT" dirty="0"/>
              <a:t>Bilanciare H aggiungendo H</a:t>
            </a:r>
            <a:r>
              <a:rPr lang="it-IT" baseline="30000" dirty="0"/>
              <a:t>+</a:t>
            </a:r>
            <a:r>
              <a:rPr lang="it-IT" dirty="0"/>
              <a:t>.</a:t>
            </a:r>
          </a:p>
          <a:p>
            <a:pPr marL="457200" indent="-457200">
              <a:spcAft>
                <a:spcPts val="1000"/>
              </a:spcAft>
              <a:buClrTx/>
              <a:buSzPct val="80000"/>
              <a:buFont typeface="+mj-lt"/>
              <a:buAutoNum type="arabicPeriod"/>
            </a:pPr>
            <a:r>
              <a:rPr lang="it-IT" dirty="0"/>
              <a:t>Bilanciare la carica complessiva aggiungendo </a:t>
            </a:r>
            <a:r>
              <a:rPr lang="it-IT" dirty="0">
                <a:ea typeface="Cambria Math" panose="02040503050406030204" pitchFamily="18" charset="0"/>
              </a:rPr>
              <a:t>e</a:t>
            </a:r>
            <a:r>
              <a:rPr lang="it-IT" baseline="30000" dirty="0">
                <a:ea typeface="Cambria Math" panose="02040503050406030204" pitchFamily="18" charset="0"/>
              </a:rPr>
              <a:t>–</a:t>
            </a:r>
            <a:r>
              <a:rPr lang="it-IT" dirty="0"/>
              <a:t>.</a:t>
            </a:r>
          </a:p>
          <a:p>
            <a:pPr marL="457200" indent="-457200">
              <a:spcAft>
                <a:spcPts val="1000"/>
              </a:spcAft>
              <a:buClrTx/>
              <a:buSzPct val="80000"/>
              <a:buFont typeface="+mj-lt"/>
              <a:buAutoNum type="arabicPeriod"/>
            </a:pPr>
            <a:r>
              <a:rPr lang="it-IT" dirty="0"/>
              <a:t>Eguagliare gli elettroni acquisiti e ceduti, poi sommare le </a:t>
            </a:r>
            <a:r>
              <a:rPr lang="it-IT" dirty="0" err="1"/>
              <a:t>semireazioni</a:t>
            </a:r>
            <a:r>
              <a:rPr lang="it-IT" dirty="0"/>
              <a:t>.</a:t>
            </a:r>
          </a:p>
          <a:p>
            <a:pPr marL="457200" indent="-457200">
              <a:spcAft>
                <a:spcPts val="1000"/>
              </a:spcAft>
              <a:buClrTx/>
              <a:buSzPct val="80000"/>
              <a:buFont typeface="+mj-lt"/>
              <a:buAutoNum type="arabicPeriod"/>
            </a:pPr>
            <a:r>
              <a:rPr lang="it-IT" dirty="0"/>
              <a:t>Cancellare qualsiasi specie che sia uguale da entrambe le parti.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3E256AB-C4DF-46F4-A662-A6C11DE443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it-IT"/>
              <a:t>Brady, Jespersen, Hyslop, Pignocchino </a:t>
            </a:r>
            <a:r>
              <a:rPr lang="it-IT" altLang="it-IT" i="1"/>
              <a:t>Chimica.blu seconda edizione </a:t>
            </a:r>
            <a:r>
              <a:rPr lang="it-IT" altLang="it-IT"/>
              <a:t>© Zanichelli 2020</a:t>
            </a:r>
          </a:p>
        </p:txBody>
      </p:sp>
    </p:spTree>
    <p:extLst>
      <p:ext uri="{BB962C8B-B14F-4D97-AF65-F5344CB8AC3E}">
        <p14:creationId xmlns:p14="http://schemas.microsoft.com/office/powerpoint/2010/main" val="4102105581"/>
      </p:ext>
    </p:extLst>
  </p:cSld>
  <p:clrMapOvr>
    <a:masterClrMapping/>
  </p:clrMapOvr>
</p:sld>
</file>

<file path=ppt/theme/theme1.xml><?xml version="1.0" encoding="utf-8"?>
<a:theme xmlns:a="http://schemas.openxmlformats.org/drawingml/2006/main" name="4_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vuota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algn="l">
          <a:buClr>
            <a:srgbClr val="FF0000"/>
          </a:buClr>
          <a:defRPr sz="7500" dirty="0">
            <a:solidFill>
              <a:srgbClr val="888888"/>
            </a:solidFill>
            <a:latin typeface="Arial" panose="020B0604020202020204" pitchFamily="34" charset="0"/>
          </a:defRPr>
        </a:defPPr>
      </a:lstStyle>
    </a:tx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tandard Zanichelli.ppt  -  Modalità compatibilità" id="{DC4D6554-FE9E-4066-A853-38AF42D40ABE}" vid="{EE820D8D-0148-412D-A3C6-D12A08A40329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28432</TotalTime>
  <Words>1426</Words>
  <Application>Microsoft Office PowerPoint</Application>
  <PresentationFormat>Presentazione su schermo (4:3)</PresentationFormat>
  <Paragraphs>125</Paragraphs>
  <Slides>18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5" baseType="lpstr">
      <vt:lpstr>AlrightSans-Black</vt:lpstr>
      <vt:lpstr>Arial</vt:lpstr>
      <vt:lpstr>Calibri</vt:lpstr>
      <vt:lpstr>Cambria Math</vt:lpstr>
      <vt:lpstr>Times</vt:lpstr>
      <vt:lpstr>Times New Roman</vt:lpstr>
      <vt:lpstr>4_Presentazione vuota</vt:lpstr>
      <vt:lpstr>Presentazione standard di PowerPoint</vt:lpstr>
      <vt:lpstr>James E. Brady Neil D. Jespersen Alison Hyslop Maria Cristina Pignocchino</vt:lpstr>
      <vt:lpstr>Capitolo 17</vt:lpstr>
      <vt:lpstr>Sommario</vt:lpstr>
      <vt:lpstr>Il trasferimento degli elettroni</vt:lpstr>
      <vt:lpstr>Il bilanciamento delle redox con il metodo delle semireazioni</vt:lpstr>
      <vt:lpstr>Il bilanciamento delle redox con il metodo delle semireazioni</vt:lpstr>
      <vt:lpstr>Il bilanciamento delle redox con il metodo delle semireazioni</vt:lpstr>
      <vt:lpstr>Il bilanciamento delle redox con il metodo delle semireazioni</vt:lpstr>
      <vt:lpstr>Il bilanciamento delle redox con il metodo delle semireazioni</vt:lpstr>
      <vt:lpstr>Il bilanciamento delle redox con il metodo delle semireazioni</vt:lpstr>
      <vt:lpstr>Il bilanciamento delle redox con il metodo delle semireazioni</vt:lpstr>
      <vt:lpstr>Le redox tra metalli e acidi</vt:lpstr>
      <vt:lpstr>Le redox tra metalli e acidi</vt:lpstr>
      <vt:lpstr>Le redox tra metalli</vt:lpstr>
      <vt:lpstr>Le redox tra metalli</vt:lpstr>
      <vt:lpstr>LA CHIMICA CON METODO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Modolo Irene</dc:creator>
  <cp:lastModifiedBy>Modolo Irene</cp:lastModifiedBy>
  <cp:revision>574</cp:revision>
  <cp:lastPrinted>2009-04-22T19:24:48Z</cp:lastPrinted>
  <dcterms:created xsi:type="dcterms:W3CDTF">2011-11-23T15:48:27Z</dcterms:created>
  <dcterms:modified xsi:type="dcterms:W3CDTF">2020-08-07T02:53:12Z</dcterms:modified>
</cp:coreProperties>
</file>