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33"/>
  </p:notesMasterIdLst>
  <p:handoutMasterIdLst>
    <p:handoutMasterId r:id="rId34"/>
  </p:handoutMasterIdLst>
  <p:sldIdLst>
    <p:sldId id="432" r:id="rId2"/>
    <p:sldId id="464" r:id="rId3"/>
    <p:sldId id="466" r:id="rId4"/>
    <p:sldId id="465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547" r:id="rId17"/>
    <p:sldId id="478" r:id="rId18"/>
    <p:sldId id="540" r:id="rId19"/>
    <p:sldId id="482" r:id="rId20"/>
    <p:sldId id="484" r:id="rId21"/>
    <p:sldId id="485" r:id="rId22"/>
    <p:sldId id="486" r:id="rId23"/>
    <p:sldId id="487" r:id="rId24"/>
    <p:sldId id="490" r:id="rId25"/>
    <p:sldId id="491" r:id="rId26"/>
    <p:sldId id="492" r:id="rId27"/>
    <p:sldId id="488" r:id="rId28"/>
    <p:sldId id="489" r:id="rId29"/>
    <p:sldId id="493" r:id="rId30"/>
    <p:sldId id="494" r:id="rId31"/>
    <p:sldId id="496" r:id="rId3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A2D5D2-E8F1-4367-8A83-9DA758C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calore di reazione e il primo principio della termodinamica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D0052-0EAC-4218-845D-5CAB459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762872"/>
          </a:xfrm>
        </p:spPr>
        <p:txBody>
          <a:bodyPr/>
          <a:lstStyle/>
          <a:p>
            <a:r>
              <a:rPr lang="it-IT" b="1" dirty="0"/>
              <a:t>Stato </a:t>
            </a:r>
            <a:r>
              <a:rPr lang="it-IT" dirty="0"/>
              <a:t>di un corpo → composizione, pressione, temperatura e volume.</a:t>
            </a:r>
          </a:p>
          <a:p>
            <a:r>
              <a:rPr lang="it-IT" dirty="0"/>
              <a:t>Una </a:t>
            </a:r>
            <a:r>
              <a:rPr lang="it-IT" b="1" dirty="0"/>
              <a:t>funzione di stato </a:t>
            </a:r>
            <a:r>
              <a:rPr lang="it-IT" dirty="0"/>
              <a:t>dipende soltanto dallo stato iniziale e finale del sistema e non dalle modalità o dal meccanismo con cui esso viene raggiunto. Non può essere misurata in modo assoluto, ma se ne possono misurare le variazioni. 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 </a:t>
            </a:r>
            <a:r>
              <a:rPr lang="it-IT" i="1" dirty="0"/>
              <a:t>q</a:t>
            </a:r>
            <a:r>
              <a:rPr lang="it-IT" dirty="0"/>
              <a:t> e </a:t>
            </a:r>
            <a:r>
              <a:rPr lang="it-IT" i="1" dirty="0"/>
              <a:t>w</a:t>
            </a:r>
            <a:r>
              <a:rPr lang="it-IT" dirty="0"/>
              <a:t> (presi singolarmente) </a:t>
            </a:r>
            <a:r>
              <a:rPr lang="it-IT" i="1" dirty="0"/>
              <a:t>non</a:t>
            </a:r>
            <a:r>
              <a:rPr lang="it-IT" dirty="0"/>
              <a:t> sono funzioni di stato, poiché i loro valori dipendono </a:t>
            </a:r>
            <a:r>
              <a:rPr lang="it-IT" i="1" dirty="0"/>
              <a:t>solo </a:t>
            </a:r>
            <a:r>
              <a:rPr lang="it-IT" dirty="0"/>
              <a:t>dal percorso per passare dallo stato iniziale a quello finale;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la somma di </a:t>
            </a:r>
            <a:r>
              <a:rPr lang="it-IT" i="1" dirty="0"/>
              <a:t>q</a:t>
            </a:r>
            <a:r>
              <a:rPr lang="it-IT" dirty="0"/>
              <a:t> e </a:t>
            </a:r>
            <a:r>
              <a:rPr lang="it-IT" i="1" dirty="0"/>
              <a:t>w</a:t>
            </a:r>
            <a:r>
              <a:rPr lang="it-IT" dirty="0"/>
              <a:t>, </a:t>
            </a:r>
            <a:r>
              <a:rPr lang="el-GR" dirty="0"/>
              <a:t>Δ</a:t>
            </a:r>
            <a:r>
              <a:rPr lang="it-IT" i="1" dirty="0"/>
              <a:t>E</a:t>
            </a:r>
            <a:r>
              <a:rPr lang="it-IT" dirty="0"/>
              <a:t>, è una funzione di stato.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78931-3468-40B2-83CB-5D8A82CB7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6715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A2D5D2-E8F1-4367-8A83-9DA758C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calore di reazione e il primo principio della termodinamica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D0052-0EAC-4218-845D-5CAB459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522512"/>
          </a:xfrm>
        </p:spPr>
        <p:txBody>
          <a:bodyPr/>
          <a:lstStyle/>
          <a:p>
            <a:r>
              <a:rPr lang="it-IT" dirty="0"/>
              <a:t>In un sistema a </a:t>
            </a:r>
            <a:r>
              <a:rPr lang="it-IT" b="1" dirty="0"/>
              <a:t>volume costante </a:t>
            </a:r>
            <a:r>
              <a:rPr lang="it-IT" dirty="0"/>
              <a:t>(</a:t>
            </a:r>
            <a:r>
              <a:rPr lang="it-IT" i="1" dirty="0"/>
              <a:t>w</a:t>
            </a:r>
            <a:r>
              <a:rPr lang="it-IT" dirty="0"/>
              <a:t> = 0), la variazione di energia interna è uguale al calore di reazione.</a:t>
            </a:r>
          </a:p>
          <a:p>
            <a:pPr algn="ctr"/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endParaRPr lang="it-IT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78931-3468-40B2-83CB-5D8A82CB7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17958B-F002-4C0C-85FB-6468B0E0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44" y="3167094"/>
            <a:ext cx="5487012" cy="306529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9A7287E-2E40-4A69-884D-F546A4F783D7}"/>
              </a:ext>
            </a:extLst>
          </p:cNvPr>
          <p:cNvSpPr/>
          <p:nvPr/>
        </p:nvSpPr>
        <p:spPr>
          <a:xfrm>
            <a:off x="745232" y="4365104"/>
            <a:ext cx="3250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808080"/>
                </a:solidFill>
                <a:latin typeface="+mn-lt"/>
              </a:rPr>
              <a:t>Il contenuto calorico degli alimenti si misura bruciandoli in una bomba calorimetrica.</a:t>
            </a:r>
            <a:br>
              <a:rPr lang="it-IT" sz="1800" dirty="0">
                <a:solidFill>
                  <a:srgbClr val="808080"/>
                </a:solidFill>
                <a:latin typeface="+mn-lt"/>
              </a:rPr>
            </a:br>
            <a:r>
              <a:rPr lang="it-IT" sz="1800" dirty="0">
                <a:solidFill>
                  <a:srgbClr val="808080"/>
                </a:solidFill>
                <a:latin typeface="+mn-lt"/>
              </a:rPr>
              <a:t>Il calore dell’acqua dello strumento aumenta.</a:t>
            </a:r>
          </a:p>
        </p:txBody>
      </p:sp>
    </p:spTree>
    <p:extLst>
      <p:ext uri="{BB962C8B-B14F-4D97-AF65-F5344CB8AC3E}">
        <p14:creationId xmlns:p14="http://schemas.microsoft.com/office/powerpoint/2010/main" val="290664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A2D5D2-E8F1-4367-8A83-9DA758C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calore di reazione e il primo principio della termodinamica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D0052-0EAC-4218-845D-5CAB459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930552"/>
          </a:xfrm>
        </p:spPr>
        <p:txBody>
          <a:bodyPr/>
          <a:lstStyle/>
          <a:p>
            <a:r>
              <a:rPr lang="it-IT" dirty="0"/>
              <a:t>In un sistema a </a:t>
            </a:r>
            <a:r>
              <a:rPr lang="it-IT" b="1" dirty="0"/>
              <a:t>pressione costante</a:t>
            </a:r>
            <a:r>
              <a:rPr lang="it-IT" dirty="0"/>
              <a:t>, la variazione di energia interna avviene sotto forma di calore e di lavoro di espansione.</a:t>
            </a:r>
          </a:p>
          <a:p>
            <a:pPr algn="ctr"/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</a:p>
          <a:p>
            <a:pPr algn="ctr"/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</a:p>
          <a:p>
            <a:r>
              <a:rPr lang="it-IT" dirty="0"/>
              <a:t>L’</a:t>
            </a:r>
            <a:r>
              <a:rPr lang="it-IT" b="1" dirty="0"/>
              <a:t>entalpia</a:t>
            </a:r>
            <a:r>
              <a:rPr lang="it-IT" dirty="0"/>
              <a:t>, </a:t>
            </a:r>
            <a:r>
              <a:rPr lang="it-IT" b="1" i="1" dirty="0"/>
              <a:t>H</a:t>
            </a:r>
            <a:r>
              <a:rPr lang="it-IT" dirty="0"/>
              <a:t>, include sia l’energia interna di un sistema sia il possibile lavoro dovuto alla variazione di volume.</a:t>
            </a:r>
          </a:p>
          <a:p>
            <a:pPr algn="ctr"/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it-IT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it-IT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PV</a:t>
            </a:r>
          </a:p>
          <a:p>
            <a:pPr algn="ctr"/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78931-3468-40B2-83CB-5D8A82CB7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98773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A2D5D2-E8F1-4367-8A83-9DA758C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calore di reazione e il primo principio della termodinamica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D0052-0EAC-4218-845D-5CAB459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618856"/>
          </a:xfrm>
        </p:spPr>
        <p:txBody>
          <a:bodyPr/>
          <a:lstStyle/>
          <a:p>
            <a:r>
              <a:rPr lang="it-IT" dirty="0"/>
              <a:t>L’entalpia è una funzione di stato.</a:t>
            </a: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PV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Se una reazione coinvolge soltanto sostanze solide e liquide, i valori di </a:t>
            </a:r>
            <a:r>
              <a:rPr lang="el-GR" dirty="0">
                <a:ea typeface="Cambria Math" panose="02040503050406030204" pitchFamily="18" charset="0"/>
              </a:rPr>
              <a:t>Δ</a:t>
            </a:r>
            <a:r>
              <a:rPr lang="it-IT" i="1" dirty="0">
                <a:ea typeface="Cambria Math" panose="02040503050406030204" pitchFamily="18" charset="0"/>
              </a:rPr>
              <a:t>V</a:t>
            </a:r>
            <a:r>
              <a:rPr lang="it-IT" i="1" dirty="0"/>
              <a:t> </a:t>
            </a:r>
            <a:r>
              <a:rPr lang="it-IT" dirty="0"/>
              <a:t>sono trascurabili e quindi </a:t>
            </a:r>
            <a:r>
              <a:rPr lang="el-GR" dirty="0">
                <a:ea typeface="Cambria Math" panose="02040503050406030204" pitchFamily="18" charset="0"/>
              </a:rPr>
              <a:t>Δ</a:t>
            </a:r>
            <a:r>
              <a:rPr lang="it-IT" i="1" dirty="0">
                <a:ea typeface="Cambria Math" panose="02040503050406030204" pitchFamily="18" charset="0"/>
              </a:rPr>
              <a:t>E</a:t>
            </a:r>
            <a:r>
              <a:rPr lang="it-IT" i="1" dirty="0"/>
              <a:t> </a:t>
            </a:r>
            <a:r>
              <a:rPr lang="it-IT" dirty="0" err="1"/>
              <a:t>e</a:t>
            </a:r>
            <a:r>
              <a:rPr lang="it-IT" dirty="0"/>
              <a:t> </a:t>
            </a:r>
            <a:r>
              <a:rPr lang="el-GR" dirty="0">
                <a:ea typeface="Cambria Math" panose="02040503050406030204" pitchFamily="18" charset="0"/>
              </a:rPr>
              <a:t>Δ</a:t>
            </a:r>
            <a:r>
              <a:rPr lang="it-IT" i="1" dirty="0">
                <a:ea typeface="Cambria Math" panose="02040503050406030204" pitchFamily="18" charset="0"/>
              </a:rPr>
              <a:t>H</a:t>
            </a:r>
            <a:r>
              <a:rPr lang="it-IT" i="1" dirty="0"/>
              <a:t> </a:t>
            </a:r>
            <a:r>
              <a:rPr lang="it-IT" dirty="0"/>
              <a:t>sono sostanzialmente identici.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78931-3468-40B2-83CB-5D8A82CB7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A4A88FE-6D19-402E-87EB-FDACA268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2708920"/>
            <a:ext cx="8388424" cy="20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FC677-6F8B-4552-921C-D724344A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equazioni termochimiche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5DA5F7-6A68-4CFC-B59F-F042D685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52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calore standard di reazione</a:t>
            </a:r>
            <a:r>
              <a:rPr lang="it-IT" dirty="0"/>
              <a:t> (</a:t>
            </a:r>
            <a:r>
              <a:rPr lang="el-GR" b="1" dirty="0"/>
              <a:t>Δ</a:t>
            </a:r>
            <a:r>
              <a:rPr lang="it-IT" b="1" i="1" dirty="0"/>
              <a:t>H</a:t>
            </a:r>
            <a:r>
              <a:rPr lang="it-IT" b="1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) è il valore di </a:t>
            </a:r>
            <a:r>
              <a:rPr lang="el-GR" b="1" dirty="0"/>
              <a:t>Δ</a:t>
            </a:r>
            <a:r>
              <a:rPr lang="it-IT" b="1" i="1" dirty="0"/>
              <a:t>H </a:t>
            </a:r>
            <a:r>
              <a:rPr lang="it-IT" dirty="0"/>
              <a:t>di una reazione che si svolge in condizioni standard e in cui il numero effettivo di </a:t>
            </a:r>
            <a:r>
              <a:rPr lang="it-IT" i="1" dirty="0"/>
              <a:t>moli </a:t>
            </a:r>
            <a:r>
              <a:rPr lang="it-IT" dirty="0"/>
              <a:t>delle sostanze coinvolte è specificato dai coefficienti di reazione.</a:t>
            </a:r>
          </a:p>
          <a:p>
            <a:r>
              <a:rPr lang="it-IT" dirty="0"/>
              <a:t>Condizioni standard → pressione di </a:t>
            </a:r>
            <a:r>
              <a:rPr lang="it-IT" b="1" dirty="0"/>
              <a:t>1 bar</a:t>
            </a:r>
            <a:r>
              <a:rPr lang="it-IT" dirty="0"/>
              <a:t>, temperatura di </a:t>
            </a:r>
            <a:r>
              <a:rPr lang="it-IT" b="1" dirty="0"/>
              <a:t>25 </a:t>
            </a:r>
            <a:r>
              <a:rPr lang="it-IT" b="1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b="1" dirty="0"/>
              <a:t>C </a:t>
            </a:r>
            <a:r>
              <a:rPr lang="it-IT" dirty="0"/>
              <a:t>(298,15 K), concentrazione </a:t>
            </a:r>
            <a:r>
              <a:rPr lang="it-IT" b="1" dirty="0"/>
              <a:t>1 M</a:t>
            </a:r>
            <a:r>
              <a:rPr lang="it-IT" dirty="0"/>
              <a:t> se in soluzione.</a:t>
            </a:r>
            <a:br>
              <a:rPr lang="it-IT" dirty="0"/>
            </a:br>
            <a:endParaRPr lang="it-IT" dirty="0"/>
          </a:p>
          <a:p>
            <a:pPr algn="ctr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+ 3H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⟶ 2NH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			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= – 92,38 kJ</a:t>
            </a:r>
            <a:b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it-IT" dirty="0"/>
              <a:t>Un’equazione che comprende il valore di </a:t>
            </a:r>
            <a:r>
              <a:rPr lang="el-GR" dirty="0"/>
              <a:t>Δ</a:t>
            </a:r>
            <a:r>
              <a:rPr lang="it-IT" i="1" dirty="0"/>
              <a:t>H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 è chiamata </a:t>
            </a:r>
            <a:r>
              <a:rPr lang="it-IT" b="1" dirty="0"/>
              <a:t>equazione termochimica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A2BBE0-38A6-4691-AB11-9E12D4DD4B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7727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FC677-6F8B-4552-921C-D724344A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equazioni termochimiche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5DA5F7-6A68-4CFC-B59F-F042D685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Reazione diretta </a:t>
            </a:r>
            <a:r>
              <a:rPr lang="it-IT" dirty="0"/>
              <a:t>→ decorre da sinistra a destra.</a:t>
            </a:r>
          </a:p>
          <a:p>
            <a:r>
              <a:rPr lang="it-IT" b="1" dirty="0"/>
              <a:t>Reazione inversa</a:t>
            </a:r>
            <a:r>
              <a:rPr lang="it-IT" dirty="0"/>
              <a:t> → decorre da</a:t>
            </a:r>
            <a:r>
              <a:rPr lang="it-IT" b="1" dirty="0"/>
              <a:t> </a:t>
            </a:r>
            <a:r>
              <a:rPr lang="it-IT" dirty="0"/>
              <a:t>destra a sinistra.</a:t>
            </a:r>
          </a:p>
          <a:p>
            <a:r>
              <a:rPr lang="it-IT" dirty="0"/>
              <a:t>Per una reazione inversa, l’entalpia iniziale diventa quella della reazione diretta e viceversa.</a:t>
            </a:r>
          </a:p>
          <a:p>
            <a:pPr algn="ctr"/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C(</a:t>
            </a:r>
            <a:r>
              <a:rPr lang="pl-PL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) + O</a:t>
            </a:r>
            <a:r>
              <a:rPr lang="pl-PL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l-PL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) ⟶ CO</a:t>
            </a:r>
            <a:r>
              <a:rPr lang="pl-PL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l-PL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393,5 kJ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pl-PL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l-PL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) ⟶ C(</a:t>
            </a:r>
            <a:r>
              <a:rPr lang="pl-PL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) + O</a:t>
            </a:r>
            <a:r>
              <a:rPr lang="pl-PL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l-PL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393,5 kJ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A2BBE0-38A6-4691-AB11-9E12D4DD4B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83301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468052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usa la bomba calorimetrica per determinare il contenuto energetico di un alimento?</a:t>
            </a:r>
            <a:br>
              <a:rPr lang="it-IT" sz="2000" b="1" dirty="0"/>
            </a:br>
            <a:r>
              <a:rPr lang="it-IT" sz="2000" dirty="0"/>
              <a:t>Quando 1,000 g di olio d’oliva vengono bruciati completamente in atmosfera di ossigeno puro in una bomba calorimetrica, la temperatura dell’acqua nello strumento passa da 22,000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dirty="0"/>
              <a:t>C a 22,241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dirty="0"/>
              <a:t>C. La capacità termica del calorimetro è 9,032 </a:t>
            </a:r>
            <a:r>
              <a:rPr lang="it-IT" sz="2000" dirty="0" err="1"/>
              <a:t>kJ</a:t>
            </a:r>
            <a:r>
              <a:rPr lang="it-IT" sz="2000" dirty="0"/>
              <a:t>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dirty="0"/>
              <a:t>C</a:t>
            </a:r>
            <a:r>
              <a:rPr lang="it-IT" sz="2000" baseline="30000" dirty="0"/>
              <a:t>-1</a:t>
            </a:r>
            <a:r>
              <a:rPr lang="it-IT" sz="2000" dirty="0"/>
              <a:t>. Quanti </a:t>
            </a:r>
            <a:r>
              <a:rPr lang="it-IT" sz="2000" dirty="0" err="1"/>
              <a:t>kilojoule</a:t>
            </a:r>
            <a:r>
              <a:rPr lang="it-IT" sz="2000" dirty="0"/>
              <a:t> contiene un grammo di olio d’oliva?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scrive un’equazione termochimica?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La seguente equazione termochimica si riferisce alla reazione fra idrogeno e ossigeno che produce acqua. Questa reazione è svolta, per esempio, dal batterio</a:t>
            </a:r>
            <a:r>
              <a:rPr lang="it-IT" altLang="it-IT" sz="2000" i="1" dirty="0">
                <a:solidFill>
                  <a:srgbClr val="000000"/>
                </a:solidFill>
              </a:rPr>
              <a:t> </a:t>
            </a:r>
            <a:r>
              <a:rPr lang="it-IT" altLang="it-IT" sz="2000" i="1" dirty="0" err="1">
                <a:solidFill>
                  <a:srgbClr val="000000"/>
                </a:solidFill>
              </a:rPr>
              <a:t>Thermotoga</a:t>
            </a:r>
            <a:r>
              <a:rPr lang="it-IT" altLang="it-IT" sz="2000" dirty="0">
                <a:solidFill>
                  <a:srgbClr val="000000"/>
                </a:solidFill>
              </a:rPr>
              <a:t>.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altLang="it-IT" sz="2000" dirty="0">
                <a:solidFill>
                  <a:srgbClr val="000000"/>
                </a:solidFill>
              </a:rPr>
              <a:t>2H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(</a:t>
            </a:r>
            <a:r>
              <a:rPr lang="it-IT" altLang="it-IT" sz="2000" i="1" dirty="0">
                <a:solidFill>
                  <a:srgbClr val="000000"/>
                </a:solidFill>
              </a:rPr>
              <a:t>g</a:t>
            </a:r>
            <a:r>
              <a:rPr lang="it-IT" altLang="it-IT" sz="2000" dirty="0">
                <a:solidFill>
                  <a:srgbClr val="000000"/>
                </a:solidFill>
              </a:rPr>
              <a:t>) + O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(</a:t>
            </a:r>
            <a:r>
              <a:rPr lang="it-IT" altLang="it-IT" sz="2000" i="1" dirty="0">
                <a:solidFill>
                  <a:srgbClr val="000000"/>
                </a:solidFill>
              </a:rPr>
              <a:t>g</a:t>
            </a:r>
            <a:r>
              <a:rPr lang="it-IT" altLang="it-IT" sz="2000" dirty="0">
                <a:solidFill>
                  <a:srgbClr val="000000"/>
                </a:solidFill>
              </a:rPr>
              <a:t>) 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⟶</a:t>
            </a:r>
            <a:r>
              <a:rPr lang="it-IT" altLang="it-IT" sz="2000" dirty="0">
                <a:solidFill>
                  <a:srgbClr val="000000"/>
                </a:solidFill>
              </a:rPr>
              <a:t> 2H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O(</a:t>
            </a:r>
            <a:r>
              <a:rPr lang="it-IT" altLang="it-IT" sz="2000" i="1" dirty="0">
                <a:solidFill>
                  <a:srgbClr val="000000"/>
                </a:solidFill>
              </a:rPr>
              <a:t>g</a:t>
            </a:r>
            <a:r>
              <a:rPr lang="it-IT" altLang="it-IT" sz="2000" dirty="0">
                <a:solidFill>
                  <a:srgbClr val="000000"/>
                </a:solidFill>
              </a:rPr>
              <a:t>)		</a:t>
            </a:r>
            <a:r>
              <a:rPr lang="el-GR" altLang="it-IT" sz="2000" dirty="0">
                <a:solidFill>
                  <a:srgbClr val="000000"/>
                </a:solidFill>
              </a:rPr>
              <a:t>Δ</a:t>
            </a:r>
            <a:r>
              <a:rPr lang="it-IT" altLang="it-IT" sz="2000" i="1" dirty="0">
                <a:solidFill>
                  <a:srgbClr val="000000"/>
                </a:solidFill>
              </a:rPr>
              <a:t>H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altLang="it-IT" sz="2000" dirty="0">
                <a:solidFill>
                  <a:srgbClr val="000000"/>
                </a:solidFill>
              </a:rPr>
              <a:t> = –517,8 </a:t>
            </a:r>
            <a:r>
              <a:rPr lang="it-IT" altLang="it-IT" sz="2000" dirty="0" err="1">
                <a:solidFill>
                  <a:srgbClr val="000000"/>
                </a:solidFill>
              </a:rPr>
              <a:t>kJ</a:t>
            </a:r>
            <a:endParaRPr lang="it-IT" altLang="it-IT" sz="20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altLang="it-IT" sz="2000" dirty="0">
                <a:solidFill>
                  <a:srgbClr val="000000"/>
                </a:solidFill>
              </a:rPr>
              <a:t>Qual è l’equazione termochimica della reazione che produce 1,000 </a:t>
            </a:r>
            <a:r>
              <a:rPr lang="it-IT" altLang="it-IT" sz="2000" dirty="0" err="1">
                <a:solidFill>
                  <a:srgbClr val="000000"/>
                </a:solidFill>
              </a:rPr>
              <a:t>mol</a:t>
            </a:r>
            <a:r>
              <a:rPr lang="it-IT" altLang="it-IT" sz="2000" dirty="0">
                <a:solidFill>
                  <a:srgbClr val="000000"/>
                </a:solidFill>
              </a:rPr>
              <a:t> di H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O?</a:t>
            </a:r>
            <a:endParaRPr lang="it-IT" sz="20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488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4EB8C-D1EE-4E8E-94C9-A2AE3DD1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equazioni termochimiche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E4309-F0E5-4FC7-A628-F2C1D361A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Legge di Hess</a:t>
            </a:r>
            <a:r>
              <a:rPr lang="it-IT" dirty="0"/>
              <a:t>: il </a:t>
            </a:r>
            <a:r>
              <a:rPr lang="el-GR" dirty="0">
                <a:ea typeface="Cambria Math" panose="02040503050406030204" pitchFamily="18" charset="0"/>
              </a:rPr>
              <a:t>Δ</a:t>
            </a:r>
            <a:r>
              <a:rPr lang="it-IT" i="1" dirty="0">
                <a:ea typeface="Cambria Math" panose="02040503050406030204" pitchFamily="18" charset="0"/>
              </a:rPr>
              <a:t>H</a:t>
            </a:r>
            <a:r>
              <a:rPr lang="it-IT" dirty="0">
                <a:ea typeface="Cambria Math" panose="02040503050406030204" pitchFamily="18" charset="0"/>
              </a:rPr>
              <a:t>°</a:t>
            </a:r>
            <a:r>
              <a:rPr lang="it-IT" dirty="0"/>
              <a:t> complessivo di una qualsiasi reazione che si può svolgere attraverso più stadi è pari alla somma dei </a:t>
            </a:r>
            <a:r>
              <a:rPr lang="el-GR" dirty="0">
                <a:ea typeface="Cambria Math" panose="02040503050406030204" pitchFamily="18" charset="0"/>
              </a:rPr>
              <a:t>Δ</a:t>
            </a:r>
            <a:r>
              <a:rPr lang="it-IT" i="1" dirty="0">
                <a:ea typeface="Cambria Math" panose="02040503050406030204" pitchFamily="18" charset="0"/>
              </a:rPr>
              <a:t>H</a:t>
            </a:r>
            <a:r>
              <a:rPr lang="it-IT" dirty="0">
                <a:ea typeface="Cambria Math" panose="02040503050406030204" pitchFamily="18" charset="0"/>
              </a:rPr>
              <a:t>°</a:t>
            </a:r>
            <a:r>
              <a:rPr lang="it-IT" dirty="0"/>
              <a:t> dei singoli stadi.</a:t>
            </a:r>
          </a:p>
          <a:p>
            <a:r>
              <a:rPr lang="it-IT" dirty="0"/>
              <a:t>Se si dividono o si moltiplicano tutti i coefficienti di un’equazione per un certo fattore, anche </a:t>
            </a:r>
            <a:r>
              <a:rPr lang="el-GR" dirty="0">
                <a:ea typeface="Cambria Math" panose="02040503050406030204" pitchFamily="18" charset="0"/>
              </a:rPr>
              <a:t>Δ</a:t>
            </a:r>
            <a:r>
              <a:rPr lang="it-IT" i="1" dirty="0">
                <a:ea typeface="Cambria Math" panose="02040503050406030204" pitchFamily="18" charset="0"/>
              </a:rPr>
              <a:t>H</a:t>
            </a:r>
            <a:r>
              <a:rPr lang="it-IT" dirty="0">
                <a:ea typeface="Cambria Math" panose="02040503050406030204" pitchFamily="18" charset="0"/>
              </a:rPr>
              <a:t>°</a:t>
            </a:r>
            <a:r>
              <a:rPr lang="it-IT" dirty="0"/>
              <a:t> deve essere diviso o moltiplicato per lo stesso fattore.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853FB8-5155-4A66-B662-8EAA236B0A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26693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468052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può utilizzare la legge di Hess?</a:t>
            </a:r>
            <a:br>
              <a:rPr lang="it-IT" sz="2000" b="1" dirty="0"/>
            </a:br>
            <a:r>
              <a:rPr lang="it-IT" sz="2000" dirty="0"/>
              <a:t>Il monossido di carbonio si usa in metallurgia per rimuovere l’ossigeno dagli ossidi metallici e ottenere, così, il metallo libero. L’equazione termochimica per la reazione fra CO e ossido di ferro(III), Fe</a:t>
            </a:r>
            <a:r>
              <a:rPr lang="it-IT" sz="2000" baseline="-25000" dirty="0"/>
              <a:t>2</a:t>
            </a:r>
            <a:r>
              <a:rPr lang="it-IT" sz="2000" dirty="0"/>
              <a:t>O</a:t>
            </a:r>
            <a:r>
              <a:rPr lang="it-IT" sz="2000" baseline="-25000" dirty="0"/>
              <a:t>3</a:t>
            </a:r>
            <a:r>
              <a:rPr lang="it-IT" sz="2000" dirty="0"/>
              <a:t>, è: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(1) Fe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+ 3CO(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⟶ 2Fe(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+ 3CO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	</a:t>
            </a: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 = –26,7 </a:t>
            </a:r>
            <a:r>
              <a:rPr lang="it-IT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kJ</a:t>
            </a:r>
            <a:endParaRPr lang="it-IT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L’equazione della combustione di CO è: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(2) CO( g) +     O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⟶ CO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		</a:t>
            </a: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Δ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 = –283,0 </a:t>
            </a:r>
            <a:r>
              <a:rPr lang="it-IT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kJ</a:t>
            </a:r>
            <a:endParaRPr lang="it-IT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Utilizziamo queste due equazioni per calcolare il valore di </a:t>
            </a:r>
            <a:r>
              <a:rPr lang="el-GR" sz="2000" dirty="0">
                <a:ea typeface="Cambria Math" panose="02040503050406030204" pitchFamily="18" charset="0"/>
              </a:rPr>
              <a:t>Δ</a:t>
            </a:r>
            <a:r>
              <a:rPr lang="it-IT" sz="2000" i="1" dirty="0">
                <a:ea typeface="Cambria Math" panose="02040503050406030204" pitchFamily="18" charset="0"/>
              </a:rPr>
              <a:t>H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dirty="0"/>
              <a:t> della seguente reazione: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(3) 2Fe(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    O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⟶ Fe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30FBC685-97EC-4B5E-BB8B-67720CF1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90" y="3946119"/>
            <a:ext cx="232724" cy="49130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0C8ACB2-7BA6-49DD-87FF-871DA4E5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08" y="5107454"/>
            <a:ext cx="254794" cy="4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7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0C6C1-A1EC-46D4-9BBC-655402DB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L’entalpia delle trasformazioni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8DEC0-B80F-4193-BBFF-F3B29E87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36232"/>
          </a:xfrm>
        </p:spPr>
        <p:txBody>
          <a:bodyPr/>
          <a:lstStyle/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Calore standard di combustione </a:t>
            </a:r>
            <a:r>
              <a:rPr lang="it-IT" dirty="0"/>
              <a:t>(</a:t>
            </a:r>
            <a:r>
              <a:rPr lang="el-GR" b="1" dirty="0">
                <a:ea typeface="Cambria Math" panose="02040503050406030204" pitchFamily="18" charset="0"/>
              </a:rPr>
              <a:t>Δ</a:t>
            </a:r>
            <a:r>
              <a:rPr lang="it-IT" b="1" i="1" dirty="0" err="1">
                <a:ea typeface="Cambria Math" panose="02040503050406030204" pitchFamily="18" charset="0"/>
              </a:rPr>
              <a:t>H</a:t>
            </a:r>
            <a:r>
              <a:rPr lang="it-IT" b="1" dirty="0" err="1">
                <a:ea typeface="Cambria Math" panose="02040503050406030204" pitchFamily="18" charset="0"/>
              </a:rPr>
              <a:t>°</a:t>
            </a:r>
            <a:r>
              <a:rPr lang="it-IT" b="1" baseline="-25000" dirty="0" err="1"/>
              <a:t>c</a:t>
            </a:r>
            <a:r>
              <a:rPr lang="it-IT" dirty="0"/>
              <a:t>) → quantità di calore liberata quando una mole di </a:t>
            </a:r>
            <a:r>
              <a:rPr lang="it-IT" b="1" dirty="0"/>
              <a:t>combustibile </a:t>
            </a:r>
            <a:r>
              <a:rPr lang="it-IT" dirty="0"/>
              <a:t>viene completamente bruciata in atmosfera di ossigeno puro in condizioni standard.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Calore standard di formazione</a:t>
            </a:r>
            <a:r>
              <a:rPr lang="it-IT" dirty="0"/>
              <a:t> (</a:t>
            </a:r>
            <a:r>
              <a:rPr lang="el-GR" b="1" dirty="0">
                <a:ea typeface="Cambria Math" panose="02040503050406030204" pitchFamily="18" charset="0"/>
              </a:rPr>
              <a:t>Δ</a:t>
            </a:r>
            <a:r>
              <a:rPr lang="it-IT" b="1" i="1" dirty="0" err="1">
                <a:ea typeface="Cambria Math" panose="02040503050406030204" pitchFamily="18" charset="0"/>
              </a:rPr>
              <a:t>H</a:t>
            </a:r>
            <a:r>
              <a:rPr lang="it-IT" b="1" dirty="0" err="1">
                <a:ea typeface="Cambria Math" panose="02040503050406030204" pitchFamily="18" charset="0"/>
              </a:rPr>
              <a:t>°</a:t>
            </a:r>
            <a:r>
              <a:rPr lang="it-IT" b="1" baseline="-25000" dirty="0" err="1"/>
              <a:t>f</a:t>
            </a:r>
            <a:r>
              <a:rPr lang="it-IT" dirty="0"/>
              <a:t>) → quantità di calore assorbita o liberata quando una mole della sostanza si forma dai suoi elementi in condizioni standard.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Calore di dissoluzione</a:t>
            </a:r>
            <a:r>
              <a:rPr lang="it-IT" dirty="0"/>
              <a:t> (</a:t>
            </a:r>
            <a:r>
              <a:rPr lang="el-GR" b="1" dirty="0">
                <a:ea typeface="Cambria Math" panose="02040503050406030204" pitchFamily="18" charset="0"/>
              </a:rPr>
              <a:t>Δ</a:t>
            </a:r>
            <a:r>
              <a:rPr lang="it-IT" b="1" i="1" dirty="0" err="1">
                <a:ea typeface="Cambria Math" panose="02040503050406030204" pitchFamily="18" charset="0"/>
              </a:rPr>
              <a:t>H</a:t>
            </a:r>
            <a:r>
              <a:rPr lang="it-IT" b="1" baseline="-25000" dirty="0" err="1"/>
              <a:t>sol</a:t>
            </a:r>
            <a:r>
              <a:rPr lang="it-IT" dirty="0"/>
              <a:t>) → quantità di calore assorbita o liberata, a pressione costante, quando una mole di soluto si scioglie in un solvente per formare una soluzione.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FB8A05-09E5-478A-97B8-64AF023A5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02856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/>
              <a:t>James E. Brady</a:t>
            </a:r>
            <a:br>
              <a:rPr lang="it-IT" altLang="it-IT"/>
            </a:br>
            <a:r>
              <a:rPr lang="it-IT" altLang="it-IT"/>
              <a:t>Neil D. 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/>
              <a:t>Chimica.blu </a:t>
            </a:r>
            <a:r>
              <a:rPr lang="en-GB" altLang="en-US" sz="5400"/>
              <a:t>seconda 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E4BF0-05BE-4056-B781-0393E01D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trasformazioni spontanee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410C90-918A-4820-9E88-8A1FD767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</a:t>
            </a:r>
            <a:r>
              <a:rPr lang="it-IT" b="1" dirty="0"/>
              <a:t>trasformazione spontanea </a:t>
            </a:r>
            <a:r>
              <a:rPr lang="it-IT" dirty="0"/>
              <a:t>è un evento che si realizza senza intervento esterno.</a:t>
            </a:r>
          </a:p>
          <a:p>
            <a:r>
              <a:rPr lang="it-IT" dirty="0"/>
              <a:t>Una volta iniziato, un </a:t>
            </a:r>
            <a:r>
              <a:rPr lang="it-IT" b="1" dirty="0"/>
              <a:t>evento spontaneo </a:t>
            </a:r>
            <a:r>
              <a:rPr lang="it-IT" dirty="0"/>
              <a:t>tende a proseguire fino al termine. Un </a:t>
            </a:r>
            <a:r>
              <a:rPr lang="it-IT" b="1" dirty="0"/>
              <a:t>evento non spontaneo</a:t>
            </a:r>
            <a:r>
              <a:rPr lang="it-IT" dirty="0"/>
              <a:t>, al contrario, può procedere solo fino a quando perdura l’intervento esterno.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A5E923-8D02-4652-9C85-89654119AA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6E0BE9-8222-49F7-BE63-C72EF36E5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833635"/>
            <a:ext cx="1800200" cy="22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F852D7-19E0-4BB1-85EE-88C042EF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trasformazioni spontanee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407621-5B28-42F7-A18A-B07AD10A8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it-IT" dirty="0"/>
              <a:t>Le trasformazioni spontanee avvengono quando: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diminuisce l’energia interna (reazione esoergonica);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aumenta l’entropia.</a:t>
            </a:r>
          </a:p>
          <a:p>
            <a:r>
              <a:rPr lang="it-IT" dirty="0"/>
              <a:t>L’</a:t>
            </a:r>
            <a:r>
              <a:rPr lang="it-IT" b="1" dirty="0"/>
              <a:t>entropia </a:t>
            </a:r>
            <a:r>
              <a:rPr lang="it-IT" dirty="0"/>
              <a:t>(</a:t>
            </a:r>
            <a:r>
              <a:rPr lang="it-IT" b="1" i="1" dirty="0"/>
              <a:t>S</a:t>
            </a:r>
            <a:r>
              <a:rPr lang="it-IT" dirty="0"/>
              <a:t>) descrive il numero di modi equivalenti in cui l’energia si può distribuire in un sistema.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4FAF2C-8EC2-4FD9-A757-DB1FC7065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FE6565-0BED-4F1F-8ED9-B8085540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0" y="3916624"/>
            <a:ext cx="8445635" cy="25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0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9044A-66D9-4FF7-887E-DCDF55CF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trasformazioni spontanee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5E838-ACBA-4815-94F1-7ADE19FDB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680520"/>
          </a:xfrm>
        </p:spPr>
        <p:txBody>
          <a:bodyPr/>
          <a:lstStyle/>
          <a:p>
            <a:r>
              <a:rPr lang="it-IT" dirty="0"/>
              <a:t>L’entropia si definisce matematicamente come: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L’entropia è una </a:t>
            </a:r>
            <a:r>
              <a:rPr lang="it-IT" i="1" dirty="0"/>
              <a:t>funzione di stato</a:t>
            </a:r>
            <a:r>
              <a:rPr lang="it-IT" dirty="0"/>
              <a:t>.</a:t>
            </a:r>
          </a:p>
          <a:p>
            <a:pPr>
              <a:spcAft>
                <a:spcPts val="1000"/>
              </a:spcAft>
            </a:pPr>
            <a:r>
              <a:rPr lang="it-IT" dirty="0"/>
              <a:t>Fattori che influenzano l’entropia in modo prevedibile: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il volume (dei gas);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la temperatura del sistema;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lo stato fisico;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il numero di molecole coinvolte.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A2A870-6056-40D4-8ACA-5E6BEBB38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DE5396-1931-49E6-A4E9-7C2261FF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998" y="1988840"/>
            <a:ext cx="3384004" cy="6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59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9044A-66D9-4FF7-887E-DCDF55CF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trasformazioni spontanee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5E838-ACBA-4815-94F1-7ADE19FD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L’aumento del volume dei gas aumenta l’entropia.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A2A870-6056-40D4-8ACA-5E6BEBB38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15A0B1-BC04-4654-A0D7-2989EC87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56" y="2204864"/>
            <a:ext cx="7989744" cy="2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97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9044A-66D9-4FF7-887E-DCDF55CF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trasformazioni spontanee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5E838-ACBA-4815-94F1-7ADE19FD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L’aumento della temperatura del sistema aumenta l’entropia.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A2A870-6056-40D4-8ACA-5E6BEBB38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A1053BB-D138-40B2-B505-FDE9F68D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4" y="2440965"/>
            <a:ext cx="7992888" cy="33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3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9044A-66D9-4FF7-887E-DCDF55CF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trasformazioni spontanee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5E838-ACBA-4815-94F1-7ADE19FDB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656184"/>
          </a:xfrm>
        </p:spPr>
        <p:txBody>
          <a:bodyPr/>
          <a:lstStyle/>
          <a:p>
            <a:r>
              <a:rPr lang="it-IT" dirty="0"/>
              <a:t>Un gas ha entropia maggiore di un liquido che, a sua volta, ha entropia maggiore di un solido.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A2A870-6056-40D4-8ACA-5E6BEBB38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A39A41-5589-40D3-9674-5FE08A8A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1" y="2348880"/>
            <a:ext cx="8065613" cy="37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9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9044A-66D9-4FF7-887E-DCDF55CF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trasformazioni spontanee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5E838-ACBA-4815-94F1-7ADE19FDB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296144"/>
          </a:xfrm>
        </p:spPr>
        <p:txBody>
          <a:bodyPr/>
          <a:lstStyle/>
          <a:p>
            <a:r>
              <a:rPr lang="it-IT" dirty="0"/>
              <a:t>L’aumento del numero di molecole coinvolte aumenta l’entropia.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A2A870-6056-40D4-8ACA-5E6BEBB38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051FFF-807C-4D69-B2D3-84B22AA6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67" y="2770985"/>
            <a:ext cx="5423321" cy="290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06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9044A-66D9-4FF7-887E-DCDF55CF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L’energia libera e</a:t>
            </a:r>
            <a:br>
              <a:rPr lang="it-IT" dirty="0"/>
            </a:br>
            <a:r>
              <a:rPr lang="it-IT" dirty="0"/>
              <a:t>la spontaneità delle reazioni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5E838-ACBA-4815-94F1-7ADE19FDB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b="1" dirty="0"/>
              <a:t>Secondo principio della termodinamica</a:t>
            </a:r>
            <a:r>
              <a:rPr lang="it-IT" dirty="0"/>
              <a:t>: quando nell’universo si realizza un evento spontaneo, si verifica sempre un aumento dell’entropia complessiva</a:t>
            </a:r>
            <a:br>
              <a:rPr lang="it-IT" dirty="0"/>
            </a:br>
            <a:r>
              <a:rPr lang="it-IT" dirty="0"/>
              <a:t>(</a:t>
            </a:r>
            <a:r>
              <a:rPr lang="el-GR" dirty="0"/>
              <a:t>Δ</a:t>
            </a:r>
            <a:r>
              <a:rPr lang="it-IT" i="1" dirty="0"/>
              <a:t>S </a:t>
            </a:r>
            <a:r>
              <a:rPr lang="it-IT" dirty="0"/>
              <a:t>totale &gt; 0).</a:t>
            </a:r>
          </a:p>
          <a:p>
            <a:r>
              <a:rPr lang="it-IT" dirty="0"/>
              <a:t>A temperatura e pressione costanti, una trasformazione è spontanea solo se è accompagnata da una diminuzione dell’energia libera del sistema (</a:t>
            </a:r>
            <a:r>
              <a:rPr lang="el-GR" dirty="0"/>
              <a:t>Δ</a:t>
            </a:r>
            <a:r>
              <a:rPr lang="it-IT" i="1" dirty="0"/>
              <a:t>G</a:t>
            </a:r>
            <a:r>
              <a:rPr lang="it-IT" dirty="0"/>
              <a:t> &lt; 0).</a:t>
            </a: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G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TS</a:t>
            </a:r>
          </a:p>
          <a:p>
            <a:pPr algn="ctr"/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G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</a:p>
          <a:p>
            <a:pPr algn="ctr"/>
            <a:endParaRPr lang="it-IT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A2A870-6056-40D4-8ACA-5E6BEBB38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546745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CDAFAE-7D1E-44C0-B57B-D68DE366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L’energia libera e</a:t>
            </a:r>
            <a:br>
              <a:rPr lang="it-IT" dirty="0"/>
            </a:br>
            <a:r>
              <a:rPr lang="it-IT" dirty="0"/>
              <a:t>la spontaneità delle reazioni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DC1D34-E071-4122-8CE2-BC074002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it-IT" dirty="0"/>
              <a:t>Tre fattori influenzano la spontaneità di una reazione: variazione di entalpia, variazione di entropia, temperatura.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D0A527-C939-4D21-ABF0-FD2107B36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95FB86-A48F-4D32-BD55-72030F95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78" y="2479833"/>
            <a:ext cx="7342900" cy="39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79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C14B3-A276-46E2-8BB8-1F3B777E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variazione di energia libera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639B3D-F6BD-44E5-AA81-E12361F4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304256"/>
          </a:xfrm>
        </p:spPr>
        <p:txBody>
          <a:bodyPr/>
          <a:lstStyle/>
          <a:p>
            <a:r>
              <a:rPr lang="it-IT" dirty="0"/>
              <a:t>L’energia liberata da una reazione spontanea è spesso usata per compiere un lavoro.</a:t>
            </a:r>
          </a:p>
          <a:p>
            <a:r>
              <a:rPr lang="it-IT" dirty="0"/>
              <a:t>In qualsiasi trasformazione chimica o fisica non è mai possibile recuperare il 100% dell’energia e trasformarla in lavoro.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7CBB04-02DB-4075-8729-9865389216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69165B-631D-48BD-BCB5-AA6F635F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4" y="3645024"/>
            <a:ext cx="8003232" cy="23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 dirty="0"/>
              <a:t>Capitolo</a:t>
            </a:r>
            <a:r>
              <a:rPr lang="en-GB" altLang="it-IT" dirty="0"/>
              <a:t> 18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8488" cy="2057400"/>
          </a:xfrm>
        </p:spPr>
        <p:txBody>
          <a:bodyPr/>
          <a:lstStyle/>
          <a:p>
            <a:r>
              <a:rPr lang="it-IT" altLang="it-IT" dirty="0"/>
              <a:t>Termodinamica: il motore delle reazioni chimiche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C14B3-A276-46E2-8BB8-1F3B777E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variazione di energia libera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639B3D-F6BD-44E5-AA81-E12361F4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656184"/>
          </a:xfrm>
        </p:spPr>
        <p:txBody>
          <a:bodyPr/>
          <a:lstStyle/>
          <a:p>
            <a:r>
              <a:rPr lang="it-IT" dirty="0"/>
              <a:t>Quando un sistema è in uno stato di equilibrio dinamico, </a:t>
            </a:r>
            <a:r>
              <a:rPr lang="it-IT" i="1" dirty="0" err="1"/>
              <a:t>G</a:t>
            </a:r>
            <a:r>
              <a:rPr lang="it-IT" baseline="-25000" dirty="0" err="1"/>
              <a:t>prodotti</a:t>
            </a:r>
            <a:r>
              <a:rPr lang="it-IT" dirty="0"/>
              <a:t> = </a:t>
            </a:r>
            <a:r>
              <a:rPr lang="it-IT" i="1" dirty="0" err="1"/>
              <a:t>G</a:t>
            </a:r>
            <a:r>
              <a:rPr lang="it-IT" baseline="-25000" dirty="0" err="1"/>
              <a:t>reagenti</a:t>
            </a:r>
            <a:r>
              <a:rPr lang="it-IT" dirty="0"/>
              <a:t> e </a:t>
            </a:r>
            <a:r>
              <a:rPr lang="el-GR" dirty="0"/>
              <a:t>Δ</a:t>
            </a:r>
            <a:r>
              <a:rPr lang="it-IT" i="1" dirty="0"/>
              <a:t>G </a:t>
            </a:r>
            <a:r>
              <a:rPr lang="it-IT" dirty="0"/>
              <a:t>= 0.</a:t>
            </a:r>
          </a:p>
          <a:p>
            <a:pPr algn="ctr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⇄ 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7CBB04-02DB-4075-8729-9865389216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BA69D7-2E68-49D0-B8D2-B75059646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66" y="2996952"/>
            <a:ext cx="6865324" cy="33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71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CAA3C21-94D7-4E77-8C14-7A9DFE33D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7"/>
            <a:ext cx="8219256" cy="4910627"/>
          </a:xfrm>
        </p:spPr>
        <p:txBody>
          <a:bodyPr/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La chimica in Agenda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L’efficienza energetica è il rapporto tra l’energia utilizzabile in uscita e l’energia in ingresso che caratterizza un certo sistema. L’energia in ingresso può essere chimica, elettrica, meccanica, calore o luce. </a:t>
            </a:r>
          </a:p>
          <a:p>
            <a:pPr lvl="0">
              <a:spcAft>
                <a:spcPts val="1000"/>
              </a:spcAft>
            </a:pPr>
            <a:endParaRPr lang="it-IT" sz="2000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La fotosintesi è la principale reazione che trasforma l’energia solare in energia chimica e ha un’efficienza energetica che oscilla dal 3% al 6%.</a:t>
            </a:r>
          </a:p>
          <a:p>
            <a:pPr lvl="0">
              <a:spcAft>
                <a:spcPts val="1000"/>
              </a:spcAft>
              <a:buClrTx/>
              <a:buSzPct val="80000"/>
            </a:pPr>
            <a:r>
              <a:rPr lang="it-IT" sz="2000" dirty="0">
                <a:solidFill>
                  <a:srgbClr val="000000"/>
                </a:solidFill>
              </a:rPr>
              <a:t>Altre fonti di energia pulita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hanno valori di efficienza vari: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01C3D5-2DC7-404A-B65D-8F54FDE69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C87B40-3151-4AA1-94C8-87E039F1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03" y="187259"/>
            <a:ext cx="1219805" cy="12114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0E8F3B-93E1-4A73-9646-7C7F6E8A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10" y="3140968"/>
            <a:ext cx="1529395" cy="8178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D88FB70-B56C-4165-89BC-2E7B8E626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707549"/>
            <a:ext cx="4392784" cy="16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9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1148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 dirty="0"/>
              <a:t>Il calore di reazione e il primo principio della termodinamica</a:t>
            </a:r>
          </a:p>
          <a:p>
            <a:pPr>
              <a:buFontTx/>
              <a:buAutoNum type="arabicPeriod"/>
            </a:pPr>
            <a:r>
              <a:rPr lang="it-IT" altLang="it-IT" dirty="0"/>
              <a:t>Le equazioni termochimiche</a:t>
            </a:r>
          </a:p>
          <a:p>
            <a:pPr>
              <a:buFontTx/>
              <a:buAutoNum type="arabicPeriod"/>
            </a:pPr>
            <a:r>
              <a:rPr lang="it-IT" altLang="it-IT" dirty="0"/>
              <a:t>L’entalpia delle trasformazioni</a:t>
            </a:r>
          </a:p>
          <a:p>
            <a:pPr>
              <a:buFontTx/>
              <a:buAutoNum type="arabicPeriod"/>
            </a:pPr>
            <a:r>
              <a:rPr lang="it-IT" altLang="it-IT" dirty="0"/>
              <a:t>Le trasformazioni spontanee</a:t>
            </a:r>
          </a:p>
          <a:p>
            <a:pPr>
              <a:buFontTx/>
              <a:buAutoNum type="arabicPeriod"/>
            </a:pPr>
            <a:r>
              <a:rPr lang="it-IT" altLang="it-IT" dirty="0"/>
              <a:t>L’energia libera e la spontaneità delle reazioni</a:t>
            </a:r>
          </a:p>
          <a:p>
            <a:pPr>
              <a:buFontTx/>
              <a:buAutoNum type="arabicPeriod"/>
            </a:pPr>
            <a:r>
              <a:rPr lang="it-IT" altLang="it-IT" dirty="0"/>
              <a:t>La variazione di energia libera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A2D5D2-E8F1-4367-8A83-9DA758C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calore di reazione e il primo principio della termodinamica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D0052-0EAC-4218-845D-5CAB459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963303"/>
          </a:xfrm>
        </p:spPr>
        <p:txBody>
          <a:bodyPr/>
          <a:lstStyle/>
          <a:p>
            <a:r>
              <a:rPr lang="it-IT" dirty="0"/>
              <a:t>La quantità di calore assorbito o liberato in una reazione chimica è detta </a:t>
            </a:r>
            <a:r>
              <a:rPr lang="it-IT" b="1" dirty="0"/>
              <a:t>calore di reazione </a:t>
            </a:r>
            <a:r>
              <a:rPr lang="it-IT" dirty="0"/>
              <a:t>(</a:t>
            </a:r>
            <a:r>
              <a:rPr lang="it-IT" b="1" i="1" dirty="0"/>
              <a:t>q</a:t>
            </a:r>
            <a:r>
              <a:rPr lang="it-IT" dirty="0"/>
              <a:t>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78931-3468-40B2-83CB-5D8A82CB7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02FDD5-B979-483A-A6BF-32AC6214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08" y="2420888"/>
            <a:ext cx="2653732" cy="3967249"/>
          </a:xfrm>
          <a:prstGeom prst="rect">
            <a:avLst/>
          </a:prstGeom>
        </p:spPr>
      </p:pic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3F8D2A6C-9CA1-42B2-B8C5-95F38E0189FC}"/>
              </a:ext>
            </a:extLst>
          </p:cNvPr>
          <p:cNvSpPr txBox="1">
            <a:spLocks/>
          </p:cNvSpPr>
          <p:nvPr/>
        </p:nvSpPr>
        <p:spPr bwMode="auto">
          <a:xfrm>
            <a:off x="3419871" y="2465697"/>
            <a:ext cx="5256585" cy="377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dirty="0"/>
              <a:t>Il calore di reazione si misura con il </a:t>
            </a:r>
            <a:r>
              <a:rPr lang="it-IT" b="1" dirty="0"/>
              <a:t>calorimetro</a:t>
            </a:r>
            <a:r>
              <a:rPr lang="it-IT" dirty="0"/>
              <a:t>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La variazione di temperatura è condizionata dalla massa del liquido.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A parità di massa, la variazione di temperatura dipende dalla composizione del liquido.</a:t>
            </a:r>
          </a:p>
        </p:txBody>
      </p:sp>
    </p:spTree>
    <p:extLst>
      <p:ext uri="{BB962C8B-B14F-4D97-AF65-F5344CB8AC3E}">
        <p14:creationId xmlns:p14="http://schemas.microsoft.com/office/powerpoint/2010/main" val="2214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A2D5D2-E8F1-4367-8A83-9DA758C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calore di reazione e il primo principio della termodinamica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D0052-0EAC-4218-845D-5CAB459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86808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calore specifico</a:t>
            </a:r>
            <a:r>
              <a:rPr lang="it-IT" dirty="0"/>
              <a:t>, </a:t>
            </a:r>
            <a:r>
              <a:rPr lang="it-IT" b="1" i="1" dirty="0"/>
              <a:t>s</a:t>
            </a:r>
            <a:r>
              <a:rPr lang="it-IT" dirty="0"/>
              <a:t>, è la quantità di calore necessaria per innalzare di 1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C la temperatura di un grammo di una determinata sostanza. Si misura in J/(g ·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C) ed è una proprietà intensiva.</a:t>
            </a:r>
          </a:p>
          <a:p>
            <a:r>
              <a:rPr lang="it-IT" dirty="0"/>
              <a:t>La </a:t>
            </a:r>
            <a:r>
              <a:rPr lang="it-IT" b="1" dirty="0"/>
              <a:t>capacità termica</a:t>
            </a:r>
            <a:r>
              <a:rPr lang="it-IT" dirty="0"/>
              <a:t>, </a:t>
            </a:r>
            <a:r>
              <a:rPr lang="it-IT" b="1" i="1" dirty="0"/>
              <a:t>C</a:t>
            </a:r>
            <a:r>
              <a:rPr lang="it-IT" dirty="0"/>
              <a:t>, è la quantità di calore necessaria per innalzare di 1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C la temperatura di una massa </a:t>
            </a:r>
            <a:r>
              <a:rPr lang="it-IT" i="1" dirty="0"/>
              <a:t>m </a:t>
            </a:r>
            <a:r>
              <a:rPr lang="it-IT" dirty="0"/>
              <a:t>di sostanza: </a:t>
            </a:r>
            <a:r>
              <a:rPr lang="it-IT" i="1" dirty="0"/>
              <a:t>C </a:t>
            </a:r>
            <a:r>
              <a:rPr lang="it-IT" dirty="0"/>
              <a:t>= </a:t>
            </a:r>
            <a:r>
              <a:rPr lang="it-IT" i="1" dirty="0"/>
              <a:t>m s</a:t>
            </a:r>
            <a:r>
              <a:rPr lang="it-IT" dirty="0"/>
              <a:t>. È una proprietà estensiva.</a:t>
            </a: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q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q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m s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78931-3468-40B2-83CB-5D8A82CB7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2098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A2D5D2-E8F1-4367-8A83-9DA758C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calore di reazione e il primo principio della termodinamica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78931-3468-40B2-83CB-5D8A82CB7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20E1412-EE45-4D0C-9D09-0E4B4997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79" y="1527113"/>
            <a:ext cx="7915498" cy="42061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C2F5B1-0881-465D-BBA4-30926E527188}"/>
              </a:ext>
            </a:extLst>
          </p:cNvPr>
          <p:cNvSpPr txBox="1"/>
          <p:nvPr/>
        </p:nvSpPr>
        <p:spPr bwMode="auto">
          <a:xfrm>
            <a:off x="1614500" y="5877272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808080"/>
                </a:solidFill>
                <a:latin typeface="+mn-lt"/>
              </a:rPr>
              <a:t>Il funzionamento di un motore a scoppio a quattro tempi.</a:t>
            </a:r>
          </a:p>
        </p:txBody>
      </p:sp>
    </p:spTree>
    <p:extLst>
      <p:ext uri="{BB962C8B-B14F-4D97-AF65-F5344CB8AC3E}">
        <p14:creationId xmlns:p14="http://schemas.microsoft.com/office/powerpoint/2010/main" val="160665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A2D5D2-E8F1-4367-8A83-9DA758C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calore di reazione e il primo principio della termodinamica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D0052-0EAC-4218-845D-5CAB459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2554169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lavoro</a:t>
            </a:r>
            <a:r>
              <a:rPr lang="it-IT" dirty="0"/>
              <a:t> di espansione compiuto, </a:t>
            </a:r>
            <a:r>
              <a:rPr lang="it-IT" b="1" i="1" dirty="0"/>
              <a:t>w</a:t>
            </a:r>
            <a:r>
              <a:rPr lang="it-IT" dirty="0"/>
              <a:t>, si può calcolare conoscendo la pressione atmosferica e la variazione di volume cui il sistema va incontro:</a:t>
            </a:r>
            <a:endParaRPr lang="it-IT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w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–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</a:p>
          <a:p>
            <a:pPr algn="ctr"/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V = 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finale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–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iniziale</a:t>
            </a:r>
            <a:endParaRPr lang="it-IT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78931-3468-40B2-83CB-5D8A82CB7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D06A215-D5CC-453F-B1CC-4ED5C2A13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00617"/>
            <a:ext cx="8352928" cy="20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A2D5D2-E8F1-4367-8A83-9DA758CE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calore di reazione e il primo principio della termodinamica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D0052-0EAC-4218-845D-5CAB459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3970784"/>
          </a:xfrm>
        </p:spPr>
        <p:txBody>
          <a:bodyPr/>
          <a:lstStyle/>
          <a:p>
            <a:r>
              <a:rPr lang="it-IT" b="1" dirty="0"/>
              <a:t>Primo principio della termodinamica</a:t>
            </a:r>
            <a:r>
              <a:rPr lang="it-IT" dirty="0"/>
              <a:t>: il calore di reazione e il lavoro compiuto da un sistema sono equivalenti. L’energia può essere trasferita in vari modi ma non può essere né creata né distrutta.</a:t>
            </a: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 </a:t>
            </a:r>
            <a:r>
              <a:rPr lang="it-IT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it-IT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</a:p>
          <a:p>
            <a:endParaRPr lang="it-IT" dirty="0"/>
          </a:p>
          <a:p>
            <a:r>
              <a:rPr lang="it-IT" dirty="0"/>
              <a:t>Se il lavoro e/o calore è negativo il sistema libera energia.</a:t>
            </a:r>
          </a:p>
          <a:p>
            <a:r>
              <a:rPr lang="it-IT" dirty="0"/>
              <a:t>Se il lavoro e/o calore è positivo il sistema assorbe energia.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C78931-3468-40B2-83CB-5D8A82CB7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2301817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30549</TotalTime>
  <Words>2198</Words>
  <Application>Microsoft Office PowerPoint</Application>
  <PresentationFormat>Presentazione su schermo (4:3)</PresentationFormat>
  <Paragraphs>163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AlrightSans-Black</vt:lpstr>
      <vt:lpstr>Arial</vt:lpstr>
      <vt:lpstr>Calibri</vt:lpstr>
      <vt:lpstr>Cambria Math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18</vt:lpstr>
      <vt:lpstr>Sommario</vt:lpstr>
      <vt:lpstr>Il calore di reazione e il primo principio della termodinamica</vt:lpstr>
      <vt:lpstr>Il calore di reazione e il primo principio della termodinamica</vt:lpstr>
      <vt:lpstr>Il calore di reazione e il primo principio della termodinamica</vt:lpstr>
      <vt:lpstr>Il calore di reazione e il primo principio della termodinamica</vt:lpstr>
      <vt:lpstr>Il calore di reazione e il primo principio della termodinamica</vt:lpstr>
      <vt:lpstr>Il calore di reazione e il primo principio della termodinamica</vt:lpstr>
      <vt:lpstr>Il calore di reazione e il primo principio della termodinamica</vt:lpstr>
      <vt:lpstr>Il calore di reazione e il primo principio della termodinamica</vt:lpstr>
      <vt:lpstr>Il calore di reazione e il primo principio della termodinamica</vt:lpstr>
      <vt:lpstr>Le equazioni termochimiche</vt:lpstr>
      <vt:lpstr>Le equazioni termochimiche</vt:lpstr>
      <vt:lpstr>LA CHIMICA CON METODO</vt:lpstr>
      <vt:lpstr>Le equazioni termochimiche</vt:lpstr>
      <vt:lpstr>LA CHIMICA CON METODO</vt:lpstr>
      <vt:lpstr>L’entalpia delle trasformazioni</vt:lpstr>
      <vt:lpstr>Le trasformazioni spontanee</vt:lpstr>
      <vt:lpstr>Le trasformazioni spontanee</vt:lpstr>
      <vt:lpstr>Le trasformazioni spontanee</vt:lpstr>
      <vt:lpstr>Le trasformazioni spontanee</vt:lpstr>
      <vt:lpstr>Le trasformazioni spontanee</vt:lpstr>
      <vt:lpstr>Le trasformazioni spontanee</vt:lpstr>
      <vt:lpstr>Le trasformazioni spontanee</vt:lpstr>
      <vt:lpstr>L’energia libera e la spontaneità delle reazioni</vt:lpstr>
      <vt:lpstr>L’energia libera e la spontaneità delle reazioni</vt:lpstr>
      <vt:lpstr>La variazione di energia libera</vt:lpstr>
      <vt:lpstr>La variazione di energia libera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583</cp:revision>
  <cp:lastPrinted>2009-04-22T19:24:48Z</cp:lastPrinted>
  <dcterms:created xsi:type="dcterms:W3CDTF">2011-11-23T15:48:27Z</dcterms:created>
  <dcterms:modified xsi:type="dcterms:W3CDTF">2020-08-07T03:31:44Z</dcterms:modified>
</cp:coreProperties>
</file>