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24"/>
  </p:notesMasterIdLst>
  <p:handoutMasterIdLst>
    <p:handoutMasterId r:id="rId25"/>
  </p:handoutMasterIdLst>
  <p:sldIdLst>
    <p:sldId id="432" r:id="rId2"/>
    <p:sldId id="464" r:id="rId3"/>
    <p:sldId id="466" r:id="rId4"/>
    <p:sldId id="465" r:id="rId5"/>
    <p:sldId id="467" r:id="rId6"/>
    <p:sldId id="468" r:id="rId7"/>
    <p:sldId id="469" r:id="rId8"/>
    <p:sldId id="471" r:id="rId9"/>
    <p:sldId id="472" r:id="rId10"/>
    <p:sldId id="474" r:id="rId11"/>
    <p:sldId id="476" r:id="rId12"/>
    <p:sldId id="477" r:id="rId13"/>
    <p:sldId id="479" r:id="rId14"/>
    <p:sldId id="478" r:id="rId15"/>
    <p:sldId id="480" r:id="rId16"/>
    <p:sldId id="481" r:id="rId17"/>
    <p:sldId id="482" r:id="rId18"/>
    <p:sldId id="483" r:id="rId19"/>
    <p:sldId id="484" r:id="rId20"/>
    <p:sldId id="485" r:id="rId21"/>
    <p:sldId id="486" r:id="rId22"/>
    <p:sldId id="488" r:id="rId23"/>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A8BF1-9586-4ABE-8659-FD899FE3EC80}"/>
              </a:ext>
            </a:extLst>
          </p:cNvPr>
          <p:cNvSpPr>
            <a:spLocks noGrp="1"/>
          </p:cNvSpPr>
          <p:nvPr>
            <p:ph type="title"/>
          </p:nvPr>
        </p:nvSpPr>
        <p:spPr/>
        <p:txBody>
          <a:bodyPr/>
          <a:lstStyle/>
          <a:p>
            <a:r>
              <a:rPr lang="it-IT" dirty="0"/>
              <a:t>La legge cinetica e</a:t>
            </a:r>
            <a:br>
              <a:rPr lang="it-IT" dirty="0"/>
            </a:br>
            <a:r>
              <a:rPr lang="it-IT" dirty="0"/>
              <a:t>l’ordine di una reazione</a:t>
            </a:r>
          </a:p>
        </p:txBody>
      </p:sp>
      <p:sp>
        <p:nvSpPr>
          <p:cNvPr id="5" name="Segnaposto contenuto 4">
            <a:extLst>
              <a:ext uri="{FF2B5EF4-FFF2-40B4-BE49-F238E27FC236}">
                <a16:creationId xmlns:a16="http://schemas.microsoft.com/office/drawing/2014/main" id="{4CAB0882-0A48-4B3A-959A-E2303A50C8F1}"/>
              </a:ext>
            </a:extLst>
          </p:cNvPr>
          <p:cNvSpPr>
            <a:spLocks noGrp="1"/>
          </p:cNvSpPr>
          <p:nvPr>
            <p:ph idx="1"/>
          </p:nvPr>
        </p:nvSpPr>
        <p:spPr>
          <a:xfrm>
            <a:off x="457200" y="1546448"/>
            <a:ext cx="8219256" cy="4690864"/>
          </a:xfrm>
        </p:spPr>
        <p:txBody>
          <a:bodyPr/>
          <a:lstStyle/>
          <a:p>
            <a:r>
              <a:rPr lang="it-IT" b="1" dirty="0"/>
              <a:t>Legge della velocità </a:t>
            </a:r>
            <a:r>
              <a:rPr lang="it-IT" dirty="0"/>
              <a:t>(o </a:t>
            </a:r>
            <a:r>
              <a:rPr lang="it-IT" b="1" dirty="0"/>
              <a:t>legge cinetica</a:t>
            </a:r>
            <a:r>
              <a:rPr lang="it-IT" dirty="0"/>
              <a:t>): la velocità istantanea di una reazione omogenea è proporzionale al prodotto delle concentrazioni molari dei reagenti, elevate ciascuna a un esponente (</a:t>
            </a:r>
            <a:r>
              <a:rPr lang="it-IT" b="1" dirty="0"/>
              <a:t>ordine della reazione</a:t>
            </a:r>
            <a:r>
              <a:rPr lang="it-IT" dirty="0"/>
              <a:t>) che si ricava dai dati sperimentali.</a:t>
            </a:r>
          </a:p>
          <a:p>
            <a:r>
              <a:rPr lang="it-IT" dirty="0"/>
              <a:t>La velocità si esprime in </a:t>
            </a:r>
            <a:r>
              <a:rPr lang="it-IT" dirty="0" err="1"/>
              <a:t>mol</a:t>
            </a:r>
            <a:r>
              <a:rPr lang="it-IT" dirty="0"/>
              <a:t> L</a:t>
            </a:r>
            <a:r>
              <a:rPr lang="it-IT" baseline="30000" dirty="0"/>
              <a:t>–1</a:t>
            </a:r>
            <a:r>
              <a:rPr lang="it-IT" dirty="0"/>
              <a:t> s</a:t>
            </a:r>
            <a:r>
              <a:rPr lang="it-IT" baseline="30000" dirty="0"/>
              <a:t>–1</a:t>
            </a:r>
            <a:r>
              <a:rPr lang="it-IT" dirty="0"/>
              <a:t>.</a:t>
            </a:r>
          </a:p>
          <a:p>
            <a:pPr algn="ctr"/>
            <a:r>
              <a:rPr lang="pt-BR" dirty="0">
                <a:latin typeface="Cambria Math" panose="02040503050406030204" pitchFamily="18" charset="0"/>
                <a:ea typeface="Cambria Math" panose="02040503050406030204" pitchFamily="18" charset="0"/>
              </a:rPr>
              <a:t>velocità = </a:t>
            </a:r>
            <a:r>
              <a:rPr lang="pt-BR" i="1" dirty="0">
                <a:latin typeface="Cambria Math" panose="02040503050406030204" pitchFamily="18" charset="0"/>
                <a:ea typeface="Cambria Math" panose="02040503050406030204" pitchFamily="18" charset="0"/>
              </a:rPr>
              <a:t>k </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a:t>
            </a:r>
            <a:r>
              <a:rPr lang="pt-BR" dirty="0">
                <a:latin typeface="Cambria Math" panose="02040503050406030204" pitchFamily="18" charset="0"/>
                <a:ea typeface="Cambria Math" panose="02040503050406030204" pitchFamily="18" charset="0"/>
              </a:rPr>
              <a:t>]</a:t>
            </a:r>
            <a:r>
              <a:rPr lang="pt-BR" i="1" baseline="30000" dirty="0">
                <a:latin typeface="Cambria Math" panose="02040503050406030204" pitchFamily="18" charset="0"/>
                <a:ea typeface="Cambria Math" panose="02040503050406030204" pitchFamily="18" charset="0"/>
              </a:rPr>
              <a:t>m</a:t>
            </a:r>
            <a:r>
              <a:rPr lang="pt-BR" i="1" dirty="0">
                <a:latin typeface="Cambria Math" panose="02040503050406030204" pitchFamily="18" charset="0"/>
                <a:ea typeface="Cambria Math" panose="02040503050406030204" pitchFamily="18" charset="0"/>
              </a:rPr>
              <a:t> </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B</a:t>
            </a:r>
            <a:r>
              <a:rPr lang="pt-BR" dirty="0">
                <a:latin typeface="Cambria Math" panose="02040503050406030204" pitchFamily="18" charset="0"/>
                <a:ea typeface="Cambria Math" panose="02040503050406030204" pitchFamily="18" charset="0"/>
              </a:rPr>
              <a:t>]</a:t>
            </a:r>
            <a:r>
              <a:rPr lang="pt-BR" i="1" baseline="30000" dirty="0">
                <a:latin typeface="Cambria Math" panose="02040503050406030204" pitchFamily="18" charset="0"/>
                <a:ea typeface="Cambria Math" panose="02040503050406030204" pitchFamily="18" charset="0"/>
              </a:rPr>
              <a:t>n</a:t>
            </a:r>
          </a:p>
          <a:p>
            <a:r>
              <a:rPr lang="it-IT" dirty="0"/>
              <a:t>L’</a:t>
            </a:r>
            <a:r>
              <a:rPr lang="it-IT" b="1" dirty="0"/>
              <a:t>ordine di reazione complessivo </a:t>
            </a:r>
            <a:r>
              <a:rPr lang="it-IT" dirty="0"/>
              <a:t>è dato dalla somma degli ordini rispetto ai singoli reagenti nella legge della velocità. Nelle reazioni di ordine zero, le velocità sono indipendenti dalla concentrazione dei reagenti.</a:t>
            </a:r>
            <a:endParaRPr lang="pt-BR" i="1" baseline="30000"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495865B3-F6C4-4147-B5DB-8563D85053D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89634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1C91BA-6AA9-42D3-BFFA-3D440E43F1A5}"/>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3" name="Segnaposto contenuto 2">
            <a:extLst>
              <a:ext uri="{FF2B5EF4-FFF2-40B4-BE49-F238E27FC236}">
                <a16:creationId xmlns:a16="http://schemas.microsoft.com/office/drawing/2014/main" id="{97BF72BD-8D9A-49EB-A7C7-305F717112E9}"/>
              </a:ext>
            </a:extLst>
          </p:cNvPr>
          <p:cNvSpPr>
            <a:spLocks noGrp="1"/>
          </p:cNvSpPr>
          <p:nvPr>
            <p:ph idx="1"/>
          </p:nvPr>
        </p:nvSpPr>
        <p:spPr>
          <a:xfrm>
            <a:off x="457200" y="1546448"/>
            <a:ext cx="8219256" cy="4114800"/>
          </a:xfrm>
        </p:spPr>
        <p:txBody>
          <a:bodyPr/>
          <a:lstStyle/>
          <a:p>
            <a:r>
              <a:rPr lang="it-IT" b="1" dirty="0"/>
              <a:t>Teoria degli urti</a:t>
            </a:r>
            <a:r>
              <a:rPr lang="it-IT" dirty="0"/>
              <a:t>: la velocità di una reazione è proporzionale al numero di urti </a:t>
            </a:r>
            <a:r>
              <a:rPr lang="it-IT" i="1" dirty="0"/>
              <a:t>efficaci </a:t>
            </a:r>
            <a:r>
              <a:rPr lang="it-IT" dirty="0"/>
              <a:t>che avvengono nell’unità di tempo fra le molecole dei reagenti.</a:t>
            </a:r>
          </a:p>
          <a:p>
            <a:r>
              <a:rPr lang="it-IT" dirty="0"/>
              <a:t>Un urto è </a:t>
            </a:r>
            <a:r>
              <a:rPr lang="it-IT" b="1" dirty="0"/>
              <a:t>efficace </a:t>
            </a:r>
            <a:r>
              <a:rPr lang="it-IT" dirty="0"/>
              <a:t>solo se porta alla formazione delle molecole dei prodotti.</a:t>
            </a:r>
          </a:p>
        </p:txBody>
      </p:sp>
      <p:sp>
        <p:nvSpPr>
          <p:cNvPr id="4" name="Segnaposto piè di pagina 3">
            <a:extLst>
              <a:ext uri="{FF2B5EF4-FFF2-40B4-BE49-F238E27FC236}">
                <a16:creationId xmlns:a16="http://schemas.microsoft.com/office/drawing/2014/main" id="{49E609EB-2E65-4EAE-81F1-E457D70C06E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3BD19716-EF8E-4905-8EB8-70AB9C083AD4}"/>
              </a:ext>
            </a:extLst>
          </p:cNvPr>
          <p:cNvPicPr>
            <a:picLocks noChangeAspect="1"/>
          </p:cNvPicPr>
          <p:nvPr/>
        </p:nvPicPr>
        <p:blipFill>
          <a:blip r:embed="rId2"/>
          <a:stretch>
            <a:fillRect/>
          </a:stretch>
        </p:blipFill>
        <p:spPr>
          <a:xfrm>
            <a:off x="1401062" y="3723402"/>
            <a:ext cx="6341876" cy="2675220"/>
          </a:xfrm>
          <a:prstGeom prst="rect">
            <a:avLst/>
          </a:prstGeom>
        </p:spPr>
      </p:pic>
    </p:spTree>
    <p:extLst>
      <p:ext uri="{BB962C8B-B14F-4D97-AF65-F5344CB8AC3E}">
        <p14:creationId xmlns:p14="http://schemas.microsoft.com/office/powerpoint/2010/main" val="112500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D2725-8DEE-4EA4-95A4-4CE2610E3F47}"/>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7" name="Segnaposto contenuto 6">
            <a:extLst>
              <a:ext uri="{FF2B5EF4-FFF2-40B4-BE49-F238E27FC236}">
                <a16:creationId xmlns:a16="http://schemas.microsoft.com/office/drawing/2014/main" id="{5C388BE5-65D2-4D89-A3E1-F23673ABCEDE}"/>
              </a:ext>
            </a:extLst>
          </p:cNvPr>
          <p:cNvSpPr>
            <a:spLocks noGrp="1"/>
          </p:cNvSpPr>
          <p:nvPr>
            <p:ph idx="1"/>
          </p:nvPr>
        </p:nvSpPr>
        <p:spPr>
          <a:xfrm>
            <a:off x="457200" y="1546448"/>
            <a:ext cx="8219256" cy="4834880"/>
          </a:xfrm>
        </p:spPr>
        <p:txBody>
          <a:bodyPr/>
          <a:lstStyle/>
          <a:p>
            <a:r>
              <a:rPr lang="it-IT" dirty="0"/>
              <a:t>Perché gli urti siano efficaci occorre che le particelle che entrano in contatto abbiano un’energia cinetica molecolare minima, detta </a:t>
            </a:r>
            <a:r>
              <a:rPr lang="it-IT" b="1" dirty="0"/>
              <a:t>energia di attivazione</a:t>
            </a:r>
            <a:r>
              <a:rPr lang="it-IT" dirty="0"/>
              <a:t>, </a:t>
            </a:r>
            <a:r>
              <a:rPr lang="it-IT" b="1" i="1" dirty="0"/>
              <a:t>E</a:t>
            </a:r>
            <a:r>
              <a:rPr lang="it-IT" b="1" baseline="-25000" dirty="0"/>
              <a:t>a</a:t>
            </a:r>
            <a:r>
              <a:rPr lang="it-IT" dirty="0"/>
              <a:t>. </a:t>
            </a:r>
          </a:p>
          <a:p>
            <a:r>
              <a:rPr lang="it-IT" dirty="0"/>
              <a:t>L’energia di attivazione è caratteristica di ogni reazione.</a:t>
            </a:r>
          </a:p>
          <a:p>
            <a:r>
              <a:rPr lang="it-IT" i="1" dirty="0"/>
              <a:t>E</a:t>
            </a:r>
            <a:r>
              <a:rPr lang="it-IT" baseline="-25000" dirty="0"/>
              <a:t>a </a:t>
            </a:r>
            <a:r>
              <a:rPr lang="it-IT" dirty="0"/>
              <a:t>alta → la reazione avviene difficilmente o non avviene.</a:t>
            </a:r>
          </a:p>
          <a:p>
            <a:r>
              <a:rPr lang="it-IT" i="1" dirty="0"/>
              <a:t>E</a:t>
            </a:r>
            <a:r>
              <a:rPr lang="it-IT" baseline="-25000" dirty="0"/>
              <a:t>a </a:t>
            </a:r>
            <a:r>
              <a:rPr lang="it-IT" dirty="0"/>
              <a:t>bassa → la reazione avviene rapidamente.</a:t>
            </a:r>
          </a:p>
        </p:txBody>
      </p:sp>
      <p:sp>
        <p:nvSpPr>
          <p:cNvPr id="4" name="Segnaposto piè di pagina 3">
            <a:extLst>
              <a:ext uri="{FF2B5EF4-FFF2-40B4-BE49-F238E27FC236}">
                <a16:creationId xmlns:a16="http://schemas.microsoft.com/office/drawing/2014/main" id="{F03326EE-D1DF-417B-A4E9-61127B5D671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8904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D2725-8DEE-4EA4-95A4-4CE2610E3F47}"/>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7" name="Segnaposto contenuto 6">
            <a:extLst>
              <a:ext uri="{FF2B5EF4-FFF2-40B4-BE49-F238E27FC236}">
                <a16:creationId xmlns:a16="http://schemas.microsoft.com/office/drawing/2014/main" id="{5C388BE5-65D2-4D89-A3E1-F23673ABCEDE}"/>
              </a:ext>
            </a:extLst>
          </p:cNvPr>
          <p:cNvSpPr>
            <a:spLocks noGrp="1"/>
          </p:cNvSpPr>
          <p:nvPr>
            <p:ph idx="1"/>
          </p:nvPr>
        </p:nvSpPr>
        <p:spPr>
          <a:xfrm>
            <a:off x="457200" y="4581128"/>
            <a:ext cx="8219256" cy="1800200"/>
          </a:xfrm>
        </p:spPr>
        <p:txBody>
          <a:bodyPr/>
          <a:lstStyle/>
          <a:p>
            <a:pPr>
              <a:spcAft>
                <a:spcPts val="1000"/>
              </a:spcAft>
            </a:pPr>
            <a:r>
              <a:rPr lang="it-IT" dirty="0"/>
              <a:t>Distribuzione dell’energia cinetica in una miscela di reazione a due temperature differenti.</a:t>
            </a:r>
          </a:p>
          <a:p>
            <a:pPr>
              <a:spcAft>
                <a:spcPts val="1000"/>
              </a:spcAft>
            </a:pPr>
            <a:r>
              <a:rPr lang="it-IT" dirty="0"/>
              <a:t>La linea tratteggiata indica l’energia cinetica minima necessaria per la reazione.</a:t>
            </a:r>
          </a:p>
          <a:p>
            <a:endParaRPr lang="it-IT" dirty="0"/>
          </a:p>
        </p:txBody>
      </p:sp>
      <p:sp>
        <p:nvSpPr>
          <p:cNvPr id="4" name="Segnaposto piè di pagina 3">
            <a:extLst>
              <a:ext uri="{FF2B5EF4-FFF2-40B4-BE49-F238E27FC236}">
                <a16:creationId xmlns:a16="http://schemas.microsoft.com/office/drawing/2014/main" id="{F03326EE-D1DF-417B-A4E9-61127B5D671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9" name="Immagine 8">
            <a:extLst>
              <a:ext uri="{FF2B5EF4-FFF2-40B4-BE49-F238E27FC236}">
                <a16:creationId xmlns:a16="http://schemas.microsoft.com/office/drawing/2014/main" id="{37D8C79B-BEE6-4833-B1CC-5209E3897CDD}"/>
              </a:ext>
            </a:extLst>
          </p:cNvPr>
          <p:cNvPicPr>
            <a:picLocks noChangeAspect="1"/>
          </p:cNvPicPr>
          <p:nvPr/>
        </p:nvPicPr>
        <p:blipFill>
          <a:blip r:embed="rId2"/>
          <a:stretch>
            <a:fillRect/>
          </a:stretch>
        </p:blipFill>
        <p:spPr>
          <a:xfrm>
            <a:off x="1150124" y="1526181"/>
            <a:ext cx="6833407" cy="3113730"/>
          </a:xfrm>
          <a:prstGeom prst="rect">
            <a:avLst/>
          </a:prstGeom>
        </p:spPr>
      </p:pic>
    </p:spTree>
    <p:extLst>
      <p:ext uri="{BB962C8B-B14F-4D97-AF65-F5344CB8AC3E}">
        <p14:creationId xmlns:p14="http://schemas.microsoft.com/office/powerpoint/2010/main" val="173699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D2725-8DEE-4EA4-95A4-4CE2610E3F47}"/>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7" name="Segnaposto contenuto 6">
            <a:extLst>
              <a:ext uri="{FF2B5EF4-FFF2-40B4-BE49-F238E27FC236}">
                <a16:creationId xmlns:a16="http://schemas.microsoft.com/office/drawing/2014/main" id="{5C388BE5-65D2-4D89-A3E1-F23673ABCEDE}"/>
              </a:ext>
            </a:extLst>
          </p:cNvPr>
          <p:cNvSpPr>
            <a:spLocks noGrp="1"/>
          </p:cNvSpPr>
          <p:nvPr>
            <p:ph idx="1"/>
          </p:nvPr>
        </p:nvSpPr>
        <p:spPr>
          <a:xfrm>
            <a:off x="457200" y="1546448"/>
            <a:ext cx="8219256" cy="4114800"/>
          </a:xfrm>
        </p:spPr>
        <p:txBody>
          <a:bodyPr/>
          <a:lstStyle/>
          <a:p>
            <a:r>
              <a:rPr lang="it-IT" dirty="0"/>
              <a:t>Dopo un urto, le molecole rallentano: la loro energia cinetica diminuisce e si trasforma in energia potenziale.</a:t>
            </a:r>
          </a:p>
        </p:txBody>
      </p:sp>
      <p:sp>
        <p:nvSpPr>
          <p:cNvPr id="4" name="Segnaposto piè di pagina 3">
            <a:extLst>
              <a:ext uri="{FF2B5EF4-FFF2-40B4-BE49-F238E27FC236}">
                <a16:creationId xmlns:a16="http://schemas.microsoft.com/office/drawing/2014/main" id="{F03326EE-D1DF-417B-A4E9-61127B5D671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75C2959F-9B7E-4EB9-9D5B-5B11F4C25E82}"/>
              </a:ext>
            </a:extLst>
          </p:cNvPr>
          <p:cNvPicPr>
            <a:picLocks noChangeAspect="1"/>
          </p:cNvPicPr>
          <p:nvPr/>
        </p:nvPicPr>
        <p:blipFill>
          <a:blip r:embed="rId2"/>
          <a:stretch>
            <a:fillRect/>
          </a:stretch>
        </p:blipFill>
        <p:spPr>
          <a:xfrm>
            <a:off x="457200" y="2492896"/>
            <a:ext cx="5052717" cy="2664752"/>
          </a:xfrm>
          <a:prstGeom prst="rect">
            <a:avLst/>
          </a:prstGeom>
        </p:spPr>
      </p:pic>
      <p:pic>
        <p:nvPicPr>
          <p:cNvPr id="6" name="Immagine 5">
            <a:extLst>
              <a:ext uri="{FF2B5EF4-FFF2-40B4-BE49-F238E27FC236}">
                <a16:creationId xmlns:a16="http://schemas.microsoft.com/office/drawing/2014/main" id="{4AB0AB03-B017-4444-83FB-51DE7A1C7479}"/>
              </a:ext>
            </a:extLst>
          </p:cNvPr>
          <p:cNvPicPr>
            <a:picLocks noChangeAspect="1"/>
          </p:cNvPicPr>
          <p:nvPr/>
        </p:nvPicPr>
        <p:blipFill>
          <a:blip r:embed="rId3"/>
          <a:stretch>
            <a:fillRect/>
          </a:stretch>
        </p:blipFill>
        <p:spPr>
          <a:xfrm>
            <a:off x="4616451" y="3736720"/>
            <a:ext cx="4132013" cy="2628520"/>
          </a:xfrm>
          <a:prstGeom prst="rect">
            <a:avLst/>
          </a:prstGeom>
        </p:spPr>
      </p:pic>
      <p:sp>
        <p:nvSpPr>
          <p:cNvPr id="8" name="CasellaDiTesto 7">
            <a:extLst>
              <a:ext uri="{FF2B5EF4-FFF2-40B4-BE49-F238E27FC236}">
                <a16:creationId xmlns:a16="http://schemas.microsoft.com/office/drawing/2014/main" id="{2F1CB8CC-34F9-4B97-9D50-E72575FB4DCB}"/>
              </a:ext>
            </a:extLst>
          </p:cNvPr>
          <p:cNvSpPr txBox="1"/>
          <p:nvPr/>
        </p:nvSpPr>
        <p:spPr bwMode="auto">
          <a:xfrm>
            <a:off x="971600" y="5365025"/>
            <a:ext cx="2736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a:solidFill>
                  <a:srgbClr val="808080"/>
                </a:solidFill>
                <a:latin typeface="Arial" panose="020B0604020202020204" pitchFamily="34" charset="0"/>
              </a:rPr>
              <a:t>Diagramma dell’energia potenziale</a:t>
            </a:r>
          </a:p>
        </p:txBody>
      </p:sp>
    </p:spTree>
    <p:extLst>
      <p:ext uri="{BB962C8B-B14F-4D97-AF65-F5344CB8AC3E}">
        <p14:creationId xmlns:p14="http://schemas.microsoft.com/office/powerpoint/2010/main" val="23594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D2725-8DEE-4EA4-95A4-4CE2610E3F47}"/>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7" name="Segnaposto contenuto 6">
            <a:extLst>
              <a:ext uri="{FF2B5EF4-FFF2-40B4-BE49-F238E27FC236}">
                <a16:creationId xmlns:a16="http://schemas.microsoft.com/office/drawing/2014/main" id="{5C388BE5-65D2-4D89-A3E1-F23673ABCEDE}"/>
              </a:ext>
            </a:extLst>
          </p:cNvPr>
          <p:cNvSpPr>
            <a:spLocks noGrp="1"/>
          </p:cNvSpPr>
          <p:nvPr>
            <p:ph idx="1"/>
          </p:nvPr>
        </p:nvSpPr>
        <p:spPr>
          <a:xfrm>
            <a:off x="457200" y="1546448"/>
            <a:ext cx="8219256" cy="4114800"/>
          </a:xfrm>
        </p:spPr>
        <p:txBody>
          <a:bodyPr/>
          <a:lstStyle/>
          <a:p>
            <a:r>
              <a:rPr lang="it-IT" dirty="0"/>
              <a:t>Il </a:t>
            </a:r>
            <a:r>
              <a:rPr lang="it-IT" b="1" dirty="0"/>
              <a:t>calore di reazione </a:t>
            </a:r>
            <a:r>
              <a:rPr lang="el-GR" dirty="0"/>
              <a:t>Δ</a:t>
            </a:r>
            <a:r>
              <a:rPr lang="it-IT" i="1" dirty="0"/>
              <a:t>H </a:t>
            </a:r>
            <a:r>
              <a:rPr lang="it-IT" dirty="0"/>
              <a:t>si può rappresentare come la differenza fra l’</a:t>
            </a:r>
            <a:r>
              <a:rPr lang="it-IT" i="1" dirty="0" err="1"/>
              <a:t>E</a:t>
            </a:r>
            <a:r>
              <a:rPr lang="it-IT" baseline="-25000" dirty="0" err="1"/>
              <a:t>p</a:t>
            </a:r>
            <a:r>
              <a:rPr lang="it-IT" dirty="0"/>
              <a:t> dei prodotti e dei reagenti.</a:t>
            </a:r>
          </a:p>
        </p:txBody>
      </p:sp>
      <p:sp>
        <p:nvSpPr>
          <p:cNvPr id="4" name="Segnaposto piè di pagina 3">
            <a:extLst>
              <a:ext uri="{FF2B5EF4-FFF2-40B4-BE49-F238E27FC236}">
                <a16:creationId xmlns:a16="http://schemas.microsoft.com/office/drawing/2014/main" id="{F03326EE-D1DF-417B-A4E9-61127B5D671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F8ACD0B9-3586-4044-B6E6-521DE85C41BF}"/>
              </a:ext>
            </a:extLst>
          </p:cNvPr>
          <p:cNvPicPr>
            <a:picLocks noChangeAspect="1"/>
          </p:cNvPicPr>
          <p:nvPr/>
        </p:nvPicPr>
        <p:blipFill>
          <a:blip r:embed="rId2"/>
          <a:stretch>
            <a:fillRect/>
          </a:stretch>
        </p:blipFill>
        <p:spPr>
          <a:xfrm>
            <a:off x="395536" y="2840547"/>
            <a:ext cx="8352928" cy="2604677"/>
          </a:xfrm>
          <a:prstGeom prst="rect">
            <a:avLst/>
          </a:prstGeom>
        </p:spPr>
      </p:pic>
      <p:sp>
        <p:nvSpPr>
          <p:cNvPr id="5" name="CasellaDiTesto 4">
            <a:extLst>
              <a:ext uri="{FF2B5EF4-FFF2-40B4-BE49-F238E27FC236}">
                <a16:creationId xmlns:a16="http://schemas.microsoft.com/office/drawing/2014/main" id="{6F65B3F7-227A-4414-B4DC-7BC8CA931ABC}"/>
              </a:ext>
            </a:extLst>
          </p:cNvPr>
          <p:cNvSpPr txBox="1"/>
          <p:nvPr/>
        </p:nvSpPr>
        <p:spPr bwMode="auto">
          <a:xfrm>
            <a:off x="971600" y="556591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a:solidFill>
                  <a:srgbClr val="808080"/>
                </a:solidFill>
                <a:latin typeface="Arial" panose="020B0604020202020204" pitchFamily="34" charset="0"/>
              </a:rPr>
              <a:t>Reazione esotermica</a:t>
            </a:r>
          </a:p>
        </p:txBody>
      </p:sp>
      <p:sp>
        <p:nvSpPr>
          <p:cNvPr id="8" name="CasellaDiTesto 7">
            <a:extLst>
              <a:ext uri="{FF2B5EF4-FFF2-40B4-BE49-F238E27FC236}">
                <a16:creationId xmlns:a16="http://schemas.microsoft.com/office/drawing/2014/main" id="{9D45F93B-9C68-41C7-B593-FD838BCD4C33}"/>
              </a:ext>
            </a:extLst>
          </p:cNvPr>
          <p:cNvSpPr txBox="1"/>
          <p:nvPr/>
        </p:nvSpPr>
        <p:spPr bwMode="auto">
          <a:xfrm>
            <a:off x="5219700" y="5589738"/>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a:solidFill>
                  <a:srgbClr val="808080"/>
                </a:solidFill>
                <a:latin typeface="Arial" panose="020B0604020202020204" pitchFamily="34" charset="0"/>
              </a:rPr>
              <a:t>Reazione endotermica</a:t>
            </a:r>
          </a:p>
        </p:txBody>
      </p:sp>
    </p:spTree>
    <p:extLst>
      <p:ext uri="{BB962C8B-B14F-4D97-AF65-F5344CB8AC3E}">
        <p14:creationId xmlns:p14="http://schemas.microsoft.com/office/powerpoint/2010/main" val="298091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D2725-8DEE-4EA4-95A4-4CE2610E3F47}"/>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7" name="Segnaposto contenuto 6">
            <a:extLst>
              <a:ext uri="{FF2B5EF4-FFF2-40B4-BE49-F238E27FC236}">
                <a16:creationId xmlns:a16="http://schemas.microsoft.com/office/drawing/2014/main" id="{5C388BE5-65D2-4D89-A3E1-F23673ABCEDE}"/>
              </a:ext>
            </a:extLst>
          </p:cNvPr>
          <p:cNvSpPr>
            <a:spLocks noGrp="1"/>
          </p:cNvSpPr>
          <p:nvPr>
            <p:ph idx="1"/>
          </p:nvPr>
        </p:nvSpPr>
        <p:spPr>
          <a:xfrm>
            <a:off x="457200" y="1546448"/>
            <a:ext cx="8219256" cy="1280833"/>
          </a:xfrm>
        </p:spPr>
        <p:txBody>
          <a:bodyPr/>
          <a:lstStyle/>
          <a:p>
            <a:r>
              <a:rPr lang="it-IT" b="1" dirty="0"/>
              <a:t>Stato di transizione</a:t>
            </a:r>
            <a:r>
              <a:rPr lang="it-IT" dirty="0"/>
              <a:t> → momento della reazione in cui il legame tra i reagenti è parzialmente rotto e il nuovo legame è parzialmente formato (</a:t>
            </a:r>
            <a:r>
              <a:rPr lang="it-IT" b="1" dirty="0"/>
              <a:t>complesso attivato</a:t>
            </a:r>
            <a:r>
              <a:rPr lang="it-IT" dirty="0"/>
              <a:t>).</a:t>
            </a:r>
            <a:br>
              <a:rPr lang="it-IT" dirty="0"/>
            </a:br>
            <a:endParaRPr lang="it-IT" dirty="0"/>
          </a:p>
        </p:txBody>
      </p:sp>
      <p:sp>
        <p:nvSpPr>
          <p:cNvPr id="4" name="Segnaposto piè di pagina 3">
            <a:extLst>
              <a:ext uri="{FF2B5EF4-FFF2-40B4-BE49-F238E27FC236}">
                <a16:creationId xmlns:a16="http://schemas.microsoft.com/office/drawing/2014/main" id="{F03326EE-D1DF-417B-A4E9-61127B5D671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87FD1B06-C30C-441E-905E-624A88302E66}"/>
              </a:ext>
            </a:extLst>
          </p:cNvPr>
          <p:cNvPicPr>
            <a:picLocks noChangeAspect="1"/>
          </p:cNvPicPr>
          <p:nvPr/>
        </p:nvPicPr>
        <p:blipFill>
          <a:blip r:embed="rId2"/>
          <a:stretch>
            <a:fillRect/>
          </a:stretch>
        </p:blipFill>
        <p:spPr>
          <a:xfrm>
            <a:off x="4067944" y="2749295"/>
            <a:ext cx="4605659" cy="3703694"/>
          </a:xfrm>
          <a:prstGeom prst="rect">
            <a:avLst/>
          </a:prstGeom>
        </p:spPr>
      </p:pic>
      <p:sp>
        <p:nvSpPr>
          <p:cNvPr id="5" name="Rettangolo 4">
            <a:extLst>
              <a:ext uri="{FF2B5EF4-FFF2-40B4-BE49-F238E27FC236}">
                <a16:creationId xmlns:a16="http://schemas.microsoft.com/office/drawing/2014/main" id="{CB702134-7538-4353-B301-262FA20EA5F2}"/>
              </a:ext>
            </a:extLst>
          </p:cNvPr>
          <p:cNvSpPr/>
          <p:nvPr/>
        </p:nvSpPr>
        <p:spPr>
          <a:xfrm>
            <a:off x="457200" y="2827281"/>
            <a:ext cx="3322712" cy="1569660"/>
          </a:xfrm>
          <a:prstGeom prst="rect">
            <a:avLst/>
          </a:prstGeom>
        </p:spPr>
        <p:txBody>
          <a:bodyPr wrap="square">
            <a:spAutoFit/>
          </a:bodyPr>
          <a:lstStyle/>
          <a:p>
            <a:r>
              <a:rPr lang="it-IT" dirty="0">
                <a:solidFill>
                  <a:schemeClr val="tx1"/>
                </a:solidFill>
                <a:latin typeface="+mn-lt"/>
              </a:rPr>
              <a:t>La sua energia corrisponde al punto più alto del diagramma dell’energia potenziale.</a:t>
            </a:r>
          </a:p>
        </p:txBody>
      </p:sp>
    </p:spTree>
    <p:extLst>
      <p:ext uri="{BB962C8B-B14F-4D97-AF65-F5344CB8AC3E}">
        <p14:creationId xmlns:p14="http://schemas.microsoft.com/office/powerpoint/2010/main" val="301970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44FED-65B7-4AD1-B0BB-84A578D6C521}"/>
              </a:ext>
            </a:extLst>
          </p:cNvPr>
          <p:cNvSpPr>
            <a:spLocks noGrp="1"/>
          </p:cNvSpPr>
          <p:nvPr>
            <p:ph type="title"/>
          </p:nvPr>
        </p:nvSpPr>
        <p:spPr/>
        <p:txBody>
          <a:bodyPr/>
          <a:lstStyle/>
          <a:p>
            <a:r>
              <a:rPr lang="it-IT" dirty="0"/>
              <a:t>Urto efficace</a:t>
            </a:r>
            <a:br>
              <a:rPr lang="it-IT" dirty="0"/>
            </a:br>
            <a:r>
              <a:rPr lang="it-IT" dirty="0"/>
              <a:t>ed energia di attivazione</a:t>
            </a:r>
          </a:p>
        </p:txBody>
      </p:sp>
      <p:sp>
        <p:nvSpPr>
          <p:cNvPr id="6" name="Segnaposto contenuto 5">
            <a:extLst>
              <a:ext uri="{FF2B5EF4-FFF2-40B4-BE49-F238E27FC236}">
                <a16:creationId xmlns:a16="http://schemas.microsoft.com/office/drawing/2014/main" id="{B2E9993F-8C8B-4AEB-B0AD-28EF081D73A1}"/>
              </a:ext>
            </a:extLst>
          </p:cNvPr>
          <p:cNvSpPr>
            <a:spLocks noGrp="1"/>
          </p:cNvSpPr>
          <p:nvPr>
            <p:ph idx="1"/>
          </p:nvPr>
        </p:nvSpPr>
        <p:spPr>
          <a:xfrm>
            <a:off x="457200" y="1546448"/>
            <a:ext cx="8219256" cy="4834880"/>
          </a:xfrm>
        </p:spPr>
        <p:txBody>
          <a:bodyPr/>
          <a:lstStyle/>
          <a:p>
            <a:r>
              <a:rPr lang="it-IT" b="1" dirty="0"/>
              <a:t>Equazione di </a:t>
            </a:r>
            <a:r>
              <a:rPr lang="it-IT" b="1" dirty="0" err="1"/>
              <a:t>Arrhenius</a:t>
            </a:r>
            <a:r>
              <a:rPr lang="it-IT" dirty="0"/>
              <a:t>:</a:t>
            </a:r>
          </a:p>
          <a:p>
            <a:endParaRPr lang="it-IT" dirty="0"/>
          </a:p>
          <a:p>
            <a:pPr>
              <a:spcAft>
                <a:spcPts val="1000"/>
              </a:spcAft>
            </a:pPr>
            <a:br>
              <a:rPr lang="it-IT" dirty="0"/>
            </a:br>
            <a:r>
              <a:rPr lang="it-IT" dirty="0"/>
              <a:t>dove:</a:t>
            </a:r>
          </a:p>
          <a:p>
            <a:pPr>
              <a:spcAft>
                <a:spcPts val="1000"/>
              </a:spcAft>
            </a:pPr>
            <a:r>
              <a:rPr lang="it-IT" i="1" dirty="0"/>
              <a:t>k </a:t>
            </a:r>
            <a:r>
              <a:rPr lang="it-IT" dirty="0"/>
              <a:t>= costante di velocità presente nell’equazione cinetica</a:t>
            </a:r>
            <a:br>
              <a:rPr lang="it-IT" dirty="0"/>
            </a:br>
            <a:r>
              <a:rPr lang="it-IT" i="1" dirty="0"/>
              <a:t>A </a:t>
            </a:r>
            <a:r>
              <a:rPr lang="it-IT" dirty="0"/>
              <a:t>= fattore di frequenza, costante che dipende dalla natura dei reagenti</a:t>
            </a:r>
            <a:br>
              <a:rPr lang="it-IT" dirty="0"/>
            </a:br>
            <a:r>
              <a:rPr lang="it-IT" i="1" dirty="0"/>
              <a:t>e </a:t>
            </a:r>
            <a:r>
              <a:rPr lang="it-IT" dirty="0"/>
              <a:t>= numero irrazionale base dei logaritmi naturali</a:t>
            </a:r>
            <a:br>
              <a:rPr lang="it-IT" dirty="0"/>
            </a:br>
            <a:r>
              <a:rPr lang="it-IT" i="1" dirty="0"/>
              <a:t>E</a:t>
            </a:r>
            <a:r>
              <a:rPr lang="it-IT" i="1" baseline="-25000" dirty="0"/>
              <a:t>a</a:t>
            </a:r>
            <a:r>
              <a:rPr lang="it-IT" i="1" dirty="0"/>
              <a:t> </a:t>
            </a:r>
            <a:r>
              <a:rPr lang="it-IT" dirty="0"/>
              <a:t>= energia di attivazione della reazione</a:t>
            </a:r>
            <a:br>
              <a:rPr lang="it-IT" dirty="0"/>
            </a:br>
            <a:r>
              <a:rPr lang="it-IT" i="1" dirty="0"/>
              <a:t>R </a:t>
            </a:r>
            <a:r>
              <a:rPr lang="it-IT" dirty="0"/>
              <a:t>= costante universale dei gas</a:t>
            </a:r>
            <a:br>
              <a:rPr lang="it-IT" dirty="0"/>
            </a:br>
            <a:r>
              <a:rPr lang="it-IT" i="1" dirty="0"/>
              <a:t>T </a:t>
            </a:r>
            <a:r>
              <a:rPr lang="it-IT" dirty="0"/>
              <a:t>= temperatura assoluta</a:t>
            </a:r>
          </a:p>
          <a:p>
            <a:endParaRPr lang="it-IT" dirty="0"/>
          </a:p>
        </p:txBody>
      </p:sp>
      <p:sp>
        <p:nvSpPr>
          <p:cNvPr id="4" name="Segnaposto piè di pagina 3">
            <a:extLst>
              <a:ext uri="{FF2B5EF4-FFF2-40B4-BE49-F238E27FC236}">
                <a16:creationId xmlns:a16="http://schemas.microsoft.com/office/drawing/2014/main" id="{3803095B-051E-4CBA-9814-BAB3D4AACD8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FC9323A5-CAB5-4C4A-BB03-7FE857F9EE03}"/>
              </a:ext>
            </a:extLst>
          </p:cNvPr>
          <p:cNvPicPr>
            <a:picLocks noChangeAspect="1"/>
          </p:cNvPicPr>
          <p:nvPr/>
        </p:nvPicPr>
        <p:blipFill>
          <a:blip r:embed="rId2"/>
          <a:stretch>
            <a:fillRect/>
          </a:stretch>
        </p:blipFill>
        <p:spPr>
          <a:xfrm>
            <a:off x="3642329" y="2132856"/>
            <a:ext cx="1859341" cy="729096"/>
          </a:xfrm>
          <a:prstGeom prst="rect">
            <a:avLst/>
          </a:prstGeom>
        </p:spPr>
      </p:pic>
    </p:spTree>
    <p:extLst>
      <p:ext uri="{BB962C8B-B14F-4D97-AF65-F5344CB8AC3E}">
        <p14:creationId xmlns:p14="http://schemas.microsoft.com/office/powerpoint/2010/main" val="181285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44FED-65B7-4AD1-B0BB-84A578D6C521}"/>
              </a:ext>
            </a:extLst>
          </p:cNvPr>
          <p:cNvSpPr>
            <a:spLocks noGrp="1"/>
          </p:cNvSpPr>
          <p:nvPr>
            <p:ph type="title"/>
          </p:nvPr>
        </p:nvSpPr>
        <p:spPr/>
        <p:txBody>
          <a:bodyPr/>
          <a:lstStyle/>
          <a:p>
            <a:r>
              <a:rPr lang="it-IT" dirty="0"/>
              <a:t>Le leggi sperimentali della velocità</a:t>
            </a:r>
            <a:br>
              <a:rPr lang="it-IT" dirty="0"/>
            </a:br>
            <a:r>
              <a:rPr lang="it-IT" dirty="0"/>
              <a:t>e il meccanismo di reazione</a:t>
            </a:r>
          </a:p>
        </p:txBody>
      </p:sp>
      <p:sp>
        <p:nvSpPr>
          <p:cNvPr id="6" name="Segnaposto contenuto 5">
            <a:extLst>
              <a:ext uri="{FF2B5EF4-FFF2-40B4-BE49-F238E27FC236}">
                <a16:creationId xmlns:a16="http://schemas.microsoft.com/office/drawing/2014/main" id="{B2E9993F-8C8B-4AEB-B0AD-28EF081D73A1}"/>
              </a:ext>
            </a:extLst>
          </p:cNvPr>
          <p:cNvSpPr>
            <a:spLocks noGrp="1"/>
          </p:cNvSpPr>
          <p:nvPr>
            <p:ph idx="1"/>
          </p:nvPr>
        </p:nvSpPr>
        <p:spPr>
          <a:xfrm>
            <a:off x="457200" y="1546448"/>
            <a:ext cx="8219256" cy="4114800"/>
          </a:xfrm>
        </p:spPr>
        <p:txBody>
          <a:bodyPr/>
          <a:lstStyle/>
          <a:p>
            <a:r>
              <a:rPr lang="it-IT" dirty="0"/>
              <a:t>Una </a:t>
            </a:r>
            <a:r>
              <a:rPr lang="it-IT" b="1" dirty="0"/>
              <a:t>reazione elementare </a:t>
            </a:r>
            <a:r>
              <a:rPr lang="it-IT" dirty="0"/>
              <a:t>è una reazione la cui legge della velocità può essere scritta a partire dalla sua equazione chimica, utilizzando i coefficienti come esponenti delle concentrazioni, senza la necessità di determinarli sperimentalmente.</a:t>
            </a:r>
          </a:p>
          <a:p>
            <a:r>
              <a:rPr lang="it-IT" dirty="0"/>
              <a:t>L’insieme delle reazioni elementari (o stadi) che porta alla formazione dei prodotti a partire dai reagenti costituisce il </a:t>
            </a:r>
            <a:r>
              <a:rPr lang="it-IT" b="1" dirty="0"/>
              <a:t>meccanismo di reazione</a:t>
            </a:r>
            <a:r>
              <a:rPr lang="it-IT" dirty="0"/>
              <a:t>.</a:t>
            </a:r>
          </a:p>
        </p:txBody>
      </p:sp>
      <p:sp>
        <p:nvSpPr>
          <p:cNvPr id="4" name="Segnaposto piè di pagina 3">
            <a:extLst>
              <a:ext uri="{FF2B5EF4-FFF2-40B4-BE49-F238E27FC236}">
                <a16:creationId xmlns:a16="http://schemas.microsoft.com/office/drawing/2014/main" id="{3803095B-051E-4CBA-9814-BAB3D4AACD8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12685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44FED-65B7-4AD1-B0BB-84A578D6C521}"/>
              </a:ext>
            </a:extLst>
          </p:cNvPr>
          <p:cNvSpPr>
            <a:spLocks noGrp="1"/>
          </p:cNvSpPr>
          <p:nvPr>
            <p:ph type="title"/>
          </p:nvPr>
        </p:nvSpPr>
        <p:spPr/>
        <p:txBody>
          <a:bodyPr/>
          <a:lstStyle/>
          <a:p>
            <a:r>
              <a:rPr lang="it-IT" dirty="0"/>
              <a:t>Le leggi sperimentali della velocità</a:t>
            </a:r>
            <a:br>
              <a:rPr lang="it-IT" dirty="0"/>
            </a:br>
            <a:r>
              <a:rPr lang="it-IT" dirty="0"/>
              <a:t>e il meccanismo di reazione</a:t>
            </a:r>
          </a:p>
        </p:txBody>
      </p:sp>
      <p:sp>
        <p:nvSpPr>
          <p:cNvPr id="6" name="Segnaposto contenuto 5">
            <a:extLst>
              <a:ext uri="{FF2B5EF4-FFF2-40B4-BE49-F238E27FC236}">
                <a16:creationId xmlns:a16="http://schemas.microsoft.com/office/drawing/2014/main" id="{B2E9993F-8C8B-4AEB-B0AD-28EF081D73A1}"/>
              </a:ext>
            </a:extLst>
          </p:cNvPr>
          <p:cNvSpPr>
            <a:spLocks noGrp="1"/>
          </p:cNvSpPr>
          <p:nvPr>
            <p:ph idx="1"/>
          </p:nvPr>
        </p:nvSpPr>
        <p:spPr>
          <a:xfrm>
            <a:off x="457200" y="1546448"/>
            <a:ext cx="8219256" cy="1018456"/>
          </a:xfrm>
        </p:spPr>
        <p:txBody>
          <a:bodyPr/>
          <a:lstStyle/>
          <a:p>
            <a:r>
              <a:rPr lang="it-IT" b="1" dirty="0"/>
              <a:t>Stadio </a:t>
            </a:r>
            <a:r>
              <a:rPr lang="it-IT" b="1" dirty="0" err="1"/>
              <a:t>cineticamente</a:t>
            </a:r>
            <a:r>
              <a:rPr lang="it-IT" b="1" dirty="0"/>
              <a:t> determinante </a:t>
            </a:r>
            <a:r>
              <a:rPr lang="it-IT" dirty="0"/>
              <a:t>→ stadio più lento degli altri.</a:t>
            </a:r>
          </a:p>
        </p:txBody>
      </p:sp>
      <p:sp>
        <p:nvSpPr>
          <p:cNvPr id="4" name="Segnaposto piè di pagina 3">
            <a:extLst>
              <a:ext uri="{FF2B5EF4-FFF2-40B4-BE49-F238E27FC236}">
                <a16:creationId xmlns:a16="http://schemas.microsoft.com/office/drawing/2014/main" id="{3803095B-051E-4CBA-9814-BAB3D4AACD8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CC10CE08-257C-4316-81F9-8F6F5465AE46}"/>
              </a:ext>
            </a:extLst>
          </p:cNvPr>
          <p:cNvPicPr>
            <a:picLocks noChangeAspect="1"/>
          </p:cNvPicPr>
          <p:nvPr/>
        </p:nvPicPr>
        <p:blipFill>
          <a:blip r:embed="rId2"/>
          <a:stretch>
            <a:fillRect/>
          </a:stretch>
        </p:blipFill>
        <p:spPr>
          <a:xfrm>
            <a:off x="2573678" y="2453313"/>
            <a:ext cx="3986300" cy="4008233"/>
          </a:xfrm>
          <a:prstGeom prst="rect">
            <a:avLst/>
          </a:prstGeom>
        </p:spPr>
      </p:pic>
    </p:spTree>
    <p:extLst>
      <p:ext uri="{BB962C8B-B14F-4D97-AF65-F5344CB8AC3E}">
        <p14:creationId xmlns:p14="http://schemas.microsoft.com/office/powerpoint/2010/main" val="64088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B1CA04-2948-48BB-BD20-2791D0360359}"/>
              </a:ext>
            </a:extLst>
          </p:cNvPr>
          <p:cNvSpPr>
            <a:spLocks noGrp="1"/>
          </p:cNvSpPr>
          <p:nvPr>
            <p:ph type="title"/>
          </p:nvPr>
        </p:nvSpPr>
        <p:spPr/>
        <p:txBody>
          <a:bodyPr/>
          <a:lstStyle/>
          <a:p>
            <a:r>
              <a:rPr lang="it-IT" dirty="0"/>
              <a:t>Catalizzatori e velocità di reazione</a:t>
            </a:r>
          </a:p>
        </p:txBody>
      </p:sp>
      <p:sp>
        <p:nvSpPr>
          <p:cNvPr id="3" name="Segnaposto contenuto 2">
            <a:extLst>
              <a:ext uri="{FF2B5EF4-FFF2-40B4-BE49-F238E27FC236}">
                <a16:creationId xmlns:a16="http://schemas.microsoft.com/office/drawing/2014/main" id="{F254E583-D0BF-4863-99A0-035BE44B26B9}"/>
              </a:ext>
            </a:extLst>
          </p:cNvPr>
          <p:cNvSpPr>
            <a:spLocks noGrp="1"/>
          </p:cNvSpPr>
          <p:nvPr>
            <p:ph idx="1"/>
          </p:nvPr>
        </p:nvSpPr>
        <p:spPr/>
        <p:txBody>
          <a:bodyPr/>
          <a:lstStyle/>
          <a:p>
            <a:r>
              <a:rPr lang="it-IT" dirty="0"/>
              <a:t>Un </a:t>
            </a:r>
            <a:r>
              <a:rPr lang="it-IT" b="1" dirty="0"/>
              <a:t>catalizzatore </a:t>
            </a:r>
            <a:r>
              <a:rPr lang="it-IT" dirty="0"/>
              <a:t>è una sostanza in grado di influenzare la velocità di una reazione chimica senza essere consumata.</a:t>
            </a:r>
          </a:p>
          <a:p>
            <a:pPr marL="342900" indent="-342900">
              <a:buClrTx/>
              <a:buSzPct val="80000"/>
              <a:buFont typeface="Arial" panose="020B0604020202020204" pitchFamily="34" charset="0"/>
              <a:buChar char="•"/>
            </a:pPr>
            <a:r>
              <a:rPr lang="it-IT" b="1" dirty="0"/>
              <a:t>Catalizzatori positivi </a:t>
            </a:r>
            <a:r>
              <a:rPr lang="it-IT" dirty="0"/>
              <a:t>→ accelerano la reazione;</a:t>
            </a:r>
          </a:p>
          <a:p>
            <a:pPr marL="342900" indent="-342900">
              <a:buClrTx/>
              <a:buSzPct val="80000"/>
              <a:buFont typeface="Arial" panose="020B0604020202020204" pitchFamily="34" charset="0"/>
              <a:buChar char="•"/>
            </a:pPr>
            <a:r>
              <a:rPr lang="it-IT" b="1" dirty="0"/>
              <a:t>Catalizzatori negativi </a:t>
            </a:r>
            <a:r>
              <a:rPr lang="it-IT" dirty="0"/>
              <a:t>→ rallentano la reazione.</a:t>
            </a:r>
          </a:p>
        </p:txBody>
      </p:sp>
      <p:sp>
        <p:nvSpPr>
          <p:cNvPr id="4" name="Segnaposto piè di pagina 3">
            <a:extLst>
              <a:ext uri="{FF2B5EF4-FFF2-40B4-BE49-F238E27FC236}">
                <a16:creationId xmlns:a16="http://schemas.microsoft.com/office/drawing/2014/main" id="{DAED54FA-8FDC-4E1D-B739-138505C9B7C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09B3D31E-064E-4AD7-94A1-A99403AF06D7}"/>
              </a:ext>
            </a:extLst>
          </p:cNvPr>
          <p:cNvPicPr>
            <a:picLocks noChangeAspect="1"/>
          </p:cNvPicPr>
          <p:nvPr/>
        </p:nvPicPr>
        <p:blipFill>
          <a:blip r:embed="rId2"/>
          <a:stretch>
            <a:fillRect/>
          </a:stretch>
        </p:blipFill>
        <p:spPr>
          <a:xfrm>
            <a:off x="1248430" y="3284984"/>
            <a:ext cx="6647140" cy="3082497"/>
          </a:xfrm>
          <a:prstGeom prst="rect">
            <a:avLst/>
          </a:prstGeom>
        </p:spPr>
      </p:pic>
    </p:spTree>
    <p:extLst>
      <p:ext uri="{BB962C8B-B14F-4D97-AF65-F5344CB8AC3E}">
        <p14:creationId xmlns:p14="http://schemas.microsoft.com/office/powerpoint/2010/main" val="4071794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7F6F8-A02D-4A56-A697-83C21E09279C}"/>
              </a:ext>
            </a:extLst>
          </p:cNvPr>
          <p:cNvSpPr>
            <a:spLocks noGrp="1"/>
          </p:cNvSpPr>
          <p:nvPr>
            <p:ph type="title"/>
          </p:nvPr>
        </p:nvSpPr>
        <p:spPr/>
        <p:txBody>
          <a:bodyPr/>
          <a:lstStyle/>
          <a:p>
            <a:r>
              <a:rPr lang="it-IT" dirty="0"/>
              <a:t>Catalizzatori e velocità di reazione</a:t>
            </a:r>
          </a:p>
        </p:txBody>
      </p:sp>
      <p:sp>
        <p:nvSpPr>
          <p:cNvPr id="3" name="Segnaposto contenuto 2">
            <a:extLst>
              <a:ext uri="{FF2B5EF4-FFF2-40B4-BE49-F238E27FC236}">
                <a16:creationId xmlns:a16="http://schemas.microsoft.com/office/drawing/2014/main" id="{1C1BC5E5-AFA7-4E21-82CE-DF40ABFFA320}"/>
              </a:ext>
            </a:extLst>
          </p:cNvPr>
          <p:cNvSpPr>
            <a:spLocks noGrp="1"/>
          </p:cNvSpPr>
          <p:nvPr>
            <p:ph idx="1"/>
          </p:nvPr>
        </p:nvSpPr>
        <p:spPr/>
        <p:txBody>
          <a:bodyPr/>
          <a:lstStyle/>
          <a:p>
            <a:pPr marL="342900" indent="-342900">
              <a:buClrTx/>
              <a:buSzPct val="80000"/>
              <a:buFont typeface="Arial" panose="020B0604020202020204" pitchFamily="34" charset="0"/>
              <a:buChar char="•"/>
            </a:pPr>
            <a:r>
              <a:rPr lang="it-IT" b="1" dirty="0"/>
              <a:t>Catalizzatori omogenei </a:t>
            </a:r>
            <a:r>
              <a:rPr lang="it-IT" dirty="0"/>
              <a:t>→ stessa fase dei reagenti.</a:t>
            </a:r>
          </a:p>
          <a:p>
            <a:pPr marL="342900" indent="-342900">
              <a:buClrTx/>
              <a:buSzPct val="80000"/>
              <a:buFont typeface="Arial" panose="020B0604020202020204" pitchFamily="34" charset="0"/>
              <a:buChar char="•"/>
            </a:pPr>
            <a:r>
              <a:rPr lang="it-IT" b="1" dirty="0"/>
              <a:t>Catalizzatori eterogenei </a:t>
            </a:r>
            <a:r>
              <a:rPr lang="it-IT" dirty="0"/>
              <a:t>→ in una fase diversa.</a:t>
            </a:r>
          </a:p>
        </p:txBody>
      </p:sp>
      <p:sp>
        <p:nvSpPr>
          <p:cNvPr id="4" name="Segnaposto piè di pagina 3">
            <a:extLst>
              <a:ext uri="{FF2B5EF4-FFF2-40B4-BE49-F238E27FC236}">
                <a16:creationId xmlns:a16="http://schemas.microsoft.com/office/drawing/2014/main" id="{C7E21A33-2B70-4AD8-BED5-6FCF69C2A8C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3942CE32-05DB-437F-92EE-9CB231157FD4}"/>
              </a:ext>
            </a:extLst>
          </p:cNvPr>
          <p:cNvPicPr>
            <a:picLocks noChangeAspect="1"/>
          </p:cNvPicPr>
          <p:nvPr/>
        </p:nvPicPr>
        <p:blipFill>
          <a:blip r:embed="rId2"/>
          <a:stretch>
            <a:fillRect/>
          </a:stretch>
        </p:blipFill>
        <p:spPr>
          <a:xfrm>
            <a:off x="560187" y="2591383"/>
            <a:ext cx="8013281" cy="3449514"/>
          </a:xfrm>
          <a:prstGeom prst="rect">
            <a:avLst/>
          </a:prstGeom>
        </p:spPr>
      </p:pic>
      <p:sp>
        <p:nvSpPr>
          <p:cNvPr id="6" name="CasellaDiTesto 5">
            <a:extLst>
              <a:ext uri="{FF2B5EF4-FFF2-40B4-BE49-F238E27FC236}">
                <a16:creationId xmlns:a16="http://schemas.microsoft.com/office/drawing/2014/main" id="{C264F1FC-7305-4EE0-BEB5-70DCC0D8CB22}"/>
              </a:ext>
            </a:extLst>
          </p:cNvPr>
          <p:cNvSpPr txBox="1"/>
          <p:nvPr/>
        </p:nvSpPr>
        <p:spPr bwMode="auto">
          <a:xfrm>
            <a:off x="2800044" y="5661248"/>
            <a:ext cx="3533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a:solidFill>
                  <a:srgbClr val="808080"/>
                </a:solidFill>
                <a:latin typeface="Arial" panose="020B0604020202020204" pitchFamily="34" charset="0"/>
              </a:rPr>
              <a:t>Formazione dell’ammoniaca, catalizzatore eterogeneo.</a:t>
            </a:r>
          </a:p>
        </p:txBody>
      </p:sp>
    </p:spTree>
    <p:extLst>
      <p:ext uri="{BB962C8B-B14F-4D97-AF65-F5344CB8AC3E}">
        <p14:creationId xmlns:p14="http://schemas.microsoft.com/office/powerpoint/2010/main" val="1178268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671F7D0-1677-40C1-AC5E-528A5D5E82A1}"/>
              </a:ext>
            </a:extLst>
          </p:cNvPr>
          <p:cNvSpPr>
            <a:spLocks noGrp="1"/>
          </p:cNvSpPr>
          <p:nvPr>
            <p:ph idx="1"/>
          </p:nvPr>
        </p:nvSpPr>
        <p:spPr>
          <a:xfrm>
            <a:off x="457200" y="1546448"/>
            <a:ext cx="8219256" cy="4978896"/>
          </a:xfrm>
        </p:spPr>
        <p:txBody>
          <a:bodyPr/>
          <a:lstStyle/>
          <a:p>
            <a:pPr lvl="0"/>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Free Radicals, Explosions, and Aging</a:t>
            </a:r>
          </a:p>
          <a:p>
            <a:pPr lvl="0">
              <a:spcAft>
                <a:spcPts val="1000"/>
              </a:spcAft>
            </a:pPr>
            <a:r>
              <a:rPr lang="en-US" sz="2000" dirty="0">
                <a:solidFill>
                  <a:srgbClr val="000000"/>
                </a:solidFill>
              </a:rPr>
              <a:t>«A free radical is a very reactive species that contains one or more unpaired electrons. </a:t>
            </a:r>
          </a:p>
          <a:p>
            <a:pPr lvl="0">
              <a:spcAft>
                <a:spcPts val="1000"/>
              </a:spcAft>
            </a:pPr>
            <a:r>
              <a:rPr lang="en-US" sz="2000" dirty="0">
                <a:solidFill>
                  <a:srgbClr val="000000"/>
                </a:solidFill>
              </a:rPr>
              <a:t>In many cases, a free radical reacts with a reactant molecule to give a product molecule plus another free radical. Reactions that involve such a step are called chain reactions. Many explosive reactions are chain reactions involving free radical mechanisms. Reactions involving free radicals have useful applications, too. One of the most interesting role of radicals is their apparent involvement in the aging process. One theory suggests that reactions with free radicals cause a gradual accumulation of errors in the DNA, which reduce the efficiency of the cell and can lead to malfunction and cell death.»</a:t>
            </a:r>
          </a:p>
          <a:p>
            <a:pPr lvl="0" algn="r">
              <a:spcAft>
                <a:spcPts val="1000"/>
              </a:spcAft>
            </a:pPr>
            <a:r>
              <a:rPr lang="en-US" sz="2000" i="1" dirty="0">
                <a:solidFill>
                  <a:srgbClr val="000000"/>
                </a:solidFill>
              </a:rPr>
              <a:t>(Adapted by</a:t>
            </a:r>
            <a:r>
              <a:rPr lang="en-US" sz="2000" dirty="0">
                <a:solidFill>
                  <a:srgbClr val="000000"/>
                </a:solidFill>
              </a:rPr>
              <a:t>:</a:t>
            </a:r>
            <a:r>
              <a:rPr lang="en-US" sz="2000" i="1" dirty="0">
                <a:solidFill>
                  <a:srgbClr val="000000"/>
                </a:solidFill>
              </a:rPr>
              <a:t> Jespersen, </a:t>
            </a:r>
            <a:r>
              <a:rPr lang="en-US" sz="2000" i="1" dirty="0" err="1">
                <a:solidFill>
                  <a:srgbClr val="000000"/>
                </a:solidFill>
              </a:rPr>
              <a:t>Hysolp</a:t>
            </a:r>
            <a:r>
              <a:rPr lang="en-US" sz="2000" i="1" dirty="0">
                <a:solidFill>
                  <a:srgbClr val="000000"/>
                </a:solidFill>
              </a:rPr>
              <a:t>, Chemistry, Wiley, 2015)</a:t>
            </a:r>
            <a:endParaRPr lang="it-IT" i="1" dirty="0"/>
          </a:p>
        </p:txBody>
      </p:sp>
      <p:sp>
        <p:nvSpPr>
          <p:cNvPr id="3" name="Segnaposto piè di pagina 2">
            <a:extLst>
              <a:ext uri="{FF2B5EF4-FFF2-40B4-BE49-F238E27FC236}">
                <a16:creationId xmlns:a16="http://schemas.microsoft.com/office/drawing/2014/main" id="{C7A47EF3-20C9-42B3-8253-BDF3DC645717}"/>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pic>
        <p:nvPicPr>
          <p:cNvPr id="4" name="Immagine 3">
            <a:extLst>
              <a:ext uri="{FF2B5EF4-FFF2-40B4-BE49-F238E27FC236}">
                <a16:creationId xmlns:a16="http://schemas.microsoft.com/office/drawing/2014/main" id="{723BF0DE-59AC-4A88-BE3F-77EB89945DCB}"/>
              </a:ext>
            </a:extLst>
          </p:cNvPr>
          <p:cNvPicPr>
            <a:picLocks noChangeAspect="1"/>
          </p:cNvPicPr>
          <p:nvPr/>
        </p:nvPicPr>
        <p:blipFill>
          <a:blip r:embed="rId2"/>
          <a:stretch>
            <a:fillRect/>
          </a:stretch>
        </p:blipFill>
        <p:spPr>
          <a:xfrm>
            <a:off x="1698203" y="182526"/>
            <a:ext cx="1219805" cy="1211434"/>
          </a:xfrm>
          <a:prstGeom prst="rect">
            <a:avLst/>
          </a:prstGeom>
        </p:spPr>
      </p:pic>
    </p:spTree>
    <p:extLst>
      <p:ext uri="{BB962C8B-B14F-4D97-AF65-F5344CB8AC3E}">
        <p14:creationId xmlns:p14="http://schemas.microsoft.com/office/powerpoint/2010/main" val="260520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dirty="0"/>
              <a:t>Capitolo</a:t>
            </a:r>
            <a:r>
              <a:rPr lang="en-GB" altLang="it-IT" dirty="0"/>
              <a:t> 19</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altLang="it-IT" dirty="0"/>
              <a:t>La velocità delle reazioni chimiche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L’utilità della velocità di reazione</a:t>
            </a:r>
          </a:p>
          <a:p>
            <a:pPr>
              <a:buFontTx/>
              <a:buAutoNum type="arabicPeriod"/>
            </a:pPr>
            <a:r>
              <a:rPr lang="it-IT" altLang="it-IT" dirty="0"/>
              <a:t>La variazione delle concentrazioni di reagenti e prodotti</a:t>
            </a:r>
          </a:p>
          <a:p>
            <a:pPr>
              <a:buFontTx/>
              <a:buAutoNum type="arabicPeriod"/>
            </a:pPr>
            <a:r>
              <a:rPr lang="it-IT" altLang="it-IT" dirty="0"/>
              <a:t>I fattori che influenzano la velocità di reazione</a:t>
            </a:r>
          </a:p>
          <a:p>
            <a:pPr>
              <a:buFontTx/>
              <a:buAutoNum type="arabicPeriod"/>
            </a:pPr>
            <a:r>
              <a:rPr lang="it-IT" altLang="it-IT" dirty="0"/>
              <a:t>La legge cinetica e l’ordine di una reazione</a:t>
            </a:r>
          </a:p>
          <a:p>
            <a:pPr>
              <a:buFontTx/>
              <a:buAutoNum type="arabicPeriod"/>
            </a:pPr>
            <a:r>
              <a:rPr lang="it-IT" altLang="it-IT" dirty="0"/>
              <a:t>Urto efficace ed energia di attivazione</a:t>
            </a:r>
          </a:p>
          <a:p>
            <a:pPr>
              <a:buFontTx/>
              <a:buAutoNum type="arabicPeriod"/>
            </a:pPr>
            <a:r>
              <a:rPr lang="it-IT" altLang="it-IT" dirty="0"/>
              <a:t>Le leggi sperimentali della velocità e il meccanismo di reazione</a:t>
            </a:r>
          </a:p>
          <a:p>
            <a:pPr>
              <a:buFontTx/>
              <a:buAutoNum type="arabicPeriod"/>
            </a:pPr>
            <a:r>
              <a:rPr lang="it-IT" altLang="it-IT" dirty="0"/>
              <a:t>Catalizzatori e velocità di reazione</a:t>
            </a:r>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ED4681D-A176-4157-8021-B1758CC19AE8}"/>
              </a:ext>
            </a:extLst>
          </p:cNvPr>
          <p:cNvSpPr>
            <a:spLocks noGrp="1"/>
          </p:cNvSpPr>
          <p:nvPr>
            <p:ph type="title"/>
          </p:nvPr>
        </p:nvSpPr>
        <p:spPr/>
        <p:txBody>
          <a:bodyPr/>
          <a:lstStyle/>
          <a:p>
            <a:r>
              <a:rPr lang="it-IT" dirty="0"/>
              <a:t>L’utilità della velocità di reazione</a:t>
            </a:r>
          </a:p>
        </p:txBody>
      </p:sp>
      <p:sp>
        <p:nvSpPr>
          <p:cNvPr id="6" name="Segnaposto contenuto 5">
            <a:extLst>
              <a:ext uri="{FF2B5EF4-FFF2-40B4-BE49-F238E27FC236}">
                <a16:creationId xmlns:a16="http://schemas.microsoft.com/office/drawing/2014/main" id="{1417A0FB-F9C8-475D-9D52-DC8725C1F2A4}"/>
              </a:ext>
            </a:extLst>
          </p:cNvPr>
          <p:cNvSpPr>
            <a:spLocks noGrp="1"/>
          </p:cNvSpPr>
          <p:nvPr>
            <p:ph idx="1"/>
          </p:nvPr>
        </p:nvSpPr>
        <p:spPr>
          <a:xfrm>
            <a:off x="457200" y="1340768"/>
            <a:ext cx="8219256" cy="1368152"/>
          </a:xfrm>
        </p:spPr>
        <p:txBody>
          <a:bodyPr/>
          <a:lstStyle/>
          <a:p>
            <a:r>
              <a:rPr lang="it-IT" dirty="0"/>
              <a:t>La </a:t>
            </a:r>
            <a:r>
              <a:rPr lang="it-IT" b="1" dirty="0"/>
              <a:t>velocità di reazione </a:t>
            </a:r>
            <a:r>
              <a:rPr lang="it-IT" dirty="0"/>
              <a:t>(o </a:t>
            </a:r>
            <a:r>
              <a:rPr lang="it-IT" b="1" dirty="0"/>
              <a:t>cinetica di reazione</a:t>
            </a:r>
            <a:r>
              <a:rPr lang="it-IT" dirty="0"/>
              <a:t>) di una data trasformazione chimica è la velocità con cui i reagenti scompaiono e i prodotti si formano.</a:t>
            </a:r>
          </a:p>
        </p:txBody>
      </p:sp>
      <p:sp>
        <p:nvSpPr>
          <p:cNvPr id="4" name="Segnaposto piè di pagina 3">
            <a:extLst>
              <a:ext uri="{FF2B5EF4-FFF2-40B4-BE49-F238E27FC236}">
                <a16:creationId xmlns:a16="http://schemas.microsoft.com/office/drawing/2014/main" id="{632976BB-11B0-41E4-A057-A26E667E077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914A0FBB-E336-4845-BE67-BFF863BADE21}"/>
              </a:ext>
            </a:extLst>
          </p:cNvPr>
          <p:cNvPicPr>
            <a:picLocks noChangeAspect="1"/>
          </p:cNvPicPr>
          <p:nvPr/>
        </p:nvPicPr>
        <p:blipFill>
          <a:blip r:embed="rId2"/>
          <a:stretch>
            <a:fillRect/>
          </a:stretch>
        </p:blipFill>
        <p:spPr>
          <a:xfrm>
            <a:off x="1883414" y="2737480"/>
            <a:ext cx="5377172" cy="3338388"/>
          </a:xfrm>
          <a:prstGeom prst="rect">
            <a:avLst/>
          </a:prstGeom>
        </p:spPr>
      </p:pic>
    </p:spTree>
    <p:extLst>
      <p:ext uri="{BB962C8B-B14F-4D97-AF65-F5344CB8AC3E}">
        <p14:creationId xmlns:p14="http://schemas.microsoft.com/office/powerpoint/2010/main" val="223103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ED4681D-A176-4157-8021-B1758CC19AE8}"/>
              </a:ext>
            </a:extLst>
          </p:cNvPr>
          <p:cNvSpPr>
            <a:spLocks noGrp="1"/>
          </p:cNvSpPr>
          <p:nvPr>
            <p:ph type="title"/>
          </p:nvPr>
        </p:nvSpPr>
        <p:spPr/>
        <p:txBody>
          <a:bodyPr/>
          <a:lstStyle/>
          <a:p>
            <a:r>
              <a:rPr lang="it-IT" dirty="0"/>
              <a:t>L’utilità della velocità di reazione</a:t>
            </a:r>
          </a:p>
        </p:txBody>
      </p:sp>
      <p:sp>
        <p:nvSpPr>
          <p:cNvPr id="6" name="Segnaposto contenuto 5">
            <a:extLst>
              <a:ext uri="{FF2B5EF4-FFF2-40B4-BE49-F238E27FC236}">
                <a16:creationId xmlns:a16="http://schemas.microsoft.com/office/drawing/2014/main" id="{1417A0FB-F9C8-475D-9D52-DC8725C1F2A4}"/>
              </a:ext>
            </a:extLst>
          </p:cNvPr>
          <p:cNvSpPr>
            <a:spLocks noGrp="1"/>
          </p:cNvSpPr>
          <p:nvPr>
            <p:ph idx="1"/>
          </p:nvPr>
        </p:nvSpPr>
        <p:spPr/>
        <p:txBody>
          <a:bodyPr/>
          <a:lstStyle/>
          <a:p>
            <a:r>
              <a:rPr lang="it-IT" dirty="0"/>
              <a:t>Il più delle volte la trasformazione è il risultato di una serie di reazioni più semplici non esplicitate.</a:t>
            </a:r>
          </a:p>
          <a:p>
            <a:r>
              <a:rPr lang="it-IT" dirty="0"/>
              <a:t>La serie di stadi singoli che portano alla reazione complessiva osservata costituisce il </a:t>
            </a:r>
            <a:r>
              <a:rPr lang="it-IT" b="1" dirty="0"/>
              <a:t>meccanismo della reazione</a:t>
            </a:r>
            <a:r>
              <a:rPr lang="it-IT" dirty="0"/>
              <a:t>.</a:t>
            </a:r>
          </a:p>
        </p:txBody>
      </p:sp>
      <p:sp>
        <p:nvSpPr>
          <p:cNvPr id="4" name="Segnaposto piè di pagina 3">
            <a:extLst>
              <a:ext uri="{FF2B5EF4-FFF2-40B4-BE49-F238E27FC236}">
                <a16:creationId xmlns:a16="http://schemas.microsoft.com/office/drawing/2014/main" id="{632976BB-11B0-41E4-A057-A26E667E077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6038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C047EE-5471-4772-87D5-25CBFD619646}"/>
              </a:ext>
            </a:extLst>
          </p:cNvPr>
          <p:cNvSpPr>
            <a:spLocks noGrp="1"/>
          </p:cNvSpPr>
          <p:nvPr>
            <p:ph type="title"/>
          </p:nvPr>
        </p:nvSpPr>
        <p:spPr/>
        <p:txBody>
          <a:bodyPr/>
          <a:lstStyle/>
          <a:p>
            <a:r>
              <a:rPr lang="it-IT" dirty="0"/>
              <a:t>La variazione delle concentrazioni</a:t>
            </a:r>
            <a:br>
              <a:rPr lang="it-IT" dirty="0"/>
            </a:br>
            <a:r>
              <a:rPr lang="it-IT" dirty="0"/>
              <a:t>di reagenti e prodotti</a:t>
            </a:r>
          </a:p>
        </p:txBody>
      </p:sp>
      <p:sp>
        <p:nvSpPr>
          <p:cNvPr id="5" name="Segnaposto contenuto 4">
            <a:extLst>
              <a:ext uri="{FF2B5EF4-FFF2-40B4-BE49-F238E27FC236}">
                <a16:creationId xmlns:a16="http://schemas.microsoft.com/office/drawing/2014/main" id="{C2581C15-60B4-4BEA-A485-7FAFBDFA4701}"/>
              </a:ext>
            </a:extLst>
          </p:cNvPr>
          <p:cNvSpPr>
            <a:spLocks noGrp="1"/>
          </p:cNvSpPr>
          <p:nvPr>
            <p:ph idx="1"/>
          </p:nvPr>
        </p:nvSpPr>
        <p:spPr>
          <a:xfrm>
            <a:off x="457200" y="1546448"/>
            <a:ext cx="8219256" cy="4690864"/>
          </a:xfrm>
        </p:spPr>
        <p:txBody>
          <a:bodyPr/>
          <a:lstStyle/>
          <a:p>
            <a:r>
              <a:rPr lang="it-IT" dirty="0"/>
              <a:t>Per rappresentare la </a:t>
            </a:r>
            <a:r>
              <a:rPr lang="it-IT" b="1" dirty="0"/>
              <a:t>velocità di reazione</a:t>
            </a:r>
            <a:r>
              <a:rPr lang="it-IT" dirty="0"/>
              <a:t>, descriviamo la variazione nel tempo della concentrazione di una specie presente nell’equazione chimica.</a:t>
            </a:r>
          </a:p>
          <a:p>
            <a:endParaRPr lang="it-IT" dirty="0"/>
          </a:p>
          <a:p>
            <a:endParaRPr lang="it-IT" dirty="0"/>
          </a:p>
          <a:p>
            <a:endParaRPr lang="it-IT" dirty="0"/>
          </a:p>
          <a:p>
            <a:br>
              <a:rPr lang="it-IT" dirty="0"/>
            </a:br>
            <a:r>
              <a:rPr lang="it-IT" dirty="0"/>
              <a:t>Se conosciamo il valore della velocità di reazione rispetto a una specie, i coefficienti dell’equazione bilanciata indicano le velocità rispetto alle altre specie.</a:t>
            </a:r>
          </a:p>
        </p:txBody>
      </p:sp>
      <p:sp>
        <p:nvSpPr>
          <p:cNvPr id="4" name="Segnaposto piè di pagina 3">
            <a:extLst>
              <a:ext uri="{FF2B5EF4-FFF2-40B4-BE49-F238E27FC236}">
                <a16:creationId xmlns:a16="http://schemas.microsoft.com/office/drawing/2014/main" id="{AEFC9B5A-7BFC-455C-B50A-56E196F6613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86E0461C-19D3-4FD3-B691-BC69584C6D8A}"/>
              </a:ext>
            </a:extLst>
          </p:cNvPr>
          <p:cNvPicPr>
            <a:picLocks noChangeAspect="1"/>
          </p:cNvPicPr>
          <p:nvPr/>
        </p:nvPicPr>
        <p:blipFill>
          <a:blip r:embed="rId2"/>
          <a:stretch>
            <a:fillRect/>
          </a:stretch>
        </p:blipFill>
        <p:spPr>
          <a:xfrm>
            <a:off x="708035" y="3147320"/>
            <a:ext cx="7717586" cy="1489120"/>
          </a:xfrm>
          <a:prstGeom prst="rect">
            <a:avLst/>
          </a:prstGeom>
        </p:spPr>
      </p:pic>
    </p:spTree>
    <p:extLst>
      <p:ext uri="{BB962C8B-B14F-4D97-AF65-F5344CB8AC3E}">
        <p14:creationId xmlns:p14="http://schemas.microsoft.com/office/powerpoint/2010/main" val="34583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D4B191-D4E8-44E1-BBA4-4EBEF468C441}"/>
              </a:ext>
            </a:extLst>
          </p:cNvPr>
          <p:cNvSpPr>
            <a:spLocks noGrp="1"/>
          </p:cNvSpPr>
          <p:nvPr>
            <p:ph type="title"/>
          </p:nvPr>
        </p:nvSpPr>
        <p:spPr/>
        <p:txBody>
          <a:bodyPr/>
          <a:lstStyle/>
          <a:p>
            <a:r>
              <a:rPr lang="it-IT" dirty="0"/>
              <a:t>La variazione delle concentrazioni</a:t>
            </a:r>
            <a:br>
              <a:rPr lang="it-IT" dirty="0"/>
            </a:br>
            <a:r>
              <a:rPr lang="it-IT" dirty="0"/>
              <a:t>di reagenti e prodotti</a:t>
            </a:r>
          </a:p>
        </p:txBody>
      </p:sp>
      <p:sp>
        <p:nvSpPr>
          <p:cNvPr id="3" name="Segnaposto contenuto 2">
            <a:extLst>
              <a:ext uri="{FF2B5EF4-FFF2-40B4-BE49-F238E27FC236}">
                <a16:creationId xmlns:a16="http://schemas.microsoft.com/office/drawing/2014/main" id="{F4F0903C-A4E4-4FB9-81C3-EF817A4192ED}"/>
              </a:ext>
            </a:extLst>
          </p:cNvPr>
          <p:cNvSpPr>
            <a:spLocks noGrp="1"/>
          </p:cNvSpPr>
          <p:nvPr>
            <p:ph idx="1"/>
          </p:nvPr>
        </p:nvSpPr>
        <p:spPr>
          <a:xfrm>
            <a:off x="457200" y="1546448"/>
            <a:ext cx="8219256" cy="1287055"/>
          </a:xfrm>
        </p:spPr>
        <p:txBody>
          <a:bodyPr/>
          <a:lstStyle/>
          <a:p>
            <a:r>
              <a:rPr lang="it-IT" dirty="0"/>
              <a:t>La velocità di reazione, in genere, non è costante per tutto il decorso della reazione stessa ma varia a causa del consumo dei reagenti.</a:t>
            </a:r>
          </a:p>
        </p:txBody>
      </p:sp>
      <p:sp>
        <p:nvSpPr>
          <p:cNvPr id="4" name="Segnaposto piè di pagina 3">
            <a:extLst>
              <a:ext uri="{FF2B5EF4-FFF2-40B4-BE49-F238E27FC236}">
                <a16:creationId xmlns:a16="http://schemas.microsoft.com/office/drawing/2014/main" id="{AE25D854-DDE1-4285-B6EC-AABC045E32C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27900D29-3D44-482E-AEDA-590FBF7DBE3B}"/>
              </a:ext>
            </a:extLst>
          </p:cNvPr>
          <p:cNvPicPr>
            <a:picLocks noChangeAspect="1"/>
          </p:cNvPicPr>
          <p:nvPr/>
        </p:nvPicPr>
        <p:blipFill>
          <a:blip r:embed="rId2"/>
          <a:stretch>
            <a:fillRect/>
          </a:stretch>
        </p:blipFill>
        <p:spPr>
          <a:xfrm>
            <a:off x="4644009" y="2608903"/>
            <a:ext cx="4032448" cy="3868098"/>
          </a:xfrm>
          <a:prstGeom prst="rect">
            <a:avLst/>
          </a:prstGeom>
        </p:spPr>
      </p:pic>
      <p:sp>
        <p:nvSpPr>
          <p:cNvPr id="8" name="Segnaposto contenuto 2">
            <a:extLst>
              <a:ext uri="{FF2B5EF4-FFF2-40B4-BE49-F238E27FC236}">
                <a16:creationId xmlns:a16="http://schemas.microsoft.com/office/drawing/2014/main" id="{F6F24139-7CC3-45EF-A15B-9A53E135702F}"/>
              </a:ext>
            </a:extLst>
          </p:cNvPr>
          <p:cNvSpPr txBox="1">
            <a:spLocks/>
          </p:cNvSpPr>
          <p:nvPr/>
        </p:nvSpPr>
        <p:spPr bwMode="auto">
          <a:xfrm>
            <a:off x="457198" y="2833503"/>
            <a:ext cx="4114801" cy="239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ts val="1500"/>
              </a:spcAft>
              <a:buClr>
                <a:srgbClr val="FF0000"/>
              </a:buClr>
              <a:buNone/>
              <a:defRPr sz="2400">
                <a:solidFill>
                  <a:schemeClr val="tx1"/>
                </a:solidFill>
                <a:latin typeface="+mn-lt"/>
                <a:ea typeface="MS PGothic" panose="020B0600070205080204" pitchFamily="34" charset="-128"/>
                <a:cs typeface="MS PGothic" panose="020B0600070205080204" pitchFamily="34" charset="-128"/>
              </a:defRPr>
            </a:lvl1pPr>
            <a:lvl2pPr marL="292100" indent="0" algn="l" rtl="0" eaLnBrk="0" fontAlgn="base" hangingPunct="0">
              <a:lnSpc>
                <a:spcPct val="140000"/>
              </a:lnSpc>
              <a:spcBef>
                <a:spcPct val="0"/>
              </a:spcBef>
              <a:spcAft>
                <a:spcPts val="1500"/>
              </a:spcAft>
              <a:buClr>
                <a:srgbClr val="FF0000"/>
              </a:buClr>
              <a:buFont typeface="Times" panose="02020603050405020304" pitchFamily="18" charset="0"/>
              <a:buNone/>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a:lstStyle>
          <a:p>
            <a:r>
              <a:rPr lang="it-IT" dirty="0"/>
              <a:t>La </a:t>
            </a:r>
            <a:r>
              <a:rPr lang="it-IT" b="1" dirty="0"/>
              <a:t>velocità istantanea </a:t>
            </a:r>
            <a:r>
              <a:rPr lang="it-IT" dirty="0"/>
              <a:t>è data dalla pendenza della curva in ogni istante: quanto più la curva è ripida, tanto più la reazione è veloce.</a:t>
            </a:r>
            <a:endParaRPr lang="it-IT" kern="0" dirty="0"/>
          </a:p>
        </p:txBody>
      </p:sp>
    </p:spTree>
    <p:extLst>
      <p:ext uri="{BB962C8B-B14F-4D97-AF65-F5344CB8AC3E}">
        <p14:creationId xmlns:p14="http://schemas.microsoft.com/office/powerpoint/2010/main" val="307835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6416B8-6B43-443F-AD1D-378163EB6F9F}"/>
              </a:ext>
            </a:extLst>
          </p:cNvPr>
          <p:cNvSpPr>
            <a:spLocks noGrp="1"/>
          </p:cNvSpPr>
          <p:nvPr>
            <p:ph type="title"/>
          </p:nvPr>
        </p:nvSpPr>
        <p:spPr/>
        <p:txBody>
          <a:bodyPr/>
          <a:lstStyle/>
          <a:p>
            <a:r>
              <a:rPr lang="it-IT" dirty="0"/>
              <a:t>I fattori che influenzano</a:t>
            </a:r>
            <a:br>
              <a:rPr lang="it-IT" dirty="0"/>
            </a:br>
            <a:r>
              <a:rPr lang="it-IT" dirty="0"/>
              <a:t>la velocità di reazione</a:t>
            </a:r>
          </a:p>
        </p:txBody>
      </p:sp>
      <p:sp>
        <p:nvSpPr>
          <p:cNvPr id="5" name="Segnaposto contenuto 4">
            <a:extLst>
              <a:ext uri="{FF2B5EF4-FFF2-40B4-BE49-F238E27FC236}">
                <a16:creationId xmlns:a16="http://schemas.microsoft.com/office/drawing/2014/main" id="{C7A746EC-6EE6-4265-A019-CC0EF5472395}"/>
              </a:ext>
            </a:extLst>
          </p:cNvPr>
          <p:cNvSpPr>
            <a:spLocks noGrp="1"/>
          </p:cNvSpPr>
          <p:nvPr>
            <p:ph idx="1"/>
          </p:nvPr>
        </p:nvSpPr>
        <p:spPr>
          <a:xfrm>
            <a:off x="457200" y="1546448"/>
            <a:ext cx="8219256" cy="4762872"/>
          </a:xfrm>
        </p:spPr>
        <p:txBody>
          <a:bodyPr/>
          <a:lstStyle/>
          <a:p>
            <a:r>
              <a:rPr lang="it-IT" dirty="0"/>
              <a:t>La velocità di una reazione è influenzata da:</a:t>
            </a:r>
          </a:p>
          <a:p>
            <a:pPr marL="342900" indent="-342900">
              <a:spcAft>
                <a:spcPts val="1000"/>
              </a:spcAft>
              <a:buClrTx/>
              <a:buSzPct val="80000"/>
              <a:buFont typeface="Arial" panose="020B0604020202020204" pitchFamily="34" charset="0"/>
              <a:buChar char="•"/>
            </a:pPr>
            <a:r>
              <a:rPr lang="it-IT" dirty="0"/>
              <a:t>natura chimica dei reagenti;</a:t>
            </a:r>
          </a:p>
          <a:p>
            <a:pPr marL="342900" indent="-342900">
              <a:spcAft>
                <a:spcPts val="1000"/>
              </a:spcAft>
              <a:buClrTx/>
              <a:buSzPct val="80000"/>
              <a:buFont typeface="Arial" panose="020B0604020202020204" pitchFamily="34" charset="0"/>
              <a:buChar char="•"/>
            </a:pPr>
            <a:r>
              <a:rPr lang="it-IT" dirty="0"/>
              <a:t>capacità dei reagenti di entrare in contatto tra loro (dipende dallo stato fisico e dalla dimensione dei frammenti solidi);</a:t>
            </a:r>
          </a:p>
          <a:p>
            <a:pPr marL="342900" indent="-342900">
              <a:spcAft>
                <a:spcPts val="1000"/>
              </a:spcAft>
              <a:buClrTx/>
              <a:buSzPct val="80000"/>
              <a:buFont typeface="Arial" panose="020B0604020202020204" pitchFamily="34" charset="0"/>
              <a:buChar char="•"/>
            </a:pPr>
            <a:r>
              <a:rPr lang="it-IT" dirty="0"/>
              <a:t>concentrazione dei reagenti;</a:t>
            </a:r>
          </a:p>
          <a:p>
            <a:pPr marL="342900" indent="-342900">
              <a:spcAft>
                <a:spcPts val="1000"/>
              </a:spcAft>
              <a:buClrTx/>
              <a:buSzPct val="80000"/>
              <a:buFont typeface="Arial" panose="020B0604020202020204" pitchFamily="34" charset="0"/>
              <a:buChar char="•"/>
            </a:pPr>
            <a:r>
              <a:rPr lang="it-IT" dirty="0"/>
              <a:t>temperatura;</a:t>
            </a:r>
          </a:p>
          <a:p>
            <a:pPr marL="342900" indent="-342900">
              <a:spcAft>
                <a:spcPts val="1000"/>
              </a:spcAft>
              <a:buClrTx/>
              <a:buSzPct val="80000"/>
              <a:buFont typeface="Arial" panose="020B0604020202020204" pitchFamily="34" charset="0"/>
              <a:buChar char="•"/>
            </a:pPr>
            <a:r>
              <a:rPr lang="it-IT" dirty="0"/>
              <a:t>presenza di </a:t>
            </a:r>
            <a:r>
              <a:rPr lang="it-IT" i="1" dirty="0"/>
              <a:t>catalizzatori</a:t>
            </a:r>
            <a:r>
              <a:rPr lang="it-IT" dirty="0"/>
              <a:t> in grado di accelerare la reazione senza consumarsi (non compaiono nella reazione).</a:t>
            </a:r>
          </a:p>
        </p:txBody>
      </p:sp>
      <p:sp>
        <p:nvSpPr>
          <p:cNvPr id="4" name="Segnaposto piè di pagina 3">
            <a:extLst>
              <a:ext uri="{FF2B5EF4-FFF2-40B4-BE49-F238E27FC236}">
                <a16:creationId xmlns:a16="http://schemas.microsoft.com/office/drawing/2014/main" id="{335107A4-6D72-4A4C-A01E-0860CC3A428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258795936"/>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28069</TotalTime>
  <Words>1356</Words>
  <Application>Microsoft Office PowerPoint</Application>
  <PresentationFormat>Presentazione su schermo (4:3)</PresentationFormat>
  <Paragraphs>102</Paragraphs>
  <Slides>22</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19</vt:lpstr>
      <vt:lpstr>Sommario</vt:lpstr>
      <vt:lpstr>L’utilità della velocità di reazione</vt:lpstr>
      <vt:lpstr>L’utilità della velocità di reazione</vt:lpstr>
      <vt:lpstr>La variazione delle concentrazioni di reagenti e prodotti</vt:lpstr>
      <vt:lpstr>La variazione delle concentrazioni di reagenti e prodotti</vt:lpstr>
      <vt:lpstr>I fattori che influenzano la velocità di reazione</vt:lpstr>
      <vt:lpstr>La legge cinetica e l’ordine di una reazione</vt:lpstr>
      <vt:lpstr>Urto efficace ed energia di attivazione</vt:lpstr>
      <vt:lpstr>Urto efficace ed energia di attivazione</vt:lpstr>
      <vt:lpstr>Urto efficace ed energia di attivazione</vt:lpstr>
      <vt:lpstr>Urto efficace ed energia di attivazione</vt:lpstr>
      <vt:lpstr>Urto efficace ed energia di attivazione</vt:lpstr>
      <vt:lpstr>Urto efficace ed energia di attivazione</vt:lpstr>
      <vt:lpstr>Urto efficace ed energia di attivazione</vt:lpstr>
      <vt:lpstr>Le leggi sperimentali della velocità e il meccanismo di reazione</vt:lpstr>
      <vt:lpstr>Le leggi sperimentali della velocità e il meccanismo di reazione</vt:lpstr>
      <vt:lpstr>Catalizzatori e velocità di reazione</vt:lpstr>
      <vt:lpstr>Catalizzatori e velocità di reazione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558</cp:revision>
  <cp:lastPrinted>2009-04-22T19:24:48Z</cp:lastPrinted>
  <dcterms:created xsi:type="dcterms:W3CDTF">2011-11-23T15:48:27Z</dcterms:created>
  <dcterms:modified xsi:type="dcterms:W3CDTF">2020-08-07T03:20:33Z</dcterms:modified>
</cp:coreProperties>
</file>