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88" r:id="rId1"/>
  </p:sldMasterIdLst>
  <p:notesMasterIdLst>
    <p:notesMasterId r:id="rId23"/>
  </p:notesMasterIdLst>
  <p:handoutMasterIdLst>
    <p:handoutMasterId r:id="rId24"/>
  </p:handoutMasterIdLst>
  <p:sldIdLst>
    <p:sldId id="432" r:id="rId2"/>
    <p:sldId id="464" r:id="rId3"/>
    <p:sldId id="466" r:id="rId4"/>
    <p:sldId id="465" r:id="rId5"/>
    <p:sldId id="467" r:id="rId6"/>
    <p:sldId id="468" r:id="rId7"/>
    <p:sldId id="473" r:id="rId8"/>
    <p:sldId id="470" r:id="rId9"/>
    <p:sldId id="471" r:id="rId10"/>
    <p:sldId id="472" r:id="rId11"/>
    <p:sldId id="478" r:id="rId12"/>
    <p:sldId id="479" r:id="rId13"/>
    <p:sldId id="481" r:id="rId14"/>
    <p:sldId id="482" r:id="rId15"/>
    <p:sldId id="483" r:id="rId16"/>
    <p:sldId id="484" r:id="rId17"/>
    <p:sldId id="549" r:id="rId18"/>
    <p:sldId id="480" r:id="rId19"/>
    <p:sldId id="550" r:id="rId20"/>
    <p:sldId id="486" r:id="rId21"/>
    <p:sldId id="487" r:id="rId22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8080"/>
    <a:srgbClr val="008B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70" autoAdjust="0"/>
  </p:normalViewPr>
  <p:slideViewPr>
    <p:cSldViewPr>
      <p:cViewPr varScale="1">
        <p:scale>
          <a:sx n="73" d="100"/>
          <a:sy n="73" d="100"/>
        </p:scale>
        <p:origin x="123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45E246-9C30-43BA-8AAC-5A19A09D3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104F1E-E684-4955-8065-E76DAE9310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7240E5-51A6-4EEA-AA74-416CA5DAF9AF}" type="datetimeFigureOut">
              <a:rPr lang="en-GB"/>
              <a:pPr>
                <a:defRPr/>
              </a:pPr>
              <a:t>07/08/2020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EBF010-89A6-4457-82D2-A48C5C39BFD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ECBF10-17D9-479A-8F31-23E9FEB001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5311AFA-A47E-426B-9DE4-EBB4B38AB576}" type="slidenum">
              <a:rPr lang="en-GB" altLang="it-IT"/>
              <a:pPr>
                <a:defRPr/>
              </a:pPr>
              <a:t>‹N›</a:t>
            </a:fld>
            <a:endParaRPr lang="en-GB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A92DBBD8-76E3-44ED-89A3-32CEB3E33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12291" name="Text Box 2">
            <a:extLst>
              <a:ext uri="{FF2B5EF4-FFF2-40B4-BE49-F238E27FC236}">
                <a16:creationId xmlns:a16="http://schemas.microsoft.com/office/drawing/2014/main" id="{0BE90A7B-BFCA-49E1-B069-50787D8D9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13EB806-919A-4C50-AE6D-61A305AEED2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it-IT"/>
              <a:t>13/11/11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43390502-827A-49C2-BD9A-B356FE9F894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A3EAB51-E1D4-4933-BB9C-0BF007A3C97F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12295" name="Text Box 6">
            <a:extLst>
              <a:ext uri="{FF2B5EF4-FFF2-40B4-BE49-F238E27FC236}">
                <a16:creationId xmlns:a16="http://schemas.microsoft.com/office/drawing/2014/main" id="{FAE8A6EF-29C6-4F74-BBD7-C3E4827D5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 sz="1800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A6EFD4C9-8187-4CDB-A23B-15EBA2C26F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7A09AEB-4C7F-4482-AAC0-AD0D36EC16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MS PGothic" panose="020B0600070205080204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0E24322-9BFC-4547-90F4-7EFCED30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8E3F70E2-7B09-4E4E-B9BE-F444E83185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 New Roman" panose="02020603050405020304" pitchFamily="18" charset="0"/>
            </a:endParaRPr>
          </a:p>
        </p:txBody>
      </p:sp>
      <p:sp>
        <p:nvSpPr>
          <p:cNvPr id="15364" name="Date Placeholder 3">
            <a:extLst>
              <a:ext uri="{FF2B5EF4-FFF2-40B4-BE49-F238E27FC236}">
                <a16:creationId xmlns:a16="http://schemas.microsoft.com/office/drawing/2014/main" id="{FB103BF6-9C55-48F5-AEE4-36E674B7011B}"/>
              </a:ext>
            </a:extLst>
          </p:cNvPr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</a:rPr>
              <a:t>13/11/11</a:t>
            </a:r>
          </a:p>
        </p:txBody>
      </p:sp>
      <p:sp>
        <p:nvSpPr>
          <p:cNvPr id="15365" name="Slide Number Placeholder 4">
            <a:extLst>
              <a:ext uri="{FF2B5EF4-FFF2-40B4-BE49-F238E27FC236}">
                <a16:creationId xmlns:a16="http://schemas.microsoft.com/office/drawing/2014/main" id="{6D168264-E665-416F-B8C7-1E8513B9397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fld id="{A1A68321-29AB-493D-BA89-3F0E6FEFD883}" type="slidenum">
              <a:rPr lang="it-IT" altLang="it-IT" sz="1200" smtClean="0">
                <a:solidFill>
                  <a:srgbClr val="000000"/>
                </a:solidFill>
              </a:rPr>
              <a:pPr/>
              <a:t>2</a:t>
            </a:fld>
            <a:endParaRPr lang="it-IT" alt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inizi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44D7FD9-9EBB-4176-87D4-6AF4B816216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 sz="18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9A5436A-85E1-41FC-88D6-4E0F1BD4D92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6200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 sz="1800">
                <a:latin typeface="Arial" charset="0"/>
                <a:ea typeface="ＭＳ Ｐゴシック" pitchFamily="28" charset="-128"/>
              </a:rPr>
              <a:t> </a:t>
            </a:r>
          </a:p>
        </p:txBody>
      </p:sp>
      <p:sp>
        <p:nvSpPr>
          <p:cNvPr id="4" name="Rectangle 206">
            <a:extLst>
              <a:ext uri="{FF2B5EF4-FFF2-40B4-BE49-F238E27FC236}">
                <a16:creationId xmlns:a16="http://schemas.microsoft.com/office/drawing/2014/main" id="{83E8F6AF-3ACF-4427-93A4-AF9BF128FB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C2FECAAA-A190-470E-BEFC-5EEBAB8F6D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2557463"/>
            <a:ext cx="65532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905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457200" y="1340768"/>
            <a:ext cx="8229600" cy="4114800"/>
          </a:xfrm>
        </p:spPr>
        <p:txBody>
          <a:bodyPr/>
          <a:lstStyle>
            <a:lvl1pPr>
              <a:spcAft>
                <a:spcPts val="1000"/>
              </a:spcAft>
              <a:defRPr/>
            </a:lvl1pPr>
          </a:lstStyle>
          <a:p>
            <a:pPr lvl="0"/>
            <a:endParaRPr lang="it-IT" noProof="0" dirty="0"/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1756B48-763D-4303-8E65-8FDD2B6C05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411250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olo lib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B43649-6C91-4498-9F64-BA04DD33D9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B3B3B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B0806C3D-CB8E-4B38-9809-0CFD5F6CB8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00" y="71438"/>
            <a:ext cx="8991600" cy="6705600"/>
          </a:xfrm>
          <a:prstGeom prst="roundRect">
            <a:avLst>
              <a:gd name="adj" fmla="val 1278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it-IT">
                <a:latin typeface="Arial" charset="0"/>
                <a:ea typeface="ＭＳ Ｐゴシック" pitchFamily="28" charset="-128"/>
              </a:rPr>
              <a:t> </a:t>
            </a:r>
          </a:p>
        </p:txBody>
      </p:sp>
      <p:pic>
        <p:nvPicPr>
          <p:cNvPr id="6" name="Picture 202" descr="LOGO">
            <a:extLst>
              <a:ext uri="{FF2B5EF4-FFF2-40B4-BE49-F238E27FC236}">
                <a16:creationId xmlns:a16="http://schemas.microsoft.com/office/drawing/2014/main" id="{73C46BC5-C6AF-423C-881E-294A30EDF7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06">
            <a:extLst>
              <a:ext uri="{FF2B5EF4-FFF2-40B4-BE49-F238E27FC236}">
                <a16:creationId xmlns:a16="http://schemas.microsoft.com/office/drawing/2014/main" id="{8D4F571D-B4CF-4666-B452-EF9329FFA6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899592" y="476672"/>
            <a:ext cx="7416824" cy="914400"/>
          </a:xfrm>
        </p:spPr>
        <p:txBody>
          <a:bodyPr anchor="t"/>
          <a:lstStyle>
            <a:lvl1pPr>
              <a:defRPr sz="3000">
                <a:solidFill>
                  <a:srgbClr val="808080"/>
                </a:solidFill>
              </a:defRPr>
            </a:lvl1pPr>
          </a:lstStyle>
          <a:p>
            <a:r>
              <a:rPr lang="en-US" altLang="it-IT" noProof="0" dirty="0"/>
              <a:t>Click to edit Master title style</a:t>
            </a:r>
            <a:endParaRPr lang="it-IT" dirty="0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899592" y="2635250"/>
            <a:ext cx="7416824" cy="2057400"/>
          </a:xfrm>
        </p:spPr>
        <p:txBody>
          <a:bodyPr anchor="ctr"/>
          <a:lstStyle>
            <a:lvl1pPr marL="0" marR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Tx/>
              <a:buNone/>
              <a:tabLst/>
              <a:defRPr sz="8000">
                <a:solidFill>
                  <a:srgbClr val="FF0000"/>
                </a:solidFill>
              </a:defRPr>
            </a:lvl1pPr>
          </a:lstStyle>
          <a:p>
            <a:pPr lvl="0"/>
            <a:r>
              <a:rPr lang="en-US" altLang="en-US" noProof="0" dirty="0"/>
              <a:t>Click to edit Master</a:t>
            </a:r>
          </a:p>
          <a:p>
            <a:pPr lvl="0"/>
            <a:r>
              <a:rPr lang="en-US" altLang="en-US" noProof="0" dirty="0"/>
              <a:t>subtitle style</a:t>
            </a:r>
            <a:endParaRPr lang="it-IT" altLang="it-IT" noProof="0" dirty="0"/>
          </a:p>
        </p:txBody>
      </p:sp>
    </p:spTree>
    <p:extLst>
      <p:ext uri="{BB962C8B-B14F-4D97-AF65-F5344CB8AC3E}">
        <p14:creationId xmlns:p14="http://schemas.microsoft.com/office/powerpoint/2010/main" val="2512712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olo cap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2" descr="LOGO">
            <a:extLst>
              <a:ext uri="{FF2B5EF4-FFF2-40B4-BE49-F238E27FC236}">
                <a16:creationId xmlns:a16="http://schemas.microsoft.com/office/drawing/2014/main" id="{91A4CB57-4F3A-443A-A27B-366EA6D282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5457825"/>
            <a:ext cx="3276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06">
            <a:extLst>
              <a:ext uri="{FF2B5EF4-FFF2-40B4-BE49-F238E27FC236}">
                <a16:creationId xmlns:a16="http://schemas.microsoft.com/office/drawing/2014/main" id="{AC27620F-4952-49B4-9CDF-2FAD6946C1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563" y="3182938"/>
            <a:ext cx="184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85000"/>
              </a:lnSpc>
              <a:spcBef>
                <a:spcPct val="20000"/>
              </a:spcBef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381600"/>
            <a:ext cx="8219256" cy="914400"/>
          </a:xfrm>
        </p:spPr>
        <p:txBody>
          <a:bodyPr/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9255" cy="2057400"/>
          </a:xfrm>
        </p:spPr>
        <p:txBody>
          <a:bodyPr anchor="ctr"/>
          <a:lstStyle>
            <a:lvl1pPr marL="0" indent="0">
              <a:lnSpc>
                <a:spcPct val="90000"/>
              </a:lnSpc>
              <a:buNone/>
              <a:defRPr sz="7000">
                <a:solidFill>
                  <a:schemeClr val="bg2"/>
                </a:solidFill>
              </a:defRPr>
            </a:lvl1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4708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867231D9-8139-47B4-89E7-86B4DEC9D8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617232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_20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7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78D727F1-7F09-448C-810D-6E2411BBA3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0" y="127000"/>
            <a:ext cx="9461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>
            <a:lvl1pPr marL="0" indent="0">
              <a:spcAft>
                <a:spcPts val="1500"/>
              </a:spcAft>
              <a:buNone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0E81E12B-BAB5-4662-9D23-EE26903646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5143500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9585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19256" cy="914400"/>
          </a:xfrm>
        </p:spPr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114800"/>
          </a:xfrm>
        </p:spPr>
        <p:txBody>
          <a:bodyPr/>
          <a:lstStyle>
            <a:lvl1pPr marL="457200" indent="-457200">
              <a:spcAft>
                <a:spcPts val="1500"/>
              </a:spcAft>
              <a:buSzPct val="80000"/>
              <a:buFont typeface="+mj-lt"/>
              <a:buAutoNum type="arabicPeriod"/>
              <a:defRPr/>
            </a:lvl1pPr>
            <a:lvl2pPr marL="292100" indent="0">
              <a:buNone/>
              <a:defRPr/>
            </a:lvl2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piè di pagina 1">
            <a:extLst>
              <a:ext uri="{FF2B5EF4-FFF2-40B4-BE49-F238E27FC236}">
                <a16:creationId xmlns:a16="http://schemas.microsoft.com/office/drawing/2014/main" id="{0297B8DB-296B-4DA5-81B1-0CBB8EBA18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64864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27803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58996" y="1340768"/>
            <a:ext cx="4027804" cy="4114800"/>
          </a:xfrm>
        </p:spPr>
        <p:txBody>
          <a:bodyPr/>
          <a:lstStyle>
            <a:lvl1pPr>
              <a:lnSpc>
                <a:spcPct val="100000"/>
              </a:lnSpc>
              <a:spcAft>
                <a:spcPts val="1500"/>
              </a:spcAft>
              <a:defRPr sz="2800"/>
            </a:lvl1pPr>
            <a:lvl2pPr>
              <a:lnSpc>
                <a:spcPct val="100000"/>
              </a:lnSpc>
              <a:spcAft>
                <a:spcPts val="1500"/>
              </a:spcAft>
              <a:defRPr sz="2400"/>
            </a:lvl2pPr>
            <a:lvl3pPr>
              <a:lnSpc>
                <a:spcPct val="100000"/>
              </a:lnSpc>
              <a:spcAft>
                <a:spcPts val="1500"/>
              </a:spcAft>
              <a:defRPr sz="2000"/>
            </a:lvl3pPr>
            <a:lvl4pPr>
              <a:lnSpc>
                <a:spcPct val="100000"/>
              </a:lnSpc>
              <a:spcAft>
                <a:spcPts val="1500"/>
              </a:spcAft>
              <a:defRPr sz="1800"/>
            </a:lvl4pPr>
            <a:lvl5pPr>
              <a:lnSpc>
                <a:spcPct val="100000"/>
              </a:lnSpc>
              <a:spcAft>
                <a:spcPts val="1500"/>
              </a:spcAft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1">
            <a:extLst>
              <a:ext uri="{FF2B5EF4-FFF2-40B4-BE49-F238E27FC236}">
                <a16:creationId xmlns:a16="http://schemas.microsoft.com/office/drawing/2014/main" id="{54765346-64E8-46ED-82FD-B74D288979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32453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piè di pagina 1">
            <a:extLst>
              <a:ext uri="{FF2B5EF4-FFF2-40B4-BE49-F238E27FC236}">
                <a16:creationId xmlns:a16="http://schemas.microsoft.com/office/drawing/2014/main" id="{BF7FD464-AA25-4E41-ABAA-48D892DE40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99112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C7A04D3-6012-478F-82A3-ADD9EA58FE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6200" y="6626225"/>
            <a:ext cx="4351338" cy="231775"/>
          </a:xfrm>
        </p:spPr>
        <p:txBody>
          <a:bodyPr/>
          <a:lstStyle>
            <a:lvl1pPr eaLnBrk="1" hangingPunct="1">
              <a:defRPr sz="800">
                <a:solidFill>
                  <a:srgbClr val="00000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393563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DA1586-6383-40F6-92EB-ECAA881D31FF}"/>
              </a:ext>
            </a:extLst>
          </p:cNvPr>
          <p:cNvSpPr/>
          <p:nvPr userDrawn="1"/>
        </p:nvSpPr>
        <p:spPr bwMode="auto">
          <a:xfrm>
            <a:off x="0" y="6621463"/>
            <a:ext cx="9144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993664AA-D8C9-45A7-BE32-D8AA7D011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6850" y="6623050"/>
            <a:ext cx="13398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77F8D817-6C3F-41FD-9381-A5E86A1A33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stile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DC83DDDD-6E43-4634-8F25-1196B8D3305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" y="6626225"/>
            <a:ext cx="4424363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sp>
        <p:nvSpPr>
          <p:cNvPr id="1030" name="Rectangle 209">
            <a:extLst>
              <a:ext uri="{FF2B5EF4-FFF2-40B4-BE49-F238E27FC236}">
                <a16:creationId xmlns:a16="http://schemas.microsoft.com/office/drawing/2014/main" id="{1F3ED997-7008-4F55-AE00-5B2B601BC293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3733800" y="6626225"/>
            <a:ext cx="1905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fld id="{1B3BB54C-B0EF-474E-81FE-E0109535F7CC}" type="slidenum">
              <a:rPr lang="it-IT" altLang="it-IT" sz="800">
                <a:solidFill>
                  <a:schemeClr val="tx1"/>
                </a:solidFill>
                <a:latin typeface="Arial" panose="020B0604020202020204" pitchFamily="34" charset="0"/>
              </a:rPr>
              <a:pPr algn="ctr"/>
              <a:t>‹N›</a:t>
            </a:fld>
            <a:endParaRPr lang="it-IT" altLang="it-IT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Rectangle 213">
            <a:extLst>
              <a:ext uri="{FF2B5EF4-FFF2-40B4-BE49-F238E27FC236}">
                <a16:creationId xmlns:a16="http://schemas.microsoft.com/office/drawing/2014/main" id="{FD247F9F-453B-48E8-A8D2-883AD25F1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  <p:sldLayoutId id="2147484248" r:id="rId8"/>
    <p:sldLayoutId id="2147484249" r:id="rId9"/>
    <p:sldLayoutId id="2147484250" r:id="rId10"/>
  </p:sldLayoutIdLst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MS PGothic" panose="020B0600070205080204" pitchFamily="34" charset="-128"/>
          <a:cs typeface="MS PGothic" panose="020B0600070205080204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MS PGothic" panose="020B0600070205080204" pitchFamily="34" charset="-128"/>
          <a:cs typeface="MS PGothic" panose="020B0600070205080204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1500"/>
        </a:spcAft>
        <a:buClr>
          <a:srgbClr val="FF0000"/>
        </a:buClr>
        <a:buChar char="•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ts val="150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2pPr>
      <a:lvl3pPr marL="1054100" indent="190500" algn="l" rtl="0" eaLnBrk="0" fontAlgn="base" hangingPunct="0">
        <a:spcBef>
          <a:spcPct val="0"/>
        </a:spcBef>
        <a:spcAft>
          <a:spcPts val="150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435100" indent="185738" algn="l" rtl="0" eaLnBrk="0" fontAlgn="base" hangingPunct="0">
        <a:spcBef>
          <a:spcPct val="0"/>
        </a:spcBef>
        <a:spcAft>
          <a:spcPts val="1500"/>
        </a:spcAft>
        <a:buChar char="–"/>
        <a:defRPr sz="20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816100" indent="190500" algn="l" rtl="0" eaLnBrk="0" fontAlgn="base" hangingPunct="0">
        <a:spcBef>
          <a:spcPct val="20000"/>
        </a:spcBef>
        <a:spcAft>
          <a:spcPts val="150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37352-A070-4FFE-8B66-486193D4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dell’equilibrio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CDE3663-3970-45B8-B1F6-692DB3C4A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L’espressione della legge dell’equilibrio di una </a:t>
            </a:r>
            <a:r>
              <a:rPr lang="it-IT" b="1" dirty="0"/>
              <a:t>reazione eterogenea</a:t>
            </a:r>
            <a:r>
              <a:rPr lang="it-IT" dirty="0"/>
              <a:t> (in cui non tutti i reagenti e i prodotti sono nella stessa fase) non considera le concentrazioni dei solidi e dei liquidi puri.</a:t>
            </a:r>
            <a:br>
              <a:rPr lang="it-IT" dirty="0"/>
            </a:br>
            <a:endParaRPr lang="it-IT" dirty="0"/>
          </a:p>
          <a:p>
            <a:endParaRPr lang="it-IT" dirty="0"/>
          </a:p>
          <a:p>
            <a:r>
              <a:rPr lang="it-IT" dirty="0"/>
              <a:t>Quando una reazione coinvolge sostanze allo stato gassoso possiamo scrivere l’espressione dell’azione di massa anche in termini di </a:t>
            </a:r>
            <a:r>
              <a:rPr lang="it-IT" i="1" dirty="0"/>
              <a:t>pressioni parziali</a:t>
            </a:r>
            <a:r>
              <a:rPr lang="it-IT" dirty="0"/>
              <a:t>.</a:t>
            </a:r>
            <a:br>
              <a:rPr lang="it-IT" dirty="0"/>
            </a:br>
            <a:endParaRPr lang="it-IT" dirty="0"/>
          </a:p>
          <a:p>
            <a:r>
              <a:rPr lang="it-IT" dirty="0"/>
              <a:t>                                          oppure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EA2D1-5C12-4CBF-8A38-BD9A2A564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0CBCAE6-883E-4FEA-AF59-291F0C83A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92" y="5359264"/>
            <a:ext cx="1797844" cy="93106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CF45CB98-EA8E-4574-81A3-6F32FE4144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8545" y="5351742"/>
            <a:ext cx="2169319" cy="907256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BF8E380-B4C4-499F-8514-724F58657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245" y="2852936"/>
            <a:ext cx="4663166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35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ED93E8-715E-4410-A37B-F017CBDF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valore di </a:t>
            </a:r>
            <a:r>
              <a:rPr lang="it-IT" i="1" dirty="0"/>
              <a:t>K</a:t>
            </a:r>
            <a:r>
              <a:rPr lang="it-IT" dirty="0"/>
              <a:t> e il grado</a:t>
            </a:r>
            <a:br>
              <a:rPr lang="it-IT" dirty="0"/>
            </a:br>
            <a:r>
              <a:rPr lang="it-IT" dirty="0"/>
              <a:t>di avanzamento della reazione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CBA03A0E-9DFC-43FE-A947-8D4749711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3610744"/>
          </a:xfrm>
        </p:spPr>
        <p:txBody>
          <a:bodyPr/>
          <a:lstStyle/>
          <a:p>
            <a:r>
              <a:rPr lang="it-IT" dirty="0"/>
              <a:t>Il valore della costante di equilibrio indica il </a:t>
            </a:r>
            <a:r>
              <a:rPr lang="it-IT" b="1" dirty="0"/>
              <a:t>grado di avanzamento della reazione </a:t>
            </a:r>
            <a:r>
              <a:rPr lang="it-IT" dirty="0"/>
              <a:t>all’equilibrio: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086A022-EF24-4CFD-BAFE-2F25DC78D4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AFF68AE-4640-458D-8103-30BFBEFAB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16" y="2491308"/>
            <a:ext cx="1112828" cy="3610744"/>
          </a:xfrm>
          <a:prstGeom prst="rect">
            <a:avLst/>
          </a:prstGeom>
        </p:spPr>
      </p:pic>
      <p:sp>
        <p:nvSpPr>
          <p:cNvPr id="7" name="Segnaposto contenuto 4">
            <a:extLst>
              <a:ext uri="{FF2B5EF4-FFF2-40B4-BE49-F238E27FC236}">
                <a16:creationId xmlns:a16="http://schemas.microsoft.com/office/drawing/2014/main" id="{61265D6A-9783-4799-B3DC-810E29BB644D}"/>
              </a:ext>
            </a:extLst>
          </p:cNvPr>
          <p:cNvSpPr txBox="1">
            <a:spLocks/>
          </p:cNvSpPr>
          <p:nvPr/>
        </p:nvSpPr>
        <p:spPr bwMode="auto">
          <a:xfrm>
            <a:off x="1763688" y="2722240"/>
            <a:ext cx="6931226" cy="361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None/>
              <a:defRPr sz="2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292100" indent="0" algn="l" rtl="0" eaLnBrk="0" fontAlgn="base" hangingPunct="0">
              <a:lnSpc>
                <a:spcPct val="140000"/>
              </a:lnSpc>
              <a:spcBef>
                <a:spcPct val="0"/>
              </a:spcBef>
              <a:spcAft>
                <a:spcPts val="1500"/>
              </a:spcAft>
              <a:buClr>
                <a:srgbClr val="FF0000"/>
              </a:buClr>
              <a:buFont typeface="Times" panose="02020603050405020304" pitchFamily="18" charset="0"/>
              <a:buNone/>
              <a:defRPr sz="3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54100" indent="190500" algn="l" rtl="0" eaLnBrk="0" fontAlgn="base" hangingPunct="0">
              <a:spcBef>
                <a:spcPct val="0"/>
              </a:spcBef>
              <a:spcAft>
                <a:spcPts val="1500"/>
              </a:spcAft>
              <a:buClr>
                <a:schemeClr val="tx1"/>
              </a:buClr>
              <a:buFont typeface="Times" panose="02020603050405020304" pitchFamily="18" charset="0"/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435100" indent="185738" algn="l" rtl="0" eaLnBrk="0" fontAlgn="base" hangingPunct="0">
              <a:spcBef>
                <a:spcPct val="0"/>
              </a:spcBef>
              <a:spcAft>
                <a:spcPts val="150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16100" indent="190500" algn="l" rtl="0" eaLnBrk="0" fontAlgn="base" hangingPunct="0">
              <a:spcBef>
                <a:spcPct val="20000"/>
              </a:spcBef>
              <a:spcAft>
                <a:spcPts val="1500"/>
              </a:spcAft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733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7305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1877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644900" indent="1905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342900" indent="-342900" defTabSz="9144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i="1" kern="0" dirty="0"/>
              <a:t>K </a:t>
            </a:r>
            <a:r>
              <a:rPr lang="it-IT" b="1" kern="0" dirty="0"/>
              <a:t>molto grande </a:t>
            </a:r>
            <a:r>
              <a:rPr lang="it-IT" kern="0" dirty="0"/>
              <a:t>→ la reazione va quasi a completamento;</a:t>
            </a:r>
            <a:br>
              <a:rPr lang="it-IT" kern="0" dirty="0"/>
            </a:br>
            <a:endParaRPr lang="it-IT" kern="0" dirty="0"/>
          </a:p>
          <a:p>
            <a:pPr marL="342900" indent="-342900" defTabSz="9144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i="1" kern="0" dirty="0"/>
              <a:t>K</a:t>
            </a:r>
            <a:r>
              <a:rPr lang="it-IT" b="1" kern="0" dirty="0"/>
              <a:t> ≈ 1</a:t>
            </a:r>
            <a:r>
              <a:rPr lang="it-IT" kern="0" dirty="0"/>
              <a:t> → reagenti e prodotti sono presenti in quantità simili;</a:t>
            </a:r>
            <a:br>
              <a:rPr lang="it-IT" kern="0" dirty="0"/>
            </a:br>
            <a:endParaRPr lang="it-IT" kern="0" dirty="0"/>
          </a:p>
          <a:p>
            <a:pPr marL="342900" indent="-342900" defTabSz="9144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i="1" kern="0" dirty="0"/>
              <a:t>K </a:t>
            </a:r>
            <a:r>
              <a:rPr lang="it-IT" b="1" kern="0" dirty="0"/>
              <a:t>molto piccola </a:t>
            </a:r>
            <a:r>
              <a:rPr lang="it-IT" kern="0" dirty="0"/>
              <a:t>→ la reazione in pratica non avviene.</a:t>
            </a:r>
          </a:p>
        </p:txBody>
      </p:sp>
    </p:spTree>
    <p:extLst>
      <p:ext uri="{BB962C8B-B14F-4D97-AF65-F5344CB8AC3E}">
        <p14:creationId xmlns:p14="http://schemas.microsoft.com/office/powerpoint/2010/main" val="638653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01A30-5533-4794-A1AB-E9765C71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di Le </a:t>
            </a:r>
            <a:r>
              <a:rPr lang="it-IT" dirty="0" err="1"/>
              <a:t>Châtelier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F2F664-2055-43A9-9876-BC249D5DB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b="1" dirty="0"/>
              <a:t>Principio di Le </a:t>
            </a:r>
            <a:r>
              <a:rPr lang="it-IT" b="1" dirty="0" err="1"/>
              <a:t>Châtelier</a:t>
            </a:r>
            <a:r>
              <a:rPr lang="it-IT" dirty="0"/>
              <a:t>: se un equilibrio viene perturbato dall’esterno, il sistema risponde in modo da opporsi alla perturbazione, cercando di ristabilire un nuovo equilibrio.</a:t>
            </a:r>
          </a:p>
          <a:p>
            <a:endParaRPr lang="it-IT" dirty="0"/>
          </a:p>
          <a:p>
            <a:r>
              <a:rPr lang="it-IT" dirty="0"/>
              <a:t>Fattori che possono «perturbare» un equilibrio chimico: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aggiunta o sottrazione di un reagente o un prodotto;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variazione di volume nelle reazioni gassose;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dirty="0"/>
              <a:t>variazione della temperatura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BA3115-E4D6-4537-ADC3-5E97572D7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241010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01A30-5533-4794-A1AB-E9765C71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di Le </a:t>
            </a:r>
            <a:r>
              <a:rPr lang="it-IT" dirty="0" err="1"/>
              <a:t>Châtelier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F2F664-2055-43A9-9876-BC249D5D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7"/>
            <a:ext cx="8219256" cy="3240361"/>
          </a:xfrm>
        </p:spPr>
        <p:txBody>
          <a:bodyPr/>
          <a:lstStyle/>
          <a:p>
            <a:r>
              <a:rPr lang="it-IT" dirty="0"/>
              <a:t>Se, in un sistema all’equilibrio, un reagente o un prodotto viene aggiunto o sottratto cambia il valore della sua concentrazione. </a:t>
            </a:r>
          </a:p>
          <a:p>
            <a:r>
              <a:rPr lang="it-IT" dirty="0"/>
              <a:t>In queste nuove condizioni il sistema tende a ristabilire l’equilibrio che è stato perturbato procedendo verso destra o verso sinistra nella reazione in modo da rendere </a:t>
            </a:r>
            <a:r>
              <a:rPr lang="it-IT" i="1" dirty="0"/>
              <a:t>Q </a:t>
            </a:r>
            <a:r>
              <a:rPr lang="it-IT" dirty="0"/>
              <a:t>di nuovo uguale a </a:t>
            </a:r>
            <a:r>
              <a:rPr lang="it-IT" i="1" dirty="0"/>
              <a:t>K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BA3115-E4D6-4537-ADC3-5E97572D7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2F77CFA-BBD9-40FC-9393-980568A038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96" y="4134566"/>
            <a:ext cx="2376264" cy="21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1228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01A30-5533-4794-A1AB-E9765C71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di Le </a:t>
            </a:r>
            <a:r>
              <a:rPr lang="it-IT" dirty="0" err="1"/>
              <a:t>Châtelier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F2F664-2055-43A9-9876-BC249D5D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697323"/>
          </a:xfrm>
        </p:spPr>
        <p:txBody>
          <a:bodyPr/>
          <a:lstStyle/>
          <a:p>
            <a:r>
              <a:rPr lang="it-IT" dirty="0"/>
              <a:t>Una riduzione del volume di una miscela di reazione gassosa a seguito di un aumento di pressione spinge sempre il sistema a ridurre, se possibile, il numero di molecole di gas.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BA3115-E4D6-4537-ADC3-5E97572D7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78F7C3-3BCE-438B-88FE-40048A8A2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566" y="3356992"/>
            <a:ext cx="6206867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7516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01A30-5533-4794-A1AB-E9765C71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di Le </a:t>
            </a:r>
            <a:r>
              <a:rPr lang="it-IT" dirty="0" err="1"/>
              <a:t>Châtelier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F2F664-2055-43A9-9876-BC249D5D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2376264"/>
          </a:xfrm>
        </p:spPr>
        <p:txBody>
          <a:bodyPr/>
          <a:lstStyle/>
          <a:p>
            <a:r>
              <a:rPr lang="it-IT" dirty="0"/>
              <a:t>Un </a:t>
            </a:r>
            <a:r>
              <a:rPr lang="it-IT" b="1" dirty="0"/>
              <a:t>aumento di temperatura </a:t>
            </a:r>
            <a:r>
              <a:rPr lang="it-IT" dirty="0"/>
              <a:t>spinge la reazione nella direzione che produce una </a:t>
            </a:r>
            <a:r>
              <a:rPr lang="it-IT" b="1" dirty="0"/>
              <a:t>variazione endotermica </a:t>
            </a:r>
            <a:r>
              <a:rPr lang="it-IT" dirty="0"/>
              <a:t>(</a:t>
            </a:r>
            <a:r>
              <a:rPr lang="it-IT" i="1" dirty="0"/>
              <a:t>assorbimento di calore</a:t>
            </a:r>
            <a:r>
              <a:rPr lang="it-IT" dirty="0"/>
              <a:t>). </a:t>
            </a:r>
          </a:p>
          <a:p>
            <a:r>
              <a:rPr lang="it-IT" i="1" dirty="0"/>
              <a:t>Reazione esotermica</a:t>
            </a:r>
            <a:r>
              <a:rPr lang="it-IT" b="1" dirty="0"/>
              <a:t> </a:t>
            </a:r>
            <a:r>
              <a:rPr lang="it-IT" dirty="0"/>
              <a:t>→ il sistema si sposta verso sinistra.</a:t>
            </a:r>
          </a:p>
          <a:p>
            <a:r>
              <a:rPr lang="it-IT" i="1" dirty="0"/>
              <a:t>Reazione endotermica </a:t>
            </a:r>
            <a:r>
              <a:rPr lang="it-IT" dirty="0"/>
              <a:t>→ il sistema si sposta verso destra.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BA3115-E4D6-4537-ADC3-5E97572D7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6FA3AB9-3BD2-4405-9BEB-22875F2E5C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912" y="3861048"/>
            <a:ext cx="7136175" cy="21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84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D01A30-5533-4794-A1AB-E9765C71F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principio di Le </a:t>
            </a:r>
            <a:r>
              <a:rPr lang="it-IT" dirty="0" err="1"/>
              <a:t>Châtelier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F2F664-2055-43A9-9876-BC249D5DB4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3168352"/>
          </a:xfrm>
        </p:spPr>
        <p:txBody>
          <a:bodyPr/>
          <a:lstStyle/>
          <a:p>
            <a:r>
              <a:rPr lang="it-IT" dirty="0"/>
              <a:t>La </a:t>
            </a:r>
            <a:r>
              <a:rPr lang="it-IT" b="1" dirty="0"/>
              <a:t>temperatura </a:t>
            </a:r>
            <a:r>
              <a:rPr lang="it-IT" dirty="0"/>
              <a:t>è l’unico fattore che può modificare la costante di equilibrio </a:t>
            </a:r>
            <a:r>
              <a:rPr lang="it-IT" i="1" dirty="0"/>
              <a:t>K </a:t>
            </a:r>
            <a:r>
              <a:rPr lang="it-IT" dirty="0"/>
              <a:t>di una reazione.</a:t>
            </a:r>
            <a:endParaRPr lang="it-IT" b="1" dirty="0"/>
          </a:p>
          <a:p>
            <a:r>
              <a:rPr lang="it-IT" i="1" dirty="0"/>
              <a:t>Reazione esotermica</a:t>
            </a:r>
            <a:r>
              <a:rPr lang="it-IT" b="1" dirty="0"/>
              <a:t> </a:t>
            </a:r>
            <a:r>
              <a:rPr lang="it-IT" dirty="0"/>
              <a:t>→ l’aumento della temperatura determina una </a:t>
            </a:r>
            <a:r>
              <a:rPr lang="it-IT" b="1" dirty="0"/>
              <a:t>riduzione della costante di equilibrio</a:t>
            </a:r>
            <a:r>
              <a:rPr lang="it-IT" dirty="0"/>
              <a:t>.</a:t>
            </a:r>
          </a:p>
          <a:p>
            <a:r>
              <a:rPr lang="it-IT" i="1" dirty="0"/>
              <a:t>Reazione endotermica </a:t>
            </a:r>
            <a:r>
              <a:rPr lang="it-IT" dirty="0"/>
              <a:t>→ l’aumento della temperatura determina un </a:t>
            </a:r>
            <a:r>
              <a:rPr lang="it-IT" b="1" dirty="0"/>
              <a:t>aumento della costante di equilibrio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4BA3115-E4D6-4537-ADC3-5E97572D73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692509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scrive la legge dell’equilibrio?</a:t>
            </a:r>
            <a:br>
              <a:rPr lang="it-IT" sz="2000" b="1" dirty="0"/>
            </a:br>
            <a:r>
              <a:rPr lang="it-IT" sz="2000" dirty="0"/>
              <a:t>La maggior parte dell’idrogeno prodotto a livello industriale deriva dal metano (CH</a:t>
            </a:r>
            <a:r>
              <a:rPr lang="it-IT" sz="2000" baseline="-25000" dirty="0"/>
              <a:t>4</a:t>
            </a:r>
            <a:r>
              <a:rPr lang="it-IT" sz="2000" dirty="0"/>
              <a:t>) naturale, secondo la reazione: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O(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CO(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+ 3H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Qual è la legge dell’equilibrio di questa reazione?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applica il principio di Le </a:t>
            </a:r>
            <a:r>
              <a:rPr lang="it-IT" sz="2000" b="1" dirty="0" err="1"/>
              <a:t>Châtelier</a:t>
            </a:r>
            <a:r>
              <a:rPr lang="it-IT" sz="2000" b="1" dirty="0"/>
              <a:t>?</a:t>
            </a:r>
            <a:br>
              <a:rPr lang="it-IT" sz="2000" b="1" dirty="0"/>
            </a:br>
            <a:r>
              <a:rPr lang="it-IT" altLang="it-IT" sz="2000" dirty="0">
                <a:solidFill>
                  <a:srgbClr val="000000"/>
                </a:solidFill>
              </a:rPr>
              <a:t>La reazione 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it-IT" alt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it-IT" alt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altLang="it-IT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⇄ 2NO</a:t>
            </a:r>
            <a:r>
              <a:rPr lang="it-IT" alt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altLang="it-IT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it-IT" altLang="it-IT" sz="2000" dirty="0">
                <a:solidFill>
                  <a:srgbClr val="000000"/>
                </a:solidFill>
              </a:rPr>
              <a:t>è endotermica (</a:t>
            </a:r>
            <a:r>
              <a:rPr lang="el-GR" altLang="it-IT" sz="2000" dirty="0">
                <a:solidFill>
                  <a:srgbClr val="000000"/>
                </a:solidFill>
              </a:rPr>
              <a:t>Δ</a:t>
            </a:r>
            <a:r>
              <a:rPr lang="it-IT" altLang="it-IT" sz="2000" i="1" dirty="0">
                <a:solidFill>
                  <a:srgbClr val="000000"/>
                </a:solidFill>
              </a:rPr>
              <a:t>H</a:t>
            </a:r>
            <a:r>
              <a:rPr lang="it-IT" alt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altLang="it-IT" sz="2000" dirty="0">
                <a:solidFill>
                  <a:srgbClr val="000000"/>
                </a:solidFill>
              </a:rPr>
              <a:t> = +66,4 </a:t>
            </a:r>
            <a:r>
              <a:rPr lang="it-IT" altLang="it-IT" sz="2000" dirty="0" err="1">
                <a:solidFill>
                  <a:srgbClr val="000000"/>
                </a:solidFill>
              </a:rPr>
              <a:t>kJ</a:t>
            </a:r>
            <a:r>
              <a:rPr lang="it-IT" altLang="it-IT" sz="2000" dirty="0">
                <a:solidFill>
                  <a:srgbClr val="000000"/>
                </a:solidFill>
              </a:rPr>
              <a:t>).</a:t>
            </a:r>
            <a:br>
              <a:rPr lang="it-IT" altLang="it-IT" sz="2000" dirty="0">
                <a:solidFill>
                  <a:srgbClr val="000000"/>
                </a:solidFill>
              </a:rPr>
            </a:br>
            <a:r>
              <a:rPr lang="it-IT" altLang="it-IT" sz="2000" dirty="0">
                <a:solidFill>
                  <a:srgbClr val="000000"/>
                </a:solidFill>
              </a:rPr>
              <a:t>Descrivi in che modo la quantità di NO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 all’equilibrio viene influenzata da:</a:t>
            </a:r>
            <a:endParaRPr lang="it-IT" sz="2000" dirty="0">
              <a:solidFill>
                <a:srgbClr val="000000"/>
              </a:solidFill>
            </a:endParaRPr>
          </a:p>
          <a:p>
            <a:pPr marL="749300" lvl="1" indent="-457200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lphaLcParenR"/>
            </a:pPr>
            <a:r>
              <a:rPr lang="it-IT" altLang="it-IT" sz="2000" dirty="0">
                <a:solidFill>
                  <a:srgbClr val="000000"/>
                </a:solidFill>
              </a:rPr>
              <a:t>aggiunta di N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2</a:t>
            </a:r>
            <a:r>
              <a:rPr lang="it-IT" altLang="it-IT" sz="2000" dirty="0">
                <a:solidFill>
                  <a:srgbClr val="000000"/>
                </a:solidFill>
              </a:rPr>
              <a:t>O</a:t>
            </a:r>
            <a:r>
              <a:rPr lang="it-IT" altLang="it-IT" sz="2000" baseline="-25000" dirty="0">
                <a:solidFill>
                  <a:srgbClr val="000000"/>
                </a:solidFill>
              </a:rPr>
              <a:t>4</a:t>
            </a:r>
            <a:r>
              <a:rPr lang="it-IT" altLang="it-IT" sz="2000" dirty="0">
                <a:solidFill>
                  <a:srgbClr val="000000"/>
                </a:solidFill>
              </a:rPr>
              <a:t>;</a:t>
            </a:r>
          </a:p>
          <a:p>
            <a:pPr marL="749300" lvl="1" indent="-457200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lphaLcParenR"/>
            </a:pPr>
            <a:r>
              <a:rPr lang="it-IT" altLang="it-IT" sz="2000" dirty="0">
                <a:solidFill>
                  <a:srgbClr val="000000"/>
                </a:solidFill>
              </a:rPr>
              <a:t>aumento del volume del recipiente di reazione;</a:t>
            </a:r>
          </a:p>
          <a:p>
            <a:pPr marL="749300" lvl="1" indent="-457200">
              <a:lnSpc>
                <a:spcPct val="10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lphaLcParenR"/>
            </a:pPr>
            <a:r>
              <a:rPr lang="it-IT" altLang="it-IT" sz="2000" dirty="0">
                <a:solidFill>
                  <a:srgbClr val="000000"/>
                </a:solidFill>
              </a:rPr>
              <a:t>aumento della temperatura;</a:t>
            </a:r>
          </a:p>
          <a:p>
            <a:pPr marL="749300" lvl="1" indent="-457200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80000"/>
              <a:buFont typeface="+mj-lt"/>
              <a:buAutoNum type="alphaLcParenR"/>
            </a:pPr>
            <a:r>
              <a:rPr lang="it-IT" altLang="it-IT" sz="2000" dirty="0">
                <a:solidFill>
                  <a:srgbClr val="000000"/>
                </a:solidFill>
              </a:rPr>
              <a:t>aggiunta di un catalizzatore al sistema.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altLang="it-IT" sz="2000" dirty="0">
                <a:solidFill>
                  <a:srgbClr val="000000"/>
                </a:solidFill>
              </a:rPr>
              <a:t>Quale di queste perturbazioni determina una variazione di </a:t>
            </a:r>
            <a:r>
              <a:rPr lang="it-IT" altLang="it-IT" sz="2000" i="1" dirty="0">
                <a:solidFill>
                  <a:srgbClr val="000000"/>
                </a:solidFill>
              </a:rPr>
              <a:t>K</a:t>
            </a:r>
            <a:r>
              <a:rPr lang="it-IT" altLang="it-IT" sz="2000" dirty="0">
                <a:solidFill>
                  <a:srgbClr val="000000"/>
                </a:solidFill>
              </a:rPr>
              <a:t>c?</a:t>
            </a:r>
            <a:endParaRPr lang="it-IT" sz="2000" dirty="0">
              <a:solidFill>
                <a:srgbClr val="000000"/>
              </a:solidFill>
            </a:endParaRP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29325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67EFD7-226B-4551-B913-67AFDF46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 calcoli delle</a:t>
            </a:r>
            <a:br>
              <a:rPr lang="it-IT" dirty="0"/>
            </a:br>
            <a:r>
              <a:rPr lang="it-IT" dirty="0"/>
              <a:t>concentrazioni all’equilibrio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9271DB92-4280-4BEF-9310-A64944C9D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Possiamo dividere i problemi riguardanti l’equilibrio in due grandi categorie: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il calcolo delle costanti di equilibrio da concentrazioni o pressioni parziali note all’equilibrio;</a:t>
            </a:r>
          </a:p>
          <a:p>
            <a:pPr marL="457200" indent="-457200">
              <a:buClrTx/>
              <a:buSzPct val="80000"/>
              <a:buFont typeface="+mj-lt"/>
              <a:buAutoNum type="arabicPeriod"/>
            </a:pPr>
            <a:r>
              <a:rPr lang="it-IT" dirty="0"/>
              <a:t>il calcolo di una o più concentrazioni o pressioni parziali all’equilibrio noti i valori di </a:t>
            </a:r>
            <a:r>
              <a:rPr lang="it-IT" i="1" dirty="0"/>
              <a:t>K</a:t>
            </a:r>
            <a:r>
              <a:rPr lang="it-IT" baseline="-25000" dirty="0"/>
              <a:t>c</a:t>
            </a:r>
            <a:r>
              <a:rPr lang="it-IT" dirty="0"/>
              <a:t> o </a:t>
            </a:r>
            <a:r>
              <a:rPr lang="it-IT" i="1" dirty="0"/>
              <a:t>K</a:t>
            </a:r>
            <a:r>
              <a:rPr lang="it-IT" baseline="-25000" dirty="0"/>
              <a:t>P</a:t>
            </a:r>
            <a:r>
              <a:rPr lang="it-IT" dirty="0"/>
              <a:t>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6EDB58-ECDF-4163-80A0-0A5912153B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2793135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A27B5E-7BA2-4F46-B470-A9F587FC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8080"/>
                </a:solidFill>
                <a:latin typeface="AlrightSans-Black"/>
              </a:rPr>
              <a:t>LA CHIMICA CON METODO</a:t>
            </a:r>
            <a:endParaRPr lang="it-IT" dirty="0">
              <a:solidFill>
                <a:srgbClr val="008080"/>
              </a:solidFill>
              <a:latin typeface="+mn-lt"/>
            </a:endParaRPr>
          </a:p>
        </p:txBody>
      </p:sp>
      <p:sp>
        <p:nvSpPr>
          <p:cNvPr id="8" name="Segnaposto contenuto 7">
            <a:extLst>
              <a:ext uri="{FF2B5EF4-FFF2-40B4-BE49-F238E27FC236}">
                <a16:creationId xmlns:a16="http://schemas.microsoft.com/office/drawing/2014/main" id="{F9D8C034-144F-4397-B341-0C15EA0F7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16" y="1340768"/>
            <a:ext cx="8219256" cy="5040560"/>
          </a:xfrm>
        </p:spPr>
        <p:txBody>
          <a:bodyPr/>
          <a:lstStyle/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ricava il valore di </a:t>
            </a:r>
            <a:r>
              <a:rPr lang="it-IT" sz="2000" b="1" i="1" dirty="0"/>
              <a:t>K</a:t>
            </a:r>
            <a:r>
              <a:rPr lang="it-IT" sz="2000" b="1" baseline="-25000" dirty="0"/>
              <a:t>c</a:t>
            </a:r>
            <a:r>
              <a:rPr lang="it-IT" sz="2000" b="1" dirty="0"/>
              <a:t> conoscendo le concentrazioni inziali?</a:t>
            </a:r>
            <a:br>
              <a:rPr lang="it-IT" sz="2000" b="1" dirty="0"/>
            </a:br>
            <a:r>
              <a:rPr lang="it-IT" sz="2000" dirty="0"/>
              <a:t>A una data temperatura, una miscela di H</a:t>
            </a:r>
            <a:r>
              <a:rPr lang="it-IT" sz="2000" baseline="-25000" dirty="0"/>
              <a:t>2</a:t>
            </a:r>
            <a:r>
              <a:rPr lang="it-IT" sz="2000" dirty="0"/>
              <a:t> e I</a:t>
            </a:r>
            <a:r>
              <a:rPr lang="it-IT" sz="2000" baseline="-25000" dirty="0"/>
              <a:t>2</a:t>
            </a:r>
            <a:r>
              <a:rPr lang="it-IT" sz="2000" dirty="0"/>
              <a:t> viene preparata ponendo 0,200 </a:t>
            </a:r>
            <a:r>
              <a:rPr lang="it-IT" sz="2000" dirty="0" err="1"/>
              <a:t>mol</a:t>
            </a:r>
            <a:r>
              <a:rPr lang="it-IT" sz="2000" dirty="0"/>
              <a:t> di H</a:t>
            </a:r>
            <a:r>
              <a:rPr lang="it-IT" sz="2000" baseline="-25000" dirty="0"/>
              <a:t>2</a:t>
            </a:r>
            <a:r>
              <a:rPr lang="it-IT" sz="2000" dirty="0"/>
              <a:t> e 0,200 </a:t>
            </a:r>
            <a:r>
              <a:rPr lang="it-IT" sz="2000" dirty="0" err="1"/>
              <a:t>mol</a:t>
            </a:r>
            <a:r>
              <a:rPr lang="it-IT" sz="2000" dirty="0"/>
              <a:t> di I</a:t>
            </a:r>
            <a:r>
              <a:rPr lang="it-IT" sz="2000" baseline="-25000" dirty="0"/>
              <a:t>2</a:t>
            </a:r>
            <a:r>
              <a:rPr lang="it-IT" sz="2000" dirty="0"/>
              <a:t> in un recipiente da 2,00 L.</a:t>
            </a:r>
            <a:br>
              <a:rPr lang="it-IT" sz="2000" dirty="0"/>
            </a:br>
            <a:r>
              <a:rPr lang="it-IT" sz="2000" dirty="0"/>
              <a:t>Dopo un certo tempo viene raggiunto l’equilibrio: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+ I</a:t>
            </a:r>
            <a:r>
              <a:rPr lang="it-IT" sz="20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 ⟶ 2HI(</a:t>
            </a:r>
            <a:r>
              <a:rPr lang="it-IT" sz="20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/>
              <a:t>Si determina che, all’equilibrio, la concentrazione di I</a:t>
            </a:r>
            <a:r>
              <a:rPr lang="it-IT" sz="2000" baseline="-25000" dirty="0"/>
              <a:t>2</a:t>
            </a:r>
            <a:r>
              <a:rPr lang="it-IT" sz="2000" dirty="0"/>
              <a:t> si è ridotta a 0,020 </a:t>
            </a:r>
            <a:r>
              <a:rPr lang="it-IT" sz="2000" dirty="0" err="1"/>
              <a:t>mol</a:t>
            </a:r>
            <a:r>
              <a:rPr lang="it-IT" sz="2000" dirty="0"/>
              <a:t>/L. Qual è il valore di </a:t>
            </a:r>
            <a:r>
              <a:rPr lang="it-IT" sz="2000" i="1" dirty="0"/>
              <a:t>K</a:t>
            </a:r>
            <a:r>
              <a:rPr lang="it-IT" sz="2000" baseline="-25000" dirty="0"/>
              <a:t>c</a:t>
            </a:r>
            <a:r>
              <a:rPr lang="it-IT" sz="2000" dirty="0"/>
              <a:t> a questa temperatura?</a:t>
            </a:r>
          </a:p>
          <a:p>
            <a:pPr marL="342900" lvl="0" indent="-342900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  <a:buFont typeface="Arial" panose="020B0604020202020204" pitchFamily="34" charset="0"/>
              <a:buChar char="►"/>
            </a:pPr>
            <a:r>
              <a:rPr lang="it-IT" sz="2000" b="1" dirty="0"/>
              <a:t>Come si usa </a:t>
            </a:r>
            <a:r>
              <a:rPr lang="it-IT" sz="2000" b="1" i="1" dirty="0"/>
              <a:t>K</a:t>
            </a:r>
            <a:r>
              <a:rPr lang="it-IT" sz="2000" b="1" baseline="-25000" dirty="0"/>
              <a:t>c</a:t>
            </a:r>
            <a:r>
              <a:rPr lang="it-IT" sz="2000" b="1" dirty="0"/>
              <a:t> per calcolare le concentrazioni all’equilibrio?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A una data temperatura, consideriamo la reazione:</a:t>
            </a:r>
          </a:p>
          <a:p>
            <a:pPr lvl="0" algn="ctr"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it-IT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⟶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2NO</a:t>
            </a:r>
            <a:r>
              <a:rPr lang="it-IT" sz="2000" baseline="-25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it-IT" sz="2000" i="1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it-IT" sz="2000" dirty="0">
                <a:solidFill>
                  <a:srgbClr val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r>
              <a:rPr lang="it-IT" sz="2000" dirty="0">
                <a:solidFill>
                  <a:srgbClr val="000000"/>
                </a:solidFill>
              </a:rPr>
              <a:t>, con </a:t>
            </a:r>
            <a:r>
              <a:rPr lang="it-IT" sz="2000" i="1" dirty="0">
                <a:solidFill>
                  <a:srgbClr val="000000"/>
                </a:solidFill>
              </a:rPr>
              <a:t>K</a:t>
            </a:r>
            <a:r>
              <a:rPr lang="it-IT" sz="2000" baseline="-25000" dirty="0">
                <a:solidFill>
                  <a:srgbClr val="000000"/>
                </a:solidFill>
              </a:rPr>
              <a:t>c</a:t>
            </a:r>
            <a:r>
              <a:rPr lang="it-IT" sz="2000" dirty="0">
                <a:solidFill>
                  <a:srgbClr val="000000"/>
                </a:solidFill>
              </a:rPr>
              <a:t> = 4,50</a:t>
            </a:r>
          </a:p>
          <a:p>
            <a:pPr lvl="1">
              <a:lnSpc>
                <a:spcPct val="10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SzPct val="60000"/>
            </a:pPr>
            <a:r>
              <a:rPr lang="it-IT" sz="2000" dirty="0">
                <a:solidFill>
                  <a:srgbClr val="000000"/>
                </a:solidFill>
              </a:rPr>
              <a:t>Se poniamo 0,300 </a:t>
            </a:r>
            <a:r>
              <a:rPr lang="it-IT" sz="2000" dirty="0" err="1">
                <a:solidFill>
                  <a:srgbClr val="000000"/>
                </a:solidFill>
              </a:rPr>
              <a:t>mol</a:t>
            </a:r>
            <a:r>
              <a:rPr lang="it-IT" sz="2000" dirty="0">
                <a:solidFill>
                  <a:srgbClr val="000000"/>
                </a:solidFill>
              </a:rPr>
              <a:t> di N</a:t>
            </a:r>
            <a:r>
              <a:rPr lang="it-IT" sz="2000" baseline="-25000" dirty="0">
                <a:solidFill>
                  <a:srgbClr val="000000"/>
                </a:solidFill>
              </a:rPr>
              <a:t>2</a:t>
            </a:r>
            <a:r>
              <a:rPr lang="it-IT" sz="2000" dirty="0">
                <a:solidFill>
                  <a:srgbClr val="000000"/>
                </a:solidFill>
              </a:rPr>
              <a:t>O</a:t>
            </a:r>
            <a:r>
              <a:rPr lang="it-IT" sz="2000" baseline="-25000" dirty="0">
                <a:solidFill>
                  <a:srgbClr val="000000"/>
                </a:solidFill>
              </a:rPr>
              <a:t>4</a:t>
            </a:r>
            <a:r>
              <a:rPr lang="it-IT" sz="2000" dirty="0">
                <a:solidFill>
                  <a:srgbClr val="000000"/>
                </a:solidFill>
              </a:rPr>
              <a:t> in un recipiente da 2,00 L, a questa temperatura, quali sono le concentrazioni all’equilibrio dei due gas?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E2DD77D-90F4-4963-9D64-6D47E44FDD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 dirty="0"/>
              <a:t>Brady, </a:t>
            </a:r>
            <a:r>
              <a:rPr lang="it-IT" altLang="it-IT" dirty="0" err="1"/>
              <a:t>Jespersen</a:t>
            </a:r>
            <a:r>
              <a:rPr lang="it-IT" altLang="it-IT" dirty="0"/>
              <a:t>, </a:t>
            </a:r>
            <a:r>
              <a:rPr lang="it-IT" altLang="it-IT" dirty="0" err="1"/>
              <a:t>Hyslop</a:t>
            </a:r>
            <a:r>
              <a:rPr lang="it-IT" altLang="it-IT" dirty="0"/>
              <a:t>, </a:t>
            </a:r>
            <a:r>
              <a:rPr lang="it-IT" altLang="it-IT" dirty="0" err="1"/>
              <a:t>Pignocchino</a:t>
            </a:r>
            <a:r>
              <a:rPr lang="it-IT" altLang="it-IT" dirty="0"/>
              <a:t> </a:t>
            </a:r>
            <a:r>
              <a:rPr lang="it-IT" altLang="it-IT" i="1" dirty="0" err="1"/>
              <a:t>Chimica.blu</a:t>
            </a:r>
            <a:r>
              <a:rPr lang="it-IT" altLang="it-IT" i="1" dirty="0"/>
              <a:t> seconda edizione </a:t>
            </a:r>
            <a:r>
              <a:rPr lang="it-IT" altLang="it-IT" dirty="0"/>
              <a:t>© Zanichelli 2020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75B53534-2613-4354-955E-542C54D2B5E9}"/>
              </a:ext>
            </a:extLst>
          </p:cNvPr>
          <p:cNvCxnSpPr>
            <a:cxnSpLocks/>
          </p:cNvCxnSpPr>
          <p:nvPr/>
        </p:nvCxnSpPr>
        <p:spPr bwMode="auto">
          <a:xfrm>
            <a:off x="455051" y="1362672"/>
            <a:ext cx="2149" cy="48746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808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9187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>
            <a:extLst>
              <a:ext uri="{FF2B5EF4-FFF2-40B4-BE49-F238E27FC236}">
                <a16:creationId xmlns:a16="http://schemas.microsoft.com/office/drawing/2014/main" id="{7DEDD1A8-F772-48FF-91A5-6606F996E5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76250"/>
            <a:ext cx="7416800" cy="914400"/>
          </a:xfrm>
        </p:spPr>
        <p:txBody>
          <a:bodyPr/>
          <a:lstStyle/>
          <a:p>
            <a:r>
              <a:rPr lang="it-IT" altLang="it-IT"/>
              <a:t>James E. Brady</a:t>
            </a:r>
            <a:br>
              <a:rPr lang="it-IT" altLang="it-IT"/>
            </a:br>
            <a:r>
              <a:rPr lang="it-IT" altLang="it-IT"/>
              <a:t>Neil D. Jespersen</a:t>
            </a:r>
            <a:br>
              <a:rPr lang="it-IT" altLang="it-IT"/>
            </a:br>
            <a:r>
              <a:rPr lang="it-IT" altLang="it-IT"/>
              <a:t>Alison Hyslop</a:t>
            </a:r>
            <a:br>
              <a:rPr lang="it-IT" altLang="it-IT"/>
            </a:br>
            <a:r>
              <a:rPr lang="it-IT" altLang="it-IT"/>
              <a:t>Maria Cristina Pignocchino</a:t>
            </a:r>
          </a:p>
        </p:txBody>
      </p:sp>
      <p:sp>
        <p:nvSpPr>
          <p:cNvPr id="14339" name="Sottotitolo 2">
            <a:extLst>
              <a:ext uri="{FF2B5EF4-FFF2-40B4-BE49-F238E27FC236}">
                <a16:creationId xmlns:a16="http://schemas.microsoft.com/office/drawing/2014/main" id="{9C33259D-D29D-4A7E-845F-836B2ED3395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2635250"/>
            <a:ext cx="7416800" cy="2057400"/>
          </a:xfrm>
        </p:spPr>
        <p:txBody>
          <a:bodyPr/>
          <a:lstStyle/>
          <a:p>
            <a:r>
              <a:rPr lang="en-GB" altLang="en-US"/>
              <a:t>Chimica.blu </a:t>
            </a:r>
            <a:r>
              <a:rPr lang="en-GB" altLang="en-US" sz="5400"/>
              <a:t>seconda edizione</a:t>
            </a:r>
            <a:endParaRPr lang="it-IT" altLang="it-IT" sz="54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45576697-3F72-44E4-B77D-41D26E91F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834880"/>
          </a:xfrm>
        </p:spPr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La chimica in Agenda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Tra le funzioni del sangue c’è il trasporto dei gas della respirazione. L’ossigeno è trasportato dall’emoglobina che si trova dentro i globuli rossi. L’emoglobina lega a sé in modo reversibile l’ossigeno, diventando ossiemoglobina:</a:t>
            </a:r>
          </a:p>
          <a:p>
            <a:pPr lvl="0">
              <a:spcAft>
                <a:spcPts val="1000"/>
              </a:spcAft>
            </a:pPr>
            <a:endParaRPr lang="it-IT" sz="2000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Alcuni gas presentano un’affinità con l’emoglobina maggiore rispetto a quella dell’ossigeno; tra questi il monossido di carbonio, che ha un’affinità di circa 200 volte maggiore rispetto a quella dell’ossigeno. </a:t>
            </a:r>
            <a:br>
              <a:rPr lang="it-IT" sz="2000" dirty="0">
                <a:solidFill>
                  <a:srgbClr val="000000"/>
                </a:solidFill>
              </a:rPr>
            </a:br>
            <a:r>
              <a:rPr lang="it-IT" sz="2000" dirty="0">
                <a:solidFill>
                  <a:srgbClr val="000000"/>
                </a:solidFill>
              </a:rPr>
              <a:t>Il CO si lega in modo praticamente irreversibile alle normali condizioni ambientali. Ancora oggi, dove si usano sistemi di riscaldamento poco sicuri che rilasciano i prodotti di combustione all’interno delle abitazioni, l’avvelenamento da CO è probabilmente la causa più comune di morte per avvelenamento.</a:t>
            </a:r>
            <a:endParaRPr lang="it-IT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6FFFEF5-F11D-491D-9C1D-8B7D26C930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A85CE6F-67DB-449E-BC92-F8FA90FCB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03" y="182526"/>
            <a:ext cx="1219805" cy="121143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ADC4C26-7583-4FCB-B093-9E459CAB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882" y="3455126"/>
            <a:ext cx="3861892" cy="376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75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8CED67A1-F43C-4F62-9853-9EF249BDC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b="1" dirty="0">
                <a:solidFill>
                  <a:srgbClr val="000000"/>
                </a:solidFill>
              </a:rPr>
              <a:t>Il fenomeno carsico</a:t>
            </a:r>
            <a:endParaRPr lang="en-US" altLang="it-IT" sz="2000" b="1" dirty="0">
              <a:solidFill>
                <a:srgbClr val="000000"/>
              </a:solidFill>
            </a:endParaRPr>
          </a:p>
          <a:p>
            <a:pPr lvl="0">
              <a:spcAft>
                <a:spcPts val="1000"/>
              </a:spcAft>
            </a:pPr>
            <a:r>
              <a:rPr lang="it-IT" sz="2000" dirty="0">
                <a:solidFill>
                  <a:srgbClr val="000000"/>
                </a:solidFill>
              </a:rPr>
              <a:t>Il carbonato </a:t>
            </a:r>
            <a:r>
              <a:rPr lang="it-IT" sz="2000">
                <a:solidFill>
                  <a:srgbClr val="000000"/>
                </a:solidFill>
              </a:rPr>
              <a:t>di calcio, o calcare, </a:t>
            </a:r>
            <a:r>
              <a:rPr lang="it-IT" sz="2000" dirty="0">
                <a:solidFill>
                  <a:srgbClr val="000000"/>
                </a:solidFill>
              </a:rPr>
              <a:t>è praticamente insolubile in acqua. Tuttavia, In condizioni di naturale acidità delle acque o in caso di piogge acide dovute all’inquinamento, anche le rocce calcaree possono essere lentamente alterate ed erose. Per questa ragione, i territori caratterizzati da rocce calcaree presentano spesso grotte, canali sotterranei, doline e inghiottitoi formatisi per l’azione erosiva delle acque acidule. Questo fenomeno è detto </a:t>
            </a:r>
            <a:r>
              <a:rPr lang="it-IT" sz="2000" b="1" dirty="0">
                <a:solidFill>
                  <a:srgbClr val="000000"/>
                </a:solidFill>
              </a:rPr>
              <a:t>carsismo </a:t>
            </a:r>
            <a:r>
              <a:rPr lang="it-IT" sz="2000" dirty="0">
                <a:solidFill>
                  <a:srgbClr val="000000"/>
                </a:solidFill>
              </a:rPr>
              <a:t>o</a:t>
            </a:r>
            <a:r>
              <a:rPr lang="it-IT" sz="2000" b="1" dirty="0">
                <a:solidFill>
                  <a:srgbClr val="000000"/>
                </a:solidFill>
              </a:rPr>
              <a:t> fenomeno carsico</a:t>
            </a:r>
            <a:r>
              <a:rPr lang="it-IT" sz="20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E0B7EFDF-F3F9-48B9-8D78-C36617C819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ECF39BC-708F-47A4-8DCE-63D64D822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203" y="182526"/>
            <a:ext cx="1219805" cy="121143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087C2867-469D-49F0-8D75-0648D9C71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16" y="4740383"/>
            <a:ext cx="3312368" cy="165802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3FA6F8D4-5EB0-4F75-B8C6-B48361FEA8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182" y="4740383"/>
            <a:ext cx="3829652" cy="165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44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89E123C3-48A8-4302-A937-40882C8AB3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it-IT" altLang="it-IT" dirty="0"/>
              <a:t>Capitolo</a:t>
            </a:r>
            <a:r>
              <a:rPr lang="en-GB" altLang="it-IT" dirty="0"/>
              <a:t> 20</a:t>
            </a:r>
          </a:p>
        </p:txBody>
      </p:sp>
      <p:sp>
        <p:nvSpPr>
          <p:cNvPr id="16387" name="Sottotitolo 1">
            <a:extLst>
              <a:ext uri="{FF2B5EF4-FFF2-40B4-BE49-F238E27FC236}">
                <a16:creationId xmlns:a16="http://schemas.microsoft.com/office/drawing/2014/main" id="{02A3706E-E798-4E33-9813-354D3CF2D33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7200" y="2635250"/>
            <a:ext cx="8218488" cy="2057400"/>
          </a:xfrm>
        </p:spPr>
        <p:txBody>
          <a:bodyPr/>
          <a:lstStyle/>
          <a:p>
            <a:r>
              <a:rPr lang="it-IT" dirty="0"/>
              <a:t>Equilibrio chimico:</a:t>
            </a:r>
          </a:p>
          <a:p>
            <a:r>
              <a:rPr lang="it-IT" dirty="0"/>
              <a:t>concetti generali</a:t>
            </a:r>
            <a:endParaRPr lang="it-IT" alt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BE279E10-FEEC-4357-90F5-6B3E2739A8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18488" cy="914400"/>
          </a:xfrm>
        </p:spPr>
        <p:txBody>
          <a:bodyPr/>
          <a:lstStyle/>
          <a:p>
            <a:r>
              <a:rPr lang="en-GB" altLang="it-IT"/>
              <a:t>Sommario</a:t>
            </a:r>
          </a:p>
        </p:txBody>
      </p:sp>
      <p:sp>
        <p:nvSpPr>
          <p:cNvPr id="17411" name="Segnaposto contenuto 1">
            <a:extLst>
              <a:ext uri="{FF2B5EF4-FFF2-40B4-BE49-F238E27FC236}">
                <a16:creationId xmlns:a16="http://schemas.microsoft.com/office/drawing/2014/main" id="{008EA8AF-A5AA-4D8E-8326-A5AF501D34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18488" cy="4114800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it-IT" altLang="it-IT" dirty="0"/>
              <a:t>L’equilibrio dinamico nelle reazioni reversibili</a:t>
            </a:r>
          </a:p>
          <a:p>
            <a:pPr>
              <a:buFontTx/>
              <a:buAutoNum type="arabicPeriod"/>
            </a:pPr>
            <a:r>
              <a:rPr lang="it-IT" altLang="it-IT" dirty="0"/>
              <a:t>La legge dell’equilibrio</a:t>
            </a:r>
          </a:p>
          <a:p>
            <a:pPr>
              <a:buFontTx/>
              <a:buAutoNum type="arabicPeriod"/>
            </a:pPr>
            <a:r>
              <a:rPr lang="it-IT" altLang="it-IT" dirty="0"/>
              <a:t>Il valore di K e il grado di avanzamento della reazione</a:t>
            </a:r>
          </a:p>
          <a:p>
            <a:pPr>
              <a:buFontTx/>
              <a:buAutoNum type="arabicPeriod"/>
            </a:pPr>
            <a:r>
              <a:rPr lang="it-IT" altLang="it-IT" dirty="0"/>
              <a:t>Il principio di Le </a:t>
            </a:r>
            <a:r>
              <a:rPr lang="it-IT" altLang="it-IT" dirty="0" err="1"/>
              <a:t>Châtelier</a:t>
            </a:r>
            <a:endParaRPr lang="it-IT" altLang="it-IT" dirty="0"/>
          </a:p>
          <a:p>
            <a:pPr>
              <a:buFontTx/>
              <a:buAutoNum type="arabicPeriod"/>
            </a:pPr>
            <a:r>
              <a:rPr lang="it-IT" altLang="it-IT" dirty="0"/>
              <a:t>I calcoli delle concentrazioni all’equilibrio</a:t>
            </a:r>
          </a:p>
        </p:txBody>
      </p:sp>
      <p:sp>
        <p:nvSpPr>
          <p:cNvPr id="17412" name="Footer Placeholder 3">
            <a:extLst>
              <a:ext uri="{FF2B5EF4-FFF2-40B4-BE49-F238E27FC236}">
                <a16:creationId xmlns:a16="http://schemas.microsoft.com/office/drawing/2014/main" id="{5E360B9E-1507-4058-BC28-6AFDB0A370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3CB3E21-E6A3-44FE-86DE-4B1F6D56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L’equilibrio dinamico</a:t>
            </a:r>
            <a:br>
              <a:rPr lang="it-IT" dirty="0"/>
            </a:br>
            <a:r>
              <a:rPr lang="it-IT" dirty="0"/>
              <a:t>nelle reazioni reversibili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F107AA-F14C-487E-A2E6-3FEE470B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4114800"/>
          </a:xfrm>
        </p:spPr>
        <p:txBody>
          <a:bodyPr/>
          <a:lstStyle/>
          <a:p>
            <a:r>
              <a:rPr lang="it-IT" dirty="0"/>
              <a:t>Le reazioni che procedono in direzioni opposte si dicono </a:t>
            </a:r>
            <a:r>
              <a:rPr lang="it-IT" b="1" dirty="0"/>
              <a:t>reversibili </a:t>
            </a:r>
            <a:r>
              <a:rPr lang="it-IT" dirty="0"/>
              <a:t>e possono raggiungere, in condizioni opportune, una situazione di </a:t>
            </a:r>
            <a:r>
              <a:rPr lang="it-IT" b="1" dirty="0"/>
              <a:t>equilibrio dinamico</a:t>
            </a:r>
            <a:r>
              <a:rPr lang="it-IT" dirty="0"/>
              <a:t>.</a:t>
            </a:r>
          </a:p>
          <a:p>
            <a:r>
              <a:rPr lang="it-IT" dirty="0"/>
              <a:t>La velocità con cui si formano i prodotti di una reazione è uguale alla velocità con cui si riformano i reagenti: le concentrazioni rimangono costanti nel tempo.</a:t>
            </a:r>
          </a:p>
          <a:p>
            <a:pPr algn="ctr"/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CH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COOH(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+ 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O ⇄ 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 + CH</a:t>
            </a:r>
            <a:r>
              <a:rPr lang="pt-BR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COO</a:t>
            </a:r>
            <a:r>
              <a:rPr lang="pt-BR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–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pt-BR" i="1" dirty="0">
                <a:latin typeface="Cambria Math" panose="02040503050406030204" pitchFamily="18" charset="0"/>
                <a:ea typeface="Cambria Math" panose="02040503050406030204" pitchFamily="18" charset="0"/>
              </a:rPr>
              <a:t>aq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D5315B-5044-4B0B-BB87-EC89E677D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086521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3CB3E21-E6A3-44FE-86DE-4B1F6D56D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L’equilibrio dinamico</a:t>
            </a:r>
            <a:br>
              <a:rPr lang="it-IT" dirty="0"/>
            </a:br>
            <a:r>
              <a:rPr lang="it-IT" dirty="0"/>
              <a:t>nelle reazioni reversibili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9F107AA-F14C-487E-A2E6-3FEE470B86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46448"/>
            <a:ext cx="8219256" cy="3034680"/>
          </a:xfrm>
        </p:spPr>
        <p:txBody>
          <a:bodyPr/>
          <a:lstStyle/>
          <a:p>
            <a:r>
              <a:rPr lang="it-IT" dirty="0"/>
              <a:t>La concentrazione influenza la velocità delle reazioni: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all’inizio le concentrazioni dei prodotti sono nulle;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crescono le concentrazioni dei prodotti e la velocità della reazione inversa aumenta;</a:t>
            </a:r>
          </a:p>
          <a:p>
            <a:pPr marL="457200" indent="-457200">
              <a:spcAft>
                <a:spcPts val="1000"/>
              </a:spcAft>
              <a:buClrTx/>
              <a:buSzPct val="80000"/>
              <a:buFont typeface="+mj-lt"/>
              <a:buAutoNum type="arabicPeriod"/>
            </a:pPr>
            <a:r>
              <a:rPr lang="it-IT" dirty="0"/>
              <a:t>le concentrazioni raggiungono un livello per il quale le velocità delle reazioni diretta e inversa sono uguali.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D5315B-5044-4B0B-BB87-EC89E677D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18729F6-80A1-4810-8C18-22D367349D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866" y="4379618"/>
            <a:ext cx="4658267" cy="215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86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37352-A070-4FFE-8B66-486193D4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dell’equilibrio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CDE3663-3970-45B8-B1F6-692DB3C4A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5136232"/>
          </a:xfrm>
        </p:spPr>
        <p:txBody>
          <a:bodyPr/>
          <a:lstStyle/>
          <a:p>
            <a:r>
              <a:rPr lang="it-IT" b="1" dirty="0"/>
              <a:t>Legge dell’equilibrio</a:t>
            </a:r>
            <a:r>
              <a:rPr lang="it-IT" dirty="0"/>
              <a:t>: nei sistemi all’equilibrio è costante il rapporto tra il prodotto delle concentrazioni molari dei prodotti di reazione, ciascuno elevato al proprio coefficiente stechiometrico, e il prodotto delle concentrazioni molari dei reagenti, ciascuno elevato al proprio coefficiente stechiometrico.</a:t>
            </a:r>
          </a:p>
          <a:p>
            <a:r>
              <a:rPr lang="it-IT" dirty="0"/>
              <a:t>Per una reazione generica:</a:t>
            </a:r>
          </a:p>
          <a:p>
            <a:pPr algn="ctr"/>
            <a:r>
              <a:rPr lang="es-ES" i="1" dirty="0">
                <a:latin typeface="Cambria Math" panose="02040503050406030204" pitchFamily="18" charset="0"/>
                <a:ea typeface="Cambria Math" panose="02040503050406030204" pitchFamily="18" charset="0"/>
              </a:rPr>
              <a:t>dD </a:t>
            </a:r>
            <a:r>
              <a:rPr lang="es-ES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s-ES" i="1" dirty="0">
                <a:latin typeface="Cambria Math" panose="02040503050406030204" pitchFamily="18" charset="0"/>
                <a:ea typeface="Cambria Math" panose="02040503050406030204" pitchFamily="18" charset="0"/>
              </a:rPr>
              <a:t>eE </a:t>
            </a:r>
            <a:r>
              <a:rPr lang="pt-BR" dirty="0">
                <a:latin typeface="Cambria Math" panose="02040503050406030204" pitchFamily="18" charset="0"/>
                <a:ea typeface="Cambria Math" panose="02040503050406030204" pitchFamily="18" charset="0"/>
              </a:rPr>
              <a:t>⇄</a:t>
            </a:r>
            <a:r>
              <a:rPr lang="es-E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s-ES" i="1" dirty="0">
                <a:latin typeface="Cambria Math" panose="02040503050406030204" pitchFamily="18" charset="0"/>
                <a:ea typeface="Cambria Math" panose="02040503050406030204" pitchFamily="18" charset="0"/>
              </a:rPr>
              <a:t>fF </a:t>
            </a:r>
            <a:r>
              <a:rPr lang="es-ES" dirty="0">
                <a:latin typeface="Cambria Math" panose="02040503050406030204" pitchFamily="18" charset="0"/>
                <a:ea typeface="Cambria Math" panose="02040503050406030204" pitchFamily="18" charset="0"/>
              </a:rPr>
              <a:t>+ </a:t>
            </a:r>
            <a:r>
              <a:rPr lang="es-ES" i="1" dirty="0">
                <a:latin typeface="Cambria Math" panose="02040503050406030204" pitchFamily="18" charset="0"/>
                <a:ea typeface="Cambria Math" panose="02040503050406030204" pitchFamily="18" charset="0"/>
              </a:rPr>
              <a:t>gG</a:t>
            </a:r>
          </a:p>
          <a:p>
            <a:r>
              <a:rPr lang="it-IT" dirty="0"/>
              <a:t>l’</a:t>
            </a:r>
            <a:r>
              <a:rPr lang="it-IT" b="1" dirty="0"/>
              <a:t>espressione dell’azione di massa</a:t>
            </a:r>
            <a:r>
              <a:rPr lang="it-IT" dirty="0"/>
              <a:t> è:</a:t>
            </a:r>
            <a:endParaRPr lang="it-IT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EA2D1-5C12-4CBF-8A38-BD9A2A564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E318CDB0-73B6-4DCF-9607-5C6BA09E2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968" y="5445224"/>
            <a:ext cx="1343720" cy="92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33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37352-A070-4FFE-8B66-486193D4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dell’equilibrio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CDE3663-3970-45B8-B1F6-692DB3C4A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1719922"/>
          </a:xfrm>
        </p:spPr>
        <p:txBody>
          <a:bodyPr/>
          <a:lstStyle/>
          <a:p>
            <a:r>
              <a:rPr lang="it-IT" dirty="0"/>
              <a:t>Esempio: nella reazione di formazione dello ioduro di idrogeno a partire da idrogeno e iodio, quando H</a:t>
            </a:r>
            <a:r>
              <a:rPr lang="it-IT" baseline="-25000" dirty="0"/>
              <a:t>2</a:t>
            </a:r>
            <a:r>
              <a:rPr lang="it-IT" dirty="0"/>
              <a:t>, I</a:t>
            </a:r>
            <a:r>
              <a:rPr lang="it-IT" baseline="-25000" dirty="0"/>
              <a:t>2</a:t>
            </a:r>
            <a:r>
              <a:rPr lang="it-IT" dirty="0"/>
              <a:t> e HI sono in equilibrio dinamico a 440 </a:t>
            </a:r>
            <a:r>
              <a:rPr lang="it-IT" dirty="0"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r>
              <a:rPr lang="it-IT" dirty="0"/>
              <a:t>C, si ottiene un valore costante per tutti i quattro gli esperimenti (49,5).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EA2D1-5C12-4CBF-8A38-BD9A2A564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9975203-AEA9-41C8-8AFF-8DB62B4E8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931" y="3060690"/>
            <a:ext cx="8324137" cy="327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6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D37352-A070-4FFE-8B66-486193D4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legge dell’equilibrio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1CDE3663-3970-45B8-B1F6-692DB3C4A5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19256" cy="4392488"/>
          </a:xfrm>
        </p:spPr>
        <p:txBody>
          <a:bodyPr/>
          <a:lstStyle/>
          <a:p>
            <a:r>
              <a:rPr lang="it-IT" dirty="0"/>
              <a:t>Il valore dell’espressione dell’azione di massa prende il nome di: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costante di equilibrio</a:t>
            </a:r>
            <a:r>
              <a:rPr lang="it-IT" dirty="0"/>
              <a:t> (</a:t>
            </a:r>
            <a:r>
              <a:rPr lang="it-IT" b="1" i="1" dirty="0"/>
              <a:t>K</a:t>
            </a:r>
            <a:r>
              <a:rPr lang="it-IT" b="1" baseline="-25000" dirty="0"/>
              <a:t>c</a:t>
            </a:r>
            <a:r>
              <a:rPr lang="it-IT" dirty="0"/>
              <a:t>) → se viene ricavata utilizzando le concentrazioni di reagenti e prodotti all’equilibrio;</a:t>
            </a:r>
          </a:p>
          <a:p>
            <a:pPr marL="342900" indent="-342900">
              <a:buClrTx/>
              <a:buSzPct val="80000"/>
              <a:buFont typeface="Arial" panose="020B0604020202020204" pitchFamily="34" charset="0"/>
              <a:buChar char="•"/>
            </a:pPr>
            <a:r>
              <a:rPr lang="it-IT" b="1" dirty="0"/>
              <a:t>quoziente di reazione </a:t>
            </a:r>
            <a:r>
              <a:rPr lang="it-IT" dirty="0"/>
              <a:t>(</a:t>
            </a:r>
            <a:r>
              <a:rPr lang="it-IT" b="1" i="1" dirty="0"/>
              <a:t>Q</a:t>
            </a:r>
            <a:r>
              <a:rPr lang="it-IT" dirty="0"/>
              <a:t>) → se viene ricavata utilizzando le concentrazioni di reagenti e prodotti prima che la reazione raggiunga l’equilibrio.</a:t>
            </a:r>
          </a:p>
          <a:p>
            <a:pPr>
              <a:buClrTx/>
              <a:buSzPct val="80000"/>
            </a:pPr>
            <a:r>
              <a:rPr lang="it-IT" dirty="0"/>
              <a:t>Il valore della costante di equilibrio di qualunque reazione è adimensionale e varia in funzione della temperatura.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1DEA2D1-5C12-4CBF-8A38-BD9A2A5645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it-IT" altLang="it-IT"/>
              <a:t>Brady, Jespersen, Hyslop, Pignocchino </a:t>
            </a:r>
            <a:r>
              <a:rPr lang="it-IT" altLang="it-IT" i="1"/>
              <a:t>Chimica.blu seconda edizione </a:t>
            </a:r>
            <a:r>
              <a:rPr lang="it-IT" altLang="it-IT"/>
              <a:t>© Zanichelli 2020</a:t>
            </a:r>
          </a:p>
        </p:txBody>
      </p:sp>
    </p:spTree>
    <p:extLst>
      <p:ext uri="{BB962C8B-B14F-4D97-AF65-F5344CB8AC3E}">
        <p14:creationId xmlns:p14="http://schemas.microsoft.com/office/powerpoint/2010/main" val="1161954656"/>
      </p:ext>
    </p:extLst>
  </p:cSld>
  <p:clrMapOvr>
    <a:masterClrMapping/>
  </p:clrMapOvr>
</p:sld>
</file>

<file path=ppt/theme/theme1.xml><?xml version="1.0" encoding="utf-8"?>
<a:theme xmlns:a="http://schemas.openxmlformats.org/drawingml/2006/main" name="4_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/>
      <a:lstStyle>
        <a:defPPr algn="l">
          <a:buClr>
            <a:srgbClr val="FF0000"/>
          </a:buClr>
          <a:defRPr sz="7500" dirty="0">
            <a:solidFill>
              <a:srgbClr val="888888"/>
            </a:solidFill>
            <a:latin typeface="Arial" panose="020B0604020202020204" pitchFamily="34" charset="0"/>
          </a:defRPr>
        </a:defPPr>
      </a:lstStyle>
    </a:tx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tandard Zanichelli.ppt  -  Modalità compatibilità" id="{DC4D6554-FE9E-4066-A853-38AF42D40ABE}" vid="{EE820D8D-0148-412D-A3C6-D12A08A40329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29835</TotalTime>
  <Words>1583</Words>
  <Application>Microsoft Office PowerPoint</Application>
  <PresentationFormat>Presentazione su schermo (4:3)</PresentationFormat>
  <Paragraphs>109</Paragraphs>
  <Slides>21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8" baseType="lpstr">
      <vt:lpstr>AlrightSans-Black</vt:lpstr>
      <vt:lpstr>Arial</vt:lpstr>
      <vt:lpstr>Calibri</vt:lpstr>
      <vt:lpstr>Cambria Math</vt:lpstr>
      <vt:lpstr>Times</vt:lpstr>
      <vt:lpstr>Times New Roman</vt:lpstr>
      <vt:lpstr>4_Presentazione vuota</vt:lpstr>
      <vt:lpstr>Presentazione standard di PowerPoint</vt:lpstr>
      <vt:lpstr>James E. Brady Neil D. Jespersen Alison Hyslop Maria Cristina Pignocchino</vt:lpstr>
      <vt:lpstr>Capitolo 20</vt:lpstr>
      <vt:lpstr>Sommario</vt:lpstr>
      <vt:lpstr>L’equilibrio dinamico nelle reazioni reversibili</vt:lpstr>
      <vt:lpstr>L’equilibrio dinamico nelle reazioni reversibili</vt:lpstr>
      <vt:lpstr>La legge dell’equilibrio</vt:lpstr>
      <vt:lpstr>La legge dell’equilibrio</vt:lpstr>
      <vt:lpstr>La legge dell’equilibrio</vt:lpstr>
      <vt:lpstr>La legge dell’equilibrio</vt:lpstr>
      <vt:lpstr>Il valore di K e il grado di avanzamento della reazione</vt:lpstr>
      <vt:lpstr>Il principio di Le Châtelier</vt:lpstr>
      <vt:lpstr>Il principio di Le Châtelier</vt:lpstr>
      <vt:lpstr>Il principio di Le Châtelier</vt:lpstr>
      <vt:lpstr>Il principio di Le Châtelier</vt:lpstr>
      <vt:lpstr>Il principio di Le Châtelier</vt:lpstr>
      <vt:lpstr>LA CHIMICA CON METODO</vt:lpstr>
      <vt:lpstr>I calcoli delle concentrazioni all’equilibrio</vt:lpstr>
      <vt:lpstr>LA CHIMICA CON METODO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Modolo Irene</dc:creator>
  <cp:lastModifiedBy>Modolo Irene</cp:lastModifiedBy>
  <cp:revision>565</cp:revision>
  <cp:lastPrinted>2009-04-22T19:24:48Z</cp:lastPrinted>
  <dcterms:created xsi:type="dcterms:W3CDTF">2011-11-23T15:48:27Z</dcterms:created>
  <dcterms:modified xsi:type="dcterms:W3CDTF">2020-08-07T03:44:46Z</dcterms:modified>
</cp:coreProperties>
</file>