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88" r:id="rId1"/>
  </p:sldMasterIdLst>
  <p:notesMasterIdLst>
    <p:notesMasterId r:id="rId27"/>
  </p:notesMasterIdLst>
  <p:handoutMasterIdLst>
    <p:handoutMasterId r:id="rId28"/>
  </p:handoutMasterIdLst>
  <p:sldIdLst>
    <p:sldId id="432" r:id="rId2"/>
    <p:sldId id="464" r:id="rId3"/>
    <p:sldId id="466" r:id="rId4"/>
    <p:sldId id="465" r:id="rId5"/>
    <p:sldId id="467" r:id="rId6"/>
    <p:sldId id="468" r:id="rId7"/>
    <p:sldId id="555" r:id="rId8"/>
    <p:sldId id="469" r:id="rId9"/>
    <p:sldId id="470" r:id="rId10"/>
    <p:sldId id="471" r:id="rId11"/>
    <p:sldId id="472" r:id="rId12"/>
    <p:sldId id="473" r:id="rId13"/>
    <p:sldId id="559" r:id="rId14"/>
    <p:sldId id="475" r:id="rId15"/>
    <p:sldId id="476" r:id="rId16"/>
    <p:sldId id="478" r:id="rId17"/>
    <p:sldId id="479" r:id="rId18"/>
    <p:sldId id="557" r:id="rId19"/>
    <p:sldId id="477" r:id="rId20"/>
    <p:sldId id="482" r:id="rId21"/>
    <p:sldId id="486" r:id="rId22"/>
    <p:sldId id="484" r:id="rId23"/>
    <p:sldId id="485" r:id="rId24"/>
    <p:sldId id="558" r:id="rId25"/>
    <p:sldId id="488" r:id="rId26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8080"/>
    <a:srgbClr val="008B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70" autoAdjust="0"/>
  </p:normalViewPr>
  <p:slideViewPr>
    <p:cSldViewPr>
      <p:cViewPr varScale="1">
        <p:scale>
          <a:sx n="73" d="100"/>
          <a:sy n="73" d="100"/>
        </p:scale>
        <p:origin x="1236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45E246-9C30-43BA-8AAC-5A19A09D3B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104F1E-E684-4955-8065-E76DAE9310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17240E5-51A6-4EEA-AA74-416CA5DAF9AF}" type="datetimeFigureOut">
              <a:rPr lang="en-GB"/>
              <a:pPr>
                <a:defRPr/>
              </a:pPr>
              <a:t>07/08/2020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EBF010-89A6-4457-82D2-A48C5C39BF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ECBF10-17D9-479A-8F31-23E9FEB001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5311AFA-A47E-426B-9DE4-EBB4B38AB576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">
            <a:extLst>
              <a:ext uri="{FF2B5EF4-FFF2-40B4-BE49-F238E27FC236}">
                <a16:creationId xmlns:a16="http://schemas.microsoft.com/office/drawing/2014/main" id="{A92DBBD8-76E3-44ED-89A3-32CEB3E33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1800"/>
          </a:p>
        </p:txBody>
      </p:sp>
      <p:sp>
        <p:nvSpPr>
          <p:cNvPr id="12291" name="Text Box 2">
            <a:extLst>
              <a:ext uri="{FF2B5EF4-FFF2-40B4-BE49-F238E27FC236}">
                <a16:creationId xmlns:a16="http://schemas.microsoft.com/office/drawing/2014/main" id="{0BE90A7B-BFCA-49E1-B069-50787D8D9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180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13EB806-919A-4C50-AE6D-61A305AEED2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it-IT"/>
              <a:t>13/11/11</a:t>
            </a:r>
          </a:p>
        </p:txBody>
      </p:sp>
      <p:sp>
        <p:nvSpPr>
          <p:cNvPr id="12293" name="Rectangle 4">
            <a:extLst>
              <a:ext uri="{FF2B5EF4-FFF2-40B4-BE49-F238E27FC236}">
                <a16:creationId xmlns:a16="http://schemas.microsoft.com/office/drawing/2014/main" id="{43390502-827A-49C2-BD9A-B356FE9F894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5A3EAB51-E1D4-4933-BB9C-0BF007A3C97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/>
          </a:p>
        </p:txBody>
      </p:sp>
      <p:sp>
        <p:nvSpPr>
          <p:cNvPr id="12295" name="Text Box 6">
            <a:extLst>
              <a:ext uri="{FF2B5EF4-FFF2-40B4-BE49-F238E27FC236}">
                <a16:creationId xmlns:a16="http://schemas.microsoft.com/office/drawing/2014/main" id="{FAE8A6EF-29C6-4F74-BBD7-C3E4827D5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1800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A6EFD4C9-8187-4CDB-A23B-15EBA2C26F2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7A09AEB-4C7F-4482-AAC0-AD0D36EC16D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MS PGothic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MS PGothic" charset="0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MS PGothic" charset="0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MS PGothic" charset="0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60E24322-9BFC-4547-90F4-7EFCED30DE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E3F70E2-7B09-4E4E-B9BE-F444E8318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  <p:sp>
        <p:nvSpPr>
          <p:cNvPr id="15364" name="Date Placeholder 3">
            <a:extLst>
              <a:ext uri="{FF2B5EF4-FFF2-40B4-BE49-F238E27FC236}">
                <a16:creationId xmlns:a16="http://schemas.microsoft.com/office/drawing/2014/main" id="{FB103BF6-9C55-48F5-AEE4-36E674B7011B}"/>
              </a:ext>
            </a:extLst>
          </p:cNvPr>
          <p:cNvSpPr>
            <a:spLocks noGrp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sz="1200">
                <a:solidFill>
                  <a:srgbClr val="000000"/>
                </a:solidFill>
              </a:rPr>
              <a:t>13/11/11</a:t>
            </a:r>
          </a:p>
        </p:txBody>
      </p:sp>
      <p:sp>
        <p:nvSpPr>
          <p:cNvPr id="15365" name="Slide Number Placeholder 4">
            <a:extLst>
              <a:ext uri="{FF2B5EF4-FFF2-40B4-BE49-F238E27FC236}">
                <a16:creationId xmlns:a16="http://schemas.microsoft.com/office/drawing/2014/main" id="{6D168264-E665-416F-B8C7-1E8513B93975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1A68321-29AB-493D-BA89-3F0E6FEFD883}" type="slidenum">
              <a:rPr lang="it-IT" altLang="it-IT" sz="1200" smtClean="0">
                <a:solidFill>
                  <a:srgbClr val="000000"/>
                </a:solidFill>
              </a:rPr>
              <a:pPr/>
              <a:t>2</a:t>
            </a:fld>
            <a:endParaRPr lang="it-IT" altLang="it-IT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inizi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44D7FD9-9EBB-4176-87D4-6AF4B81621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it-IT" sz="1800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19A5436A-85E1-41FC-88D6-4E0F1BD4D9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00" y="76200"/>
            <a:ext cx="8991600" cy="6705600"/>
          </a:xfrm>
          <a:prstGeom prst="roundRect">
            <a:avLst>
              <a:gd name="adj" fmla="val 1278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it-IT" sz="1800">
                <a:latin typeface="Arial" charset="0"/>
                <a:ea typeface="ＭＳ Ｐゴシック" pitchFamily="28" charset="-128"/>
              </a:rPr>
              <a:t> </a:t>
            </a:r>
          </a:p>
        </p:txBody>
      </p:sp>
      <p:sp>
        <p:nvSpPr>
          <p:cNvPr id="4" name="Rectangle 206">
            <a:extLst>
              <a:ext uri="{FF2B5EF4-FFF2-40B4-BE49-F238E27FC236}">
                <a16:creationId xmlns:a16="http://schemas.microsoft.com/office/drawing/2014/main" id="{83E8F6AF-3ACF-4427-93A4-AF9BF128FB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3563" y="3182938"/>
            <a:ext cx="1841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20000"/>
              </a:spcBef>
            </a:pPr>
            <a:endParaRPr lang="en-US" altLang="it-IT" sz="3000">
              <a:solidFill>
                <a:srgbClr val="FF0000"/>
              </a:solidFill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C2FECAAA-A190-470E-BEFC-5EEBAB8F6D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2557463"/>
            <a:ext cx="65532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059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340768"/>
            <a:ext cx="8229600" cy="4114800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</a:lstStyle>
          <a:p>
            <a:pPr lvl="0"/>
            <a:endParaRPr lang="it-IT" noProof="0" dirty="0"/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01756B48-763D-4303-8E65-8FDD2B6C05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4351338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411250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olo lib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6B43649-6C91-4498-9F64-BA04DD33D9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it-IT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B0806C3D-CB8E-4B38-9809-0CFD5F6CB8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00" y="71438"/>
            <a:ext cx="8991600" cy="6705600"/>
          </a:xfrm>
          <a:prstGeom prst="roundRect">
            <a:avLst>
              <a:gd name="adj" fmla="val 1278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it-IT">
                <a:latin typeface="Arial" charset="0"/>
                <a:ea typeface="ＭＳ Ｐゴシック" pitchFamily="28" charset="-128"/>
              </a:rPr>
              <a:t> </a:t>
            </a:r>
          </a:p>
        </p:txBody>
      </p:sp>
      <p:pic>
        <p:nvPicPr>
          <p:cNvPr id="6" name="Picture 202" descr="LOGO">
            <a:extLst>
              <a:ext uri="{FF2B5EF4-FFF2-40B4-BE49-F238E27FC236}">
                <a16:creationId xmlns:a16="http://schemas.microsoft.com/office/drawing/2014/main" id="{73C46BC5-C6AF-423C-881E-294A30EDF7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5457825"/>
            <a:ext cx="3276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06">
            <a:extLst>
              <a:ext uri="{FF2B5EF4-FFF2-40B4-BE49-F238E27FC236}">
                <a16:creationId xmlns:a16="http://schemas.microsoft.com/office/drawing/2014/main" id="{8D4F571D-B4CF-4666-B452-EF9329FFA6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3563" y="3182938"/>
            <a:ext cx="1841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20000"/>
              </a:spcBef>
            </a:pPr>
            <a:endParaRPr lang="en-US" altLang="it-IT" sz="3000">
              <a:solidFill>
                <a:srgbClr val="FF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99592" y="476672"/>
            <a:ext cx="7416824" cy="914400"/>
          </a:xfrm>
        </p:spPr>
        <p:txBody>
          <a:bodyPr anchor="t"/>
          <a:lstStyle>
            <a:lvl1pPr>
              <a:defRPr sz="3000">
                <a:solidFill>
                  <a:srgbClr val="808080"/>
                </a:solidFill>
              </a:defRPr>
            </a:lvl1pPr>
          </a:lstStyle>
          <a:p>
            <a:r>
              <a:rPr lang="en-US" altLang="it-IT" noProof="0" dirty="0"/>
              <a:t>Click to edit Master title style</a:t>
            </a:r>
            <a:endParaRPr lang="it-IT" dirty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899592" y="2635250"/>
            <a:ext cx="7416824" cy="2057400"/>
          </a:xfrm>
        </p:spPr>
        <p:txBody>
          <a:bodyPr anchor="ctr"/>
          <a:lstStyle>
            <a:lvl1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 sz="80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</a:t>
            </a:r>
          </a:p>
          <a:p>
            <a:pPr lvl="0"/>
            <a:r>
              <a:rPr lang="en-US" altLang="en-US" noProof="0" dirty="0"/>
              <a:t>subtitle style</a:t>
            </a:r>
            <a:endParaRPr lang="it-IT" altLang="it-IT" noProof="0" dirty="0"/>
          </a:p>
        </p:txBody>
      </p:sp>
    </p:spTree>
    <p:extLst>
      <p:ext uri="{BB962C8B-B14F-4D97-AF65-F5344CB8AC3E}">
        <p14:creationId xmlns:p14="http://schemas.microsoft.com/office/powerpoint/2010/main" val="251271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olo cap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2" descr="LOGO">
            <a:extLst>
              <a:ext uri="{FF2B5EF4-FFF2-40B4-BE49-F238E27FC236}">
                <a16:creationId xmlns:a16="http://schemas.microsoft.com/office/drawing/2014/main" id="{91A4CB57-4F3A-443A-A27B-366EA6D282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5457825"/>
            <a:ext cx="3276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06">
            <a:extLst>
              <a:ext uri="{FF2B5EF4-FFF2-40B4-BE49-F238E27FC236}">
                <a16:creationId xmlns:a16="http://schemas.microsoft.com/office/drawing/2014/main" id="{AC27620F-4952-49B4-9CDF-2FAD6946C1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3563" y="3182938"/>
            <a:ext cx="1841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20000"/>
              </a:spcBef>
            </a:pPr>
            <a:endParaRPr lang="en-US" altLang="it-IT" sz="3000">
              <a:solidFill>
                <a:srgbClr val="FF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381600"/>
            <a:ext cx="8219256" cy="914400"/>
          </a:xfrm>
        </p:spPr>
        <p:txBody>
          <a:bodyPr/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635250"/>
            <a:ext cx="8219255" cy="2057400"/>
          </a:xfrm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7000">
                <a:solidFill>
                  <a:schemeClr val="bg2"/>
                </a:solidFill>
              </a:defRPr>
            </a:lvl1pPr>
          </a:lstStyle>
          <a:p>
            <a:r>
              <a:rPr lang="it-IT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1470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19256" cy="914400"/>
          </a:xfrm>
        </p:spPr>
        <p:txBody>
          <a:bodyPr/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114800"/>
          </a:xfrm>
        </p:spPr>
        <p:txBody>
          <a:bodyPr/>
          <a:lstStyle>
            <a:lvl1pPr marL="0" indent="0">
              <a:spcAft>
                <a:spcPts val="1500"/>
              </a:spcAft>
              <a:buNone/>
              <a:defRPr/>
            </a:lvl1pPr>
            <a:lvl2pPr marL="292100" indent="0">
              <a:buNone/>
              <a:defRPr/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867231D9-8139-47B4-89E7-86B4DEC9D8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5143500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161723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20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7" descr="Immagine che contiene segnale, disegnando&#10;&#10;Descrizione generata automaticamente">
            <a:extLst>
              <a:ext uri="{FF2B5EF4-FFF2-40B4-BE49-F238E27FC236}">
                <a16:creationId xmlns:a16="http://schemas.microsoft.com/office/drawing/2014/main" id="{78D727F1-7F09-448C-810D-6E2411BBA3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500" y="127000"/>
            <a:ext cx="94615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114800"/>
          </a:xfrm>
        </p:spPr>
        <p:txBody>
          <a:bodyPr/>
          <a:lstStyle>
            <a:lvl1pPr marL="0" indent="0">
              <a:spcAft>
                <a:spcPts val="1500"/>
              </a:spcAft>
              <a:buNone/>
              <a:defRPr/>
            </a:lvl1pPr>
            <a:lvl2pPr marL="292100" indent="0">
              <a:buNone/>
              <a:defRPr/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piè di pagina 1">
            <a:extLst>
              <a:ext uri="{FF2B5EF4-FFF2-40B4-BE49-F238E27FC236}">
                <a16:creationId xmlns:a16="http://schemas.microsoft.com/office/drawing/2014/main" id="{0E81E12B-BAB5-4662-9D23-EE26903646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5143500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29585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19256" cy="914400"/>
          </a:xfrm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114800"/>
          </a:xfrm>
        </p:spPr>
        <p:txBody>
          <a:bodyPr/>
          <a:lstStyle>
            <a:lvl1pPr marL="457200" indent="-457200">
              <a:spcAft>
                <a:spcPts val="1500"/>
              </a:spcAft>
              <a:buSzPct val="80000"/>
              <a:buFont typeface="+mj-lt"/>
              <a:buAutoNum type="arabicPeriod"/>
              <a:defRPr/>
            </a:lvl1pPr>
            <a:lvl2pPr marL="292100" indent="0">
              <a:buNone/>
              <a:defRPr/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0297B8DB-296B-4DA5-81B1-0CBB8EBA18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4351338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364864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27803" cy="4114800"/>
          </a:xfrm>
        </p:spPr>
        <p:txBody>
          <a:bodyPr/>
          <a:lstStyle>
            <a:lvl1pPr>
              <a:lnSpc>
                <a:spcPct val="100000"/>
              </a:lnSpc>
              <a:spcAft>
                <a:spcPts val="1500"/>
              </a:spcAft>
              <a:defRPr sz="2800"/>
            </a:lvl1pPr>
            <a:lvl2pPr>
              <a:lnSpc>
                <a:spcPct val="100000"/>
              </a:lnSpc>
              <a:spcAft>
                <a:spcPts val="1500"/>
              </a:spcAft>
              <a:defRPr sz="2400"/>
            </a:lvl2pPr>
            <a:lvl3pPr>
              <a:lnSpc>
                <a:spcPct val="100000"/>
              </a:lnSpc>
              <a:spcAft>
                <a:spcPts val="1500"/>
              </a:spcAft>
              <a:defRPr sz="2000"/>
            </a:lvl3pPr>
            <a:lvl4pPr>
              <a:lnSpc>
                <a:spcPct val="100000"/>
              </a:lnSpc>
              <a:spcAft>
                <a:spcPts val="1500"/>
              </a:spcAft>
              <a:defRPr sz="1800"/>
            </a:lvl4pPr>
            <a:lvl5pPr>
              <a:lnSpc>
                <a:spcPct val="100000"/>
              </a:lnSpc>
              <a:spcAft>
                <a:spcPts val="15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8996" y="1340768"/>
            <a:ext cx="4027804" cy="4114800"/>
          </a:xfrm>
        </p:spPr>
        <p:txBody>
          <a:bodyPr/>
          <a:lstStyle>
            <a:lvl1pPr>
              <a:lnSpc>
                <a:spcPct val="100000"/>
              </a:lnSpc>
              <a:spcAft>
                <a:spcPts val="1500"/>
              </a:spcAft>
              <a:defRPr sz="2800"/>
            </a:lvl1pPr>
            <a:lvl2pPr>
              <a:lnSpc>
                <a:spcPct val="100000"/>
              </a:lnSpc>
              <a:spcAft>
                <a:spcPts val="1500"/>
              </a:spcAft>
              <a:defRPr sz="2400"/>
            </a:lvl2pPr>
            <a:lvl3pPr>
              <a:lnSpc>
                <a:spcPct val="100000"/>
              </a:lnSpc>
              <a:spcAft>
                <a:spcPts val="1500"/>
              </a:spcAft>
              <a:defRPr sz="2000"/>
            </a:lvl3pPr>
            <a:lvl4pPr>
              <a:lnSpc>
                <a:spcPct val="100000"/>
              </a:lnSpc>
              <a:spcAft>
                <a:spcPts val="1500"/>
              </a:spcAft>
              <a:defRPr sz="1800"/>
            </a:lvl4pPr>
            <a:lvl5pPr>
              <a:lnSpc>
                <a:spcPct val="100000"/>
              </a:lnSpc>
              <a:spcAft>
                <a:spcPts val="15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1">
            <a:extLst>
              <a:ext uri="{FF2B5EF4-FFF2-40B4-BE49-F238E27FC236}">
                <a16:creationId xmlns:a16="http://schemas.microsoft.com/office/drawing/2014/main" id="{54765346-64E8-46ED-82FD-B74D288979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4351338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132453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piè di pagina 1">
            <a:extLst>
              <a:ext uri="{FF2B5EF4-FFF2-40B4-BE49-F238E27FC236}">
                <a16:creationId xmlns:a16="http://schemas.microsoft.com/office/drawing/2014/main" id="{BF7FD464-AA25-4E41-ABAA-48D892DE40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4351338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99112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C7A04D3-6012-478F-82A3-ADD9EA58FE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4351338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393563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DA1586-6383-40F6-92EB-ECAA881D31FF}"/>
              </a:ext>
            </a:extLst>
          </p:cNvPr>
          <p:cNvSpPr/>
          <p:nvPr userDrawn="1"/>
        </p:nvSpPr>
        <p:spPr bwMode="auto">
          <a:xfrm>
            <a:off x="0" y="6621463"/>
            <a:ext cx="9144000" cy="2365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800" dirty="0">
                <a:latin typeface="Arial" charset="0"/>
                <a:ea typeface="ＭＳ Ｐゴシック" charset="-128"/>
              </a:rPr>
              <a:t> </a:t>
            </a:r>
          </a:p>
        </p:txBody>
      </p:sp>
      <p:pic>
        <p:nvPicPr>
          <p:cNvPr id="1027" name="Picture 9" descr="LOGO">
            <a:extLst>
              <a:ext uri="{FF2B5EF4-FFF2-40B4-BE49-F238E27FC236}">
                <a16:creationId xmlns:a16="http://schemas.microsoft.com/office/drawing/2014/main" id="{993664AA-D8C9-45A7-BE32-D8AA7D011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6850" y="6623050"/>
            <a:ext cx="13398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>
            <a:extLst>
              <a:ext uri="{FF2B5EF4-FFF2-40B4-BE49-F238E27FC236}">
                <a16:creationId xmlns:a16="http://schemas.microsoft.com/office/drawing/2014/main" id="{77F8D817-6C3F-41FD-9381-A5E86A1A3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DC83DDDD-6E43-4634-8F25-1196B8D3305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" y="6626225"/>
            <a:ext cx="442436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sp>
        <p:nvSpPr>
          <p:cNvPr id="1030" name="Rectangle 209">
            <a:extLst>
              <a:ext uri="{FF2B5EF4-FFF2-40B4-BE49-F238E27FC236}">
                <a16:creationId xmlns:a16="http://schemas.microsoft.com/office/drawing/2014/main" id="{1F3ED997-7008-4F55-AE00-5B2B601BC293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3733800" y="6626225"/>
            <a:ext cx="1905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1B3BB54C-B0EF-474E-81FE-E0109535F7CC}" type="slidenum">
              <a:rPr lang="it-IT" altLang="it-IT" sz="800">
                <a:solidFill>
                  <a:schemeClr val="tx1"/>
                </a:solidFill>
                <a:latin typeface="Arial" panose="020B0604020202020204" pitchFamily="34" charset="0"/>
              </a:rPr>
              <a:pPr algn="ctr"/>
              <a:t>‹N›</a:t>
            </a:fld>
            <a:endParaRPr lang="it-IT" altLang="it-IT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31" name="Rectangle 213">
            <a:extLst>
              <a:ext uri="{FF2B5EF4-FFF2-40B4-BE49-F238E27FC236}">
                <a16:creationId xmlns:a16="http://schemas.microsoft.com/office/drawing/2014/main" id="{FD247F9F-453B-48E8-A8D2-883AD25F1F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  <p:sldLayoutId id="2147484248" r:id="rId8"/>
    <p:sldLayoutId id="2147484249" r:id="rId9"/>
    <p:sldLayoutId id="2147484250" r:id="rId10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500"/>
        </a:spcAft>
        <a:buClr>
          <a:srgbClr val="FF0000"/>
        </a:buClr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292100" indent="571500" algn="l" rtl="0" eaLnBrk="0" fontAlgn="base" hangingPunct="0">
        <a:lnSpc>
          <a:spcPct val="140000"/>
        </a:lnSpc>
        <a:spcBef>
          <a:spcPct val="0"/>
        </a:spcBef>
        <a:spcAft>
          <a:spcPts val="1500"/>
        </a:spcAft>
        <a:buClr>
          <a:srgbClr val="FF0000"/>
        </a:buClr>
        <a:buFont typeface="Times" panose="02020603050405020304" pitchFamily="18" charset="0"/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2pPr>
      <a:lvl3pPr marL="1054100" indent="190500" algn="l" rtl="0" eaLnBrk="0" fontAlgn="base" hangingPunct="0">
        <a:spcBef>
          <a:spcPct val="0"/>
        </a:spcBef>
        <a:spcAft>
          <a:spcPts val="1500"/>
        </a:spcAft>
        <a:buClr>
          <a:schemeClr val="tx1"/>
        </a:buClr>
        <a:buFont typeface="Times" panose="02020603050405020304" pitchFamily="18" charset="0"/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435100" indent="185738" algn="l" rtl="0" eaLnBrk="0" fontAlgn="base" hangingPunct="0">
        <a:spcBef>
          <a:spcPct val="0"/>
        </a:spcBef>
        <a:spcAft>
          <a:spcPts val="150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816100" indent="190500" algn="l" rtl="0" eaLnBrk="0" fontAlgn="base" hangingPunct="0">
        <a:spcBef>
          <a:spcPct val="20000"/>
        </a:spcBef>
        <a:spcAft>
          <a:spcPts val="150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5pPr>
      <a:lvl6pPr marL="2273300" indent="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  <a:ea typeface="+mn-ea"/>
        </a:defRPr>
      </a:lvl6pPr>
      <a:lvl7pPr marL="2730500" indent="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  <a:ea typeface="+mn-ea"/>
        </a:defRPr>
      </a:lvl7pPr>
      <a:lvl8pPr marL="3187700" indent="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  <a:ea typeface="+mn-ea"/>
        </a:defRPr>
      </a:lvl8pPr>
      <a:lvl9pPr marL="3644900" indent="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85E85-8AE0-42D3-A59C-C52A46BEE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tamponi e la regolazione del pH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412FF4-8EFE-4FB5-8689-19945596B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752528"/>
          </a:xfrm>
        </p:spPr>
        <p:txBody>
          <a:bodyPr/>
          <a:lstStyle/>
          <a:p>
            <a:r>
              <a:rPr lang="it-IT" b="1" dirty="0"/>
              <a:t>Equazione di Henderson-</a:t>
            </a:r>
            <a:r>
              <a:rPr lang="it-IT" b="1" dirty="0" err="1"/>
              <a:t>Hasselbalch</a:t>
            </a:r>
            <a:r>
              <a:rPr lang="it-IT" dirty="0"/>
              <a:t>:</a:t>
            </a:r>
          </a:p>
          <a:p>
            <a:r>
              <a:rPr lang="it-IT" dirty="0"/>
              <a:t>permette di ricavare direttamente il pH di soluzioni costituite da un acido debole con la sua base coniugata.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In maniera analoga, per una soluzione costituita da una base debole e da un suo sale, otteniamo: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9D9824-D116-4EAF-9E56-73774CC432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179C213-4374-4D30-BA4E-CE25A61C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924944"/>
            <a:ext cx="3659219" cy="79276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E9AD4EA-FDE8-41A0-B0BF-2265426B7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489" y="2924944"/>
            <a:ext cx="2971895" cy="80057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39CDE45-3C43-44F2-A8FC-FB965EB50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4932680"/>
            <a:ext cx="4057555" cy="80057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2411171-BDD7-4CF6-B5B0-FEEC30FA2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6489" y="4948301"/>
            <a:ext cx="3292126" cy="78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33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43C01D-BCA4-46EC-936D-CD15C3CF4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Equilibri multipli</a:t>
            </a:r>
            <a:br>
              <a:rPr lang="it-IT" dirty="0"/>
            </a:br>
            <a:r>
              <a:rPr lang="it-IT" dirty="0"/>
              <a:t>degli acidi </a:t>
            </a:r>
            <a:r>
              <a:rPr lang="it-IT" dirty="0" err="1"/>
              <a:t>poliprotici</a:t>
            </a:r>
            <a:endParaRPr lang="it-IT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2CBE3CD-B0F5-47F1-A52A-7D80603FA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114800"/>
          </a:xfrm>
        </p:spPr>
        <p:txBody>
          <a:bodyPr/>
          <a:lstStyle/>
          <a:p>
            <a:r>
              <a:rPr lang="it-IT" dirty="0"/>
              <a:t>Negli acidi </a:t>
            </a:r>
            <a:r>
              <a:rPr lang="it-IT" dirty="0" err="1"/>
              <a:t>poliprotici</a:t>
            </a:r>
            <a:r>
              <a:rPr lang="it-IT" dirty="0"/>
              <a:t>, che rilasciano più di un H</a:t>
            </a:r>
            <a:r>
              <a:rPr lang="it-IT" baseline="30000" dirty="0"/>
              <a:t>+</a:t>
            </a:r>
            <a:r>
              <a:rPr lang="it-IT" dirty="0"/>
              <a:t> per molecola, la ionizzazione avviene in più stadi successivi. Esiste un valore di </a:t>
            </a:r>
            <a:r>
              <a:rPr lang="it-IT" i="1" dirty="0"/>
              <a:t>K</a:t>
            </a:r>
            <a:r>
              <a:rPr lang="it-IT" baseline="-25000" dirty="0"/>
              <a:t>a</a:t>
            </a:r>
            <a:r>
              <a:rPr lang="it-IT" dirty="0"/>
              <a:t> per ciascuno degli H</a:t>
            </a:r>
            <a:r>
              <a:rPr lang="it-IT" baseline="30000" dirty="0"/>
              <a:t>+ </a:t>
            </a:r>
            <a:r>
              <a:rPr lang="it-IT" dirty="0"/>
              <a:t>ionizzabili.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costante di prima ionizzazione, </a:t>
            </a:r>
            <a:r>
              <a:rPr lang="it-IT" i="1" dirty="0"/>
              <a:t>K</a:t>
            </a:r>
            <a:r>
              <a:rPr lang="it-IT" baseline="-25000" dirty="0"/>
              <a:t>a1</a:t>
            </a:r>
            <a:r>
              <a:rPr lang="it-IT" dirty="0"/>
              <a:t>: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costante di seconda ionizzazione, </a:t>
            </a:r>
            <a:r>
              <a:rPr lang="it-IT" i="1" dirty="0"/>
              <a:t>K</a:t>
            </a:r>
            <a:r>
              <a:rPr lang="it-IT" baseline="-25000" dirty="0"/>
              <a:t>a2</a:t>
            </a:r>
            <a:r>
              <a:rPr lang="it-IT" dirty="0"/>
              <a:t>: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E59FBFE-14D1-468C-929D-E15D856BF5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0AD5ECE-4298-493A-92E7-2D2C41953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635" y="3344609"/>
            <a:ext cx="3456384" cy="120628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28D933E-926A-4C76-A278-08ED0C84B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6851" y="5004491"/>
            <a:ext cx="3419951" cy="123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05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43C01D-BCA4-46EC-936D-CD15C3CF4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Equilibri multipli</a:t>
            </a:r>
            <a:br>
              <a:rPr lang="it-IT" dirty="0"/>
            </a:br>
            <a:r>
              <a:rPr lang="it-IT" dirty="0"/>
              <a:t>degli acidi </a:t>
            </a:r>
            <a:r>
              <a:rPr lang="it-IT" dirty="0" err="1"/>
              <a:t>poliprotici</a:t>
            </a:r>
            <a:endParaRPr lang="it-IT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32CBE3CD-B0F5-47F1-A52A-7D80603FA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114800"/>
          </a:xfrm>
        </p:spPr>
        <p:txBody>
          <a:bodyPr/>
          <a:lstStyle/>
          <a:p>
            <a:r>
              <a:rPr lang="it-IT" dirty="0"/>
              <a:t>La prima ionizzazione genera una quantità di H</a:t>
            </a:r>
            <a:r>
              <a:rPr lang="it-IT" baseline="30000" dirty="0"/>
              <a:t>+</a:t>
            </a:r>
            <a:r>
              <a:rPr lang="it-IT" dirty="0"/>
              <a:t> nettamente maggiore della seconda. Il contributo di quest’ultima reazione e delle successive alla quantità totale di ioni H</a:t>
            </a:r>
            <a:r>
              <a:rPr lang="it-IT" baseline="30000" dirty="0"/>
              <a:t>+</a:t>
            </a:r>
            <a:r>
              <a:rPr lang="it-IT" dirty="0"/>
              <a:t> è talmente piccolo da poter essere trascurato.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Per calcolare il pH di una soluzione di un acido </a:t>
            </a:r>
            <a:r>
              <a:rPr lang="it-IT" dirty="0" err="1"/>
              <a:t>poliprotico</a:t>
            </a:r>
            <a:r>
              <a:rPr lang="it-IT" dirty="0"/>
              <a:t> </a:t>
            </a:r>
            <a:r>
              <a:rPr lang="it-IT" i="1" dirty="0"/>
              <a:t>basta usare K</a:t>
            </a:r>
            <a:r>
              <a:rPr lang="it-IT" baseline="-25000" dirty="0"/>
              <a:t>a1</a:t>
            </a:r>
            <a:r>
              <a:rPr lang="it-IT" dirty="0"/>
              <a:t>.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Per calcolare il pH di una soluzione dell’anione basico di un acido </a:t>
            </a:r>
            <a:r>
              <a:rPr lang="it-IT" dirty="0" err="1"/>
              <a:t>poliprotico</a:t>
            </a:r>
            <a:r>
              <a:rPr lang="it-IT" dirty="0"/>
              <a:t>, </a:t>
            </a:r>
            <a:r>
              <a:rPr lang="it-IT" i="1" dirty="0"/>
              <a:t>basta usare K</a:t>
            </a:r>
            <a:r>
              <a:rPr lang="it-IT" baseline="-25000" dirty="0"/>
              <a:t>b1</a:t>
            </a:r>
            <a:r>
              <a:rPr lang="it-IT" dirty="0"/>
              <a:t>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E59FBFE-14D1-468C-929D-E15D856BF5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2982204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A27B5E-7BA2-4F46-B470-A9F587FC2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8080"/>
                </a:solidFill>
                <a:latin typeface="AlrightSans-Black"/>
              </a:rPr>
              <a:t>LA CHIMICA CON METODO</a:t>
            </a:r>
            <a:endParaRPr lang="it-IT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F9D8C034-144F-4397-B341-0C15EA0F7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15" y="1340768"/>
            <a:ext cx="8289115" cy="5040560"/>
          </a:xfrm>
        </p:spPr>
        <p:txBody>
          <a:bodyPr/>
          <a:lstStyle/>
          <a:p>
            <a:pPr marL="342900" indent="-342900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  <a:buFont typeface="Arial" panose="020B0604020202020204" pitchFamily="34" charset="0"/>
              <a:buChar char="►"/>
            </a:pPr>
            <a:r>
              <a:rPr lang="it-IT" sz="2000" b="1" dirty="0"/>
              <a:t>Come si calcola il pH di una soluzione tampone?</a:t>
            </a:r>
            <a:br>
              <a:rPr lang="it-IT" sz="2000" dirty="0">
                <a:solidFill>
                  <a:srgbClr val="000000"/>
                </a:solidFill>
              </a:rPr>
            </a:br>
            <a:r>
              <a:rPr lang="it-IT" sz="2000" dirty="0">
                <a:solidFill>
                  <a:srgbClr val="000000"/>
                </a:solidFill>
              </a:rPr>
              <a:t>Qual è il pH di un tampone che contiene CH</a:t>
            </a:r>
            <a:r>
              <a:rPr lang="it-IT" sz="2000" baseline="-25000" dirty="0">
                <a:solidFill>
                  <a:srgbClr val="000000"/>
                </a:solidFill>
              </a:rPr>
              <a:t>3</a:t>
            </a:r>
            <a:r>
              <a:rPr lang="it-IT" sz="2000" dirty="0">
                <a:solidFill>
                  <a:srgbClr val="000000"/>
                </a:solidFill>
              </a:rPr>
              <a:t>COONa 0,11 M e CH</a:t>
            </a:r>
            <a:r>
              <a:rPr lang="it-IT" sz="2000" baseline="-25000" dirty="0">
                <a:solidFill>
                  <a:srgbClr val="000000"/>
                </a:solidFill>
              </a:rPr>
              <a:t>3</a:t>
            </a:r>
            <a:r>
              <a:rPr lang="it-IT" sz="2000" dirty="0">
                <a:solidFill>
                  <a:srgbClr val="000000"/>
                </a:solidFill>
              </a:rPr>
              <a:t>COOH 0,090 M?</a:t>
            </a:r>
            <a:endParaRPr lang="it-IT" sz="2000" b="1" dirty="0">
              <a:solidFill>
                <a:srgbClr val="000000"/>
              </a:solidFill>
            </a:endParaRPr>
          </a:p>
          <a:p>
            <a:pPr marL="342900" lvl="0" indent="-342900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  <a:buFont typeface="Arial" panose="020B0604020202020204" pitchFamily="34" charset="0"/>
              <a:buChar char="►"/>
            </a:pPr>
            <a:r>
              <a:rPr lang="it-IT" sz="2000" b="1" dirty="0">
                <a:solidFill>
                  <a:srgbClr val="000000"/>
                </a:solidFill>
              </a:rPr>
              <a:t>Come si determina il potere tampone?</a:t>
            </a:r>
            <a:br>
              <a:rPr lang="it-IT" sz="2000" b="1" dirty="0">
                <a:solidFill>
                  <a:srgbClr val="000000"/>
                </a:solidFill>
              </a:rPr>
            </a:br>
            <a:r>
              <a:rPr lang="it-IT" sz="2000" dirty="0">
                <a:solidFill>
                  <a:srgbClr val="000000"/>
                </a:solidFill>
              </a:rPr>
              <a:t>Un ricercatore ha a disposizione 1,00 L di tampone acido acetico/acetato di sodio che contiene CH</a:t>
            </a:r>
            <a:r>
              <a:rPr lang="it-IT" sz="2000" baseline="-25000" dirty="0">
                <a:solidFill>
                  <a:srgbClr val="000000"/>
                </a:solidFill>
              </a:rPr>
              <a:t>3</a:t>
            </a:r>
            <a:r>
              <a:rPr lang="it-IT" sz="2000" dirty="0">
                <a:solidFill>
                  <a:srgbClr val="000000"/>
                </a:solidFill>
              </a:rPr>
              <a:t>COOH e CH</a:t>
            </a:r>
            <a:r>
              <a:rPr lang="it-IT" sz="2000" baseline="-25000" dirty="0">
                <a:solidFill>
                  <a:srgbClr val="000000"/>
                </a:solidFill>
              </a:rPr>
              <a:t>3</a:t>
            </a:r>
            <a:r>
              <a:rPr lang="it-IT" sz="2000" dirty="0">
                <a:solidFill>
                  <a:srgbClr val="000000"/>
                </a:solidFill>
              </a:rPr>
              <a:t>COONa, entrambi a concentrazione 1,00 M. La soluzione viene preparata per un esperimento in cui è prevista la produzione di 0,15 </a:t>
            </a:r>
            <a:r>
              <a:rPr lang="it-IT" sz="2000" dirty="0" err="1">
                <a:solidFill>
                  <a:srgbClr val="000000"/>
                </a:solidFill>
              </a:rPr>
              <a:t>mol</a:t>
            </a:r>
            <a:r>
              <a:rPr lang="it-IT" sz="2000" dirty="0">
                <a:solidFill>
                  <a:srgbClr val="000000"/>
                </a:solidFill>
              </a:rPr>
              <a:t> di H</a:t>
            </a:r>
            <a:r>
              <a:rPr lang="it-IT" sz="2000" baseline="30000" dirty="0">
                <a:solidFill>
                  <a:srgbClr val="000000"/>
                </a:solidFill>
              </a:rPr>
              <a:t>+</a:t>
            </a:r>
            <a:r>
              <a:rPr lang="it-IT" sz="2000" dirty="0">
                <a:solidFill>
                  <a:srgbClr val="000000"/>
                </a:solidFill>
              </a:rPr>
              <a:t> in una reazione che non comporta alcun cambiamento del volume della soluzione. Qual è la variazione di pH causata dall’aggiunta di H</a:t>
            </a:r>
            <a:r>
              <a:rPr lang="it-IT" sz="2000" baseline="30000" dirty="0">
                <a:solidFill>
                  <a:srgbClr val="000000"/>
                </a:solidFill>
              </a:rPr>
              <a:t>+</a:t>
            </a:r>
            <a:r>
              <a:rPr lang="it-IT" sz="2000" dirty="0">
                <a:solidFill>
                  <a:srgbClr val="000000"/>
                </a:solidFill>
              </a:rPr>
              <a:t>? Si può usare il tampone in questo esperimento se la variazione massima di pH consentita è ±0,2 unità?</a:t>
            </a:r>
          </a:p>
          <a:p>
            <a:pPr marL="342900" lvl="0" indent="-342900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  <a:buFont typeface="Arial" panose="020B0604020202020204" pitchFamily="34" charset="0"/>
              <a:buChar char="►"/>
            </a:pPr>
            <a:r>
              <a:rPr lang="it-IT" sz="2000" b="1" dirty="0"/>
              <a:t>Come si calcola il pH di una soluzione dell’anione basico CO</a:t>
            </a:r>
            <a:r>
              <a:rPr lang="it-IT" sz="2000" b="1" baseline="-25000" dirty="0"/>
              <a:t>3</a:t>
            </a:r>
            <a:r>
              <a:rPr lang="it-IT" sz="2000" b="1" baseline="30000" dirty="0"/>
              <a:t>2-</a:t>
            </a:r>
            <a:r>
              <a:rPr lang="it-IT" sz="2000" b="1" dirty="0"/>
              <a:t>?</a:t>
            </a:r>
            <a:br>
              <a:rPr lang="it-IT" sz="2000" b="1" dirty="0"/>
            </a:br>
            <a:r>
              <a:rPr lang="it-IT" altLang="it-IT" sz="2000" dirty="0">
                <a:solidFill>
                  <a:srgbClr val="000000"/>
                </a:solidFill>
              </a:rPr>
              <a:t>Calcolare il pH di una soluzione acquosa di Na</a:t>
            </a:r>
            <a:r>
              <a:rPr lang="it-IT" altLang="it-IT" sz="2000" baseline="-25000" dirty="0">
                <a:solidFill>
                  <a:srgbClr val="000000"/>
                </a:solidFill>
              </a:rPr>
              <a:t>2</a:t>
            </a:r>
            <a:r>
              <a:rPr lang="it-IT" altLang="it-IT" sz="2000" dirty="0">
                <a:solidFill>
                  <a:srgbClr val="000000"/>
                </a:solidFill>
              </a:rPr>
              <a:t>CO</a:t>
            </a:r>
            <a:r>
              <a:rPr lang="it-IT" altLang="it-IT" sz="2000" baseline="-25000" dirty="0">
                <a:solidFill>
                  <a:srgbClr val="000000"/>
                </a:solidFill>
              </a:rPr>
              <a:t>3</a:t>
            </a:r>
            <a:r>
              <a:rPr lang="it-IT" altLang="it-IT" sz="2000" dirty="0">
                <a:solidFill>
                  <a:srgbClr val="000000"/>
                </a:solidFill>
              </a:rPr>
              <a:t> 0,1 m.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2DD77D-90F4-4963-9D64-6D47E44FDD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dirty="0"/>
              <a:t>Brady, </a:t>
            </a:r>
            <a:r>
              <a:rPr lang="it-IT" altLang="it-IT" dirty="0" err="1"/>
              <a:t>Jespersen</a:t>
            </a:r>
            <a:r>
              <a:rPr lang="it-IT" altLang="it-IT" dirty="0"/>
              <a:t>, </a:t>
            </a:r>
            <a:r>
              <a:rPr lang="it-IT" altLang="it-IT" dirty="0" err="1"/>
              <a:t>Hyslop</a:t>
            </a:r>
            <a:r>
              <a:rPr lang="it-IT" altLang="it-IT" dirty="0"/>
              <a:t>, </a:t>
            </a:r>
            <a:r>
              <a:rPr lang="it-IT" altLang="it-IT" dirty="0" err="1"/>
              <a:t>Pignocchino</a:t>
            </a:r>
            <a:r>
              <a:rPr lang="it-IT" altLang="it-IT" dirty="0"/>
              <a:t> </a:t>
            </a:r>
            <a:r>
              <a:rPr lang="it-IT" altLang="it-IT" i="1" dirty="0" err="1"/>
              <a:t>Chimica.blu</a:t>
            </a:r>
            <a:r>
              <a:rPr lang="it-IT" altLang="it-IT" i="1" dirty="0"/>
              <a:t> seconda edizione </a:t>
            </a:r>
            <a:r>
              <a:rPr lang="it-IT" altLang="it-IT" dirty="0"/>
              <a:t>© Zanichelli 2020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75B53534-2613-4354-955E-542C54D2B5E9}"/>
              </a:ext>
            </a:extLst>
          </p:cNvPr>
          <p:cNvCxnSpPr>
            <a:cxnSpLocks/>
          </p:cNvCxnSpPr>
          <p:nvPr/>
        </p:nvCxnSpPr>
        <p:spPr bwMode="auto">
          <a:xfrm>
            <a:off x="455051" y="1362672"/>
            <a:ext cx="2149" cy="48746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56902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C31147-676C-4DDC-9292-4E4BD4E71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titolazioni acido-base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CB5E1D-3E5C-4362-8845-34D4AAD07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</a:t>
            </a:r>
            <a:r>
              <a:rPr lang="it-IT" b="1" dirty="0"/>
              <a:t>titolazione </a:t>
            </a:r>
            <a:r>
              <a:rPr lang="it-IT" dirty="0"/>
              <a:t>serve a determinare la concentrazione di un acido o una base in soluzione attraverso una </a:t>
            </a:r>
            <a:r>
              <a:rPr lang="it-IT" i="1" dirty="0"/>
              <a:t>reazione di neutralizzazione</a:t>
            </a:r>
            <a:r>
              <a:rPr lang="it-IT" dirty="0"/>
              <a:t>.</a:t>
            </a:r>
          </a:p>
          <a:p>
            <a:pPr marL="457200" indent="-457200">
              <a:spcAft>
                <a:spcPts val="1000"/>
              </a:spcAft>
              <a:buClrTx/>
              <a:buSzPct val="80000"/>
              <a:buFont typeface="+mj-lt"/>
              <a:buAutoNum type="arabicPeriod"/>
            </a:pPr>
            <a:r>
              <a:rPr lang="it-IT" dirty="0"/>
              <a:t>Si determina il volume della soluzione da analizzare.</a:t>
            </a:r>
          </a:p>
          <a:p>
            <a:pPr marL="457200" indent="-457200">
              <a:spcAft>
                <a:spcPts val="1000"/>
              </a:spcAft>
              <a:buClrTx/>
              <a:buSzPct val="80000"/>
              <a:buFont typeface="+mj-lt"/>
              <a:buAutoNum type="arabicPeriod"/>
            </a:pPr>
            <a:r>
              <a:rPr lang="it-IT" dirty="0"/>
              <a:t>Si aggiunge un indicatore colorimetrico.</a:t>
            </a:r>
          </a:p>
          <a:p>
            <a:pPr marL="457200" indent="-457200">
              <a:spcAft>
                <a:spcPts val="1000"/>
              </a:spcAft>
              <a:buClrTx/>
              <a:buSzPct val="80000"/>
              <a:buFont typeface="+mj-lt"/>
              <a:buAutoNum type="arabicPeriod"/>
            </a:pPr>
            <a:r>
              <a:rPr lang="it-IT" dirty="0"/>
              <a:t>Si aggiunge gradualmente una specie in una soluzione a concentrazione e volume noti, detta </a:t>
            </a:r>
            <a:r>
              <a:rPr lang="it-IT" b="1" dirty="0"/>
              <a:t>titolante</a:t>
            </a:r>
            <a:r>
              <a:rPr lang="it-IT" dirty="0"/>
              <a:t>, fino a quando le quantità di H</a:t>
            </a:r>
            <a:r>
              <a:rPr lang="it-IT" baseline="30000" dirty="0"/>
              <a:t>+</a:t>
            </a:r>
            <a:r>
              <a:rPr lang="it-IT" dirty="0"/>
              <a:t> e OH</a:t>
            </a:r>
            <a:r>
              <a:rPr lang="it-IT" baseline="30000" dirty="0"/>
              <a:t>–</a:t>
            </a:r>
            <a:r>
              <a:rPr lang="it-IT" dirty="0"/>
              <a:t> diventano uguali e avviene il viraggio dell’indicatore (</a:t>
            </a:r>
            <a:r>
              <a:rPr lang="it-IT" i="1" dirty="0"/>
              <a:t>punto di equivalenza</a:t>
            </a:r>
            <a:r>
              <a:rPr lang="it-IT" dirty="0"/>
              <a:t>).</a:t>
            </a:r>
          </a:p>
          <a:p>
            <a:pPr marL="457200" indent="-457200">
              <a:spcAft>
                <a:spcPts val="1000"/>
              </a:spcAft>
              <a:buClrTx/>
              <a:buSzPct val="80000"/>
              <a:buFont typeface="+mj-lt"/>
              <a:buAutoNum type="arabicPeriod"/>
            </a:pPr>
            <a:r>
              <a:rPr lang="it-IT" dirty="0"/>
              <a:t>Misurando il volume di titolante aggiunto e calcolando il numero di moli si può risale alla concentrazione della soluzione che titolata.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93F51F3-BCB2-49F0-AB75-DEC22D2A75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dirty="0"/>
              <a:t>Brady, </a:t>
            </a:r>
            <a:r>
              <a:rPr lang="it-IT" altLang="it-IT" dirty="0" err="1"/>
              <a:t>Jespersen</a:t>
            </a:r>
            <a:r>
              <a:rPr lang="it-IT" altLang="it-IT" dirty="0"/>
              <a:t>, </a:t>
            </a:r>
            <a:r>
              <a:rPr lang="it-IT" altLang="it-IT" dirty="0" err="1"/>
              <a:t>Hyslop</a:t>
            </a:r>
            <a:r>
              <a:rPr lang="it-IT" altLang="it-IT" dirty="0"/>
              <a:t>, </a:t>
            </a:r>
            <a:r>
              <a:rPr lang="it-IT" altLang="it-IT" dirty="0" err="1"/>
              <a:t>Pignocchino</a:t>
            </a:r>
            <a:r>
              <a:rPr lang="it-IT" altLang="it-IT" dirty="0"/>
              <a:t> </a:t>
            </a:r>
            <a:r>
              <a:rPr lang="it-IT" altLang="it-IT" i="1" dirty="0" err="1"/>
              <a:t>Chimica.blu</a:t>
            </a:r>
            <a:r>
              <a:rPr lang="it-IT" altLang="it-IT" i="1" dirty="0"/>
              <a:t> seconda edizione </a:t>
            </a:r>
            <a:r>
              <a:rPr lang="it-IT" altLang="it-IT" dirty="0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1908358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A1DB9F-FE58-4B8A-B9A3-4DD2AD6ED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titolazioni acido-base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DB0A72-CF37-4392-B7C4-B6F831E64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2448272"/>
          </a:xfrm>
        </p:spPr>
        <p:txBody>
          <a:bodyPr/>
          <a:lstStyle/>
          <a:p>
            <a:r>
              <a:rPr lang="it-IT" dirty="0"/>
              <a:t>Curva di titolazione di un </a:t>
            </a:r>
            <a:r>
              <a:rPr lang="it-IT" b="1" dirty="0"/>
              <a:t>acido forte</a:t>
            </a:r>
            <a:r>
              <a:rPr lang="it-IT" dirty="0"/>
              <a:t> con una </a:t>
            </a:r>
            <a:r>
              <a:rPr lang="it-IT" b="1" dirty="0"/>
              <a:t>base forte</a:t>
            </a:r>
            <a:r>
              <a:rPr lang="it-IT" dirty="0"/>
              <a:t>.</a:t>
            </a:r>
          </a:p>
          <a:p>
            <a:r>
              <a:rPr lang="it-IT" dirty="0"/>
              <a:t>In prossimità del punto di equivalenza, aggiunte minime di base causano una brusca impennata della curva che poi, altrettanto improvvisamente, torna a essere quasi piatta.</a:t>
            </a:r>
          </a:p>
          <a:p>
            <a:r>
              <a:rPr lang="it-IT" dirty="0"/>
              <a:t>Il punto di equivalenza si trova a pH 7,00.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DDC2880-3058-4C8A-A17B-2797B81C15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E4A8440-6473-4316-9671-765751C95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629564"/>
            <a:ext cx="5408992" cy="2850518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1B8C82CA-87A8-4C77-AF8A-1C2126327903}"/>
              </a:ext>
            </a:extLst>
          </p:cNvPr>
          <p:cNvSpPr/>
          <p:nvPr/>
        </p:nvSpPr>
        <p:spPr>
          <a:xfrm>
            <a:off x="6084168" y="4593902"/>
            <a:ext cx="2530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rgbClr val="808080"/>
                </a:solidFill>
                <a:latin typeface="+mn-lt"/>
              </a:rPr>
              <a:t>Titolazione di 25,00 </a:t>
            </a:r>
            <a:r>
              <a:rPr lang="it-IT" sz="1800" dirty="0" err="1">
                <a:solidFill>
                  <a:srgbClr val="808080"/>
                </a:solidFill>
                <a:latin typeface="+mn-lt"/>
              </a:rPr>
              <a:t>mL</a:t>
            </a:r>
            <a:r>
              <a:rPr lang="it-IT" sz="1800" dirty="0">
                <a:solidFill>
                  <a:srgbClr val="808080"/>
                </a:solidFill>
                <a:latin typeface="+mn-lt"/>
              </a:rPr>
              <a:t> di </a:t>
            </a:r>
            <a:r>
              <a:rPr lang="it-IT" sz="1800" dirty="0" err="1">
                <a:solidFill>
                  <a:srgbClr val="808080"/>
                </a:solidFill>
                <a:latin typeface="+mn-lt"/>
              </a:rPr>
              <a:t>HCl</a:t>
            </a:r>
            <a:r>
              <a:rPr lang="it-IT" sz="1800" dirty="0">
                <a:solidFill>
                  <a:srgbClr val="808080"/>
                </a:solidFill>
                <a:latin typeface="+mn-lt"/>
              </a:rPr>
              <a:t> 0,200 M con </a:t>
            </a:r>
            <a:r>
              <a:rPr lang="it-IT" sz="1800" dirty="0" err="1">
                <a:solidFill>
                  <a:srgbClr val="808080"/>
                </a:solidFill>
                <a:latin typeface="+mn-lt"/>
              </a:rPr>
              <a:t>NaOH</a:t>
            </a:r>
            <a:r>
              <a:rPr lang="it-IT" sz="1800" dirty="0">
                <a:solidFill>
                  <a:srgbClr val="808080"/>
                </a:solidFill>
                <a:latin typeface="+mn-lt"/>
              </a:rPr>
              <a:t> 0,200 M.</a:t>
            </a:r>
          </a:p>
        </p:txBody>
      </p:sp>
    </p:spTree>
    <p:extLst>
      <p:ext uri="{BB962C8B-B14F-4D97-AF65-F5344CB8AC3E}">
        <p14:creationId xmlns:p14="http://schemas.microsoft.com/office/powerpoint/2010/main" val="3718897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A1DB9F-FE58-4B8A-B9A3-4DD2AD6ED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titolazioni acido-base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DB0A72-CF37-4392-B7C4-B6F831E64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1903922"/>
          </a:xfrm>
        </p:spPr>
        <p:txBody>
          <a:bodyPr/>
          <a:lstStyle/>
          <a:p>
            <a:r>
              <a:rPr lang="it-IT" dirty="0"/>
              <a:t>Curva di titolazione di un </a:t>
            </a:r>
            <a:r>
              <a:rPr lang="it-IT" b="1" dirty="0"/>
              <a:t>acido debole</a:t>
            </a:r>
            <a:r>
              <a:rPr lang="it-IT" dirty="0"/>
              <a:t> con una </a:t>
            </a:r>
            <a:r>
              <a:rPr lang="it-IT" b="1" dirty="0"/>
              <a:t>base forte</a:t>
            </a:r>
            <a:r>
              <a:rPr lang="it-IT" dirty="0"/>
              <a:t>.</a:t>
            </a:r>
          </a:p>
          <a:p>
            <a:r>
              <a:rPr lang="it-IT" dirty="0"/>
              <a:t>Prima del punto di equivalenza per calcolare il pH dobbiamo usare </a:t>
            </a:r>
            <a:r>
              <a:rPr lang="it-IT" i="1" dirty="0"/>
              <a:t>K</a:t>
            </a:r>
            <a:r>
              <a:rPr lang="it-IT" baseline="-25000" dirty="0"/>
              <a:t>a</a:t>
            </a:r>
            <a:r>
              <a:rPr lang="it-IT" dirty="0"/>
              <a:t>.</a:t>
            </a:r>
          </a:p>
          <a:p>
            <a:r>
              <a:rPr lang="it-IT" dirty="0"/>
              <a:t>Dal punto di equivalenza in poi dobbiamo usare </a:t>
            </a:r>
            <a:r>
              <a:rPr lang="it-IT" i="1" dirty="0"/>
              <a:t>K</a:t>
            </a:r>
            <a:r>
              <a:rPr lang="it-IT" baseline="-25000" dirty="0"/>
              <a:t>b</a:t>
            </a:r>
            <a:r>
              <a:rPr lang="it-IT" dirty="0"/>
              <a:t>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DDC2880-3058-4C8A-A17B-2797B81C15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25C3092-8CF7-4916-9641-8E17B30B7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01008"/>
            <a:ext cx="4927187" cy="2887504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25D5565F-FA1F-4BDE-B0B5-39770908E58E}"/>
              </a:ext>
            </a:extLst>
          </p:cNvPr>
          <p:cNvSpPr/>
          <p:nvPr/>
        </p:nvSpPr>
        <p:spPr>
          <a:xfrm>
            <a:off x="5796136" y="4509120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rgbClr val="808080"/>
                </a:solidFill>
                <a:latin typeface="+mn-lt"/>
              </a:rPr>
              <a:t>Titolazione di 25,00 </a:t>
            </a:r>
            <a:r>
              <a:rPr lang="it-IT" sz="1800" dirty="0" err="1">
                <a:solidFill>
                  <a:srgbClr val="808080"/>
                </a:solidFill>
                <a:latin typeface="+mn-lt"/>
              </a:rPr>
              <a:t>mL</a:t>
            </a:r>
            <a:r>
              <a:rPr lang="it-IT" sz="1800" dirty="0">
                <a:solidFill>
                  <a:srgbClr val="808080"/>
                </a:solidFill>
                <a:latin typeface="+mn-lt"/>
              </a:rPr>
              <a:t> di acido acetico 0,200 M con </a:t>
            </a:r>
            <a:r>
              <a:rPr lang="it-IT" sz="1800" dirty="0" err="1">
                <a:solidFill>
                  <a:srgbClr val="808080"/>
                </a:solidFill>
                <a:latin typeface="+mn-lt"/>
              </a:rPr>
              <a:t>NaOH</a:t>
            </a:r>
            <a:r>
              <a:rPr lang="it-IT" sz="1800" dirty="0">
                <a:solidFill>
                  <a:srgbClr val="808080"/>
                </a:solidFill>
                <a:latin typeface="+mn-lt"/>
              </a:rPr>
              <a:t> 0,200 M.</a:t>
            </a:r>
          </a:p>
        </p:txBody>
      </p:sp>
    </p:spTree>
    <p:extLst>
      <p:ext uri="{BB962C8B-B14F-4D97-AF65-F5344CB8AC3E}">
        <p14:creationId xmlns:p14="http://schemas.microsoft.com/office/powerpoint/2010/main" val="3669495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A1DB9F-FE58-4B8A-B9A3-4DD2AD6ED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titolazioni acido-base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DB0A72-CF37-4392-B7C4-B6F831E64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1903922"/>
          </a:xfrm>
        </p:spPr>
        <p:txBody>
          <a:bodyPr/>
          <a:lstStyle/>
          <a:p>
            <a:r>
              <a:rPr lang="it-IT" dirty="0"/>
              <a:t>Curva di titolazione di una </a:t>
            </a:r>
            <a:r>
              <a:rPr lang="it-IT" b="1" dirty="0"/>
              <a:t>base debole</a:t>
            </a:r>
            <a:r>
              <a:rPr lang="it-IT" dirty="0"/>
              <a:t> con un </a:t>
            </a:r>
            <a:r>
              <a:rPr lang="it-IT" b="1" dirty="0"/>
              <a:t>acido forte</a:t>
            </a:r>
            <a:r>
              <a:rPr lang="it-IT" dirty="0"/>
              <a:t>.</a:t>
            </a:r>
          </a:p>
          <a:p>
            <a:r>
              <a:rPr lang="it-IT" dirty="0"/>
              <a:t>Prima del punto di equivalenza per calcolare il pH dobbiamo usare </a:t>
            </a:r>
            <a:r>
              <a:rPr lang="it-IT" i="1" dirty="0"/>
              <a:t>K</a:t>
            </a:r>
            <a:r>
              <a:rPr lang="it-IT" baseline="-25000" dirty="0"/>
              <a:t>b</a:t>
            </a:r>
            <a:r>
              <a:rPr lang="it-IT" dirty="0"/>
              <a:t>.</a:t>
            </a:r>
          </a:p>
          <a:p>
            <a:r>
              <a:rPr lang="it-IT" dirty="0"/>
              <a:t>Dal punto di equivalenza in poi dobbiamo usare </a:t>
            </a:r>
            <a:r>
              <a:rPr lang="it-IT" i="1" dirty="0"/>
              <a:t>K</a:t>
            </a:r>
            <a:r>
              <a:rPr lang="it-IT" baseline="-25000" dirty="0"/>
              <a:t>a</a:t>
            </a:r>
            <a:r>
              <a:rPr lang="it-IT" dirty="0"/>
              <a:t>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DDC2880-3058-4C8A-A17B-2797B81C15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5D5565F-FA1F-4BDE-B0B5-39770908E58E}"/>
              </a:ext>
            </a:extLst>
          </p:cNvPr>
          <p:cNvSpPr/>
          <p:nvPr/>
        </p:nvSpPr>
        <p:spPr>
          <a:xfrm>
            <a:off x="5796136" y="4509120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rgbClr val="808080"/>
                </a:solidFill>
                <a:latin typeface="+mn-lt"/>
              </a:rPr>
              <a:t>Titolazione di 25,00 </a:t>
            </a:r>
            <a:r>
              <a:rPr lang="it-IT" sz="1800" dirty="0" err="1">
                <a:solidFill>
                  <a:srgbClr val="808080"/>
                </a:solidFill>
                <a:latin typeface="+mn-lt"/>
              </a:rPr>
              <a:t>mL</a:t>
            </a:r>
            <a:r>
              <a:rPr lang="it-IT" sz="1800" dirty="0">
                <a:solidFill>
                  <a:srgbClr val="808080"/>
                </a:solidFill>
                <a:latin typeface="+mn-lt"/>
              </a:rPr>
              <a:t> di NH</a:t>
            </a:r>
            <a:r>
              <a:rPr lang="it-IT" sz="1800" baseline="-25000" dirty="0">
                <a:solidFill>
                  <a:srgbClr val="808080"/>
                </a:solidFill>
                <a:latin typeface="+mn-lt"/>
              </a:rPr>
              <a:t>3</a:t>
            </a:r>
            <a:r>
              <a:rPr lang="it-IT" sz="1800" dirty="0">
                <a:solidFill>
                  <a:srgbClr val="808080"/>
                </a:solidFill>
                <a:latin typeface="+mn-lt"/>
              </a:rPr>
              <a:t> 0,200 M con</a:t>
            </a:r>
            <a:br>
              <a:rPr lang="it-IT" sz="1800" dirty="0">
                <a:solidFill>
                  <a:srgbClr val="808080"/>
                </a:solidFill>
                <a:latin typeface="+mn-lt"/>
              </a:rPr>
            </a:br>
            <a:r>
              <a:rPr lang="it-IT" sz="1800" dirty="0" err="1">
                <a:solidFill>
                  <a:srgbClr val="808080"/>
                </a:solidFill>
                <a:latin typeface="+mn-lt"/>
              </a:rPr>
              <a:t>HCl</a:t>
            </a:r>
            <a:r>
              <a:rPr lang="it-IT" sz="1800" dirty="0">
                <a:solidFill>
                  <a:srgbClr val="808080"/>
                </a:solidFill>
                <a:latin typeface="+mn-lt"/>
              </a:rPr>
              <a:t> 0,200 M.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53A7C1D-DD1B-4EF7-8779-A73EC9BC8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29000"/>
            <a:ext cx="4927187" cy="292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56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A27B5E-7BA2-4F46-B470-A9F587FC2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8080"/>
                </a:solidFill>
                <a:latin typeface="AlrightSans-Black"/>
              </a:rPr>
              <a:t>LA CHIMICA CON METODO</a:t>
            </a:r>
            <a:endParaRPr lang="it-IT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F9D8C034-144F-4397-B341-0C15EA0F7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16" y="1340768"/>
            <a:ext cx="8219256" cy="5040560"/>
          </a:xfrm>
        </p:spPr>
        <p:txBody>
          <a:bodyPr/>
          <a:lstStyle/>
          <a:p>
            <a:pPr marL="342900" lvl="0" indent="-342900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  <a:buFont typeface="Arial" panose="020B0604020202020204" pitchFamily="34" charset="0"/>
              <a:buChar char="►"/>
            </a:pPr>
            <a:r>
              <a:rPr lang="it-IT" sz="2000" b="1" dirty="0"/>
              <a:t>Come si prepara una titolazione acido-base?</a:t>
            </a:r>
            <a:br>
              <a:rPr lang="it-IT" sz="2000" dirty="0">
                <a:solidFill>
                  <a:srgbClr val="000000"/>
                </a:solidFill>
              </a:rPr>
            </a:br>
            <a:r>
              <a:rPr lang="it-IT" sz="2000" dirty="0">
                <a:solidFill>
                  <a:srgbClr val="000000"/>
                </a:solidFill>
              </a:rPr>
              <a:t>Uno studente ha a disposizione una soluzione di acido cloridrico di cui conosce approssimativamente la molarità (0,1 M) e di cui desidera determinare la concentrazione esatta. Trasferisce quindi 25,00 </a:t>
            </a:r>
            <a:r>
              <a:rPr lang="it-IT" sz="2000" dirty="0" err="1">
                <a:solidFill>
                  <a:srgbClr val="000000"/>
                </a:solidFill>
              </a:rPr>
              <a:t>mL</a:t>
            </a:r>
            <a:r>
              <a:rPr lang="it-IT" sz="2000" dirty="0">
                <a:solidFill>
                  <a:srgbClr val="000000"/>
                </a:solidFill>
              </a:rPr>
              <a:t> della soluzione in un recipiente e, dopo aver aggiunto qualche goccia di indicatore, inizia la titolazione facendo gocciolare dalla buretta una soluzione standard di </a:t>
            </a:r>
            <a:r>
              <a:rPr lang="it-IT" sz="2000" dirty="0" err="1">
                <a:solidFill>
                  <a:srgbClr val="000000"/>
                </a:solidFill>
              </a:rPr>
              <a:t>NaOH</a:t>
            </a:r>
            <a:r>
              <a:rPr lang="it-IT" sz="2000" dirty="0">
                <a:solidFill>
                  <a:srgbClr val="000000"/>
                </a:solidFill>
              </a:rPr>
              <a:t> 0,0775 M. Perviene al punto finale della titolazione dopo aver aggiunto al recipiente 37,46 </a:t>
            </a:r>
            <a:r>
              <a:rPr lang="it-IT" sz="2000" dirty="0" err="1">
                <a:solidFill>
                  <a:srgbClr val="000000"/>
                </a:solidFill>
              </a:rPr>
              <a:t>mL</a:t>
            </a:r>
            <a:r>
              <a:rPr lang="it-IT" sz="2000" dirty="0">
                <a:solidFill>
                  <a:srgbClr val="000000"/>
                </a:solidFill>
              </a:rPr>
              <a:t> esatti di soluzione standard. Qual è la molarità della soluzione di </a:t>
            </a:r>
            <a:r>
              <a:rPr lang="it-IT" sz="2000" dirty="0" err="1">
                <a:solidFill>
                  <a:srgbClr val="000000"/>
                </a:solidFill>
              </a:rPr>
              <a:t>HCl</a:t>
            </a:r>
            <a:r>
              <a:rPr lang="it-IT" sz="200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2DD77D-90F4-4963-9D64-6D47E44FDD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dirty="0"/>
              <a:t>Brady, </a:t>
            </a:r>
            <a:r>
              <a:rPr lang="it-IT" altLang="it-IT" dirty="0" err="1"/>
              <a:t>Jespersen</a:t>
            </a:r>
            <a:r>
              <a:rPr lang="it-IT" altLang="it-IT" dirty="0"/>
              <a:t>, </a:t>
            </a:r>
            <a:r>
              <a:rPr lang="it-IT" altLang="it-IT" dirty="0" err="1"/>
              <a:t>Hyslop</a:t>
            </a:r>
            <a:r>
              <a:rPr lang="it-IT" altLang="it-IT" dirty="0"/>
              <a:t>, </a:t>
            </a:r>
            <a:r>
              <a:rPr lang="it-IT" altLang="it-IT" dirty="0" err="1"/>
              <a:t>Pignocchino</a:t>
            </a:r>
            <a:r>
              <a:rPr lang="it-IT" altLang="it-IT" dirty="0"/>
              <a:t> </a:t>
            </a:r>
            <a:r>
              <a:rPr lang="it-IT" altLang="it-IT" i="1" dirty="0" err="1"/>
              <a:t>Chimica.blu</a:t>
            </a:r>
            <a:r>
              <a:rPr lang="it-IT" altLang="it-IT" i="1" dirty="0"/>
              <a:t> seconda edizione </a:t>
            </a:r>
            <a:r>
              <a:rPr lang="it-IT" altLang="it-IT" dirty="0"/>
              <a:t>© Zanichelli 2020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75B53534-2613-4354-955E-542C54D2B5E9}"/>
              </a:ext>
            </a:extLst>
          </p:cNvPr>
          <p:cNvCxnSpPr>
            <a:cxnSpLocks/>
          </p:cNvCxnSpPr>
          <p:nvPr/>
        </p:nvCxnSpPr>
        <p:spPr bwMode="auto">
          <a:xfrm>
            <a:off x="455051" y="1362672"/>
            <a:ext cx="2149" cy="48746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9926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ECE059-323C-4704-99A1-ECCE4EC23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Titolazioni di ossidoriduzione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EAA466F8-D8B9-400E-BA3A-3622525C5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3928" y="1340768"/>
            <a:ext cx="4752528" cy="4392488"/>
          </a:xfrm>
        </p:spPr>
        <p:txBody>
          <a:bodyPr/>
          <a:lstStyle/>
          <a:p>
            <a:r>
              <a:rPr lang="it-IT" dirty="0"/>
              <a:t>Nelle </a:t>
            </a:r>
            <a:r>
              <a:rPr lang="it-IT" b="1" dirty="0"/>
              <a:t>titolazioni delle specie redox</a:t>
            </a:r>
            <a:r>
              <a:rPr lang="it-IT" dirty="0"/>
              <a:t>, si utilizza una specie ossidante (o riducente) in soluzione per titolare una specie riducente (o ossidante) anch’essa in soluzione.</a:t>
            </a:r>
          </a:p>
          <a:p>
            <a:r>
              <a:rPr lang="it-IT" dirty="0"/>
              <a:t>Per identificare il punto di fine titolazione si può sfruttare la variazione cromatica di un indicatore oppure di uno dei reagenti coinvolti nella reazione di ossidoriduzione.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C86BDB0-C6D9-4DCA-BF0B-5AD1D2DC8E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4F6E106-06E0-47F4-BAA6-DEF06531A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80810"/>
            <a:ext cx="3206318" cy="455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78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>
            <a:extLst>
              <a:ext uri="{FF2B5EF4-FFF2-40B4-BE49-F238E27FC236}">
                <a16:creationId xmlns:a16="http://schemas.microsoft.com/office/drawing/2014/main" id="{7DEDD1A8-F772-48FF-91A5-6606F996E59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00113" y="476250"/>
            <a:ext cx="7416800" cy="914400"/>
          </a:xfrm>
        </p:spPr>
        <p:txBody>
          <a:bodyPr/>
          <a:lstStyle/>
          <a:p>
            <a:r>
              <a:rPr lang="it-IT" altLang="it-IT"/>
              <a:t>James E. Brady</a:t>
            </a:r>
            <a:br>
              <a:rPr lang="it-IT" altLang="it-IT"/>
            </a:br>
            <a:r>
              <a:rPr lang="it-IT" altLang="it-IT"/>
              <a:t>Neil D. Jespersen</a:t>
            </a:r>
            <a:br>
              <a:rPr lang="it-IT" altLang="it-IT"/>
            </a:br>
            <a:r>
              <a:rPr lang="it-IT" altLang="it-IT"/>
              <a:t>Alison Hyslop</a:t>
            </a:r>
            <a:br>
              <a:rPr lang="it-IT" altLang="it-IT"/>
            </a:br>
            <a:r>
              <a:rPr lang="it-IT" altLang="it-IT"/>
              <a:t>Maria Cristina Pignocchino</a:t>
            </a:r>
          </a:p>
        </p:txBody>
      </p:sp>
      <p:sp>
        <p:nvSpPr>
          <p:cNvPr id="14339" name="Sottotitolo 2">
            <a:extLst>
              <a:ext uri="{FF2B5EF4-FFF2-40B4-BE49-F238E27FC236}">
                <a16:creationId xmlns:a16="http://schemas.microsoft.com/office/drawing/2014/main" id="{9C33259D-D29D-4A7E-845F-836B2ED3395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00113" y="2635250"/>
            <a:ext cx="7416800" cy="2057400"/>
          </a:xfrm>
        </p:spPr>
        <p:txBody>
          <a:bodyPr/>
          <a:lstStyle/>
          <a:p>
            <a:r>
              <a:rPr lang="en-GB" altLang="en-US"/>
              <a:t>Chimica.blu </a:t>
            </a:r>
            <a:r>
              <a:rPr lang="en-GB" altLang="en-US" sz="5400"/>
              <a:t>seconda edizione</a:t>
            </a:r>
            <a:endParaRPr lang="it-IT" altLang="it-IT" sz="5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A541E6-0669-4FBA-9E91-4979423FD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Sali insolubili</a:t>
            </a:r>
            <a:br>
              <a:rPr lang="it-IT" dirty="0"/>
            </a:br>
            <a:r>
              <a:rPr lang="it-IT" dirty="0"/>
              <a:t>ed equilibri in soluzione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B2D94E23-27B2-49BB-986C-61BE1306F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114800"/>
          </a:xfrm>
        </p:spPr>
        <p:txBody>
          <a:bodyPr/>
          <a:lstStyle/>
          <a:p>
            <a:r>
              <a:rPr lang="it-IT" dirty="0"/>
              <a:t>Il </a:t>
            </a:r>
            <a:r>
              <a:rPr lang="it-IT" b="1" dirty="0"/>
              <a:t>prodotto di solubilità </a:t>
            </a:r>
            <a:r>
              <a:rPr lang="it-IT" b="1" i="1" dirty="0" err="1"/>
              <a:t>K</a:t>
            </a:r>
            <a:r>
              <a:rPr lang="it-IT" b="1" baseline="-25000" dirty="0" err="1"/>
              <a:t>ps</a:t>
            </a:r>
            <a:r>
              <a:rPr lang="it-IT" b="1" dirty="0"/>
              <a:t> </a:t>
            </a:r>
            <a:r>
              <a:rPr lang="it-IT" dirty="0"/>
              <a:t>è la costante di equilibrio che si instaura, in una soluzione </a:t>
            </a:r>
            <a:r>
              <a:rPr lang="it-IT" i="1" dirty="0"/>
              <a:t>satura</a:t>
            </a:r>
            <a:r>
              <a:rPr lang="it-IT" dirty="0"/>
              <a:t>, tra il composto </a:t>
            </a:r>
            <a:r>
              <a:rPr lang="it-IT" dirty="0" err="1"/>
              <a:t>indisciolto</a:t>
            </a:r>
            <a:r>
              <a:rPr lang="it-IT" dirty="0"/>
              <a:t> e i corrispondenti ioni in soluzione.</a:t>
            </a:r>
          </a:p>
          <a:p>
            <a:pPr algn="ctr">
              <a:spcAft>
                <a:spcPts val="0"/>
              </a:spcAft>
            </a:pPr>
            <a:r>
              <a:rPr lang="it-IT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AgCl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it-IT" i="1" dirty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) ⟶ Ag</a:t>
            </a:r>
            <a:r>
              <a:rPr lang="it-IT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it-IT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aq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) + Cl</a:t>
            </a:r>
            <a:r>
              <a:rPr lang="it-IT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–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it-IT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aq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pPr algn="ctr"/>
            <a:r>
              <a:rPr lang="it-IT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(in una soluzione satura di </a:t>
            </a:r>
            <a:r>
              <a:rPr lang="it-IT" sz="1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AgCl</a:t>
            </a:r>
            <a:r>
              <a:rPr lang="it-IT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r>
              <a:rPr lang="it-IT" dirty="0"/>
              <a:t>Sappiamo che l’equilibrio chimico non viene influenzato dalla presenza di solidi, quindi a una data temperatura:</a:t>
            </a:r>
          </a:p>
          <a:p>
            <a:pPr algn="ctr"/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[Ag</a:t>
            </a:r>
            <a:r>
              <a:rPr lang="it-IT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][Cl</a:t>
            </a:r>
            <a:r>
              <a:rPr lang="it-IT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–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] = </a:t>
            </a:r>
            <a:r>
              <a:rPr lang="it-IT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r>
              <a:rPr lang="it-IT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ps</a:t>
            </a:r>
            <a:endParaRPr lang="it-IT" sz="1800" baseline="-25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FAF5F3E-8F92-4399-8683-8C9119506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1856205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A541E6-0669-4FBA-9E91-4979423FD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Sali insolubili</a:t>
            </a:r>
            <a:br>
              <a:rPr lang="it-IT" dirty="0"/>
            </a:br>
            <a:r>
              <a:rPr lang="it-IT" dirty="0"/>
              <a:t>ed equilibri in soluzione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B2D94E23-27B2-49BB-986C-61BE1306F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1011560"/>
          </a:xfrm>
        </p:spPr>
        <p:txBody>
          <a:bodyPr/>
          <a:lstStyle/>
          <a:p>
            <a:r>
              <a:rPr lang="it-IT" dirty="0"/>
              <a:t>Nelle </a:t>
            </a:r>
            <a:r>
              <a:rPr lang="it-IT" b="1" dirty="0"/>
              <a:t>titolazioni di precipitazione </a:t>
            </a:r>
            <a:r>
              <a:rPr lang="it-IT" dirty="0"/>
              <a:t>il titolante deve reagire con l’analita per dare un composto insolubile.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FAF5F3E-8F92-4399-8683-8C9119506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D6870DB-5829-43F6-909E-07F679D09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09" y="2558008"/>
            <a:ext cx="2455202" cy="3463280"/>
          </a:xfrm>
          <a:prstGeom prst="rect">
            <a:avLst/>
          </a:prstGeom>
        </p:spPr>
      </p:pic>
      <p:sp>
        <p:nvSpPr>
          <p:cNvPr id="6" name="Segnaposto contenuto 4">
            <a:extLst>
              <a:ext uri="{FF2B5EF4-FFF2-40B4-BE49-F238E27FC236}">
                <a16:creationId xmlns:a16="http://schemas.microsoft.com/office/drawing/2014/main" id="{E5707448-2E0B-4861-902B-11397DEEFF4E}"/>
              </a:ext>
            </a:extLst>
          </p:cNvPr>
          <p:cNvSpPr txBox="1">
            <a:spLocks/>
          </p:cNvSpPr>
          <p:nvPr/>
        </p:nvSpPr>
        <p:spPr bwMode="auto">
          <a:xfrm>
            <a:off x="3275856" y="2460722"/>
            <a:ext cx="5553000" cy="356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1500"/>
              </a:spcAft>
              <a:buClr>
                <a:srgbClr val="FF0000"/>
              </a:buClr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292100" indent="0" algn="l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ts val="1500"/>
              </a:spcAft>
              <a:buClr>
                <a:srgbClr val="FF0000"/>
              </a:buClr>
              <a:buFont typeface="Times" panose="02020603050405020304" pitchFamily="18" charset="0"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54100" indent="190500" algn="l" rtl="0" eaLnBrk="0" fontAlgn="base" hangingPunct="0">
              <a:spcBef>
                <a:spcPct val="0"/>
              </a:spcBef>
              <a:spcAft>
                <a:spcPts val="1500"/>
              </a:spcAft>
              <a:buClr>
                <a:schemeClr val="tx1"/>
              </a:buClr>
              <a:buFont typeface="Times" panose="02020603050405020304" pitchFamily="18" charset="0"/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435100" indent="185738" algn="l" rtl="0" eaLnBrk="0" fontAlgn="base" hangingPunct="0">
              <a:spcBef>
                <a:spcPct val="0"/>
              </a:spcBef>
              <a:spcAft>
                <a:spcPts val="150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1816100" indent="190500" algn="l" rtl="0" eaLnBrk="0" fontAlgn="base" hangingPunct="0">
              <a:spcBef>
                <a:spcPct val="20000"/>
              </a:spcBef>
              <a:spcAft>
                <a:spcPts val="1500"/>
              </a:spcAft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73300" indent="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730500" indent="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87700" indent="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44900" indent="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/>
            <a:r>
              <a:rPr lang="it-IT" b="1" kern="0" dirty="0"/>
              <a:t>Metodo di Mohr</a:t>
            </a:r>
            <a:r>
              <a:rPr lang="it-IT" kern="0" dirty="0"/>
              <a:t>: metodo </a:t>
            </a:r>
            <a:r>
              <a:rPr lang="it-IT" kern="0" dirty="0" err="1"/>
              <a:t>argentometrico</a:t>
            </a:r>
            <a:r>
              <a:rPr lang="it-IT" kern="0" dirty="0"/>
              <a:t> che prevede l’uso di una soluzione di AgNO</a:t>
            </a:r>
            <a:r>
              <a:rPr lang="it-IT" kern="0" baseline="-25000" dirty="0"/>
              <a:t>3 </a:t>
            </a:r>
            <a:r>
              <a:rPr lang="it-IT" kern="0" dirty="0"/>
              <a:t>come titolante e dello ione cromato (CrO</a:t>
            </a:r>
            <a:r>
              <a:rPr lang="it-IT" kern="0" baseline="-25000" dirty="0"/>
              <a:t>4</a:t>
            </a:r>
            <a:r>
              <a:rPr lang="it-IT" kern="0" baseline="30000" dirty="0"/>
              <a:t>2–</a:t>
            </a:r>
            <a:r>
              <a:rPr lang="it-IT" kern="0" dirty="0"/>
              <a:t>) come indicatore che reagisce con Ag</a:t>
            </a:r>
            <a:r>
              <a:rPr lang="it-IT" kern="0" baseline="30000" dirty="0"/>
              <a:t>+</a:t>
            </a:r>
            <a:r>
              <a:rPr lang="it-IT" kern="0" dirty="0"/>
              <a:t> per dare Ag</a:t>
            </a:r>
            <a:r>
              <a:rPr lang="it-IT" kern="0" baseline="-25000" dirty="0"/>
              <a:t>2</a:t>
            </a:r>
            <a:r>
              <a:rPr lang="it-IT" kern="0" dirty="0"/>
              <a:t>CrO</a:t>
            </a:r>
            <a:r>
              <a:rPr lang="it-IT" kern="0" baseline="-25000" dirty="0"/>
              <a:t>4</a:t>
            </a:r>
            <a:r>
              <a:rPr lang="it-IT" kern="0" dirty="0"/>
              <a:t>, un composto rosso mattone, che si forma dopo che hanno reagito tutti gli ioni cloruro o bromuro presenti in soluzione.</a:t>
            </a:r>
          </a:p>
        </p:txBody>
      </p:sp>
    </p:spTree>
    <p:extLst>
      <p:ext uri="{BB962C8B-B14F-4D97-AF65-F5344CB8AC3E}">
        <p14:creationId xmlns:p14="http://schemas.microsoft.com/office/powerpoint/2010/main" val="3880859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A541E6-0669-4FBA-9E91-4979423FD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Sali insolubili</a:t>
            </a:r>
            <a:br>
              <a:rPr lang="it-IT" dirty="0"/>
            </a:br>
            <a:r>
              <a:rPr lang="it-IT" dirty="0"/>
              <a:t>ed equilibri in soluzione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B2D94E23-27B2-49BB-986C-61BE1306F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930552"/>
          </a:xfrm>
        </p:spPr>
        <p:txBody>
          <a:bodyPr/>
          <a:lstStyle/>
          <a:p>
            <a:r>
              <a:rPr lang="it-IT" dirty="0"/>
              <a:t>Soluzioni </a:t>
            </a:r>
            <a:r>
              <a:rPr lang="it-IT" i="1" dirty="0"/>
              <a:t>insature →</a:t>
            </a:r>
            <a:r>
              <a:rPr lang="it-IT" dirty="0"/>
              <a:t> il prodotto ionico dipende dalla concentrazione del sale.</a:t>
            </a:r>
          </a:p>
          <a:p>
            <a:r>
              <a:rPr lang="it-IT" dirty="0"/>
              <a:t>Soluzioni </a:t>
            </a:r>
            <a:r>
              <a:rPr lang="it-IT" i="1" dirty="0"/>
              <a:t>sature → </a:t>
            </a:r>
            <a:r>
              <a:rPr lang="it-IT" dirty="0"/>
              <a:t>il prodotto ionico è costante: solo in questo caso il prodotto ionico è uguale al prodotto di solubilità.</a:t>
            </a:r>
          </a:p>
          <a:p>
            <a:r>
              <a:rPr lang="it-IT" dirty="0"/>
              <a:t>La concentrazione molare del sale nella sua soluzione satura è la </a:t>
            </a:r>
            <a:r>
              <a:rPr lang="it-IT" b="1" dirty="0"/>
              <a:t>solubilità molare </a:t>
            </a:r>
            <a:r>
              <a:rPr lang="it-IT" dirty="0"/>
              <a:t>ed è pari al </a:t>
            </a:r>
            <a:r>
              <a:rPr lang="it-IT" i="1" dirty="0"/>
              <a:t>numero di moli di sale disciolte in un litro di soluzione satura</a:t>
            </a:r>
            <a:r>
              <a:rPr lang="it-IT" dirty="0"/>
              <a:t>.</a:t>
            </a:r>
          </a:p>
          <a:p>
            <a:r>
              <a:rPr lang="it-IT" dirty="0"/>
              <a:t>La solubilità molare si può usare per calcolare il valore di </a:t>
            </a:r>
            <a:r>
              <a:rPr lang="it-IT" i="1" dirty="0" err="1"/>
              <a:t>K</a:t>
            </a:r>
            <a:r>
              <a:rPr lang="it-IT" baseline="-25000" dirty="0" err="1"/>
              <a:t>ps</a:t>
            </a:r>
            <a:r>
              <a:rPr lang="it-IT" dirty="0"/>
              <a:t>. assumendo che tutto il sale disciolto sia dissociato al 100% negli ioni che compaiono nella sua unità formula.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FAF5F3E-8F92-4399-8683-8C9119506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2281651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A541E6-0669-4FBA-9E91-4979423FD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Sali insolubili</a:t>
            </a:r>
            <a:br>
              <a:rPr lang="it-IT" dirty="0"/>
            </a:br>
            <a:r>
              <a:rPr lang="it-IT" dirty="0"/>
              <a:t>ed equilibri in soluzione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B2D94E23-27B2-49BB-986C-61BE1306F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5856" y="1546448"/>
            <a:ext cx="5400600" cy="3250704"/>
          </a:xfrm>
        </p:spPr>
        <p:txBody>
          <a:bodyPr/>
          <a:lstStyle/>
          <a:p>
            <a:r>
              <a:rPr lang="it-IT" b="1" dirty="0"/>
              <a:t>Ione comune </a:t>
            </a:r>
            <a:r>
              <a:rPr lang="it-IT" dirty="0"/>
              <a:t>→ ione liberato in soluzione da due o più sali.</a:t>
            </a:r>
          </a:p>
          <a:p>
            <a:r>
              <a:rPr lang="it-IT" b="1" dirty="0"/>
              <a:t>Effetto dello ione comune</a:t>
            </a:r>
            <a:r>
              <a:rPr lang="it-IT" dirty="0"/>
              <a:t>: la presenza di uno ione comune in una soluzione satura determina uno spostamento dell’equilibrio verso sinistra, causando la precipitazione di una certa quantità di composto.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FAF5F3E-8F92-4399-8683-8C9119506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4242E75-5602-4412-B89B-AB1121196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99" y="4941168"/>
            <a:ext cx="8613401" cy="140513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BD82CE9-BF24-42E8-ACB5-CDA2B7965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3" y="1563506"/>
            <a:ext cx="2515917" cy="308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49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A27B5E-7BA2-4F46-B470-A9F587FC2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8080"/>
                </a:solidFill>
                <a:latin typeface="AlrightSans-Black"/>
              </a:rPr>
              <a:t>LA CHIMICA CON METODO</a:t>
            </a:r>
            <a:endParaRPr lang="it-IT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F9D8C034-144F-4397-B341-0C15EA0F7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16" y="1340768"/>
            <a:ext cx="8219256" cy="3528392"/>
          </a:xfrm>
        </p:spPr>
        <p:txBody>
          <a:bodyPr/>
          <a:lstStyle/>
          <a:p>
            <a:pPr marL="342900" indent="-342900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  <a:buFont typeface="Arial" panose="020B0604020202020204" pitchFamily="34" charset="0"/>
              <a:buChar char="►"/>
            </a:pPr>
            <a:r>
              <a:rPr lang="it-IT" sz="2000" b="1" dirty="0"/>
              <a:t>Come si calcola </a:t>
            </a:r>
            <a:r>
              <a:rPr lang="it-IT" sz="2000" b="1" i="1" dirty="0" err="1"/>
              <a:t>K</a:t>
            </a:r>
            <a:r>
              <a:rPr lang="it-IT" sz="2000" b="1" baseline="-25000" dirty="0" err="1"/>
              <a:t>ps</a:t>
            </a:r>
            <a:r>
              <a:rPr lang="it-IT" sz="2000" b="1" dirty="0"/>
              <a:t> dai dati di solubilità molare?</a:t>
            </a:r>
            <a:br>
              <a:rPr lang="it-IT" sz="2000" b="1" dirty="0"/>
            </a:br>
            <a:r>
              <a:rPr lang="it-IT" altLang="it-IT" sz="2000" dirty="0">
                <a:solidFill>
                  <a:srgbClr val="000000"/>
                </a:solidFill>
              </a:rPr>
              <a:t>La solubilità molare del cromato d’argento in acqua pura è</a:t>
            </a:r>
            <a:br>
              <a:rPr lang="it-IT" altLang="it-IT" sz="2000" dirty="0">
                <a:solidFill>
                  <a:srgbClr val="000000"/>
                </a:solidFill>
              </a:rPr>
            </a:br>
            <a:r>
              <a:rPr lang="it-IT" altLang="it-IT" sz="2000" dirty="0">
                <a:solidFill>
                  <a:srgbClr val="000000"/>
                </a:solidFill>
              </a:rPr>
              <a:t>6,7 · 10</a:t>
            </a:r>
            <a:r>
              <a:rPr lang="it-IT" altLang="it-IT" sz="2000" baseline="30000" dirty="0">
                <a:solidFill>
                  <a:srgbClr val="000000"/>
                </a:solidFill>
              </a:rPr>
              <a:t>-5</a:t>
            </a:r>
            <a:r>
              <a:rPr lang="it-IT" altLang="it-IT" sz="2000" dirty="0">
                <a:solidFill>
                  <a:srgbClr val="000000"/>
                </a:solidFill>
              </a:rPr>
              <a:t> </a:t>
            </a:r>
            <a:r>
              <a:rPr lang="it-IT" altLang="it-IT" sz="2000" dirty="0" err="1">
                <a:solidFill>
                  <a:srgbClr val="000000"/>
                </a:solidFill>
              </a:rPr>
              <a:t>mol</a:t>
            </a:r>
            <a:r>
              <a:rPr lang="it-IT" altLang="it-IT" sz="2000" dirty="0">
                <a:solidFill>
                  <a:srgbClr val="000000"/>
                </a:solidFill>
              </a:rPr>
              <a:t> L</a:t>
            </a:r>
            <a:r>
              <a:rPr lang="it-IT" altLang="it-IT" sz="2000" baseline="30000" dirty="0">
                <a:solidFill>
                  <a:srgbClr val="000000"/>
                </a:solidFill>
              </a:rPr>
              <a:t>-1</a:t>
            </a:r>
            <a:r>
              <a:rPr lang="it-IT" altLang="it-IT" sz="2000" dirty="0">
                <a:solidFill>
                  <a:srgbClr val="000000"/>
                </a:solidFill>
              </a:rPr>
              <a:t> a 25 </a:t>
            </a:r>
            <a:r>
              <a:rPr lang="it-IT" altLang="it-IT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it-IT" altLang="it-IT" sz="2000" dirty="0">
                <a:solidFill>
                  <a:srgbClr val="000000"/>
                </a:solidFill>
              </a:rPr>
              <a:t>C. Qual è il valore di </a:t>
            </a:r>
            <a:r>
              <a:rPr lang="it-IT" altLang="it-IT" sz="2000" i="1" dirty="0" err="1">
                <a:solidFill>
                  <a:srgbClr val="000000"/>
                </a:solidFill>
              </a:rPr>
              <a:t>K</a:t>
            </a:r>
            <a:r>
              <a:rPr lang="it-IT" altLang="it-IT" sz="2000" baseline="-25000" dirty="0" err="1">
                <a:solidFill>
                  <a:srgbClr val="000000"/>
                </a:solidFill>
              </a:rPr>
              <a:t>ps</a:t>
            </a:r>
            <a:r>
              <a:rPr lang="it-IT" altLang="it-IT" sz="2000" dirty="0">
                <a:solidFill>
                  <a:srgbClr val="000000"/>
                </a:solidFill>
              </a:rPr>
              <a:t> per Ag</a:t>
            </a:r>
            <a:r>
              <a:rPr lang="it-IT" altLang="it-IT" sz="2000" baseline="-25000" dirty="0">
                <a:solidFill>
                  <a:srgbClr val="000000"/>
                </a:solidFill>
              </a:rPr>
              <a:t>2</a:t>
            </a:r>
            <a:r>
              <a:rPr lang="it-IT" altLang="it-IT" sz="2000" dirty="0">
                <a:solidFill>
                  <a:srgbClr val="000000"/>
                </a:solidFill>
              </a:rPr>
              <a:t>CrO</a:t>
            </a:r>
            <a:r>
              <a:rPr lang="it-IT" altLang="it-IT" sz="2000" baseline="-25000" dirty="0">
                <a:solidFill>
                  <a:srgbClr val="000000"/>
                </a:solidFill>
              </a:rPr>
              <a:t>4</a:t>
            </a:r>
            <a:r>
              <a:rPr lang="it-IT" altLang="it-IT" sz="2000" dirty="0">
                <a:solidFill>
                  <a:srgbClr val="000000"/>
                </a:solidFill>
              </a:rPr>
              <a:t> a questa temperatura?</a:t>
            </a:r>
            <a:endParaRPr lang="it-IT" sz="2000" b="1" dirty="0"/>
          </a:p>
          <a:p>
            <a:pPr marL="342900" lvl="0" indent="-342900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  <a:buFont typeface="Arial" panose="020B0604020202020204" pitchFamily="34" charset="0"/>
              <a:buChar char="►"/>
            </a:pPr>
            <a:r>
              <a:rPr lang="it-IT" sz="2000" b="1" dirty="0"/>
              <a:t>Come si calcola la solubilità molare da </a:t>
            </a:r>
            <a:r>
              <a:rPr lang="it-IT" sz="2000" b="1" dirty="0" err="1"/>
              <a:t>K</a:t>
            </a:r>
            <a:r>
              <a:rPr lang="it-IT" sz="2000" b="1" baseline="-25000" dirty="0" err="1"/>
              <a:t>ps</a:t>
            </a:r>
            <a:r>
              <a:rPr lang="it-IT" sz="2000" b="1" dirty="0"/>
              <a:t>?</a:t>
            </a:r>
            <a:br>
              <a:rPr lang="it-IT" sz="2000" b="1" dirty="0"/>
            </a:br>
            <a:r>
              <a:rPr lang="it-IT" sz="2000" dirty="0"/>
              <a:t>Qual è la solubilità molare di </a:t>
            </a:r>
            <a:r>
              <a:rPr lang="it-IT" sz="2000" dirty="0" err="1"/>
              <a:t>AgCl</a:t>
            </a:r>
            <a:r>
              <a:rPr lang="it-IT" sz="2000" dirty="0"/>
              <a:t> in acqua pura a 25 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it-IT" sz="2000" dirty="0"/>
              <a:t>C?</a:t>
            </a:r>
          </a:p>
          <a:p>
            <a:pPr marL="342900" lvl="0" indent="-342900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  <a:buFont typeface="Arial" panose="020B0604020202020204" pitchFamily="34" charset="0"/>
              <a:buChar char="►"/>
            </a:pPr>
            <a:r>
              <a:rPr lang="it-IT" sz="2000" b="1" dirty="0"/>
              <a:t>Come si calcola l’effetto dello ione comune?</a:t>
            </a:r>
            <a:br>
              <a:rPr lang="it-IT" sz="2000" b="1" dirty="0"/>
            </a:br>
            <a:r>
              <a:rPr lang="it-IT" altLang="it-IT" sz="2000" dirty="0">
                <a:solidFill>
                  <a:srgbClr val="000000"/>
                </a:solidFill>
              </a:rPr>
              <a:t>Qual è la solubilità molare di PbI</a:t>
            </a:r>
            <a:r>
              <a:rPr lang="it-IT" altLang="it-IT" sz="2000" baseline="-25000" dirty="0">
                <a:solidFill>
                  <a:srgbClr val="000000"/>
                </a:solidFill>
              </a:rPr>
              <a:t>2</a:t>
            </a:r>
            <a:r>
              <a:rPr lang="it-IT" altLang="it-IT" sz="2000" dirty="0">
                <a:solidFill>
                  <a:srgbClr val="000000"/>
                </a:solidFill>
              </a:rPr>
              <a:t> in una soluzione di </a:t>
            </a:r>
            <a:r>
              <a:rPr lang="it-IT" altLang="it-IT" sz="2000" dirty="0" err="1">
                <a:solidFill>
                  <a:srgbClr val="000000"/>
                </a:solidFill>
              </a:rPr>
              <a:t>NaI</a:t>
            </a:r>
            <a:r>
              <a:rPr lang="it-IT" altLang="it-IT" sz="2000" dirty="0">
                <a:solidFill>
                  <a:srgbClr val="000000"/>
                </a:solidFill>
              </a:rPr>
              <a:t> 0,10 M?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2DD77D-90F4-4963-9D64-6D47E44FDD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dirty="0"/>
              <a:t>Brady, </a:t>
            </a:r>
            <a:r>
              <a:rPr lang="it-IT" altLang="it-IT" dirty="0" err="1"/>
              <a:t>Jespersen</a:t>
            </a:r>
            <a:r>
              <a:rPr lang="it-IT" altLang="it-IT" dirty="0"/>
              <a:t>, </a:t>
            </a:r>
            <a:r>
              <a:rPr lang="it-IT" altLang="it-IT" dirty="0" err="1"/>
              <a:t>Hyslop</a:t>
            </a:r>
            <a:r>
              <a:rPr lang="it-IT" altLang="it-IT" dirty="0"/>
              <a:t>, </a:t>
            </a:r>
            <a:r>
              <a:rPr lang="it-IT" altLang="it-IT" dirty="0" err="1"/>
              <a:t>Pignocchino</a:t>
            </a:r>
            <a:r>
              <a:rPr lang="it-IT" altLang="it-IT" dirty="0"/>
              <a:t> </a:t>
            </a:r>
            <a:r>
              <a:rPr lang="it-IT" altLang="it-IT" i="1" dirty="0" err="1"/>
              <a:t>Chimica.blu</a:t>
            </a:r>
            <a:r>
              <a:rPr lang="it-IT" altLang="it-IT" i="1" dirty="0"/>
              <a:t> seconda edizione </a:t>
            </a:r>
            <a:r>
              <a:rPr lang="it-IT" altLang="it-IT" dirty="0"/>
              <a:t>© Zanichelli 2020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75B53534-2613-4354-955E-542C54D2B5E9}"/>
              </a:ext>
            </a:extLst>
          </p:cNvPr>
          <p:cNvCxnSpPr>
            <a:cxnSpLocks/>
          </p:cNvCxnSpPr>
          <p:nvPr/>
        </p:nvCxnSpPr>
        <p:spPr bwMode="auto">
          <a:xfrm>
            <a:off x="455051" y="1362672"/>
            <a:ext cx="2149" cy="48746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22750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48AF5981-A7AC-4F2D-8BE6-AD3682CA7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626894"/>
          </a:xfrm>
        </p:spPr>
        <p:txBody>
          <a:bodyPr/>
          <a:lstStyle/>
          <a:p>
            <a:pPr lvl="0"/>
            <a:r>
              <a:rPr lang="it-IT" b="1" dirty="0">
                <a:solidFill>
                  <a:srgbClr val="000000"/>
                </a:solidFill>
              </a:rPr>
              <a:t>La chimica in Agenda</a:t>
            </a:r>
            <a:endParaRPr lang="en-US" altLang="it-IT" sz="2000" b="1" dirty="0">
              <a:solidFill>
                <a:srgbClr val="000000"/>
              </a:solidFill>
            </a:endParaRPr>
          </a:p>
          <a:p>
            <a:pPr lvl="0">
              <a:spcAft>
                <a:spcPts val="1000"/>
              </a:spcAft>
            </a:pPr>
            <a:r>
              <a:rPr lang="it-IT" sz="2000" dirty="0">
                <a:solidFill>
                  <a:srgbClr val="000000"/>
                </a:solidFill>
              </a:rPr>
              <a:t>Gli studi rivelano che dall’inizio dell’età industriale gli oceani hanno assorbito circa il 25% del CO</a:t>
            </a:r>
            <a:r>
              <a:rPr lang="it-IT" sz="2000" baseline="-25000" dirty="0">
                <a:solidFill>
                  <a:srgbClr val="000000"/>
                </a:solidFill>
              </a:rPr>
              <a:t>2</a:t>
            </a:r>
            <a:r>
              <a:rPr lang="it-IT" sz="2000" dirty="0">
                <a:solidFill>
                  <a:srgbClr val="000000"/>
                </a:solidFill>
              </a:rPr>
              <a:t> antropogenico. Questo tuttavia, ha come conseguenza una diminuzione, solo apparentemente insignificante, del pH degli oceani.</a:t>
            </a:r>
          </a:p>
          <a:p>
            <a:pPr lvl="0">
              <a:spcAft>
                <a:spcPts val="1000"/>
              </a:spcAft>
            </a:pPr>
            <a:r>
              <a:rPr lang="it-IT" sz="2000" dirty="0">
                <a:solidFill>
                  <a:srgbClr val="000000"/>
                </a:solidFill>
              </a:rPr>
              <a:t>Ciò dipende principalmente dal funzionamento del sistema tampone, descritto da questa equazione:</a:t>
            </a:r>
          </a:p>
          <a:p>
            <a:pPr lvl="0">
              <a:spcAft>
                <a:spcPts val="1000"/>
              </a:spcAft>
            </a:pPr>
            <a:endParaRPr lang="it-IT" sz="2000" dirty="0">
              <a:solidFill>
                <a:srgbClr val="000000"/>
              </a:solidFill>
            </a:endParaRPr>
          </a:p>
          <a:p>
            <a:pPr lvl="0">
              <a:spcAft>
                <a:spcPts val="1000"/>
              </a:spcAft>
            </a:pPr>
            <a:r>
              <a:rPr lang="it-IT" sz="2000" dirty="0">
                <a:solidFill>
                  <a:srgbClr val="000000"/>
                </a:solidFill>
              </a:rPr>
              <a:t>L’effetto tampone delle acque oceaniche dipende quindi dalla concentrazione relativa di tre specie chimiche diverse (CO</a:t>
            </a:r>
            <a:r>
              <a:rPr lang="it-IT" sz="2000" baseline="-25000" dirty="0">
                <a:solidFill>
                  <a:srgbClr val="000000"/>
                </a:solidFill>
              </a:rPr>
              <a:t>2</a:t>
            </a:r>
            <a:r>
              <a:rPr lang="it-IT" sz="2000" dirty="0">
                <a:solidFill>
                  <a:srgbClr val="000000"/>
                </a:solidFill>
              </a:rPr>
              <a:t>, HCO</a:t>
            </a:r>
            <a:r>
              <a:rPr lang="it-IT" sz="2000" baseline="-25000" dirty="0">
                <a:solidFill>
                  <a:srgbClr val="000000"/>
                </a:solidFill>
              </a:rPr>
              <a:t>3</a:t>
            </a:r>
            <a:r>
              <a:rPr lang="it-IT" sz="2000" baseline="30000" dirty="0">
                <a:solidFill>
                  <a:srgbClr val="000000"/>
                </a:solidFill>
              </a:rPr>
              <a:t>–</a:t>
            </a:r>
            <a:r>
              <a:rPr lang="it-IT" sz="2000" dirty="0">
                <a:solidFill>
                  <a:srgbClr val="000000"/>
                </a:solidFill>
              </a:rPr>
              <a:t>, CO</a:t>
            </a:r>
            <a:r>
              <a:rPr lang="it-IT" sz="2000" baseline="-25000" dirty="0">
                <a:solidFill>
                  <a:srgbClr val="000000"/>
                </a:solidFill>
              </a:rPr>
              <a:t>3</a:t>
            </a:r>
            <a:r>
              <a:rPr lang="it-IT" sz="2000" baseline="30000" dirty="0">
                <a:solidFill>
                  <a:srgbClr val="000000"/>
                </a:solidFill>
              </a:rPr>
              <a:t>2–</a:t>
            </a:r>
            <a:r>
              <a:rPr lang="it-IT" sz="2000" dirty="0">
                <a:solidFill>
                  <a:srgbClr val="000000"/>
                </a:solidFill>
              </a:rPr>
              <a:t>). Per semplificare: CO</a:t>
            </a:r>
            <a:r>
              <a:rPr lang="it-IT" sz="2000" baseline="-25000" dirty="0">
                <a:solidFill>
                  <a:srgbClr val="000000"/>
                </a:solidFill>
              </a:rPr>
              <a:t>2</a:t>
            </a:r>
            <a:r>
              <a:rPr lang="it-IT" sz="2000" dirty="0">
                <a:solidFill>
                  <a:srgbClr val="000000"/>
                </a:solidFill>
              </a:rPr>
              <a:t> aumenta l’acidità, gli ioni CO</a:t>
            </a:r>
            <a:r>
              <a:rPr lang="it-IT" sz="2000" baseline="-25000" dirty="0">
                <a:solidFill>
                  <a:srgbClr val="000000"/>
                </a:solidFill>
              </a:rPr>
              <a:t>3</a:t>
            </a:r>
            <a:r>
              <a:rPr lang="it-IT" sz="2000" baseline="30000" dirty="0">
                <a:solidFill>
                  <a:srgbClr val="000000"/>
                </a:solidFill>
              </a:rPr>
              <a:t>2–</a:t>
            </a:r>
            <a:r>
              <a:rPr lang="it-IT" sz="2000" dirty="0">
                <a:solidFill>
                  <a:srgbClr val="000000"/>
                </a:solidFill>
              </a:rPr>
              <a:t>contribuiscono a contenere l’aumento. Questo sistema tampone costituisce un sistema di feedback negativo.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23F1DAE-2C6E-4BA2-B68B-885A590FDB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4" name="Segnaposto contenuto 4">
            <a:extLst>
              <a:ext uri="{FF2B5EF4-FFF2-40B4-BE49-F238E27FC236}">
                <a16:creationId xmlns:a16="http://schemas.microsoft.com/office/drawing/2014/main" id="{4DE40FCA-E3B9-4CAD-8968-886DF67A3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04206" y="191027"/>
            <a:ext cx="1216011" cy="120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5504455-9BD7-4723-8C8A-DFE319E19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446" y="4208025"/>
            <a:ext cx="4801108" cy="38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92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89E123C3-48A8-4302-A937-40882C8AB3E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8218488" cy="914400"/>
          </a:xfrm>
        </p:spPr>
        <p:txBody>
          <a:bodyPr/>
          <a:lstStyle/>
          <a:p>
            <a:r>
              <a:rPr lang="it-IT" altLang="it-IT" dirty="0"/>
              <a:t>Capitolo</a:t>
            </a:r>
            <a:r>
              <a:rPr lang="en-GB" altLang="it-IT" dirty="0"/>
              <a:t> 22</a:t>
            </a:r>
          </a:p>
        </p:txBody>
      </p:sp>
      <p:sp>
        <p:nvSpPr>
          <p:cNvPr id="16387" name="Sottotitolo 1">
            <a:extLst>
              <a:ext uri="{FF2B5EF4-FFF2-40B4-BE49-F238E27FC236}">
                <a16:creationId xmlns:a16="http://schemas.microsoft.com/office/drawing/2014/main" id="{02A3706E-E798-4E33-9813-354D3CF2D33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2635250"/>
            <a:ext cx="8218488" cy="2057400"/>
          </a:xfrm>
        </p:spPr>
        <p:txBody>
          <a:bodyPr/>
          <a:lstStyle/>
          <a:p>
            <a:r>
              <a:rPr lang="it-IT" altLang="it-IT" dirty="0"/>
              <a:t>Le applicazioni degli equilibri in soluzione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BE279E10-FEEC-4357-90F5-6B3E2739A8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18488" cy="914400"/>
          </a:xfrm>
        </p:spPr>
        <p:txBody>
          <a:bodyPr/>
          <a:lstStyle/>
          <a:p>
            <a:r>
              <a:rPr lang="en-GB" altLang="it-IT"/>
              <a:t>Sommario</a:t>
            </a:r>
          </a:p>
        </p:txBody>
      </p:sp>
      <p:sp>
        <p:nvSpPr>
          <p:cNvPr id="17411" name="Segnaposto contenuto 1">
            <a:extLst>
              <a:ext uri="{FF2B5EF4-FFF2-40B4-BE49-F238E27FC236}">
                <a16:creationId xmlns:a16="http://schemas.microsoft.com/office/drawing/2014/main" id="{008EA8AF-A5AA-4D8E-8326-A5AF501D34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18488" cy="4114800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it-IT" altLang="it-IT" dirty="0"/>
              <a:t>Il pH di soluzioni saline</a:t>
            </a:r>
          </a:p>
          <a:p>
            <a:pPr>
              <a:buFontTx/>
              <a:buAutoNum type="arabicPeriod"/>
            </a:pPr>
            <a:r>
              <a:rPr lang="it-IT" altLang="it-IT" dirty="0"/>
              <a:t>I tamponi e la regolazione del pH</a:t>
            </a:r>
          </a:p>
          <a:p>
            <a:pPr>
              <a:buFontTx/>
              <a:buAutoNum type="arabicPeriod"/>
            </a:pPr>
            <a:r>
              <a:rPr lang="it-IT" altLang="it-IT" dirty="0"/>
              <a:t>Equilibri multipli degli acidi </a:t>
            </a:r>
            <a:r>
              <a:rPr lang="it-IT" altLang="it-IT" dirty="0" err="1"/>
              <a:t>poliprotici</a:t>
            </a:r>
            <a:endParaRPr lang="it-IT" altLang="it-IT" dirty="0"/>
          </a:p>
          <a:p>
            <a:pPr>
              <a:buFontTx/>
              <a:buAutoNum type="arabicPeriod"/>
            </a:pPr>
            <a:r>
              <a:rPr lang="it-IT" altLang="it-IT" dirty="0"/>
              <a:t>Le titolazioni acido-base</a:t>
            </a:r>
          </a:p>
          <a:p>
            <a:pPr>
              <a:buFontTx/>
              <a:buAutoNum type="arabicPeriod"/>
            </a:pPr>
            <a:r>
              <a:rPr lang="it-IT" altLang="it-IT" dirty="0"/>
              <a:t>Titolazioni di ossidoriduzione</a:t>
            </a:r>
          </a:p>
          <a:p>
            <a:pPr>
              <a:buFontTx/>
              <a:buAutoNum type="arabicPeriod"/>
            </a:pPr>
            <a:r>
              <a:rPr lang="it-IT" altLang="it-IT" dirty="0"/>
              <a:t>Sali insolubili ed equilibri in soluzione</a:t>
            </a:r>
          </a:p>
        </p:txBody>
      </p:sp>
      <p:sp>
        <p:nvSpPr>
          <p:cNvPr id="17412" name="Footer Placeholder 3">
            <a:extLst>
              <a:ext uri="{FF2B5EF4-FFF2-40B4-BE49-F238E27FC236}">
                <a16:creationId xmlns:a16="http://schemas.microsoft.com/office/drawing/2014/main" id="{5E360B9E-1507-4058-BC28-6AFDB0A370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E8581F-CB7B-44AE-9AAB-BC21F65DE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pH di soluzioni saline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BABF82D-FFF6-43B9-A33F-58EAF64C2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5136232"/>
          </a:xfrm>
        </p:spPr>
        <p:txBody>
          <a:bodyPr/>
          <a:lstStyle/>
          <a:p>
            <a:r>
              <a:rPr lang="it-IT" dirty="0"/>
              <a:t>Un sale (catione + anione) in soluzione acquosa può comportarsi in quattro modi: </a:t>
            </a:r>
          </a:p>
          <a:p>
            <a:pPr marL="457200" indent="-457200">
              <a:buClrTx/>
              <a:buSzPct val="80000"/>
              <a:buAutoNum type="arabicPeriod"/>
            </a:pPr>
            <a:r>
              <a:rPr lang="it-IT" dirty="0"/>
              <a:t>né catione né anione modificano il pH → soluzione neutra;</a:t>
            </a:r>
          </a:p>
          <a:p>
            <a:pPr marL="457200" indent="-457200">
              <a:buClrTx/>
              <a:buSzPct val="80000"/>
              <a:buAutoNum type="arabicPeriod"/>
            </a:pPr>
            <a:r>
              <a:rPr lang="it-IT" dirty="0"/>
              <a:t>il catione del sale è acido → soluzione acida;</a:t>
            </a:r>
          </a:p>
          <a:p>
            <a:pPr marL="457200" indent="-457200">
              <a:buClrTx/>
              <a:buSzPct val="80000"/>
              <a:buAutoNum type="arabicPeriod"/>
            </a:pPr>
            <a:r>
              <a:rPr lang="it-IT" dirty="0"/>
              <a:t>l’anione del sale è basico → soluzione basica;</a:t>
            </a:r>
          </a:p>
          <a:p>
            <a:pPr marL="457200" indent="-457200">
              <a:buClrTx/>
              <a:buSzPct val="80000"/>
              <a:buFont typeface="+mj-lt"/>
              <a:buAutoNum type="arabicPeriod"/>
            </a:pPr>
            <a:r>
              <a:rPr lang="it-IT" dirty="0"/>
              <a:t>sale formato da un catione acido e un anione basico → il pH della soluzione dipende dalla costante di ionizzazione dell’acido e della base.</a:t>
            </a:r>
          </a:p>
          <a:p>
            <a:r>
              <a:rPr lang="it-IT" dirty="0"/>
              <a:t>Se un sale reagisce con l’acqua, portando alla comparsa in soluzione di ioni H</a:t>
            </a:r>
            <a:r>
              <a:rPr lang="it-IT" baseline="30000" dirty="0"/>
              <a:t>+</a:t>
            </a:r>
            <a:r>
              <a:rPr lang="it-IT" dirty="0"/>
              <a:t> o ioni OH</a:t>
            </a:r>
            <a:r>
              <a:rPr lang="it-IT" baseline="30000" dirty="0"/>
              <a:t>–</a:t>
            </a:r>
            <a:r>
              <a:rPr lang="it-IT" dirty="0"/>
              <a:t>, si parla di </a:t>
            </a:r>
            <a:r>
              <a:rPr lang="it-IT" b="1" dirty="0"/>
              <a:t>idrolisi salina</a:t>
            </a:r>
            <a:r>
              <a:rPr lang="it-IT" dirty="0"/>
              <a:t>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2A9BCE2-E3A2-4734-888D-C1309DDA5A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1222081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186F30-B208-4E74-9CA9-2062BDB66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pH di soluzioni saline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9E9A4C-8FEA-4625-8088-8A2B0510B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5136232"/>
          </a:xfrm>
        </p:spPr>
        <p:txBody>
          <a:bodyPr/>
          <a:lstStyle/>
          <a:p>
            <a:r>
              <a:rPr lang="it-IT" dirty="0"/>
              <a:t>Nel calcolo del pH di una soluzione salina, dobbiamo considerare che: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se la specie attiva del soluto è un </a:t>
            </a:r>
            <a:r>
              <a:rPr lang="it-IT" b="1" dirty="0"/>
              <a:t>acido debole</a:t>
            </a:r>
            <a:r>
              <a:rPr lang="it-IT" dirty="0"/>
              <a:t>: 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se la specie attiva del soluto è una </a:t>
            </a:r>
            <a:r>
              <a:rPr lang="it-IT" b="1" dirty="0"/>
              <a:t>base debole</a:t>
            </a:r>
            <a:r>
              <a:rPr lang="it-IT" dirty="0"/>
              <a:t>: 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endParaRPr lang="it-IT" i="1" dirty="0"/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se le specie attive del soluto sono </a:t>
            </a:r>
            <a:r>
              <a:rPr lang="it-IT" b="1" dirty="0"/>
              <a:t>entrambe deboli</a:t>
            </a:r>
            <a:r>
              <a:rPr lang="it-IT" dirty="0"/>
              <a:t>: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endParaRPr lang="it-IT" i="1" dirty="0"/>
          </a:p>
          <a:p>
            <a:r>
              <a:rPr lang="it-IT" i="1" dirty="0" err="1"/>
              <a:t>c</a:t>
            </a:r>
            <a:r>
              <a:rPr lang="it-IT" baseline="-25000" dirty="0" err="1"/>
              <a:t>s</a:t>
            </a:r>
            <a:r>
              <a:rPr lang="it-IT" baseline="-25000" dirty="0"/>
              <a:t> </a:t>
            </a:r>
            <a:r>
              <a:rPr lang="it-IT" dirty="0"/>
              <a:t>= concentrazione del sale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9D19E9B-EC90-4E36-8D3D-3D1E90A6CF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F0CC17E-4EFE-44C3-9267-02A132C20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311" y="3818558"/>
            <a:ext cx="1933029" cy="73305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F800765-2C54-42CD-B271-E69A3B9A2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004" y="2688431"/>
            <a:ext cx="1721644" cy="74056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71373CF-8573-43A7-A6E3-843A7E6D6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0761" y="4941168"/>
            <a:ext cx="1812131" cy="71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07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A27B5E-7BA2-4F46-B470-A9F587FC2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8080"/>
                </a:solidFill>
                <a:latin typeface="AlrightSans-Black"/>
              </a:rPr>
              <a:t>LA CHIMICA CON METODO</a:t>
            </a:r>
            <a:endParaRPr lang="it-IT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F9D8C034-144F-4397-B341-0C15EA0F7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16" y="1340768"/>
            <a:ext cx="8219256" cy="5040560"/>
          </a:xfrm>
        </p:spPr>
        <p:txBody>
          <a:bodyPr/>
          <a:lstStyle/>
          <a:p>
            <a:pPr marL="342900" lvl="0" indent="-342900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  <a:buFont typeface="Arial" panose="020B0604020202020204" pitchFamily="34" charset="0"/>
              <a:buChar char="►"/>
            </a:pPr>
            <a:r>
              <a:rPr lang="it-IT" sz="2000" b="1" dirty="0"/>
              <a:t>Come si prevede l’effetto di un sale sul pH di una soluzione?</a:t>
            </a:r>
            <a:br>
              <a:rPr lang="it-IT" sz="2000" b="1" dirty="0"/>
            </a:br>
            <a:r>
              <a:rPr lang="it-IT" sz="2000" dirty="0"/>
              <a:t>L’ipoclorito di sodio, </a:t>
            </a:r>
            <a:r>
              <a:rPr lang="it-IT" sz="2000" dirty="0" err="1"/>
              <a:t>NaClO</a:t>
            </a:r>
            <a:r>
              <a:rPr lang="it-IT" sz="2000" dirty="0"/>
              <a:t>, è contenuto nella candeggina e in alcuni disinfettanti.</a:t>
            </a:r>
            <a:br>
              <a:rPr lang="it-IT" sz="2000" dirty="0"/>
            </a:br>
            <a:r>
              <a:rPr lang="it-IT" sz="2000" dirty="0"/>
              <a:t>Una soluzione di </a:t>
            </a:r>
            <a:r>
              <a:rPr lang="it-IT" sz="2000" dirty="0" err="1"/>
              <a:t>NaClO</a:t>
            </a:r>
            <a:r>
              <a:rPr lang="it-IT" sz="2000" dirty="0"/>
              <a:t> è acida, basica o neutra?</a:t>
            </a:r>
          </a:p>
          <a:p>
            <a:pPr marL="342900" lvl="0" indent="-342900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  <a:buFont typeface="Arial" panose="020B0604020202020204" pitchFamily="34" charset="0"/>
              <a:buChar char="►"/>
            </a:pPr>
            <a:r>
              <a:rPr lang="it-IT" sz="2000" b="1" dirty="0"/>
              <a:t>Come si calcola il pH di una soluzione di un sale?</a:t>
            </a:r>
            <a:br>
              <a:rPr lang="it-IT" sz="2000" b="1" dirty="0"/>
            </a:br>
            <a:r>
              <a:rPr lang="it-IT" altLang="it-IT" sz="2000" dirty="0">
                <a:solidFill>
                  <a:srgbClr val="000000"/>
                </a:solidFill>
              </a:rPr>
              <a:t>Qual è il pH di una soluzione di </a:t>
            </a:r>
            <a:r>
              <a:rPr lang="it-IT" altLang="it-IT" sz="2000" dirty="0" err="1">
                <a:solidFill>
                  <a:srgbClr val="000000"/>
                </a:solidFill>
              </a:rPr>
              <a:t>NaClO</a:t>
            </a:r>
            <a:r>
              <a:rPr lang="it-IT" altLang="it-IT" sz="2000" dirty="0">
                <a:solidFill>
                  <a:srgbClr val="000000"/>
                </a:solidFill>
              </a:rPr>
              <a:t> 0,10 M (sappiamo che per </a:t>
            </a:r>
            <a:r>
              <a:rPr lang="it-IT" altLang="it-IT" sz="2000" dirty="0" err="1">
                <a:solidFill>
                  <a:srgbClr val="000000"/>
                </a:solidFill>
              </a:rPr>
              <a:t>HClO</a:t>
            </a:r>
            <a:r>
              <a:rPr lang="it-IT" altLang="it-IT" sz="2000" dirty="0">
                <a:solidFill>
                  <a:srgbClr val="000000"/>
                </a:solidFill>
              </a:rPr>
              <a:t> </a:t>
            </a:r>
            <a:r>
              <a:rPr lang="it-IT" altLang="it-IT" sz="2000" i="1" dirty="0">
                <a:solidFill>
                  <a:srgbClr val="000000"/>
                </a:solidFill>
              </a:rPr>
              <a:t>K</a:t>
            </a:r>
            <a:r>
              <a:rPr lang="it-IT" altLang="it-IT" sz="2000" baseline="-25000" dirty="0">
                <a:solidFill>
                  <a:srgbClr val="000000"/>
                </a:solidFill>
              </a:rPr>
              <a:t>a</a:t>
            </a:r>
            <a:r>
              <a:rPr lang="it-IT" altLang="it-IT" sz="2000" dirty="0">
                <a:solidFill>
                  <a:srgbClr val="000000"/>
                </a:solidFill>
              </a:rPr>
              <a:t> = 3,0 · 10</a:t>
            </a:r>
            <a:r>
              <a:rPr lang="it-IT" altLang="it-IT" sz="2000" baseline="30000" dirty="0">
                <a:solidFill>
                  <a:srgbClr val="000000"/>
                </a:solidFill>
              </a:rPr>
              <a:t>-8</a:t>
            </a:r>
            <a:r>
              <a:rPr lang="it-IT" altLang="it-IT" sz="2000" dirty="0">
                <a:solidFill>
                  <a:srgbClr val="000000"/>
                </a:solidFill>
              </a:rPr>
              <a:t>)?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2DD77D-90F4-4963-9D64-6D47E44FDD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dirty="0"/>
              <a:t>Brady, </a:t>
            </a:r>
            <a:r>
              <a:rPr lang="it-IT" altLang="it-IT" dirty="0" err="1"/>
              <a:t>Jespersen</a:t>
            </a:r>
            <a:r>
              <a:rPr lang="it-IT" altLang="it-IT" dirty="0"/>
              <a:t>, </a:t>
            </a:r>
            <a:r>
              <a:rPr lang="it-IT" altLang="it-IT" dirty="0" err="1"/>
              <a:t>Hyslop</a:t>
            </a:r>
            <a:r>
              <a:rPr lang="it-IT" altLang="it-IT" dirty="0"/>
              <a:t>, </a:t>
            </a:r>
            <a:r>
              <a:rPr lang="it-IT" altLang="it-IT" dirty="0" err="1"/>
              <a:t>Pignocchino</a:t>
            </a:r>
            <a:r>
              <a:rPr lang="it-IT" altLang="it-IT" dirty="0"/>
              <a:t> </a:t>
            </a:r>
            <a:r>
              <a:rPr lang="it-IT" altLang="it-IT" i="1" dirty="0" err="1"/>
              <a:t>Chimica.blu</a:t>
            </a:r>
            <a:r>
              <a:rPr lang="it-IT" altLang="it-IT" i="1" dirty="0"/>
              <a:t> seconda edizione </a:t>
            </a:r>
            <a:r>
              <a:rPr lang="it-IT" altLang="it-IT" dirty="0"/>
              <a:t>© Zanichelli 2020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75B53534-2613-4354-955E-542C54D2B5E9}"/>
              </a:ext>
            </a:extLst>
          </p:cNvPr>
          <p:cNvCxnSpPr>
            <a:cxnSpLocks/>
          </p:cNvCxnSpPr>
          <p:nvPr/>
        </p:nvCxnSpPr>
        <p:spPr bwMode="auto">
          <a:xfrm>
            <a:off x="455051" y="1362672"/>
            <a:ext cx="2149" cy="48746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67773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85E85-8AE0-42D3-A59C-C52A46BEE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tamponi e la regolazione del pH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412FF4-8EFE-4FB5-8689-19945596B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Un </a:t>
            </a:r>
            <a:r>
              <a:rPr lang="it-IT" b="1" dirty="0"/>
              <a:t>tampone </a:t>
            </a:r>
            <a:r>
              <a:rPr lang="it-IT" dirty="0"/>
              <a:t>è una soluzione che non va incontro a variazioni apprezzabili di pH, anche quando vi si aggiungono piccole quantità di acidi o basi forti. </a:t>
            </a:r>
          </a:p>
          <a:p>
            <a:r>
              <a:rPr lang="it-IT" dirty="0"/>
              <a:t>Un tampone è costituito da una coppia coniugata acido-base di </a:t>
            </a:r>
            <a:r>
              <a:rPr lang="it-IT" dirty="0" err="1"/>
              <a:t>Brönsted</a:t>
            </a:r>
            <a:r>
              <a:rPr lang="it-IT" dirty="0"/>
              <a:t> in concentrazioni abbastanza simili tra loro. Ad esempio, un acido debole e un suo sale.</a:t>
            </a:r>
          </a:p>
          <a:p>
            <a:r>
              <a:rPr lang="it-IT" dirty="0"/>
              <a:t>Una sostanza del tampone neutralizza gli ioni H</a:t>
            </a:r>
            <a:r>
              <a:rPr lang="it-IT" baseline="30000" dirty="0"/>
              <a:t>+</a:t>
            </a:r>
            <a:r>
              <a:rPr lang="it-IT" dirty="0"/>
              <a:t> eventualmente aggiunti alla soluzione, mentre l’altra neutralizza gli ioni OH</a:t>
            </a:r>
            <a:r>
              <a:rPr lang="it-IT" baseline="30000" dirty="0"/>
              <a:t>–</a:t>
            </a:r>
            <a:r>
              <a:rPr lang="it-IT" dirty="0"/>
              <a:t>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9D9824-D116-4EAF-9E56-73774CC432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1025953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85E85-8AE0-42D3-A59C-C52A46BEE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tamponi e la regolazione del pH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412FF4-8EFE-4FB5-8689-19945596B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tampone ha la </a:t>
            </a:r>
            <a:r>
              <a:rPr lang="it-IT" b="1" dirty="0"/>
              <a:t>massima efficienza </a:t>
            </a:r>
            <a:r>
              <a:rPr lang="it-IT" dirty="0"/>
              <a:t>quando lo prepariamo in modo che le concentrazioni dei due componenti siano uguali, ovvero quando</a:t>
            </a:r>
          </a:p>
          <a:p>
            <a:pPr algn="ctr"/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pH = </a:t>
            </a:r>
            <a:r>
              <a:rPr lang="it-IT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pK</a:t>
            </a:r>
            <a:r>
              <a:rPr lang="it-IT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endParaRPr lang="it-IT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it-IT" dirty="0"/>
              <a:t>Per calcolare il pH di un tampone del tipo HA/A, possiamo usare </a:t>
            </a:r>
            <a:r>
              <a:rPr lang="it-IT" i="1" dirty="0"/>
              <a:t>indifferentemente </a:t>
            </a:r>
            <a:r>
              <a:rPr lang="it-IT" dirty="0"/>
              <a:t>i valori di </a:t>
            </a:r>
            <a:r>
              <a:rPr lang="it-IT" i="1" dirty="0"/>
              <a:t>K</a:t>
            </a:r>
            <a:r>
              <a:rPr lang="it-IT" baseline="-25000" dirty="0"/>
              <a:t>a</a:t>
            </a:r>
            <a:r>
              <a:rPr lang="it-IT" dirty="0"/>
              <a:t> o </a:t>
            </a:r>
            <a:r>
              <a:rPr lang="it-IT" i="1" dirty="0"/>
              <a:t>K</a:t>
            </a:r>
            <a:r>
              <a:rPr lang="it-IT" baseline="-25000" dirty="0"/>
              <a:t>b</a:t>
            </a:r>
            <a:r>
              <a:rPr lang="it-IT" dirty="0"/>
              <a:t>: il risultato finale è lo stesso.</a:t>
            </a:r>
          </a:p>
          <a:p>
            <a:r>
              <a:rPr lang="it-IT" dirty="0"/>
              <a:t>La diluizione determina una variazione del </a:t>
            </a:r>
            <a:r>
              <a:rPr lang="it-IT" i="1" dirty="0"/>
              <a:t>potere tampone</a:t>
            </a:r>
            <a:r>
              <a:rPr lang="it-IT" dirty="0"/>
              <a:t>, ma non del suo pH.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9D9824-D116-4EAF-9E56-73774CC432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1047600956"/>
      </p:ext>
    </p:extLst>
  </p:cSld>
  <p:clrMapOvr>
    <a:masterClrMapping/>
  </p:clrMapOvr>
</p:sld>
</file>

<file path=ppt/theme/theme1.xml><?xml version="1.0" encoding="utf-8"?>
<a:theme xmlns:a="http://schemas.openxmlformats.org/drawingml/2006/main" name="4_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/>
      <a:lstStyle>
        <a:defPPr algn="l">
          <a:buClr>
            <a:srgbClr val="FF0000"/>
          </a:buClr>
          <a:defRPr sz="7500" dirty="0">
            <a:solidFill>
              <a:srgbClr val="888888"/>
            </a:solidFill>
            <a:latin typeface="Arial" panose="020B0604020202020204" pitchFamily="34" charset="0"/>
          </a:defRPr>
        </a:defPPr>
      </a:lstStyle>
    </a:tx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tandard Zanichelli.ppt  -  Modalità compatibilità" id="{DC4D6554-FE9E-4066-A853-38AF42D40ABE}" vid="{EE820D8D-0148-412D-A3C6-D12A08A40329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28926</TotalTime>
  <Words>2079</Words>
  <Application>Microsoft Office PowerPoint</Application>
  <PresentationFormat>Presentazione su schermo (4:3)</PresentationFormat>
  <Paragraphs>135</Paragraphs>
  <Slides>25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2" baseType="lpstr">
      <vt:lpstr>AlrightSans-Black</vt:lpstr>
      <vt:lpstr>Arial</vt:lpstr>
      <vt:lpstr>Calibri</vt:lpstr>
      <vt:lpstr>Cambria Math</vt:lpstr>
      <vt:lpstr>Times</vt:lpstr>
      <vt:lpstr>Times New Roman</vt:lpstr>
      <vt:lpstr>4_Presentazione vuota</vt:lpstr>
      <vt:lpstr>Presentazione standard di PowerPoint</vt:lpstr>
      <vt:lpstr>James E. Brady Neil D. Jespersen Alison Hyslop Maria Cristina Pignocchino</vt:lpstr>
      <vt:lpstr>Capitolo 22</vt:lpstr>
      <vt:lpstr>Sommario</vt:lpstr>
      <vt:lpstr>Il pH di soluzioni saline</vt:lpstr>
      <vt:lpstr>Il pH di soluzioni saline</vt:lpstr>
      <vt:lpstr>LA CHIMICA CON METODO</vt:lpstr>
      <vt:lpstr>I tamponi e la regolazione del pH</vt:lpstr>
      <vt:lpstr>I tamponi e la regolazione del pH</vt:lpstr>
      <vt:lpstr>I tamponi e la regolazione del pH</vt:lpstr>
      <vt:lpstr>Equilibri multipli degli acidi poliprotici</vt:lpstr>
      <vt:lpstr>Equilibri multipli degli acidi poliprotici</vt:lpstr>
      <vt:lpstr>LA CHIMICA CON METODO</vt:lpstr>
      <vt:lpstr>Le titolazioni acido-base</vt:lpstr>
      <vt:lpstr>Le titolazioni acido-base</vt:lpstr>
      <vt:lpstr>Le titolazioni acido-base</vt:lpstr>
      <vt:lpstr>Le titolazioni acido-base</vt:lpstr>
      <vt:lpstr>LA CHIMICA CON METODO</vt:lpstr>
      <vt:lpstr>Titolazioni di ossidoriduzione</vt:lpstr>
      <vt:lpstr>Sali insolubili ed equilibri in soluzione</vt:lpstr>
      <vt:lpstr>Sali insolubili ed equilibri in soluzione</vt:lpstr>
      <vt:lpstr>Sali insolubili ed equilibri in soluzione</vt:lpstr>
      <vt:lpstr>Sali insolubili ed equilibri in soluzione</vt:lpstr>
      <vt:lpstr>LA CHIMICA CON METODO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Modolo Irene</dc:creator>
  <cp:lastModifiedBy>Modolo Irene</cp:lastModifiedBy>
  <cp:revision>576</cp:revision>
  <cp:lastPrinted>2009-04-22T19:24:48Z</cp:lastPrinted>
  <dcterms:created xsi:type="dcterms:W3CDTF">2011-11-23T15:48:27Z</dcterms:created>
  <dcterms:modified xsi:type="dcterms:W3CDTF">2020-08-07T04:38:09Z</dcterms:modified>
</cp:coreProperties>
</file>