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88" r:id="rId1"/>
  </p:sldMasterIdLst>
  <p:notesMasterIdLst>
    <p:notesMasterId r:id="rId31"/>
  </p:notesMasterIdLst>
  <p:handoutMasterIdLst>
    <p:handoutMasterId r:id="rId32"/>
  </p:handoutMasterIdLst>
  <p:sldIdLst>
    <p:sldId id="432" r:id="rId2"/>
    <p:sldId id="464" r:id="rId3"/>
    <p:sldId id="466" r:id="rId4"/>
    <p:sldId id="465" r:id="rId5"/>
    <p:sldId id="467" r:id="rId6"/>
    <p:sldId id="468" r:id="rId7"/>
    <p:sldId id="469" r:id="rId8"/>
    <p:sldId id="473" r:id="rId9"/>
    <p:sldId id="472" r:id="rId10"/>
    <p:sldId id="470" r:id="rId11"/>
    <p:sldId id="474" r:id="rId12"/>
    <p:sldId id="475" r:id="rId13"/>
    <p:sldId id="476" r:id="rId14"/>
    <p:sldId id="477" r:id="rId15"/>
    <p:sldId id="478" r:id="rId16"/>
    <p:sldId id="480" r:id="rId17"/>
    <p:sldId id="564" r:id="rId18"/>
    <p:sldId id="563" r:id="rId19"/>
    <p:sldId id="486" r:id="rId20"/>
    <p:sldId id="487" r:id="rId21"/>
    <p:sldId id="488" r:id="rId22"/>
    <p:sldId id="489" r:id="rId23"/>
    <p:sldId id="490" r:id="rId24"/>
    <p:sldId id="491" r:id="rId25"/>
    <p:sldId id="492" r:id="rId26"/>
    <p:sldId id="561" r:id="rId27"/>
    <p:sldId id="494" r:id="rId28"/>
    <p:sldId id="495" r:id="rId29"/>
    <p:sldId id="562" r:id="rId30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08080"/>
    <a:srgbClr val="008B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70" autoAdjust="0"/>
  </p:normalViewPr>
  <p:slideViewPr>
    <p:cSldViewPr>
      <p:cViewPr varScale="1">
        <p:scale>
          <a:sx n="73" d="100"/>
          <a:sy n="73" d="100"/>
        </p:scale>
        <p:origin x="1236" y="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D45E246-9C30-43BA-8AAC-5A19A09D3B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104F1E-E684-4955-8065-E76DAE9310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17240E5-51A6-4EEA-AA74-416CA5DAF9AF}" type="datetimeFigureOut">
              <a:rPr lang="en-GB"/>
              <a:pPr>
                <a:defRPr/>
              </a:pPr>
              <a:t>07/08/2020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EBF010-89A6-4457-82D2-A48C5C39BF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ECBF10-17D9-479A-8F31-23E9FEB001C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5311AFA-A47E-426B-9DE4-EBB4B38AB576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1">
            <a:extLst>
              <a:ext uri="{FF2B5EF4-FFF2-40B4-BE49-F238E27FC236}">
                <a16:creationId xmlns:a16="http://schemas.microsoft.com/office/drawing/2014/main" id="{A92DBBD8-76E3-44ED-89A3-32CEB3E33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sz="1800"/>
          </a:p>
        </p:txBody>
      </p:sp>
      <p:sp>
        <p:nvSpPr>
          <p:cNvPr id="12291" name="Text Box 2">
            <a:extLst>
              <a:ext uri="{FF2B5EF4-FFF2-40B4-BE49-F238E27FC236}">
                <a16:creationId xmlns:a16="http://schemas.microsoft.com/office/drawing/2014/main" id="{0BE90A7B-BFCA-49E1-B069-50787D8D9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sz="180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113EB806-919A-4C50-AE6D-61A305AEED2D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it-IT"/>
              <a:t>13/11/11</a:t>
            </a:r>
          </a:p>
        </p:txBody>
      </p:sp>
      <p:sp>
        <p:nvSpPr>
          <p:cNvPr id="12293" name="Rectangle 4">
            <a:extLst>
              <a:ext uri="{FF2B5EF4-FFF2-40B4-BE49-F238E27FC236}">
                <a16:creationId xmlns:a16="http://schemas.microsoft.com/office/drawing/2014/main" id="{43390502-827A-49C2-BD9A-B356FE9F894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5A3EAB51-E1D4-4933-BB9C-0BF007A3C97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/>
          </a:p>
        </p:txBody>
      </p:sp>
      <p:sp>
        <p:nvSpPr>
          <p:cNvPr id="12295" name="Text Box 6">
            <a:extLst>
              <a:ext uri="{FF2B5EF4-FFF2-40B4-BE49-F238E27FC236}">
                <a16:creationId xmlns:a16="http://schemas.microsoft.com/office/drawing/2014/main" id="{FAE8A6EF-29C6-4F74-BBD7-C3E4827D5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sz="1800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A6EFD4C9-8187-4CDB-A23B-15EBA2C26F2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7A09AEB-4C7F-4482-AAC0-AD0D36EC16D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MS PGothic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MS PGothic" charset="0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MS PGothic" charset="0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MS PGothic" charset="0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60E24322-9BFC-4547-90F4-7EFCED30DE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8E3F70E2-7B09-4E4E-B9BE-F444E8318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  <p:sp>
        <p:nvSpPr>
          <p:cNvPr id="15364" name="Date Placeholder 3">
            <a:extLst>
              <a:ext uri="{FF2B5EF4-FFF2-40B4-BE49-F238E27FC236}">
                <a16:creationId xmlns:a16="http://schemas.microsoft.com/office/drawing/2014/main" id="{FB103BF6-9C55-48F5-AEE4-36E674B7011B}"/>
              </a:ext>
            </a:extLst>
          </p:cNvPr>
          <p:cNvSpPr>
            <a:spLocks noGrp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t-IT" altLang="it-IT" sz="1200">
                <a:solidFill>
                  <a:srgbClr val="000000"/>
                </a:solidFill>
              </a:rPr>
              <a:t>13/11/11</a:t>
            </a:r>
          </a:p>
        </p:txBody>
      </p:sp>
      <p:sp>
        <p:nvSpPr>
          <p:cNvPr id="15365" name="Slide Number Placeholder 4">
            <a:extLst>
              <a:ext uri="{FF2B5EF4-FFF2-40B4-BE49-F238E27FC236}">
                <a16:creationId xmlns:a16="http://schemas.microsoft.com/office/drawing/2014/main" id="{6D168264-E665-416F-B8C7-1E8513B93975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1A68321-29AB-493D-BA89-3F0E6FEFD883}" type="slidenum">
              <a:rPr lang="it-IT" altLang="it-IT" sz="1200" smtClean="0">
                <a:solidFill>
                  <a:srgbClr val="000000"/>
                </a:solidFill>
              </a:rPr>
              <a:pPr/>
              <a:t>2</a:t>
            </a:fld>
            <a:endParaRPr lang="it-IT" altLang="it-IT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inizi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44D7FD9-9EBB-4176-87D4-6AF4B816216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it-IT" sz="1800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19A5436A-85E1-41FC-88D6-4E0F1BD4D9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200" y="76200"/>
            <a:ext cx="8991600" cy="6705600"/>
          </a:xfrm>
          <a:prstGeom prst="roundRect">
            <a:avLst>
              <a:gd name="adj" fmla="val 1278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it-IT" sz="1800">
                <a:latin typeface="Arial" charset="0"/>
                <a:ea typeface="ＭＳ Ｐゴシック" pitchFamily="28" charset="-128"/>
              </a:rPr>
              <a:t> </a:t>
            </a:r>
          </a:p>
        </p:txBody>
      </p:sp>
      <p:sp>
        <p:nvSpPr>
          <p:cNvPr id="4" name="Rectangle 206">
            <a:extLst>
              <a:ext uri="{FF2B5EF4-FFF2-40B4-BE49-F238E27FC236}">
                <a16:creationId xmlns:a16="http://schemas.microsoft.com/office/drawing/2014/main" id="{83E8F6AF-3ACF-4427-93A4-AF9BF128FBD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3563" y="3182938"/>
            <a:ext cx="1841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spcBef>
                <a:spcPct val="20000"/>
              </a:spcBef>
            </a:pPr>
            <a:endParaRPr lang="en-US" altLang="it-IT" sz="3000">
              <a:solidFill>
                <a:srgbClr val="FF0000"/>
              </a:solidFill>
            </a:endParaRP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C2FECAAA-A190-470E-BEFC-5EEBAB8F6D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2557463"/>
            <a:ext cx="65532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059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340768"/>
            <a:ext cx="8229600" cy="4114800"/>
          </a:xfrm>
        </p:spPr>
        <p:txBody>
          <a:bodyPr/>
          <a:lstStyle>
            <a:lvl1pPr>
              <a:spcAft>
                <a:spcPts val="1000"/>
              </a:spcAft>
              <a:defRPr/>
            </a:lvl1pPr>
          </a:lstStyle>
          <a:p>
            <a:pPr lvl="0"/>
            <a:endParaRPr lang="it-IT" noProof="0" dirty="0"/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01756B48-763D-4303-8E65-8FDD2B6C05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200" y="6626225"/>
            <a:ext cx="4351338" cy="231775"/>
          </a:xfrm>
        </p:spPr>
        <p:txBody>
          <a:bodyPr/>
          <a:lstStyle>
            <a:lvl1pPr eaLnBrk="1" hangingPunct="1">
              <a:defRPr sz="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411250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olo lib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6B43649-6C91-4498-9F64-BA04DD33D9D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it-IT"/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B0806C3D-CB8E-4B38-9809-0CFD5F6CB8B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200" y="71438"/>
            <a:ext cx="8991600" cy="6705600"/>
          </a:xfrm>
          <a:prstGeom prst="roundRect">
            <a:avLst>
              <a:gd name="adj" fmla="val 1278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it-IT">
                <a:latin typeface="Arial" charset="0"/>
                <a:ea typeface="ＭＳ Ｐゴシック" pitchFamily="28" charset="-128"/>
              </a:rPr>
              <a:t> </a:t>
            </a:r>
          </a:p>
        </p:txBody>
      </p:sp>
      <p:pic>
        <p:nvPicPr>
          <p:cNvPr id="6" name="Picture 202" descr="LOGO">
            <a:extLst>
              <a:ext uri="{FF2B5EF4-FFF2-40B4-BE49-F238E27FC236}">
                <a16:creationId xmlns:a16="http://schemas.microsoft.com/office/drawing/2014/main" id="{73C46BC5-C6AF-423C-881E-294A30EDF7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5457825"/>
            <a:ext cx="32766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06">
            <a:extLst>
              <a:ext uri="{FF2B5EF4-FFF2-40B4-BE49-F238E27FC236}">
                <a16:creationId xmlns:a16="http://schemas.microsoft.com/office/drawing/2014/main" id="{8D4F571D-B4CF-4666-B452-EF9329FFA6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3563" y="3182938"/>
            <a:ext cx="1841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spcBef>
                <a:spcPct val="20000"/>
              </a:spcBef>
            </a:pPr>
            <a:endParaRPr lang="en-US" altLang="it-IT" sz="3000">
              <a:solidFill>
                <a:srgbClr val="FF000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899592" y="476672"/>
            <a:ext cx="7416824" cy="914400"/>
          </a:xfrm>
        </p:spPr>
        <p:txBody>
          <a:bodyPr anchor="t"/>
          <a:lstStyle>
            <a:lvl1pPr>
              <a:defRPr sz="3000">
                <a:solidFill>
                  <a:srgbClr val="808080"/>
                </a:solidFill>
              </a:defRPr>
            </a:lvl1pPr>
          </a:lstStyle>
          <a:p>
            <a:r>
              <a:rPr lang="en-US" altLang="it-IT" noProof="0" dirty="0"/>
              <a:t>Click to edit Master title style</a:t>
            </a:r>
            <a:endParaRPr lang="it-IT" dirty="0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899592" y="2635250"/>
            <a:ext cx="7416824" cy="2057400"/>
          </a:xfrm>
        </p:spPr>
        <p:txBody>
          <a:bodyPr anchor="ctr"/>
          <a:lstStyle>
            <a:lvl1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 sz="80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</a:t>
            </a:r>
          </a:p>
          <a:p>
            <a:pPr lvl="0"/>
            <a:r>
              <a:rPr lang="en-US" altLang="en-US" noProof="0" dirty="0"/>
              <a:t>subtitle style</a:t>
            </a:r>
            <a:endParaRPr lang="it-IT" altLang="it-IT" noProof="0" dirty="0"/>
          </a:p>
        </p:txBody>
      </p:sp>
    </p:spTree>
    <p:extLst>
      <p:ext uri="{BB962C8B-B14F-4D97-AF65-F5344CB8AC3E}">
        <p14:creationId xmlns:p14="http://schemas.microsoft.com/office/powerpoint/2010/main" val="2512712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olo cap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2" descr="LOGO">
            <a:extLst>
              <a:ext uri="{FF2B5EF4-FFF2-40B4-BE49-F238E27FC236}">
                <a16:creationId xmlns:a16="http://schemas.microsoft.com/office/drawing/2014/main" id="{91A4CB57-4F3A-443A-A27B-366EA6D282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5457825"/>
            <a:ext cx="32766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06">
            <a:extLst>
              <a:ext uri="{FF2B5EF4-FFF2-40B4-BE49-F238E27FC236}">
                <a16:creationId xmlns:a16="http://schemas.microsoft.com/office/drawing/2014/main" id="{AC27620F-4952-49B4-9CDF-2FAD6946C1F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3563" y="3182938"/>
            <a:ext cx="1841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spcBef>
                <a:spcPct val="20000"/>
              </a:spcBef>
            </a:pPr>
            <a:endParaRPr lang="en-US" altLang="it-IT" sz="3000">
              <a:solidFill>
                <a:srgbClr val="FF000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57200" y="381600"/>
            <a:ext cx="8219256" cy="914400"/>
          </a:xfrm>
        </p:spPr>
        <p:txBody>
          <a:bodyPr/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635250"/>
            <a:ext cx="8219255" cy="2057400"/>
          </a:xfrm>
        </p:spPr>
        <p:txBody>
          <a:bodyPr anchor="ctr"/>
          <a:lstStyle>
            <a:lvl1pPr marL="0" indent="0">
              <a:lnSpc>
                <a:spcPct val="90000"/>
              </a:lnSpc>
              <a:buNone/>
              <a:defRPr sz="7000">
                <a:solidFill>
                  <a:schemeClr val="bg2"/>
                </a:solidFill>
              </a:defRPr>
            </a:lvl1pPr>
          </a:lstStyle>
          <a:p>
            <a:r>
              <a:rPr lang="it-IT" dirty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114708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19256" cy="914400"/>
          </a:xfrm>
        </p:spPr>
        <p:txBody>
          <a:bodyPr/>
          <a:lstStyle/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4114800"/>
          </a:xfrm>
        </p:spPr>
        <p:txBody>
          <a:bodyPr/>
          <a:lstStyle>
            <a:lvl1pPr marL="0" indent="0">
              <a:spcAft>
                <a:spcPts val="1500"/>
              </a:spcAft>
              <a:buNone/>
              <a:defRPr/>
            </a:lvl1pPr>
            <a:lvl2pPr marL="292100" indent="0">
              <a:buNone/>
              <a:defRPr/>
            </a:lvl2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867231D9-8139-47B4-89E7-86B4DEC9D8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200" y="6626225"/>
            <a:ext cx="5143500" cy="231775"/>
          </a:xfrm>
        </p:spPr>
        <p:txBody>
          <a:bodyPr/>
          <a:lstStyle>
            <a:lvl1pPr eaLnBrk="1" hangingPunct="1">
              <a:defRPr sz="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1617232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20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7" descr="Immagine che contiene segnale, disegnando&#10;&#10;Descrizione generata automaticamente">
            <a:extLst>
              <a:ext uri="{FF2B5EF4-FFF2-40B4-BE49-F238E27FC236}">
                <a16:creationId xmlns:a16="http://schemas.microsoft.com/office/drawing/2014/main" id="{78D727F1-7F09-448C-810D-6E2411BBA3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500" y="127000"/>
            <a:ext cx="94615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4114800"/>
          </a:xfrm>
        </p:spPr>
        <p:txBody>
          <a:bodyPr/>
          <a:lstStyle>
            <a:lvl1pPr marL="0" indent="0">
              <a:spcAft>
                <a:spcPts val="1500"/>
              </a:spcAft>
              <a:buNone/>
              <a:defRPr/>
            </a:lvl1pPr>
            <a:lvl2pPr marL="292100" indent="0">
              <a:buNone/>
              <a:defRPr/>
            </a:lvl2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piè di pagina 1">
            <a:extLst>
              <a:ext uri="{FF2B5EF4-FFF2-40B4-BE49-F238E27FC236}">
                <a16:creationId xmlns:a16="http://schemas.microsoft.com/office/drawing/2014/main" id="{0E81E12B-BAB5-4662-9D23-EE26903646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200" y="6626225"/>
            <a:ext cx="5143500" cy="231775"/>
          </a:xfrm>
        </p:spPr>
        <p:txBody>
          <a:bodyPr/>
          <a:lstStyle>
            <a:lvl1pPr eaLnBrk="1" hangingPunct="1">
              <a:defRPr sz="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295856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19256" cy="914400"/>
          </a:xfrm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4114800"/>
          </a:xfrm>
        </p:spPr>
        <p:txBody>
          <a:bodyPr/>
          <a:lstStyle>
            <a:lvl1pPr marL="457200" indent="-457200">
              <a:spcAft>
                <a:spcPts val="1500"/>
              </a:spcAft>
              <a:buSzPct val="80000"/>
              <a:buFont typeface="+mj-lt"/>
              <a:buAutoNum type="arabicPeriod"/>
              <a:defRPr/>
            </a:lvl1pPr>
            <a:lvl2pPr marL="292100" indent="0">
              <a:buNone/>
              <a:defRPr/>
            </a:lvl2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0297B8DB-296B-4DA5-81B1-0CBB8EBA18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200" y="6626225"/>
            <a:ext cx="4351338" cy="231775"/>
          </a:xfrm>
        </p:spPr>
        <p:txBody>
          <a:bodyPr/>
          <a:lstStyle>
            <a:lvl1pPr eaLnBrk="1" hangingPunct="1">
              <a:defRPr sz="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3648640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27803" cy="4114800"/>
          </a:xfrm>
        </p:spPr>
        <p:txBody>
          <a:bodyPr/>
          <a:lstStyle>
            <a:lvl1pPr>
              <a:lnSpc>
                <a:spcPct val="100000"/>
              </a:lnSpc>
              <a:spcAft>
                <a:spcPts val="1500"/>
              </a:spcAft>
              <a:defRPr sz="2800"/>
            </a:lvl1pPr>
            <a:lvl2pPr>
              <a:lnSpc>
                <a:spcPct val="100000"/>
              </a:lnSpc>
              <a:spcAft>
                <a:spcPts val="1500"/>
              </a:spcAft>
              <a:defRPr sz="2400"/>
            </a:lvl2pPr>
            <a:lvl3pPr>
              <a:lnSpc>
                <a:spcPct val="100000"/>
              </a:lnSpc>
              <a:spcAft>
                <a:spcPts val="1500"/>
              </a:spcAft>
              <a:defRPr sz="2000"/>
            </a:lvl3pPr>
            <a:lvl4pPr>
              <a:lnSpc>
                <a:spcPct val="100000"/>
              </a:lnSpc>
              <a:spcAft>
                <a:spcPts val="1500"/>
              </a:spcAft>
              <a:defRPr sz="1800"/>
            </a:lvl4pPr>
            <a:lvl5pPr>
              <a:lnSpc>
                <a:spcPct val="100000"/>
              </a:lnSpc>
              <a:spcAft>
                <a:spcPts val="1500"/>
              </a:spcAft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8996" y="1340768"/>
            <a:ext cx="4027804" cy="4114800"/>
          </a:xfrm>
        </p:spPr>
        <p:txBody>
          <a:bodyPr/>
          <a:lstStyle>
            <a:lvl1pPr>
              <a:lnSpc>
                <a:spcPct val="100000"/>
              </a:lnSpc>
              <a:spcAft>
                <a:spcPts val="1500"/>
              </a:spcAft>
              <a:defRPr sz="2800"/>
            </a:lvl1pPr>
            <a:lvl2pPr>
              <a:lnSpc>
                <a:spcPct val="100000"/>
              </a:lnSpc>
              <a:spcAft>
                <a:spcPts val="1500"/>
              </a:spcAft>
              <a:defRPr sz="2400"/>
            </a:lvl2pPr>
            <a:lvl3pPr>
              <a:lnSpc>
                <a:spcPct val="100000"/>
              </a:lnSpc>
              <a:spcAft>
                <a:spcPts val="1500"/>
              </a:spcAft>
              <a:defRPr sz="2000"/>
            </a:lvl3pPr>
            <a:lvl4pPr>
              <a:lnSpc>
                <a:spcPct val="100000"/>
              </a:lnSpc>
              <a:spcAft>
                <a:spcPts val="1500"/>
              </a:spcAft>
              <a:defRPr sz="1800"/>
            </a:lvl4pPr>
            <a:lvl5pPr>
              <a:lnSpc>
                <a:spcPct val="100000"/>
              </a:lnSpc>
              <a:spcAft>
                <a:spcPts val="1500"/>
              </a:spcAft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piè di pagina 1">
            <a:extLst>
              <a:ext uri="{FF2B5EF4-FFF2-40B4-BE49-F238E27FC236}">
                <a16:creationId xmlns:a16="http://schemas.microsoft.com/office/drawing/2014/main" id="{54765346-64E8-46ED-82FD-B74D288979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200" y="6626225"/>
            <a:ext cx="4351338" cy="231775"/>
          </a:xfrm>
        </p:spPr>
        <p:txBody>
          <a:bodyPr/>
          <a:lstStyle>
            <a:lvl1pPr eaLnBrk="1" hangingPunct="1">
              <a:defRPr sz="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1324538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piè di pagina 1">
            <a:extLst>
              <a:ext uri="{FF2B5EF4-FFF2-40B4-BE49-F238E27FC236}">
                <a16:creationId xmlns:a16="http://schemas.microsoft.com/office/drawing/2014/main" id="{BF7FD464-AA25-4E41-ABAA-48D892DE40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200" y="6626225"/>
            <a:ext cx="4351338" cy="231775"/>
          </a:xfrm>
        </p:spPr>
        <p:txBody>
          <a:bodyPr/>
          <a:lstStyle>
            <a:lvl1pPr eaLnBrk="1" hangingPunct="1">
              <a:defRPr sz="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991126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5C7A04D3-6012-478F-82A3-ADD9EA58FE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200" y="6626225"/>
            <a:ext cx="4351338" cy="231775"/>
          </a:xfrm>
        </p:spPr>
        <p:txBody>
          <a:bodyPr/>
          <a:lstStyle>
            <a:lvl1pPr eaLnBrk="1" hangingPunct="1">
              <a:defRPr sz="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3935630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5DA1586-6383-40F6-92EB-ECAA881D31FF}"/>
              </a:ext>
            </a:extLst>
          </p:cNvPr>
          <p:cNvSpPr/>
          <p:nvPr userDrawn="1"/>
        </p:nvSpPr>
        <p:spPr bwMode="auto">
          <a:xfrm>
            <a:off x="0" y="6621463"/>
            <a:ext cx="9144000" cy="23653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800" dirty="0">
                <a:latin typeface="Arial" charset="0"/>
                <a:ea typeface="ＭＳ Ｐゴシック" charset="-128"/>
              </a:rPr>
              <a:t> </a:t>
            </a:r>
          </a:p>
        </p:txBody>
      </p:sp>
      <p:pic>
        <p:nvPicPr>
          <p:cNvPr id="1027" name="Picture 9" descr="LOGO">
            <a:extLst>
              <a:ext uri="{FF2B5EF4-FFF2-40B4-BE49-F238E27FC236}">
                <a16:creationId xmlns:a16="http://schemas.microsoft.com/office/drawing/2014/main" id="{993664AA-D8C9-45A7-BE32-D8AA7D011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6850" y="6623050"/>
            <a:ext cx="13398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>
            <a:extLst>
              <a:ext uri="{FF2B5EF4-FFF2-40B4-BE49-F238E27FC236}">
                <a16:creationId xmlns:a16="http://schemas.microsoft.com/office/drawing/2014/main" id="{77F8D817-6C3F-41FD-9381-A5E86A1A3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stile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DC83DDDD-6E43-4634-8F25-1196B8D3305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200" y="6626225"/>
            <a:ext cx="4424363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sp>
        <p:nvSpPr>
          <p:cNvPr id="1030" name="Rectangle 209">
            <a:extLst>
              <a:ext uri="{FF2B5EF4-FFF2-40B4-BE49-F238E27FC236}">
                <a16:creationId xmlns:a16="http://schemas.microsoft.com/office/drawing/2014/main" id="{1F3ED997-7008-4F55-AE00-5B2B601BC293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3733800" y="6626225"/>
            <a:ext cx="1905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1B3BB54C-B0EF-474E-81FE-E0109535F7CC}" type="slidenum">
              <a:rPr lang="it-IT" altLang="it-IT" sz="800">
                <a:solidFill>
                  <a:schemeClr val="tx1"/>
                </a:solidFill>
                <a:latin typeface="Arial" panose="020B0604020202020204" pitchFamily="34" charset="0"/>
              </a:rPr>
              <a:pPr algn="ctr"/>
              <a:t>‹N›</a:t>
            </a:fld>
            <a:endParaRPr lang="it-IT" altLang="it-IT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31" name="Rectangle 213">
            <a:extLst>
              <a:ext uri="{FF2B5EF4-FFF2-40B4-BE49-F238E27FC236}">
                <a16:creationId xmlns:a16="http://schemas.microsoft.com/office/drawing/2014/main" id="{FD247F9F-453B-48E8-A8D2-883AD25F1F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1" r:id="rId1"/>
    <p:sldLayoutId id="2147484242" r:id="rId2"/>
    <p:sldLayoutId id="2147484243" r:id="rId3"/>
    <p:sldLayoutId id="2147484244" r:id="rId4"/>
    <p:sldLayoutId id="2147484245" r:id="rId5"/>
    <p:sldLayoutId id="2147484246" r:id="rId6"/>
    <p:sldLayoutId id="2147484247" r:id="rId7"/>
    <p:sldLayoutId id="2147484248" r:id="rId8"/>
    <p:sldLayoutId id="2147484249" r:id="rId9"/>
    <p:sldLayoutId id="2147484250" r:id="rId10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+mj-lt"/>
          <a:ea typeface="MS PGothic" panose="020B0600070205080204" pitchFamily="34" charset="-128"/>
          <a:cs typeface="MS PGothic" panose="020B0600070205080204" pitchFamily="34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1500"/>
        </a:spcAft>
        <a:buClr>
          <a:srgbClr val="FF0000"/>
        </a:buClr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292100" indent="571500" algn="l" rtl="0" eaLnBrk="0" fontAlgn="base" hangingPunct="0">
        <a:lnSpc>
          <a:spcPct val="140000"/>
        </a:lnSpc>
        <a:spcBef>
          <a:spcPct val="0"/>
        </a:spcBef>
        <a:spcAft>
          <a:spcPts val="1500"/>
        </a:spcAft>
        <a:buClr>
          <a:srgbClr val="FF0000"/>
        </a:buClr>
        <a:buFont typeface="Times" panose="02020603050405020304" pitchFamily="18" charset="0"/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2pPr>
      <a:lvl3pPr marL="1054100" indent="190500" algn="l" rtl="0" eaLnBrk="0" fontAlgn="base" hangingPunct="0">
        <a:spcBef>
          <a:spcPct val="0"/>
        </a:spcBef>
        <a:spcAft>
          <a:spcPts val="1500"/>
        </a:spcAft>
        <a:buClr>
          <a:schemeClr val="tx1"/>
        </a:buClr>
        <a:buFont typeface="Times" panose="02020603050405020304" pitchFamily="18" charset="0"/>
        <a:buChar char="–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435100" indent="185738" algn="l" rtl="0" eaLnBrk="0" fontAlgn="base" hangingPunct="0">
        <a:spcBef>
          <a:spcPct val="0"/>
        </a:spcBef>
        <a:spcAft>
          <a:spcPts val="150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1816100" indent="190500" algn="l" rtl="0" eaLnBrk="0" fontAlgn="base" hangingPunct="0">
        <a:spcBef>
          <a:spcPct val="20000"/>
        </a:spcBef>
        <a:spcAft>
          <a:spcPts val="150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5pPr>
      <a:lvl6pPr marL="2273300" indent="190500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latin typeface="+mn-lt"/>
          <a:ea typeface="+mn-ea"/>
        </a:defRPr>
      </a:lvl6pPr>
      <a:lvl7pPr marL="2730500" indent="190500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latin typeface="+mn-lt"/>
          <a:ea typeface="+mn-ea"/>
        </a:defRPr>
      </a:lvl7pPr>
      <a:lvl8pPr marL="3187700" indent="190500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latin typeface="+mn-lt"/>
          <a:ea typeface="+mn-ea"/>
        </a:defRPr>
      </a:lvl8pPr>
      <a:lvl9pPr marL="3644900" indent="190500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8B3C79-AC7D-4AA6-95EB-14EC8B4C8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potenziali di cella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0EA26D-0AE5-445E-8EB9-AB476D3A0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4392488"/>
          </a:xfrm>
        </p:spPr>
        <p:txBody>
          <a:bodyPr/>
          <a:lstStyle/>
          <a:p>
            <a:r>
              <a:rPr lang="it-IT" dirty="0"/>
              <a:t>Il </a:t>
            </a:r>
            <a:r>
              <a:rPr lang="it-IT" b="1" dirty="0"/>
              <a:t>potenziale </a:t>
            </a:r>
            <a:r>
              <a:rPr lang="it-IT" dirty="0"/>
              <a:t>(</a:t>
            </a:r>
            <a:r>
              <a:rPr lang="it-IT" dirty="0" err="1"/>
              <a:t>f.e.m</a:t>
            </a:r>
            <a:r>
              <a:rPr lang="it-IT" dirty="0"/>
              <a:t>.) misura la quantità di energia (joule) che può essere liberata per unità di carica (coulomb) quando la corrente attraversa il circuito. Si esprime in volt.</a:t>
            </a:r>
          </a:p>
          <a:p>
            <a:pPr algn="ctr"/>
            <a:r>
              <a:rPr lang="pl-PL" dirty="0">
                <a:latin typeface="Cambria Math" panose="02040503050406030204" pitchFamily="18" charset="0"/>
                <a:ea typeface="Cambria Math" panose="02040503050406030204" pitchFamily="18" charset="0"/>
              </a:rPr>
              <a:t>V = J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/</a:t>
            </a:r>
            <a:r>
              <a:rPr lang="pl-PL" dirty="0"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endParaRPr lang="it-IT" baseline="30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it-IT" b="1" dirty="0"/>
              <a:t>Potenziale di cella</a:t>
            </a:r>
            <a:r>
              <a:rPr lang="it-IT" dirty="0"/>
              <a:t> (</a:t>
            </a:r>
            <a:r>
              <a:rPr lang="it-IT" b="1" i="1" dirty="0" err="1"/>
              <a:t>E</a:t>
            </a:r>
            <a:r>
              <a:rPr lang="it-IT" b="1" baseline="-25000" dirty="0" err="1"/>
              <a:t>cella</a:t>
            </a:r>
            <a:r>
              <a:rPr lang="it-IT" dirty="0"/>
              <a:t>)</a:t>
            </a:r>
            <a:r>
              <a:rPr lang="it-IT" b="1" dirty="0"/>
              <a:t> → </a:t>
            </a:r>
            <a:r>
              <a:rPr lang="it-IT" dirty="0"/>
              <a:t>potenziale </a:t>
            </a:r>
            <a:r>
              <a:rPr lang="it-IT" i="1" dirty="0"/>
              <a:t>massimo </a:t>
            </a:r>
            <a:r>
              <a:rPr lang="it-IT" dirty="0"/>
              <a:t>di una data cella.</a:t>
            </a:r>
          </a:p>
          <a:p>
            <a:r>
              <a:rPr lang="it-IT" b="1" dirty="0"/>
              <a:t>Potenziale standard di cella</a:t>
            </a:r>
            <a:r>
              <a:rPr lang="it-IT" dirty="0"/>
              <a:t> (</a:t>
            </a:r>
            <a:r>
              <a:rPr lang="it-IT" b="1" i="1" dirty="0" err="1"/>
              <a:t>E</a:t>
            </a:r>
            <a:r>
              <a:rPr lang="it-IT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°</a:t>
            </a:r>
            <a:r>
              <a:rPr lang="it-IT" b="1" baseline="-25000" dirty="0" err="1"/>
              <a:t>cella</a:t>
            </a:r>
            <a:r>
              <a:rPr lang="it-IT" dirty="0"/>
              <a:t>)</a:t>
            </a:r>
            <a:r>
              <a:rPr lang="it-IT" b="1" dirty="0"/>
              <a:t> → </a:t>
            </a:r>
            <a:r>
              <a:rPr lang="it-IT" dirty="0"/>
              <a:t>potenziale della cella in condizioni standard (concentrazioni dei soluti 1,00 M, temperatura 25 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°</a:t>
            </a:r>
            <a:r>
              <a:rPr lang="it-IT" dirty="0"/>
              <a:t>C, e pressione 1 atm).</a:t>
            </a:r>
            <a:endParaRPr lang="it-IT" baseline="30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C7E5DFE-97EF-4646-A778-3EA5D314D4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2216683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8B3C79-AC7D-4AA6-95EB-14EC8B4C8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potenziali di cella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0EA26D-0AE5-445E-8EB9-AB476D3A0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Le batterie che generano alti voltaggi contengono più celle collegate in serie, in modo da sommare i loro potenziali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C7E5DFE-97EF-4646-A778-3EA5D314D4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09B1CE5-8E07-41B4-9924-13FB39507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068" y="2489871"/>
            <a:ext cx="4927864" cy="369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055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8B3C79-AC7D-4AA6-95EB-14EC8B4C8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potenziali di cella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0EA26D-0AE5-445E-8EB9-AB476D3A0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2520280"/>
          </a:xfrm>
        </p:spPr>
        <p:txBody>
          <a:bodyPr/>
          <a:lstStyle/>
          <a:p>
            <a:r>
              <a:rPr lang="it-IT" b="1" dirty="0"/>
              <a:t>Potenziale standard di riduzione</a:t>
            </a:r>
            <a:r>
              <a:rPr lang="it-IT" dirty="0"/>
              <a:t> (</a:t>
            </a:r>
            <a:r>
              <a:rPr lang="it-IT" b="1" i="1" dirty="0" err="1"/>
              <a:t>E</a:t>
            </a:r>
            <a:r>
              <a:rPr lang="it-IT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°</a:t>
            </a:r>
            <a:r>
              <a:rPr lang="it-IT" b="1" i="1" baseline="-25000" dirty="0" err="1"/>
              <a:t>x</a:t>
            </a:r>
            <a:r>
              <a:rPr lang="it-IT" dirty="0"/>
              <a:t>)</a:t>
            </a:r>
            <a:r>
              <a:rPr lang="it-IT" b="1" dirty="0"/>
              <a:t> → </a:t>
            </a:r>
            <a:r>
              <a:rPr lang="it-IT" dirty="0"/>
              <a:t>tendenza ad acquistare elettroni di una </a:t>
            </a:r>
            <a:r>
              <a:rPr lang="it-IT" dirty="0" err="1"/>
              <a:t>semicella</a:t>
            </a:r>
            <a:r>
              <a:rPr lang="it-IT" dirty="0"/>
              <a:t> in condizioni standard.</a:t>
            </a:r>
          </a:p>
          <a:p>
            <a:r>
              <a:rPr lang="it-IT" dirty="0"/>
              <a:t>Quando due </a:t>
            </a:r>
            <a:r>
              <a:rPr lang="it-IT" dirty="0" err="1"/>
              <a:t>semicelle</a:t>
            </a:r>
            <a:r>
              <a:rPr lang="it-IT" dirty="0"/>
              <a:t> sono collegate, quella con potenziale di riduzione maggiore acquista elettroni dalla </a:t>
            </a:r>
            <a:r>
              <a:rPr lang="it-IT" dirty="0" err="1"/>
              <a:t>semicella</a:t>
            </a:r>
            <a:r>
              <a:rPr lang="it-IT" dirty="0"/>
              <a:t> con potenziale di riduzione minore, in cui avviene l’ossidazione.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C7E5DFE-97EF-4646-A778-3EA5D314D4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C9A8E57-09D5-41B9-B7EF-A780A0404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025" y="3906416"/>
            <a:ext cx="6517949" cy="99289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36857E1-CE8A-4224-8F11-560C67752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728" y="5296283"/>
            <a:ext cx="6372200" cy="93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867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8B3C79-AC7D-4AA6-95EB-14EC8B4C8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potenziali di cella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0EA26D-0AE5-445E-8EB9-AB476D3A0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Per stabilire il potenziale standard di riduzione di una </a:t>
            </a:r>
            <a:r>
              <a:rPr lang="it-IT" dirty="0" err="1"/>
              <a:t>semicella</a:t>
            </a:r>
            <a:r>
              <a:rPr lang="it-IT" dirty="0"/>
              <a:t> è necessario misurare la differenza di potenziale che si instaura quando questa è collegata a  una </a:t>
            </a:r>
            <a:r>
              <a:rPr lang="it-IT" dirty="0" err="1"/>
              <a:t>semicella</a:t>
            </a:r>
            <a:r>
              <a:rPr lang="it-IT" dirty="0"/>
              <a:t> di riferimento.</a:t>
            </a:r>
          </a:p>
          <a:p>
            <a:r>
              <a:rPr lang="it-IT" b="1" dirty="0"/>
              <a:t>Elettrodo standard a idrogeno → </a:t>
            </a:r>
            <a:r>
              <a:rPr lang="it-IT" dirty="0"/>
              <a:t>elettrodo di riferimento al cui potenziale standard di riduzione è stato attribuito il valore di 0,00 V.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C7E5DFE-97EF-4646-A778-3EA5D314D4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558CDDF-E4BD-49DF-8373-64DEC70DC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413" y="4092655"/>
            <a:ext cx="1967173" cy="227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783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41ED4521-E420-496A-B745-0D130A089931}"/>
              </a:ext>
            </a:extLst>
          </p:cNvPr>
          <p:cNvSpPr txBox="1">
            <a:spLocks/>
          </p:cNvSpPr>
          <p:nvPr/>
        </p:nvSpPr>
        <p:spPr bwMode="auto">
          <a:xfrm>
            <a:off x="3779912" y="4149080"/>
            <a:ext cx="4896544" cy="16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1500"/>
              </a:spcAft>
              <a:buClr>
                <a:srgbClr val="FF0000"/>
              </a:buClr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292100" indent="0" algn="l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ts val="1500"/>
              </a:spcAft>
              <a:buClr>
                <a:srgbClr val="FF0000"/>
              </a:buClr>
              <a:buFont typeface="Times" panose="02020603050405020304" pitchFamily="18" charset="0"/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054100" indent="190500" algn="l" rtl="0" eaLnBrk="0" fontAlgn="base" hangingPunct="0">
              <a:spcBef>
                <a:spcPct val="0"/>
              </a:spcBef>
              <a:spcAft>
                <a:spcPts val="1500"/>
              </a:spcAft>
              <a:buClr>
                <a:schemeClr val="tx1"/>
              </a:buClr>
              <a:buFont typeface="Times" panose="02020603050405020304" pitchFamily="18" charset="0"/>
              <a:buChar char="–"/>
              <a:defRPr sz="20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435100" indent="185738" algn="l" rtl="0" eaLnBrk="0" fontAlgn="base" hangingPunct="0">
              <a:spcBef>
                <a:spcPct val="0"/>
              </a:spcBef>
              <a:spcAft>
                <a:spcPts val="150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1816100" indent="190500" algn="l" rtl="0" eaLnBrk="0" fontAlgn="base" hangingPunct="0">
              <a:spcBef>
                <a:spcPct val="20000"/>
              </a:spcBef>
              <a:spcAft>
                <a:spcPts val="1500"/>
              </a:spcAft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273300" indent="1905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730500" indent="1905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187700" indent="1905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644900" indent="1905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00"/>
            <a:r>
              <a:rPr lang="it-IT" kern="0" dirty="0"/>
              <a:t>II valore del potenziale di cella misurato permette di risalire al potenziale standard di riduzione incognito. 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D8B3C79-AC7D-4AA6-95EB-14EC8B4C8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potenziali di cella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0EA26D-0AE5-445E-8EB9-AB476D3A0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9"/>
            <a:ext cx="8147248" cy="1674200"/>
          </a:xfrm>
        </p:spPr>
        <p:txBody>
          <a:bodyPr/>
          <a:lstStyle/>
          <a:p>
            <a:r>
              <a:rPr lang="it-IT" dirty="0"/>
              <a:t>Per misurare il potenziale di riduzione di una </a:t>
            </a:r>
            <a:r>
              <a:rPr lang="it-IT" dirty="0" err="1"/>
              <a:t>semicella</a:t>
            </a:r>
            <a:r>
              <a:rPr lang="it-IT" dirty="0"/>
              <a:t> (ad esempio di rame), la si collega all’elettrodo standard e si misurano le cariche sugli elettrodi per determinare quale sia il catodo (e quindi quale sia la sostanza che si riduce).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C7E5DFE-97EF-4646-A778-3EA5D314D4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B167EF3-3570-47A3-B987-7F865DD06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18" y="4079053"/>
            <a:ext cx="2893670" cy="237114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B2C92B2-A981-4B3E-A1BC-92D67C059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423" y="3014968"/>
            <a:ext cx="7175705" cy="102510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5A6AFBD-F193-4FA6-B75E-AE614D2B6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260" y="5841834"/>
            <a:ext cx="3203848" cy="42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17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FCAFED-2A22-48FD-8C3F-403728E82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L’equazione di </a:t>
            </a:r>
            <a:r>
              <a:rPr lang="it-IT" dirty="0" err="1"/>
              <a:t>Nernst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7FB04F9-6D66-47C2-8738-D1B3DBE71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In una cella galvanica a condizioni standard, il potenziale di cella della reazione spontanea è sempre positivo. Se risulta un potenziale negativo, è spontanea la reazione inversa.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003F13C-2BFC-4781-BC34-F2FBE748D1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CE44EDC-CF55-4B54-9A4D-704A3DEC3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762" y="2783743"/>
            <a:ext cx="4754475" cy="363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63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7FB04F9-6D66-47C2-8738-D1B3DBE71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4680520"/>
          </a:xfrm>
        </p:spPr>
        <p:txBody>
          <a:bodyPr/>
          <a:lstStyle/>
          <a:p>
            <a:r>
              <a:rPr lang="it-IT" dirty="0"/>
              <a:t>Se variano le concentrazioni delle specie ioniche all’interno della cella, varia anche il potenziale, che diminuisce via via che i reagenti si consumano.</a:t>
            </a:r>
          </a:p>
          <a:p>
            <a:r>
              <a:rPr lang="it-IT" b="1" dirty="0"/>
              <a:t>Equazione di </a:t>
            </a:r>
            <a:r>
              <a:rPr lang="it-IT" b="1" dirty="0" err="1"/>
              <a:t>Nernst</a:t>
            </a:r>
            <a:r>
              <a:rPr lang="it-IT" dirty="0"/>
              <a:t>:</a:t>
            </a:r>
          </a:p>
          <a:p>
            <a:endParaRPr lang="it-IT" dirty="0"/>
          </a:p>
          <a:p>
            <a:endParaRPr lang="it-IT" sz="2000" dirty="0"/>
          </a:p>
          <a:p>
            <a:r>
              <a:rPr lang="it-IT" sz="2000" dirty="0"/>
              <a:t>dove </a:t>
            </a:r>
            <a:r>
              <a:rPr lang="it-IT" sz="2000" i="1" dirty="0"/>
              <a:t>R </a:t>
            </a:r>
            <a:r>
              <a:rPr lang="it-IT" sz="2000" dirty="0"/>
              <a:t>è la costante dei gas (8,314 J </a:t>
            </a:r>
            <a:r>
              <a:rPr lang="it-IT" sz="2000" dirty="0" err="1"/>
              <a:t>mol</a:t>
            </a:r>
            <a:r>
              <a:rPr lang="it-IT" sz="2000" baseline="30000" dirty="0"/>
              <a:t>–1</a:t>
            </a:r>
            <a:r>
              <a:rPr lang="it-IT" sz="2000" dirty="0"/>
              <a:t> K</a:t>
            </a:r>
            <a:r>
              <a:rPr lang="it-IT" sz="2000" baseline="30000" dirty="0"/>
              <a:t> –1</a:t>
            </a:r>
            <a:r>
              <a:rPr lang="it-IT" sz="2000" dirty="0"/>
              <a:t>), </a:t>
            </a:r>
            <a:r>
              <a:rPr lang="it-IT" sz="2000" i="1" dirty="0"/>
              <a:t>T </a:t>
            </a:r>
            <a:r>
              <a:rPr lang="it-IT" sz="2000" dirty="0"/>
              <a:t>è la temperatura, </a:t>
            </a:r>
            <a:r>
              <a:rPr lang="it-IT" sz="2000" dirty="0">
                <a:ea typeface="Cambria Math" panose="02040503050406030204" pitchFamily="18" charset="0"/>
              </a:rPr>
              <a:t>ℱ</a:t>
            </a:r>
            <a:r>
              <a:rPr lang="it-IT" sz="2000" dirty="0"/>
              <a:t> è la </a:t>
            </a:r>
            <a:r>
              <a:rPr lang="it-IT" sz="2000" i="1" dirty="0"/>
              <a:t>costante di Faraday </a:t>
            </a:r>
            <a:r>
              <a:rPr lang="it-IT" sz="2000" dirty="0"/>
              <a:t>(96500 C/</a:t>
            </a:r>
            <a:r>
              <a:rPr lang="it-IT" sz="2000" dirty="0" err="1"/>
              <a:t>mol</a:t>
            </a:r>
            <a:r>
              <a:rPr lang="it-IT" sz="2000" dirty="0"/>
              <a:t> e</a:t>
            </a:r>
            <a:r>
              <a:rPr lang="it-IT" sz="2000" baseline="30000" dirty="0"/>
              <a:t>–</a:t>
            </a:r>
            <a:r>
              <a:rPr lang="it-IT" sz="2000" dirty="0"/>
              <a:t>), </a:t>
            </a:r>
            <a:r>
              <a:rPr lang="it-IT" sz="2000" i="1" dirty="0"/>
              <a:t>n </a:t>
            </a:r>
            <a:r>
              <a:rPr lang="it-IT" sz="2000" dirty="0"/>
              <a:t>è il numero di moli di elettroni trasferiti e </a:t>
            </a:r>
            <a:r>
              <a:rPr lang="it-IT" sz="2000" i="1" dirty="0"/>
              <a:t>Q </a:t>
            </a:r>
            <a:r>
              <a:rPr lang="it-IT" sz="2000" dirty="0"/>
              <a:t>è il quoziente di reazione.</a:t>
            </a:r>
          </a:p>
          <a:p>
            <a:r>
              <a:rPr lang="it-IT" dirty="0"/>
              <a:t>A 25 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°</a:t>
            </a:r>
            <a:r>
              <a:rPr lang="it-IT" dirty="0"/>
              <a:t>C: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566914B-6BE4-4D01-B40A-575974A04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834" y="3144661"/>
            <a:ext cx="4148331" cy="872817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0FCAFED-2A22-48FD-8C3F-403728E82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L’equazione di </a:t>
            </a:r>
            <a:r>
              <a:rPr lang="it-IT" dirty="0" err="1"/>
              <a:t>Nernst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003F13C-2BFC-4781-BC34-F2FBE748D1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AF53EB1-B760-44D5-8E1D-551B8A9D8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3189" y="5303401"/>
            <a:ext cx="3227276" cy="70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425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A27B5E-7BA2-4F46-B470-A9F587FC2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8080"/>
                </a:solidFill>
                <a:latin typeface="AlrightSans-Black"/>
              </a:rPr>
              <a:t>LA CHIMICA CON METODO</a:t>
            </a:r>
            <a:endParaRPr lang="it-IT" dirty="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F9D8C034-144F-4397-B341-0C15EA0F7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16" y="1340768"/>
            <a:ext cx="8219256" cy="5040560"/>
          </a:xfrm>
        </p:spPr>
        <p:txBody>
          <a:bodyPr/>
          <a:lstStyle/>
          <a:p>
            <a:pPr marL="342900" lvl="0" indent="-342900"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60000"/>
              <a:buFont typeface="Arial" panose="020B0604020202020204" pitchFamily="34" charset="0"/>
              <a:buChar char="►"/>
            </a:pPr>
            <a:r>
              <a:rPr lang="it-IT" sz="2000" b="1" dirty="0"/>
              <a:t>Come si descrive una cella galvanica?</a:t>
            </a:r>
            <a:br>
              <a:rPr lang="it-IT" sz="2000" b="1" dirty="0"/>
            </a:br>
            <a:r>
              <a:rPr lang="it-IT" sz="2000" dirty="0"/>
              <a:t>Quando lo zinco metallico è immerso in una soluzione di solfato di rame avviene spontaneamente la reazione:</a:t>
            </a:r>
          </a:p>
          <a:p>
            <a:pPr lvl="0" algn="ctr"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60000"/>
            </a:pPr>
            <a:r>
              <a:rPr lang="it-IT" sz="2000" dirty="0"/>
              <a:t>Zn(</a:t>
            </a:r>
            <a:r>
              <a:rPr lang="it-IT" sz="2000" i="1" dirty="0"/>
              <a:t>s</a:t>
            </a:r>
            <a:r>
              <a:rPr lang="it-IT" sz="2000" dirty="0"/>
              <a:t>) + Cu</a:t>
            </a:r>
            <a:r>
              <a:rPr lang="it-IT" sz="2000" baseline="30000" dirty="0"/>
              <a:t>2+</a:t>
            </a:r>
            <a:r>
              <a:rPr lang="it-IT" sz="2000" dirty="0"/>
              <a:t>(</a:t>
            </a:r>
            <a:r>
              <a:rPr lang="it-IT" sz="2000" i="1" dirty="0" err="1"/>
              <a:t>aq</a:t>
            </a:r>
            <a:r>
              <a:rPr lang="it-IT" sz="2000" dirty="0"/>
              <a:t>) </a:t>
            </a:r>
            <a:r>
              <a:rPr lang="it-IT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⟶</a:t>
            </a:r>
            <a:r>
              <a:rPr lang="it-IT" sz="2000" dirty="0"/>
              <a:t> Zn</a:t>
            </a:r>
            <a:r>
              <a:rPr lang="it-IT" sz="2000" baseline="30000" dirty="0"/>
              <a:t>2+</a:t>
            </a:r>
            <a:r>
              <a:rPr lang="it-IT" sz="2000" dirty="0"/>
              <a:t>(</a:t>
            </a:r>
            <a:r>
              <a:rPr lang="it-IT" sz="2000" i="1" dirty="0" err="1"/>
              <a:t>aq</a:t>
            </a:r>
            <a:r>
              <a:rPr lang="it-IT" sz="2000" dirty="0"/>
              <a:t>) + Cu(</a:t>
            </a:r>
            <a:r>
              <a:rPr lang="it-IT" sz="2000" i="1" dirty="0"/>
              <a:t>s</a:t>
            </a:r>
            <a:r>
              <a:rPr lang="it-IT" sz="2000" dirty="0"/>
              <a:t>)</a:t>
            </a:r>
          </a:p>
          <a:p>
            <a:pPr lvl="1">
              <a:lnSpc>
                <a:spcPct val="100000"/>
              </a:lnSpc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60000"/>
            </a:pPr>
            <a:r>
              <a:rPr lang="it-IT" sz="2000" dirty="0"/>
              <a:t>Come si descrive una cella galvanica basata su questa reazione? Quali sono le reazioni delle due </a:t>
            </a:r>
            <a:r>
              <a:rPr lang="it-IT" sz="2000" dirty="0" err="1"/>
              <a:t>semicelle</a:t>
            </a:r>
            <a:r>
              <a:rPr lang="it-IT" sz="2000" dirty="0"/>
              <a:t>? Qual è il diagramma di cella standard?</a:t>
            </a:r>
          </a:p>
          <a:p>
            <a:pPr marL="342900" lvl="0" indent="-342900"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60000"/>
              <a:buFont typeface="Arial" panose="020B0604020202020204" pitchFamily="34" charset="0"/>
              <a:buChar char="►"/>
            </a:pPr>
            <a:r>
              <a:rPr lang="it-IT" sz="2000" b="1" dirty="0"/>
              <a:t>Come si prevede il risultato delle reazioni redox?</a:t>
            </a:r>
            <a:br>
              <a:rPr lang="it-IT" sz="2000" b="1" dirty="0"/>
            </a:br>
            <a:r>
              <a:rPr lang="it-IT" altLang="it-IT" sz="2000" dirty="0">
                <a:solidFill>
                  <a:srgbClr val="000000"/>
                </a:solidFill>
              </a:rPr>
              <a:t>Che reazione avviene, in condizioni standard, se Ni e Fe vengono aggiunti a una soluzione che contiene Ni</a:t>
            </a:r>
            <a:r>
              <a:rPr lang="it-IT" altLang="it-IT" sz="2000" baseline="30000" dirty="0">
                <a:solidFill>
                  <a:srgbClr val="000000"/>
                </a:solidFill>
              </a:rPr>
              <a:t>2+</a:t>
            </a:r>
            <a:r>
              <a:rPr lang="it-IT" altLang="it-IT" sz="2000" dirty="0">
                <a:solidFill>
                  <a:srgbClr val="000000"/>
                </a:solidFill>
              </a:rPr>
              <a:t> e Fe</a:t>
            </a:r>
            <a:r>
              <a:rPr lang="it-IT" altLang="it-IT" sz="2000" baseline="30000" dirty="0">
                <a:solidFill>
                  <a:srgbClr val="000000"/>
                </a:solidFill>
              </a:rPr>
              <a:t>2+</a:t>
            </a:r>
            <a:r>
              <a:rPr lang="it-IT" altLang="it-IT" sz="2000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E2DD77D-90F4-4963-9D64-6D47E44FDD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dirty="0"/>
              <a:t>Brady, </a:t>
            </a:r>
            <a:r>
              <a:rPr lang="it-IT" altLang="it-IT" dirty="0" err="1"/>
              <a:t>Jespersen</a:t>
            </a:r>
            <a:r>
              <a:rPr lang="it-IT" altLang="it-IT" dirty="0"/>
              <a:t>, </a:t>
            </a:r>
            <a:r>
              <a:rPr lang="it-IT" altLang="it-IT" dirty="0" err="1"/>
              <a:t>Hyslop</a:t>
            </a:r>
            <a:r>
              <a:rPr lang="it-IT" altLang="it-IT" dirty="0"/>
              <a:t>, </a:t>
            </a:r>
            <a:r>
              <a:rPr lang="it-IT" altLang="it-IT" dirty="0" err="1"/>
              <a:t>Pignocchino</a:t>
            </a:r>
            <a:r>
              <a:rPr lang="it-IT" altLang="it-IT" dirty="0"/>
              <a:t> </a:t>
            </a:r>
            <a:r>
              <a:rPr lang="it-IT" altLang="it-IT" i="1" dirty="0" err="1"/>
              <a:t>Chimica.blu</a:t>
            </a:r>
            <a:r>
              <a:rPr lang="it-IT" altLang="it-IT" i="1" dirty="0"/>
              <a:t> seconda edizione </a:t>
            </a:r>
            <a:r>
              <a:rPr lang="it-IT" altLang="it-IT" dirty="0"/>
              <a:t>© Zanichelli 2020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75B53534-2613-4354-955E-542C54D2B5E9}"/>
              </a:ext>
            </a:extLst>
          </p:cNvPr>
          <p:cNvCxnSpPr>
            <a:cxnSpLocks/>
          </p:cNvCxnSpPr>
          <p:nvPr/>
        </p:nvCxnSpPr>
        <p:spPr bwMode="auto">
          <a:xfrm>
            <a:off x="455051" y="1362672"/>
            <a:ext cx="2149" cy="48746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7927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A27B5E-7BA2-4F46-B470-A9F587FC2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8080"/>
                </a:solidFill>
                <a:latin typeface="AlrightSans-Black"/>
              </a:rPr>
              <a:t>LA CHIMICA CON METODO</a:t>
            </a:r>
            <a:endParaRPr lang="it-IT" dirty="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F9D8C034-144F-4397-B341-0C15EA0F7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16" y="1340768"/>
            <a:ext cx="8219256" cy="5040560"/>
          </a:xfrm>
        </p:spPr>
        <p:txBody>
          <a:bodyPr/>
          <a:lstStyle/>
          <a:p>
            <a:pPr marL="342900" lvl="0" indent="-342900"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60000"/>
              <a:buFont typeface="Arial" panose="020B0604020202020204" pitchFamily="34" charset="0"/>
              <a:buChar char="►"/>
            </a:pPr>
            <a:r>
              <a:rPr lang="it-IT" sz="2000" b="1" dirty="0"/>
              <a:t>Come si prevede la reazione e il potenziale di una cella galvanica?</a:t>
            </a:r>
            <a:br>
              <a:rPr lang="it-IT" sz="2000" dirty="0">
                <a:solidFill>
                  <a:srgbClr val="000000"/>
                </a:solidFill>
              </a:rPr>
            </a:br>
            <a:r>
              <a:rPr lang="it-IT" sz="2000" dirty="0">
                <a:solidFill>
                  <a:srgbClr val="000000"/>
                </a:solidFill>
              </a:rPr>
              <a:t>Quali sono reazione di cella e potenziale standard di una cella costituita dalle seguenti </a:t>
            </a:r>
            <a:r>
              <a:rPr lang="it-IT" sz="2000" dirty="0" err="1">
                <a:solidFill>
                  <a:srgbClr val="000000"/>
                </a:solidFill>
              </a:rPr>
              <a:t>semireazioni</a:t>
            </a:r>
            <a:r>
              <a:rPr lang="it-IT" sz="2000" dirty="0">
                <a:solidFill>
                  <a:srgbClr val="000000"/>
                </a:solidFill>
              </a:rPr>
              <a:t>? Qual è l’anodo?</a:t>
            </a:r>
          </a:p>
          <a:p>
            <a:pPr lvl="0" algn="ctr"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60000"/>
            </a:pPr>
            <a:r>
              <a:rPr lang="it-IT" sz="2000" dirty="0">
                <a:solidFill>
                  <a:srgbClr val="000000"/>
                </a:solidFill>
              </a:rPr>
              <a:t>Al</a:t>
            </a:r>
            <a:r>
              <a:rPr lang="it-IT" sz="2000" baseline="30000" dirty="0">
                <a:solidFill>
                  <a:srgbClr val="000000"/>
                </a:solidFill>
              </a:rPr>
              <a:t>3+</a:t>
            </a:r>
            <a:r>
              <a:rPr lang="it-IT" sz="2000" dirty="0">
                <a:solidFill>
                  <a:srgbClr val="000000"/>
                </a:solidFill>
              </a:rPr>
              <a:t>(</a:t>
            </a:r>
            <a:r>
              <a:rPr lang="it-IT" sz="2000" i="1" dirty="0" err="1">
                <a:solidFill>
                  <a:srgbClr val="000000"/>
                </a:solidFill>
              </a:rPr>
              <a:t>aq</a:t>
            </a:r>
            <a:r>
              <a:rPr lang="it-IT" sz="2000" dirty="0">
                <a:solidFill>
                  <a:srgbClr val="000000"/>
                </a:solidFill>
              </a:rPr>
              <a:t>) + 3e</a:t>
            </a:r>
            <a:r>
              <a:rPr lang="it-IT" sz="2000" baseline="30000" dirty="0"/>
              <a:t>–</a:t>
            </a:r>
            <a:r>
              <a:rPr lang="it-IT" sz="2000" dirty="0">
                <a:solidFill>
                  <a:srgbClr val="000000"/>
                </a:solidFill>
              </a:rPr>
              <a:t> </a:t>
            </a:r>
            <a:r>
              <a:rPr lang="it-IT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⇄</a:t>
            </a:r>
            <a:r>
              <a:rPr lang="it-IT" sz="2000" dirty="0">
                <a:solidFill>
                  <a:srgbClr val="000000"/>
                </a:solidFill>
              </a:rPr>
              <a:t> Al(</a:t>
            </a:r>
            <a:r>
              <a:rPr lang="it-IT" sz="2000" i="1" dirty="0">
                <a:solidFill>
                  <a:srgbClr val="000000"/>
                </a:solidFill>
              </a:rPr>
              <a:t>s</a:t>
            </a:r>
            <a:r>
              <a:rPr lang="it-IT" sz="2000" dirty="0">
                <a:solidFill>
                  <a:srgbClr val="000000"/>
                </a:solidFill>
              </a:rPr>
              <a:t>)		</a:t>
            </a:r>
            <a:r>
              <a:rPr lang="it-IT" sz="2000" i="1" dirty="0"/>
              <a:t> E</a:t>
            </a:r>
            <a:r>
              <a:rPr lang="it-IT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°</a:t>
            </a:r>
            <a:r>
              <a:rPr lang="it-IT" sz="2000" baseline="-25000" dirty="0">
                <a:solidFill>
                  <a:srgbClr val="000000"/>
                </a:solidFill>
              </a:rPr>
              <a:t>Al</a:t>
            </a:r>
            <a:r>
              <a:rPr lang="it-IT" sz="1600" baseline="15000" dirty="0">
                <a:solidFill>
                  <a:srgbClr val="000000"/>
                </a:solidFill>
              </a:rPr>
              <a:t>3+</a:t>
            </a:r>
            <a:r>
              <a:rPr lang="it-IT" sz="2000" dirty="0">
                <a:solidFill>
                  <a:srgbClr val="000000"/>
                </a:solidFill>
              </a:rPr>
              <a:t> = –1,66 V</a:t>
            </a:r>
          </a:p>
          <a:p>
            <a:pPr lvl="0" algn="ctr"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60000"/>
            </a:pPr>
            <a:r>
              <a:rPr lang="it-IT" sz="2000" dirty="0">
                <a:solidFill>
                  <a:srgbClr val="000000"/>
                </a:solidFill>
              </a:rPr>
              <a:t>Cu</a:t>
            </a:r>
            <a:r>
              <a:rPr lang="it-IT" sz="2000" baseline="30000" dirty="0">
                <a:solidFill>
                  <a:srgbClr val="000000"/>
                </a:solidFill>
              </a:rPr>
              <a:t>2+</a:t>
            </a:r>
            <a:r>
              <a:rPr lang="it-IT" sz="2000" dirty="0">
                <a:solidFill>
                  <a:srgbClr val="000000"/>
                </a:solidFill>
              </a:rPr>
              <a:t>(</a:t>
            </a:r>
            <a:r>
              <a:rPr lang="it-IT" sz="2000" i="1" dirty="0" err="1">
                <a:solidFill>
                  <a:srgbClr val="000000"/>
                </a:solidFill>
              </a:rPr>
              <a:t>aq</a:t>
            </a:r>
            <a:r>
              <a:rPr lang="it-IT" sz="2000" dirty="0">
                <a:solidFill>
                  <a:srgbClr val="000000"/>
                </a:solidFill>
              </a:rPr>
              <a:t>) + 2e</a:t>
            </a:r>
            <a:r>
              <a:rPr lang="it-IT" sz="2000" baseline="30000" dirty="0"/>
              <a:t>– </a:t>
            </a:r>
            <a:r>
              <a:rPr lang="it-IT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⇄</a:t>
            </a:r>
            <a:r>
              <a:rPr lang="it-IT" sz="2000" dirty="0">
                <a:solidFill>
                  <a:srgbClr val="000000"/>
                </a:solidFill>
              </a:rPr>
              <a:t> Cu(</a:t>
            </a:r>
            <a:r>
              <a:rPr lang="it-IT" sz="2000" i="1" dirty="0">
                <a:solidFill>
                  <a:srgbClr val="000000"/>
                </a:solidFill>
              </a:rPr>
              <a:t>s</a:t>
            </a:r>
            <a:r>
              <a:rPr lang="it-IT" sz="2000" dirty="0">
                <a:solidFill>
                  <a:srgbClr val="000000"/>
                </a:solidFill>
              </a:rPr>
              <a:t>)		</a:t>
            </a:r>
            <a:r>
              <a:rPr lang="it-IT" sz="2000" i="1" dirty="0"/>
              <a:t> E</a:t>
            </a:r>
            <a:r>
              <a:rPr lang="it-IT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°</a:t>
            </a:r>
            <a:r>
              <a:rPr lang="it-IT" sz="2000" baseline="-25000" dirty="0">
                <a:solidFill>
                  <a:srgbClr val="000000"/>
                </a:solidFill>
              </a:rPr>
              <a:t>Cu</a:t>
            </a:r>
            <a:r>
              <a:rPr lang="it-IT" sz="1600" baseline="15000" dirty="0">
                <a:solidFill>
                  <a:srgbClr val="000000"/>
                </a:solidFill>
              </a:rPr>
              <a:t>2+ </a:t>
            </a:r>
            <a:r>
              <a:rPr lang="it-IT" sz="2000" dirty="0">
                <a:solidFill>
                  <a:srgbClr val="000000"/>
                </a:solidFill>
              </a:rPr>
              <a:t>= +0,34 V</a:t>
            </a:r>
            <a:endParaRPr lang="it-IT" sz="2000" b="1" dirty="0"/>
          </a:p>
          <a:p>
            <a:pPr marL="342900" lvl="0" indent="-342900"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60000"/>
              <a:buFont typeface="Arial" panose="020B0604020202020204" pitchFamily="34" charset="0"/>
              <a:buChar char="►"/>
            </a:pPr>
            <a:r>
              <a:rPr lang="it-IT" sz="2000" b="1" dirty="0"/>
              <a:t>Come si valuta l’effetto della concentrazione sul potenziale di cella (</a:t>
            </a:r>
            <a:r>
              <a:rPr lang="it-IT" sz="2000" b="1" dirty="0" err="1"/>
              <a:t>E</a:t>
            </a:r>
            <a:r>
              <a:rPr lang="it-IT" sz="2000" b="1" baseline="-25000" dirty="0" err="1"/>
              <a:t>cella</a:t>
            </a:r>
            <a:r>
              <a:rPr lang="it-IT" sz="2000" b="1" dirty="0"/>
              <a:t>)?</a:t>
            </a:r>
            <a:br>
              <a:rPr lang="it-IT" sz="2000" b="1" dirty="0"/>
            </a:br>
            <a:r>
              <a:rPr lang="it-IT" sz="2000" dirty="0"/>
              <a:t>Una cella galvanica si basa sulle seguenti </a:t>
            </a:r>
            <a:r>
              <a:rPr lang="it-IT" sz="2000" dirty="0" err="1"/>
              <a:t>semireazioni</a:t>
            </a:r>
            <a:r>
              <a:rPr lang="it-IT" sz="2000" dirty="0"/>
              <a:t>:</a:t>
            </a:r>
          </a:p>
          <a:p>
            <a:pPr lvl="0" algn="ctr"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60000"/>
            </a:pPr>
            <a:r>
              <a:rPr lang="it-IT" sz="2000" dirty="0"/>
              <a:t>Ni</a:t>
            </a:r>
            <a:r>
              <a:rPr lang="it-IT" sz="2000" baseline="30000" dirty="0"/>
              <a:t>2+</a:t>
            </a:r>
            <a:r>
              <a:rPr lang="it-IT" sz="2000" dirty="0"/>
              <a:t>(</a:t>
            </a:r>
            <a:r>
              <a:rPr lang="it-IT" sz="2000" i="1" dirty="0" err="1"/>
              <a:t>aq</a:t>
            </a:r>
            <a:r>
              <a:rPr lang="it-IT" sz="2000" dirty="0"/>
              <a:t>) + 2e</a:t>
            </a:r>
            <a:r>
              <a:rPr lang="it-IT" sz="2000" baseline="30000" dirty="0"/>
              <a:t>–</a:t>
            </a:r>
            <a:r>
              <a:rPr lang="it-IT" sz="2000" dirty="0"/>
              <a:t> </a:t>
            </a:r>
            <a:r>
              <a:rPr lang="it-IT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⇄</a:t>
            </a:r>
            <a:r>
              <a:rPr lang="it-IT" sz="2000" dirty="0"/>
              <a:t> Ni(</a:t>
            </a:r>
            <a:r>
              <a:rPr lang="it-IT" sz="2000" i="1" dirty="0"/>
              <a:t>s</a:t>
            </a:r>
            <a:r>
              <a:rPr lang="it-IT" sz="2000" dirty="0"/>
              <a:t>)		</a:t>
            </a:r>
            <a:r>
              <a:rPr lang="it-IT" sz="2000" i="1" dirty="0"/>
              <a:t>E</a:t>
            </a:r>
            <a:r>
              <a:rPr lang="it-IT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°</a:t>
            </a:r>
            <a:r>
              <a:rPr lang="it-IT" sz="2000" baseline="-25000" dirty="0"/>
              <a:t>Ni</a:t>
            </a:r>
            <a:r>
              <a:rPr lang="it-IT" sz="1600" baseline="15000" dirty="0"/>
              <a:t>2+</a:t>
            </a:r>
            <a:r>
              <a:rPr lang="it-IT" sz="2000" dirty="0"/>
              <a:t> = -0,25 V</a:t>
            </a:r>
          </a:p>
          <a:p>
            <a:pPr lvl="0" algn="ctr"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60000"/>
            </a:pPr>
            <a:r>
              <a:rPr lang="it-IT" sz="2000" dirty="0"/>
              <a:t>Cr</a:t>
            </a:r>
            <a:r>
              <a:rPr lang="it-IT" sz="2000" baseline="30000" dirty="0"/>
              <a:t>3+</a:t>
            </a:r>
            <a:r>
              <a:rPr lang="it-IT" sz="2000" dirty="0"/>
              <a:t>(</a:t>
            </a:r>
            <a:r>
              <a:rPr lang="it-IT" sz="2000" i="1" dirty="0" err="1"/>
              <a:t>aq</a:t>
            </a:r>
            <a:r>
              <a:rPr lang="it-IT" sz="2000" dirty="0"/>
              <a:t>) + 3e</a:t>
            </a:r>
            <a:r>
              <a:rPr lang="it-IT" sz="2000" baseline="30000" dirty="0"/>
              <a:t> –</a:t>
            </a:r>
            <a:r>
              <a:rPr lang="it-IT" sz="2000" dirty="0"/>
              <a:t> </a:t>
            </a:r>
            <a:r>
              <a:rPr lang="it-IT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⇄</a:t>
            </a:r>
            <a:r>
              <a:rPr lang="it-IT" sz="2000" dirty="0"/>
              <a:t> Cr(</a:t>
            </a:r>
            <a:r>
              <a:rPr lang="it-IT" sz="2000" i="1" dirty="0"/>
              <a:t>s</a:t>
            </a:r>
            <a:r>
              <a:rPr lang="it-IT" sz="2000" dirty="0"/>
              <a:t>)		 </a:t>
            </a:r>
            <a:r>
              <a:rPr lang="it-IT" sz="2000" i="1" dirty="0"/>
              <a:t>E</a:t>
            </a:r>
            <a:r>
              <a:rPr lang="it-IT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°</a:t>
            </a:r>
            <a:r>
              <a:rPr lang="it-IT" sz="2000" baseline="-25000" dirty="0"/>
              <a:t>Cr</a:t>
            </a:r>
            <a:r>
              <a:rPr lang="it-IT" sz="1600" baseline="15000" dirty="0"/>
              <a:t>3+</a:t>
            </a:r>
            <a:r>
              <a:rPr lang="it-IT" sz="2000" dirty="0"/>
              <a:t> = -0,74 V</a:t>
            </a:r>
          </a:p>
          <a:p>
            <a:pPr lvl="1">
              <a:lnSpc>
                <a:spcPct val="100000"/>
              </a:lnSpc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60000"/>
            </a:pPr>
            <a:r>
              <a:rPr lang="it-IT" sz="2000" dirty="0"/>
              <a:t>Qual è il potenziale di cella per [Ni</a:t>
            </a:r>
            <a:r>
              <a:rPr lang="it-IT" sz="2000" baseline="30000" dirty="0"/>
              <a:t>2+</a:t>
            </a:r>
            <a:r>
              <a:rPr lang="it-IT" sz="2000" dirty="0"/>
              <a:t>] = 1,0 · 10</a:t>
            </a:r>
            <a:r>
              <a:rPr lang="it-IT" sz="2000" baseline="30000" dirty="0"/>
              <a:t>-4</a:t>
            </a:r>
            <a:r>
              <a:rPr lang="it-IT" sz="2000" dirty="0"/>
              <a:t> M</a:t>
            </a:r>
            <a:br>
              <a:rPr lang="it-IT" sz="2000" dirty="0"/>
            </a:br>
            <a:r>
              <a:rPr lang="it-IT" sz="2000" dirty="0"/>
              <a:t>e [Cr</a:t>
            </a:r>
            <a:r>
              <a:rPr lang="it-IT" sz="2000" baseline="30000" dirty="0"/>
              <a:t>3+</a:t>
            </a:r>
            <a:r>
              <a:rPr lang="it-IT" sz="2000" dirty="0"/>
              <a:t>] = 2,0 · 10</a:t>
            </a:r>
            <a:r>
              <a:rPr lang="it-IT" sz="2000" baseline="30000" dirty="0"/>
              <a:t>-3</a:t>
            </a:r>
            <a:r>
              <a:rPr lang="it-IT" sz="2000" dirty="0"/>
              <a:t> M?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E2DD77D-90F4-4963-9D64-6D47E44FDD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dirty="0"/>
              <a:t>Brady, </a:t>
            </a:r>
            <a:r>
              <a:rPr lang="it-IT" altLang="it-IT" dirty="0" err="1"/>
              <a:t>Jespersen</a:t>
            </a:r>
            <a:r>
              <a:rPr lang="it-IT" altLang="it-IT" dirty="0"/>
              <a:t>, </a:t>
            </a:r>
            <a:r>
              <a:rPr lang="it-IT" altLang="it-IT" dirty="0" err="1"/>
              <a:t>Hyslop</a:t>
            </a:r>
            <a:r>
              <a:rPr lang="it-IT" altLang="it-IT" dirty="0"/>
              <a:t>, </a:t>
            </a:r>
            <a:r>
              <a:rPr lang="it-IT" altLang="it-IT" dirty="0" err="1"/>
              <a:t>Pignocchino</a:t>
            </a:r>
            <a:r>
              <a:rPr lang="it-IT" altLang="it-IT" dirty="0"/>
              <a:t> </a:t>
            </a:r>
            <a:r>
              <a:rPr lang="it-IT" altLang="it-IT" i="1" dirty="0" err="1"/>
              <a:t>Chimica.blu</a:t>
            </a:r>
            <a:r>
              <a:rPr lang="it-IT" altLang="it-IT" i="1" dirty="0"/>
              <a:t> seconda edizione </a:t>
            </a:r>
            <a:r>
              <a:rPr lang="it-IT" altLang="it-IT" dirty="0"/>
              <a:t>© Zanichelli 2020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75B53534-2613-4354-955E-542C54D2B5E9}"/>
              </a:ext>
            </a:extLst>
          </p:cNvPr>
          <p:cNvCxnSpPr>
            <a:cxnSpLocks/>
          </p:cNvCxnSpPr>
          <p:nvPr/>
        </p:nvCxnSpPr>
        <p:spPr bwMode="auto">
          <a:xfrm>
            <a:off x="455051" y="1362672"/>
            <a:ext cx="2149" cy="48746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59492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23403D-BD9C-4C47-AD8B-7D5879E90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celle elettrolitiche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1615BC-E3C2-4315-A7BB-7B96981C1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1640038"/>
          </a:xfrm>
        </p:spPr>
        <p:txBody>
          <a:bodyPr/>
          <a:lstStyle/>
          <a:p>
            <a:r>
              <a:rPr lang="it-IT" dirty="0"/>
              <a:t>Per per fare avvenire una reazione di ossidoriduzione non spontanea sfruttando l’energia elettrica (</a:t>
            </a:r>
            <a:r>
              <a:rPr lang="it-IT" b="1" dirty="0"/>
              <a:t>elettrolisi</a:t>
            </a:r>
            <a:r>
              <a:rPr lang="it-IT" dirty="0"/>
              <a:t>) si usa la </a:t>
            </a:r>
            <a:r>
              <a:rPr lang="it-IT" b="1" dirty="0"/>
              <a:t>cella elettrolitica</a:t>
            </a:r>
            <a:r>
              <a:rPr lang="it-IT" dirty="0"/>
              <a:t>, in cui si può introdurre un sale fuso o una soluzione.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160ED3F-3F74-428D-8138-B68D83E627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A663AFB-B56D-409E-BE54-C9181DC89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1" y="3002024"/>
            <a:ext cx="4238705" cy="3388278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8F606221-05F7-47EF-A194-D61DAE91F8CA}"/>
              </a:ext>
            </a:extLst>
          </p:cNvPr>
          <p:cNvSpPr/>
          <p:nvPr/>
        </p:nvSpPr>
        <p:spPr>
          <a:xfrm>
            <a:off x="4778257" y="2980806"/>
            <a:ext cx="3898199" cy="3303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it-IT" dirty="0">
                <a:solidFill>
                  <a:schemeClr val="tx1"/>
                </a:solidFill>
                <a:latin typeface="+mn-lt"/>
              </a:rPr>
              <a:t>Nella cella elettrolitica sono immersi elettrodi inerti, collegati a una sorgente di corrente elettrica continua.</a:t>
            </a:r>
          </a:p>
          <a:p>
            <a:pPr>
              <a:spcAft>
                <a:spcPts val="1000"/>
              </a:spcAft>
            </a:pPr>
            <a:r>
              <a:rPr lang="it-IT" b="1" dirty="0">
                <a:solidFill>
                  <a:schemeClr val="tx1"/>
                </a:solidFill>
                <a:latin typeface="+mn-lt"/>
              </a:rPr>
              <a:t>catodo (</a:t>
            </a:r>
            <a:r>
              <a:rPr lang="it-IT" b="1" dirty="0">
                <a:solidFill>
                  <a:schemeClr val="tx1"/>
                </a:solidFill>
              </a:rPr>
              <a:t>–</a:t>
            </a:r>
            <a:r>
              <a:rPr lang="it-IT" b="1" dirty="0">
                <a:solidFill>
                  <a:schemeClr val="tx1"/>
                </a:solidFill>
                <a:latin typeface="+mn-lt"/>
              </a:rPr>
              <a:t>) </a:t>
            </a:r>
            <a:r>
              <a:rPr lang="it-IT" dirty="0">
                <a:solidFill>
                  <a:schemeClr val="tx1"/>
                </a:solidFill>
                <a:latin typeface="+mn-lt"/>
              </a:rPr>
              <a:t>→ elettrodo su cui avviene la riduzione</a:t>
            </a:r>
          </a:p>
          <a:p>
            <a:r>
              <a:rPr lang="it-IT" b="1" dirty="0">
                <a:solidFill>
                  <a:schemeClr val="tx1"/>
                </a:solidFill>
                <a:latin typeface="+mn-lt"/>
              </a:rPr>
              <a:t>anodo (+) </a:t>
            </a:r>
            <a:r>
              <a:rPr lang="it-IT" dirty="0">
                <a:solidFill>
                  <a:schemeClr val="tx1"/>
                </a:solidFill>
                <a:latin typeface="+mn-lt"/>
              </a:rPr>
              <a:t>→ elettrodo su cui avviene l’ossidazione</a:t>
            </a:r>
          </a:p>
        </p:txBody>
      </p:sp>
    </p:spTree>
    <p:extLst>
      <p:ext uri="{BB962C8B-B14F-4D97-AF65-F5344CB8AC3E}">
        <p14:creationId xmlns:p14="http://schemas.microsoft.com/office/powerpoint/2010/main" val="265216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>
            <a:extLst>
              <a:ext uri="{FF2B5EF4-FFF2-40B4-BE49-F238E27FC236}">
                <a16:creationId xmlns:a16="http://schemas.microsoft.com/office/drawing/2014/main" id="{7DEDD1A8-F772-48FF-91A5-6606F996E59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00113" y="476250"/>
            <a:ext cx="7416800" cy="914400"/>
          </a:xfrm>
        </p:spPr>
        <p:txBody>
          <a:bodyPr/>
          <a:lstStyle/>
          <a:p>
            <a:r>
              <a:rPr lang="it-IT" altLang="it-IT"/>
              <a:t>James E. Brady</a:t>
            </a:r>
            <a:br>
              <a:rPr lang="it-IT" altLang="it-IT"/>
            </a:br>
            <a:r>
              <a:rPr lang="it-IT" altLang="it-IT"/>
              <a:t>Neil D. Jespersen</a:t>
            </a:r>
            <a:br>
              <a:rPr lang="it-IT" altLang="it-IT"/>
            </a:br>
            <a:r>
              <a:rPr lang="it-IT" altLang="it-IT"/>
              <a:t>Alison Hyslop</a:t>
            </a:r>
            <a:br>
              <a:rPr lang="it-IT" altLang="it-IT"/>
            </a:br>
            <a:r>
              <a:rPr lang="it-IT" altLang="it-IT"/>
              <a:t>Maria Cristina Pignocchino</a:t>
            </a:r>
          </a:p>
        </p:txBody>
      </p:sp>
      <p:sp>
        <p:nvSpPr>
          <p:cNvPr id="14339" name="Sottotitolo 2">
            <a:extLst>
              <a:ext uri="{FF2B5EF4-FFF2-40B4-BE49-F238E27FC236}">
                <a16:creationId xmlns:a16="http://schemas.microsoft.com/office/drawing/2014/main" id="{9C33259D-D29D-4A7E-845F-836B2ED3395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00113" y="2635250"/>
            <a:ext cx="7416800" cy="2057400"/>
          </a:xfrm>
        </p:spPr>
        <p:txBody>
          <a:bodyPr/>
          <a:lstStyle/>
          <a:p>
            <a:r>
              <a:rPr lang="en-GB" altLang="en-US"/>
              <a:t>Chimica.blu </a:t>
            </a:r>
            <a:r>
              <a:rPr lang="en-GB" altLang="en-US" sz="5400"/>
              <a:t>seconda edizione</a:t>
            </a:r>
            <a:endParaRPr lang="it-IT" altLang="it-IT" sz="5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375921-384B-4EEA-B4E2-C5BA7D08F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celle elettrolitiche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3A8ABB48-7A81-4C41-B8DF-3AC1EE175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Nell’elettrolisi del cloruro di sodio fuso:</a:t>
            </a:r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dirty="0"/>
              <a:t>catodo → gli elettroni sono acquisiti dagli ioni sodio, carichi positivamente;</a:t>
            </a:r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dirty="0"/>
              <a:t>anodo → gli elettroni vengono strappati agli ioni cloruro carichi negativamente.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01DA8E8-518B-4CDB-9885-06DA293794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57F6130-EEA7-47C6-AEFE-5B3BA5D76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3701898"/>
            <a:ext cx="5976663" cy="269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87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2AD2DA-0719-4BD1-B1B7-99A2247CB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celle elettrolitiche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08F831A-32F2-400D-A4BD-38CB99B8D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4176464"/>
          </a:xfrm>
        </p:spPr>
        <p:txBody>
          <a:bodyPr/>
          <a:lstStyle/>
          <a:p>
            <a:r>
              <a:rPr lang="it-IT" dirty="0"/>
              <a:t>In una </a:t>
            </a:r>
            <a:r>
              <a:rPr lang="it-IT" b="1" dirty="0"/>
              <a:t>cella galvanica </a:t>
            </a:r>
            <a:r>
              <a:rPr lang="it-IT" dirty="0"/>
              <a:t>il catodo è positivo (riduzione) e l’anodo è negativo (ossidazione).</a:t>
            </a:r>
          </a:p>
          <a:p>
            <a:r>
              <a:rPr lang="it-IT" dirty="0"/>
              <a:t>In una </a:t>
            </a:r>
            <a:r>
              <a:rPr lang="it-IT" b="1" dirty="0"/>
              <a:t>cella elettrolitica </a:t>
            </a:r>
            <a:r>
              <a:rPr lang="it-IT" dirty="0"/>
              <a:t>il catodo è negativo (riduzione) e l’anodo è positivo (ossidazione).</a:t>
            </a:r>
          </a:p>
          <a:p>
            <a:r>
              <a:rPr lang="it-IT" dirty="0"/>
              <a:t>Sebbene le cariche del catodo e dell’anodo siano diverse nei due tipi di celle:</a:t>
            </a:r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dirty="0"/>
              <a:t>i cationi si muovono sempre verso il catodo</a:t>
            </a:r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dirty="0"/>
              <a:t>gli anioni si muovono sempre verso l’anodo.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397878E-63C8-49C3-8BEF-B1BF2FC9B0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30568424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25DBB3-52C0-4C73-9492-D6F341010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celle elettrolitiche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D6DE468F-9C5B-4E83-B02D-2D5D68C04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075240" cy="5040560"/>
          </a:xfrm>
        </p:spPr>
        <p:txBody>
          <a:bodyPr/>
          <a:lstStyle/>
          <a:p>
            <a:r>
              <a:rPr lang="it-IT" dirty="0"/>
              <a:t>Per ottenere l’</a:t>
            </a:r>
            <a:r>
              <a:rPr lang="it-IT" b="1" dirty="0"/>
              <a:t>elettrolisi dell’acqua</a:t>
            </a:r>
            <a:r>
              <a:rPr lang="it-IT" dirty="0"/>
              <a:t>, con liberazione di idrogeno e ossigeno molecolare agli elettrodi, dobbiamo aggiungere un altro elettrolita (come K</a:t>
            </a:r>
            <a:r>
              <a:rPr lang="it-IT" baseline="-25000" dirty="0"/>
              <a:t>2</a:t>
            </a:r>
            <a:r>
              <a:rPr lang="it-IT" dirty="0"/>
              <a:t>SO</a:t>
            </a:r>
            <a:r>
              <a:rPr lang="it-IT" baseline="-25000" dirty="0"/>
              <a:t>4</a:t>
            </a:r>
            <a:r>
              <a:rPr lang="it-IT" dirty="0"/>
              <a:t>), che ha la funzione di mantenere la neutralità elettrica in prossimità degli elettrodi.</a:t>
            </a:r>
          </a:p>
          <a:p>
            <a:r>
              <a:rPr lang="it-IT" dirty="0"/>
              <a:t>In acqua pura</a:t>
            </a:r>
            <a:br>
              <a:rPr lang="it-IT" dirty="0"/>
            </a:br>
            <a:r>
              <a:rPr lang="it-IT" dirty="0"/>
              <a:t>l’elettrolisi non avviene.</a:t>
            </a:r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0693560-58E4-4638-8242-629253AD21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FEA75D0-D316-4D57-B306-BCA9DDAC6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3117305"/>
            <a:ext cx="4452935" cy="326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299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25DBB3-52C0-4C73-9492-D6F341010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celle elettrolitiche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D6DE468F-9C5B-4E83-B02D-2D5D68C04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Quando l’elettrolisi si svolge in </a:t>
            </a:r>
            <a:r>
              <a:rPr lang="it-IT" b="1" dirty="0"/>
              <a:t>soluzione acquosa</a:t>
            </a:r>
            <a:r>
              <a:rPr lang="it-IT" dirty="0"/>
              <a:t>, oltre al coinvolgimento del soluto, dobbiamo considerare la possibile ossidazione o riduzione dell’acqua.</a:t>
            </a:r>
          </a:p>
          <a:p>
            <a:r>
              <a:rPr lang="it-IT" dirty="0"/>
              <a:t>In generale, in una cella elettrolitica:</a:t>
            </a:r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dirty="0"/>
              <a:t>al catodo avverrà la </a:t>
            </a:r>
            <a:r>
              <a:rPr lang="it-IT" dirty="0" err="1"/>
              <a:t>semireazione</a:t>
            </a:r>
            <a:r>
              <a:rPr lang="it-IT" dirty="0"/>
              <a:t> con il potenziale di riduzione </a:t>
            </a:r>
            <a:r>
              <a:rPr lang="it-IT" i="1" dirty="0"/>
              <a:t>maggiore</a:t>
            </a:r>
            <a:r>
              <a:rPr lang="it-IT" dirty="0"/>
              <a:t>;</a:t>
            </a:r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dirty="0"/>
              <a:t>all’anodo avverrà la </a:t>
            </a:r>
            <a:r>
              <a:rPr lang="it-IT" dirty="0" err="1"/>
              <a:t>semireazione</a:t>
            </a:r>
            <a:r>
              <a:rPr lang="it-IT" dirty="0"/>
              <a:t> con il potenziale di riduzione </a:t>
            </a:r>
            <a:r>
              <a:rPr lang="it-IT" i="1" dirty="0"/>
              <a:t>minore</a:t>
            </a:r>
            <a:r>
              <a:rPr lang="it-IT" dirty="0"/>
              <a:t>.</a:t>
            </a:r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0693560-58E4-4638-8242-629253AD21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32170525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25DBB3-52C0-4C73-9492-D6F341010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celle elettrolitiche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D6DE468F-9C5B-4E83-B02D-2D5D68C04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000"/>
              </a:spcAft>
            </a:pPr>
            <a:r>
              <a:rPr lang="it-IT" dirty="0"/>
              <a:t>Elettrolisi di una soluzione acquosa di bromuro di rame(II), CuBr</a:t>
            </a:r>
            <a:r>
              <a:rPr lang="it-IT" baseline="-25000" dirty="0"/>
              <a:t>2</a:t>
            </a:r>
            <a:r>
              <a:rPr lang="it-IT" dirty="0"/>
              <a:t>:</a:t>
            </a:r>
          </a:p>
          <a:p>
            <a:pPr>
              <a:spcAft>
                <a:spcPts val="900"/>
              </a:spcAft>
            </a:pPr>
            <a:r>
              <a:rPr lang="pt-BR" dirty="0">
                <a:ea typeface="Cambria Math" panose="02040503050406030204" pitchFamily="18" charset="0"/>
              </a:rPr>
              <a:t>Possibili riduzioni al catodo:</a:t>
            </a:r>
          </a:p>
          <a:p>
            <a:pPr>
              <a:spcAft>
                <a:spcPts val="900"/>
              </a:spcAft>
            </a:pPr>
            <a:r>
              <a:rPr lang="pt-BR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Cu</a:t>
            </a:r>
            <a:r>
              <a:rPr lang="pt-BR" sz="20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2+</a:t>
            </a:r>
            <a:r>
              <a:rPr lang="pt-BR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pt-BR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aq</a:t>
            </a:r>
            <a:r>
              <a:rPr lang="pt-BR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) + 2e</a:t>
            </a:r>
            <a:r>
              <a:rPr lang="pt-BR" sz="20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–</a:t>
            </a:r>
            <a:r>
              <a:rPr lang="pt-BR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⟶ Cu(</a:t>
            </a:r>
            <a:r>
              <a:rPr lang="pt-BR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pt-BR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)				</a:t>
            </a:r>
            <a:r>
              <a:rPr lang="pt-BR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E</a:t>
            </a:r>
            <a:r>
              <a:rPr lang="pt-BR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°</a:t>
            </a:r>
            <a:r>
              <a:rPr lang="pt-BR" sz="20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Cu2+</a:t>
            </a:r>
            <a:r>
              <a:rPr lang="pt-BR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= </a:t>
            </a:r>
            <a:r>
              <a:rPr lang="pt-BR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+0,34 V</a:t>
            </a:r>
          </a:p>
          <a:p>
            <a:pPr>
              <a:spcAft>
                <a:spcPts val="2000"/>
              </a:spcAft>
            </a:pPr>
            <a:r>
              <a:rPr lang="pt-BR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2H</a:t>
            </a:r>
            <a:r>
              <a:rPr lang="pt-BR" sz="20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pt-BR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O(</a:t>
            </a:r>
            <a:r>
              <a:rPr lang="pt-BR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  <a:r>
              <a:rPr lang="pt-BR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) + 2e</a:t>
            </a:r>
            <a:r>
              <a:rPr lang="pt-BR" sz="20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–</a:t>
            </a:r>
            <a:r>
              <a:rPr lang="pt-BR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⟶ H</a:t>
            </a:r>
            <a:r>
              <a:rPr lang="pt-BR" sz="20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pt-BR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pt-BR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r>
              <a:rPr lang="pt-BR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) + 2OH</a:t>
            </a:r>
            <a:r>
              <a:rPr lang="pt-BR" sz="20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–</a:t>
            </a:r>
            <a:r>
              <a:rPr lang="pt-BR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pt-BR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aq</a:t>
            </a:r>
            <a:r>
              <a:rPr lang="pt-BR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)		</a:t>
            </a:r>
            <a:r>
              <a:rPr lang="pt-BR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E</a:t>
            </a:r>
            <a:r>
              <a:rPr lang="pt-BR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°</a:t>
            </a:r>
            <a:r>
              <a:rPr lang="pt-BR" sz="20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H2O</a:t>
            </a:r>
            <a:r>
              <a:rPr lang="pt-BR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= –0,83 V</a:t>
            </a:r>
          </a:p>
          <a:p>
            <a:pPr>
              <a:spcAft>
                <a:spcPts val="900"/>
              </a:spcAft>
            </a:pPr>
            <a:r>
              <a:rPr lang="pt-BR" dirty="0">
                <a:ea typeface="Cambria Math" panose="02040503050406030204" pitchFamily="18" charset="0"/>
              </a:rPr>
              <a:t>Possibili ossidazioni all’anodo:</a:t>
            </a:r>
          </a:p>
          <a:p>
            <a:pPr>
              <a:spcAft>
                <a:spcPts val="900"/>
              </a:spcAft>
            </a:pPr>
            <a:r>
              <a:rPr lang="pt-BR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2Br</a:t>
            </a:r>
            <a:r>
              <a:rPr lang="pt-BR" sz="20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–</a:t>
            </a:r>
            <a:r>
              <a:rPr lang="pt-BR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pt-BR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aq</a:t>
            </a:r>
            <a:r>
              <a:rPr lang="pt-BR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) ⟶ Br</a:t>
            </a:r>
            <a:r>
              <a:rPr lang="pt-BR" sz="20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pt-BR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pt-BR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aq</a:t>
            </a:r>
            <a:r>
              <a:rPr lang="pt-BR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) + 2e</a:t>
            </a:r>
            <a:r>
              <a:rPr lang="pt-BR" sz="20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–</a:t>
            </a:r>
            <a:r>
              <a:rPr lang="pt-BR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			</a:t>
            </a:r>
            <a:r>
              <a:rPr lang="pt-BR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E</a:t>
            </a:r>
            <a:r>
              <a:rPr lang="pt-BR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°</a:t>
            </a:r>
            <a:r>
              <a:rPr lang="pt-BR" sz="20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Br2</a:t>
            </a:r>
            <a:r>
              <a:rPr lang="pt-BR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= </a:t>
            </a:r>
            <a:r>
              <a:rPr lang="pt-BR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+1,07 V</a:t>
            </a:r>
          </a:p>
          <a:p>
            <a:pPr>
              <a:spcAft>
                <a:spcPts val="2000"/>
              </a:spcAft>
            </a:pPr>
            <a:r>
              <a:rPr lang="pt-BR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2H</a:t>
            </a:r>
            <a:r>
              <a:rPr lang="pt-BR" sz="20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pt-BR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O(</a:t>
            </a:r>
            <a:r>
              <a:rPr lang="pt-BR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  <a:r>
              <a:rPr lang="pt-BR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) ⟶ O</a:t>
            </a:r>
            <a:r>
              <a:rPr lang="pt-BR" sz="20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pt-BR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pt-BR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r>
              <a:rPr lang="pt-BR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) + 4H</a:t>
            </a:r>
            <a:r>
              <a:rPr lang="pt-BR" sz="20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pt-BR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pt-BR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aq</a:t>
            </a:r>
            <a:r>
              <a:rPr lang="pt-BR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) + 4e</a:t>
            </a:r>
            <a:r>
              <a:rPr lang="pt-BR" sz="20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–</a:t>
            </a:r>
            <a:r>
              <a:rPr lang="pt-BR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		</a:t>
            </a:r>
            <a:r>
              <a:rPr lang="pt-BR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E</a:t>
            </a:r>
            <a:r>
              <a:rPr lang="pt-BR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°</a:t>
            </a:r>
            <a:r>
              <a:rPr lang="pt-BR" sz="20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O2</a:t>
            </a:r>
            <a:r>
              <a:rPr lang="pt-BR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= +1,23 V</a:t>
            </a:r>
          </a:p>
          <a:p>
            <a:r>
              <a:rPr lang="it-IT" dirty="0">
                <a:ea typeface="Cambria Math" panose="02040503050406030204" pitchFamily="18" charset="0"/>
              </a:rPr>
              <a:t>Reazione finale: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0693560-58E4-4638-8242-629253AD21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1344A62-4868-4629-BC09-EDD811FF5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760" y="5762219"/>
            <a:ext cx="5796136" cy="47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3034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36BEAA-0977-4FEA-AFB8-9AAF7CE81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Stechiometria delle reazioni</a:t>
            </a:r>
            <a:br>
              <a:rPr lang="it-IT" dirty="0"/>
            </a:br>
            <a:r>
              <a:rPr lang="it-IT" dirty="0"/>
              <a:t>elettrolitiche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91253F53-D0DF-4C5C-A313-EA9E9B743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4690864"/>
          </a:xfrm>
        </p:spPr>
        <p:txBody>
          <a:bodyPr/>
          <a:lstStyle/>
          <a:p>
            <a:r>
              <a:rPr lang="it-IT" b="1" dirty="0"/>
              <a:t>Prima legge di Faraday sull’elettrolisi</a:t>
            </a:r>
            <a:r>
              <a:rPr lang="it-IT" dirty="0"/>
              <a:t>: la quantità in moli di sostanza trasformata durante l’elettrolisi è direttamente proporzionale alla quantità di elettricità che ha attraversato la cella elettrolitica.</a:t>
            </a:r>
          </a:p>
          <a:p>
            <a:pPr algn="ctr"/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</a:rPr>
              <a:t>Cu</a:t>
            </a:r>
            <a:r>
              <a:rPr lang="pt-BR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2+</a:t>
            </a:r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pt-BR" i="1" dirty="0">
                <a:latin typeface="Cambria Math" panose="02040503050406030204" pitchFamily="18" charset="0"/>
                <a:ea typeface="Cambria Math" panose="02040503050406030204" pitchFamily="18" charset="0"/>
              </a:rPr>
              <a:t>aq</a:t>
            </a:r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</a:rPr>
              <a:t>) + 2e</a:t>
            </a:r>
            <a:r>
              <a:rPr lang="pt-BR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–</a:t>
            </a:r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</a:rPr>
              <a:t> ⟶ Cu(</a:t>
            </a:r>
            <a:r>
              <a:rPr lang="pt-BR" i="1" dirty="0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r>
              <a:rPr lang="it-IT" dirty="0"/>
              <a:t>L’equazione ci dice che il deposito di 1 </a:t>
            </a:r>
            <a:r>
              <a:rPr lang="it-IT" dirty="0" err="1"/>
              <a:t>mol</a:t>
            </a:r>
            <a:r>
              <a:rPr lang="it-IT" dirty="0"/>
              <a:t> di rame metallico richiede 2 </a:t>
            </a:r>
            <a:r>
              <a:rPr lang="it-IT" dirty="0" err="1"/>
              <a:t>mol</a:t>
            </a:r>
            <a:r>
              <a:rPr lang="it-IT" dirty="0"/>
              <a:t> di elettroni.</a:t>
            </a:r>
          </a:p>
          <a:p>
            <a:r>
              <a:rPr lang="it-IT" dirty="0"/>
              <a:t>1 </a:t>
            </a:r>
            <a:r>
              <a:rPr lang="it-IT" dirty="0" err="1"/>
              <a:t>mol</a:t>
            </a:r>
            <a:r>
              <a:rPr lang="it-IT" dirty="0"/>
              <a:t> di elettroni porta una carica pari a </a:t>
            </a:r>
            <a:r>
              <a:rPr lang="it-IT" dirty="0">
                <a:ea typeface="Cambria Math" panose="02040503050406030204" pitchFamily="18" charset="0"/>
              </a:rPr>
              <a:t>9,65 · 10</a:t>
            </a:r>
            <a:r>
              <a:rPr lang="it-IT" baseline="30000" dirty="0">
                <a:ea typeface="Cambria Math" panose="02040503050406030204" pitchFamily="18" charset="0"/>
              </a:rPr>
              <a:t>4</a:t>
            </a:r>
            <a:r>
              <a:rPr lang="it-IT" dirty="0">
                <a:ea typeface="Cambria Math" panose="02040503050406030204" pitchFamily="18" charset="0"/>
              </a:rPr>
              <a:t> C (costante di Faraday).</a:t>
            </a:r>
          </a:p>
          <a:p>
            <a:pPr algn="ctr"/>
            <a:r>
              <a:rPr lang="it-IT" dirty="0"/>
              <a:t>1 coulomb = 1 ampere × 1 secondo</a:t>
            </a:r>
            <a:endParaRPr lang="it-IT" dirty="0">
              <a:ea typeface="Cambria Math" panose="02040503050406030204" pitchFamily="18" charset="0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6315EF6-C8D0-4E88-912B-91FAD68BBA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32558234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A27B5E-7BA2-4F46-B470-A9F587FC2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8080"/>
                </a:solidFill>
                <a:latin typeface="AlrightSans-Black"/>
              </a:rPr>
              <a:t>LA CHIMICA CON METODO</a:t>
            </a:r>
            <a:endParaRPr lang="it-IT" dirty="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F9D8C034-144F-4397-B341-0C15EA0F7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16" y="1340768"/>
            <a:ext cx="8219256" cy="5040560"/>
          </a:xfrm>
        </p:spPr>
        <p:txBody>
          <a:bodyPr/>
          <a:lstStyle/>
          <a:p>
            <a:pPr marL="342900" lvl="0" indent="-342900"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60000"/>
              <a:buFont typeface="Arial" panose="020B0604020202020204" pitchFamily="34" charset="0"/>
              <a:buChar char="►"/>
            </a:pPr>
            <a:r>
              <a:rPr lang="it-IT" sz="2000" b="1" dirty="0"/>
              <a:t>Come si calcola la massa di reagente ridotto conoscendo la corrente?</a:t>
            </a:r>
            <a:br>
              <a:rPr lang="it-IT" sz="2000" b="1" dirty="0"/>
            </a:br>
            <a:r>
              <a:rPr lang="it-IT" sz="2000" dirty="0"/>
              <a:t>Quanti grammi di rame vengono depositati sul catodo di una cella elettrolitica se una corrente elettrica di 2,00 A attraversa una soluzione di CuSO</a:t>
            </a:r>
            <a:r>
              <a:rPr lang="it-IT" sz="2000" baseline="-25000" dirty="0"/>
              <a:t>4</a:t>
            </a:r>
            <a:r>
              <a:rPr lang="it-IT" sz="2000" dirty="0"/>
              <a:t> per 20 </a:t>
            </a:r>
            <a:r>
              <a:rPr lang="it-IT" sz="2000" dirty="0" err="1"/>
              <a:t>min</a:t>
            </a:r>
            <a:r>
              <a:rPr lang="it-IT" sz="2000" dirty="0"/>
              <a:t>?</a:t>
            </a:r>
          </a:p>
          <a:p>
            <a:pPr marL="342900" lvl="0" indent="-342900"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60000"/>
              <a:buFont typeface="Arial" panose="020B0604020202020204" pitchFamily="34" charset="0"/>
              <a:buChar char="►"/>
            </a:pPr>
            <a:r>
              <a:rPr lang="it-IT" sz="2000" b="1" dirty="0"/>
              <a:t>Come si calcola il tempo necessario a ridurre una certa massa di ioni?</a:t>
            </a:r>
            <a:br>
              <a:rPr lang="it-IT" sz="2000" b="1" dirty="0"/>
            </a:br>
            <a:r>
              <a:rPr lang="it-IT" altLang="it-IT" sz="2000" dirty="0">
                <a:solidFill>
                  <a:srgbClr val="000000"/>
                </a:solidFill>
              </a:rPr>
              <a:t>L’elettrolisi permette di depositare un sottile rivestimento metallico sulla superficie di un conduttore elettrico. Questa tecnica prende il nome di elettrodeposizione.</a:t>
            </a:r>
            <a:br>
              <a:rPr lang="it-IT" altLang="it-IT" sz="2000" dirty="0">
                <a:solidFill>
                  <a:srgbClr val="000000"/>
                </a:solidFill>
              </a:rPr>
            </a:br>
            <a:r>
              <a:rPr lang="it-IT" altLang="it-IT" sz="2000" dirty="0">
                <a:solidFill>
                  <a:srgbClr val="000000"/>
                </a:solidFill>
              </a:rPr>
              <a:t>Quanto tempo dovrà passare, in minuti, per depositare 0,500 g di nichel metallico su un oggetto, usando una corrente di 3,00 A? Il nichel viene ridotto dallo stato di ossidazione +2.</a:t>
            </a:r>
            <a:endParaRPr lang="it-IT" sz="2000" dirty="0">
              <a:solidFill>
                <a:srgbClr val="000000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E2DD77D-90F4-4963-9D64-6D47E44FDD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dirty="0"/>
              <a:t>Brady, </a:t>
            </a:r>
            <a:r>
              <a:rPr lang="it-IT" altLang="it-IT" dirty="0" err="1"/>
              <a:t>Jespersen</a:t>
            </a:r>
            <a:r>
              <a:rPr lang="it-IT" altLang="it-IT" dirty="0"/>
              <a:t>, </a:t>
            </a:r>
            <a:r>
              <a:rPr lang="it-IT" altLang="it-IT" dirty="0" err="1"/>
              <a:t>Hyslop</a:t>
            </a:r>
            <a:r>
              <a:rPr lang="it-IT" altLang="it-IT" dirty="0"/>
              <a:t>, </a:t>
            </a:r>
            <a:r>
              <a:rPr lang="it-IT" altLang="it-IT" dirty="0" err="1"/>
              <a:t>Pignocchino</a:t>
            </a:r>
            <a:r>
              <a:rPr lang="it-IT" altLang="it-IT" dirty="0"/>
              <a:t> </a:t>
            </a:r>
            <a:r>
              <a:rPr lang="it-IT" altLang="it-IT" i="1" dirty="0" err="1"/>
              <a:t>Chimica.blu</a:t>
            </a:r>
            <a:r>
              <a:rPr lang="it-IT" altLang="it-IT" i="1" dirty="0"/>
              <a:t> seconda edizione </a:t>
            </a:r>
            <a:r>
              <a:rPr lang="it-IT" altLang="it-IT" dirty="0"/>
              <a:t>© Zanichelli 2020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75B53534-2613-4354-955E-542C54D2B5E9}"/>
              </a:ext>
            </a:extLst>
          </p:cNvPr>
          <p:cNvCxnSpPr>
            <a:cxnSpLocks/>
          </p:cNvCxnSpPr>
          <p:nvPr/>
        </p:nvCxnSpPr>
        <p:spPr bwMode="auto">
          <a:xfrm>
            <a:off x="455051" y="1362672"/>
            <a:ext cx="2149" cy="48746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1041628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FC0EE1E9-6EA5-45A6-80BF-7D73DA70C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4690864"/>
          </a:xfrm>
        </p:spPr>
        <p:txBody>
          <a:bodyPr/>
          <a:lstStyle/>
          <a:p>
            <a:pPr lvl="0"/>
            <a:r>
              <a:rPr lang="it-IT" b="1" dirty="0">
                <a:solidFill>
                  <a:srgbClr val="000000"/>
                </a:solidFill>
              </a:rPr>
              <a:t>Energia sostenibile dal Sole: dal termico al fotovoltaico</a:t>
            </a:r>
            <a:endParaRPr lang="en-US" altLang="it-IT" sz="2000" b="1" dirty="0">
              <a:solidFill>
                <a:srgbClr val="000000"/>
              </a:solidFill>
            </a:endParaRPr>
          </a:p>
          <a:p>
            <a:pPr lvl="0">
              <a:spcAft>
                <a:spcPts val="1000"/>
              </a:spcAft>
            </a:pPr>
            <a:r>
              <a:rPr lang="it-IT" sz="2000" dirty="0">
                <a:solidFill>
                  <a:srgbClr val="000000"/>
                </a:solidFill>
              </a:rPr>
              <a:t>L’energia solare è molto abbondante, inesauribile e presente in tutte le zone del pianeta offrendo il grosso vantaggio di poter essere convertita in tutte le forme di energia utili all’uomo: calore, elettricità e combustibili.</a:t>
            </a:r>
          </a:p>
          <a:p>
            <a:pPr marL="342900" lvl="0" indent="-342900">
              <a:spcAft>
                <a:spcPts val="10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0000"/>
                </a:solidFill>
              </a:rPr>
              <a:t>Solare termico → conversione dell’energia solare in calore ottenuta mediante collettori dapprima riscaldati dalla luce solare e poi utilizzati per scambiare calore con una riserva d’acqua;</a:t>
            </a:r>
          </a:p>
          <a:p>
            <a:pPr marL="342900" lvl="0" indent="-342900">
              <a:spcAft>
                <a:spcPts val="10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0000"/>
                </a:solidFill>
              </a:rPr>
              <a:t>Solare a concentrazione → focalizzazione dei raggi solari su un fluido che può raggiungere alte temperature e generare vapore con cui ottenere energia;</a:t>
            </a:r>
          </a:p>
          <a:p>
            <a:pPr marL="342900" lvl="0" indent="-342900">
              <a:spcAft>
                <a:spcPts val="10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0000"/>
                </a:solidFill>
              </a:rPr>
              <a:t>Fotovoltaico</a:t>
            </a:r>
            <a:r>
              <a:rPr lang="it-IT" sz="2000">
                <a:solidFill>
                  <a:srgbClr val="000000"/>
                </a:solidFill>
              </a:rPr>
              <a:t>→ conversione </a:t>
            </a:r>
            <a:r>
              <a:rPr lang="it-IT" sz="2000" dirty="0">
                <a:solidFill>
                  <a:srgbClr val="000000"/>
                </a:solidFill>
              </a:rPr>
              <a:t>diretta di energia luminosa in energia elettrica grazie a celle fotovoltaiche.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E412EA8-A040-42DA-8405-221EC1B188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E4C9EF0-D428-4B3C-A8FC-AC0CA99EF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206" y="191027"/>
            <a:ext cx="1216011" cy="120766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012E356-D8AC-42BB-8D74-2538ED7D1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973" y="191027"/>
            <a:ext cx="1216011" cy="120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8784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1C6ED5C5-36C4-4BD4-A232-C8642D155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b="1" dirty="0">
                <a:solidFill>
                  <a:srgbClr val="000000"/>
                </a:solidFill>
              </a:rPr>
              <a:t>La chimica in Agenda</a:t>
            </a:r>
            <a:endParaRPr lang="en-US" altLang="it-IT" sz="2000" b="1" dirty="0">
              <a:solidFill>
                <a:srgbClr val="000000"/>
              </a:solidFill>
            </a:endParaRPr>
          </a:p>
          <a:p>
            <a:pPr lvl="0">
              <a:spcAft>
                <a:spcPts val="1000"/>
              </a:spcAft>
            </a:pPr>
            <a:r>
              <a:rPr lang="it-IT" sz="2000" dirty="0">
                <a:solidFill>
                  <a:srgbClr val="000000"/>
                </a:solidFill>
              </a:rPr>
              <a:t>All’inizio del 1900 la nascente industria automobilistica si trovò a un bivio: far muovere le auto con motori elettrici oppure affidarsi ai motori a combustione interna. Conosciamo quale strada è stata scelta, tuttavia forse non sappiamo che la maggior parte della responsabilità spetta alla </a:t>
            </a:r>
            <a:r>
              <a:rPr lang="it-IT" sz="2000" i="1" dirty="0">
                <a:solidFill>
                  <a:srgbClr val="000000"/>
                </a:solidFill>
              </a:rPr>
              <a:t>densità energetica</a:t>
            </a:r>
            <a:r>
              <a:rPr lang="it-IT" sz="2000" dirty="0">
                <a:solidFill>
                  <a:srgbClr val="000000"/>
                </a:solidFill>
              </a:rPr>
              <a:t>. Questa grandezza permette di confrontare le diverse forme di energia immagazzinate in corpi diversi, rendendo evidente «quanta energia» è contenuta in un volume o in una massa unitaria.</a:t>
            </a:r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8B77470-D697-448A-ABC1-9E5CA1B4BB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05FAB16-9B93-4DB1-800D-0777B594C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206" y="191027"/>
            <a:ext cx="1216011" cy="120766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5341863-2DEF-4685-A6F2-36729E7E2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122" y="4581128"/>
            <a:ext cx="4451412" cy="177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044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A27B5E-7BA2-4F46-B470-A9F587FC2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8080"/>
                </a:solidFill>
                <a:latin typeface="AlrightSans-Black"/>
              </a:rPr>
              <a:t>LA CHIMICA CON METODO</a:t>
            </a:r>
            <a:endParaRPr lang="it-IT" dirty="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F9D8C034-144F-4397-B341-0C15EA0F7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16" y="1340768"/>
            <a:ext cx="8219256" cy="5040560"/>
          </a:xfrm>
        </p:spPr>
        <p:txBody>
          <a:bodyPr/>
          <a:lstStyle/>
          <a:p>
            <a:pPr marL="342900" lvl="0" indent="-342900"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60000"/>
              <a:buFont typeface="Arial" panose="020B0604020202020204" pitchFamily="34" charset="0"/>
              <a:buChar char="►"/>
            </a:pPr>
            <a:r>
              <a:rPr lang="it-IT" sz="2000" b="1" dirty="0"/>
              <a:t>Come si scrive la legge dell’equilibrio?</a:t>
            </a:r>
            <a:br>
              <a:rPr lang="it-IT" sz="2000" b="1" dirty="0"/>
            </a:br>
            <a:r>
              <a:rPr lang="it-IT" sz="2000" dirty="0"/>
              <a:t>La maggior parte dell’idrogeno prodotto a livello industriale deriva dal metano (CH</a:t>
            </a:r>
            <a:r>
              <a:rPr lang="it-IT" sz="2000" baseline="-25000" dirty="0"/>
              <a:t>4</a:t>
            </a:r>
            <a:r>
              <a:rPr lang="it-IT" sz="2000" dirty="0"/>
              <a:t>) naturale, secondo la reazione:</a:t>
            </a:r>
          </a:p>
          <a:p>
            <a:pPr lvl="0" algn="ctr"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60000"/>
            </a:pPr>
            <a:r>
              <a:rPr lang="it-IT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CH</a:t>
            </a:r>
            <a:r>
              <a:rPr lang="it-IT" sz="20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r>
              <a:rPr lang="it-IT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it-IT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r>
              <a:rPr lang="it-IT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) + H</a:t>
            </a:r>
            <a:r>
              <a:rPr lang="it-IT" sz="20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it-IT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O(</a:t>
            </a:r>
            <a:r>
              <a:rPr lang="it-IT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r>
              <a:rPr lang="it-IT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) ⟶ CO(</a:t>
            </a:r>
            <a:r>
              <a:rPr lang="it-IT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r>
              <a:rPr lang="it-IT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) + 3H</a:t>
            </a:r>
            <a:r>
              <a:rPr lang="it-IT" sz="20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it-IT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it-IT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r>
              <a:rPr lang="it-IT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pPr lvl="1">
              <a:lnSpc>
                <a:spcPct val="100000"/>
              </a:lnSpc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60000"/>
            </a:pPr>
            <a:r>
              <a:rPr lang="it-IT" sz="2000" dirty="0"/>
              <a:t>Qual è la legge dell’equilibrio di questa reazione?</a:t>
            </a:r>
          </a:p>
          <a:p>
            <a:pPr marL="342900" lvl="0" indent="-342900"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60000"/>
              <a:buFont typeface="Arial" panose="020B0604020202020204" pitchFamily="34" charset="0"/>
              <a:buChar char="►"/>
            </a:pPr>
            <a:r>
              <a:rPr lang="it-IT" sz="2000" b="1" dirty="0"/>
              <a:t>Come si può usare la concentrazione molare?</a:t>
            </a:r>
            <a:br>
              <a:rPr lang="it-IT" sz="2000" b="1" dirty="0"/>
            </a:br>
            <a:r>
              <a:rPr lang="it-IT" altLang="it-IT" sz="2000" dirty="0">
                <a:solidFill>
                  <a:srgbClr val="000000"/>
                </a:solidFill>
              </a:rPr>
              <a:t>Quanti millilitri di una soluzione di NaCl 0,250 M preleviamo per avere 0,100 </a:t>
            </a:r>
            <a:r>
              <a:rPr lang="it-IT" altLang="it-IT" sz="2000" dirty="0" err="1">
                <a:solidFill>
                  <a:srgbClr val="000000"/>
                </a:solidFill>
              </a:rPr>
              <a:t>mol</a:t>
            </a:r>
            <a:r>
              <a:rPr lang="it-IT" altLang="it-IT" sz="2000" dirty="0">
                <a:solidFill>
                  <a:srgbClr val="000000"/>
                </a:solidFill>
              </a:rPr>
              <a:t> di NaCl?</a:t>
            </a:r>
          </a:p>
          <a:p>
            <a:pPr marL="342900" lvl="0" indent="-342900"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60000"/>
              <a:buFont typeface="Arial" panose="020B0604020202020204" pitchFamily="34" charset="0"/>
              <a:buChar char="►"/>
            </a:pPr>
            <a:r>
              <a:rPr lang="it-IT" sz="2000" b="1" dirty="0"/>
              <a:t>Come si calcola la frazione molare?</a:t>
            </a:r>
            <a:br>
              <a:rPr lang="it-IT" sz="2000" dirty="0">
                <a:solidFill>
                  <a:srgbClr val="000000"/>
                </a:solidFill>
              </a:rPr>
            </a:br>
            <a:r>
              <a:rPr lang="it-IT" sz="2000" dirty="0">
                <a:solidFill>
                  <a:srgbClr val="000000"/>
                </a:solidFill>
              </a:rPr>
              <a:t>Una miscela gassosa in una bombola è costituita da 0,200 </a:t>
            </a:r>
            <a:r>
              <a:rPr lang="it-IT" sz="2000" dirty="0" err="1">
                <a:solidFill>
                  <a:srgbClr val="000000"/>
                </a:solidFill>
              </a:rPr>
              <a:t>mol</a:t>
            </a:r>
            <a:r>
              <a:rPr lang="it-IT" sz="2000" dirty="0">
                <a:solidFill>
                  <a:srgbClr val="000000"/>
                </a:solidFill>
              </a:rPr>
              <a:t> di O</a:t>
            </a:r>
            <a:r>
              <a:rPr lang="it-IT" sz="2000" baseline="-25000" dirty="0">
                <a:solidFill>
                  <a:srgbClr val="000000"/>
                </a:solidFill>
              </a:rPr>
              <a:t>2</a:t>
            </a:r>
            <a:r>
              <a:rPr lang="it-IT" sz="2000" dirty="0">
                <a:solidFill>
                  <a:srgbClr val="000000"/>
                </a:solidFill>
              </a:rPr>
              <a:t> e 0,500 </a:t>
            </a:r>
            <a:r>
              <a:rPr lang="it-IT" sz="2000" dirty="0" err="1">
                <a:solidFill>
                  <a:srgbClr val="000000"/>
                </a:solidFill>
              </a:rPr>
              <a:t>mol</a:t>
            </a:r>
            <a:r>
              <a:rPr lang="it-IT" sz="2000" dirty="0">
                <a:solidFill>
                  <a:srgbClr val="000000"/>
                </a:solidFill>
              </a:rPr>
              <a:t> di N</a:t>
            </a:r>
            <a:r>
              <a:rPr lang="it-IT" sz="2000" baseline="-25000" dirty="0">
                <a:solidFill>
                  <a:srgbClr val="000000"/>
                </a:solidFill>
              </a:rPr>
              <a:t>2</a:t>
            </a:r>
            <a:r>
              <a:rPr lang="it-IT" sz="2000" dirty="0">
                <a:solidFill>
                  <a:srgbClr val="000000"/>
                </a:solidFill>
              </a:rPr>
              <a:t>.</a:t>
            </a:r>
          </a:p>
          <a:p>
            <a:pPr marL="749300" lvl="1" indent="-457200">
              <a:lnSpc>
                <a:spcPct val="10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+mj-lt"/>
              <a:buAutoNum type="alphaLcParenR"/>
            </a:pPr>
            <a:r>
              <a:rPr lang="it-IT" sz="2000" dirty="0">
                <a:solidFill>
                  <a:srgbClr val="000000"/>
                </a:solidFill>
              </a:rPr>
              <a:t>Qual è la frazione molare di ciascun componente della miscela?</a:t>
            </a:r>
          </a:p>
          <a:p>
            <a:pPr marL="749300" lvl="1" indent="-457200">
              <a:lnSpc>
                <a:spcPct val="100000"/>
              </a:lnSpc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80000"/>
              <a:buFont typeface="+mj-lt"/>
              <a:buAutoNum type="alphaLcParenR"/>
            </a:pPr>
            <a:r>
              <a:rPr lang="it-IT" sz="2000" dirty="0">
                <a:solidFill>
                  <a:srgbClr val="000000"/>
                </a:solidFill>
              </a:rPr>
              <a:t>Qual è la frazione percentuale di ciascun componente della miscela?</a:t>
            </a:r>
          </a:p>
          <a:p>
            <a:pPr marL="342900" lvl="0" indent="-342900">
              <a:spcAft>
                <a:spcPts val="1000"/>
              </a:spcAft>
              <a:buClr>
                <a:srgbClr val="BBE0E3">
                  <a:lumMod val="75000"/>
                </a:srgbClr>
              </a:buClr>
              <a:buSzPct val="60000"/>
              <a:buFont typeface="Arial" panose="020B0604020202020204" pitchFamily="34" charset="0"/>
              <a:buChar char="►"/>
            </a:pPr>
            <a:r>
              <a:rPr lang="it-IT" sz="2000" b="1" dirty="0">
                <a:solidFill>
                  <a:srgbClr val="000000"/>
                </a:solidFill>
              </a:rPr>
              <a:t>Come si prepara una soluzione di NaCl 0,150 </a:t>
            </a:r>
            <a:r>
              <a:rPr lang="it-IT" sz="2000" b="1" i="1" dirty="0">
                <a:solidFill>
                  <a:srgbClr val="000000"/>
                </a:solidFill>
              </a:rPr>
              <a:t>m</a:t>
            </a:r>
            <a:r>
              <a:rPr lang="it-IT" sz="2000" b="1" dirty="0">
                <a:solidFill>
                  <a:srgbClr val="000000"/>
                </a:solidFill>
              </a:rPr>
              <a:t>?</a:t>
            </a:r>
            <a:br>
              <a:rPr lang="it-IT" sz="2000" b="1" dirty="0">
                <a:solidFill>
                  <a:srgbClr val="000000"/>
                </a:solidFill>
              </a:rPr>
            </a:br>
            <a:r>
              <a:rPr lang="it-IT" sz="2000" dirty="0">
                <a:solidFill>
                  <a:srgbClr val="000000"/>
                </a:solidFill>
              </a:rPr>
              <a:t>Quanti grammi di NaCl vanno sciolti in 500,0 g d’acqua per ottenere una soluzione 0,150 m?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E2DD77D-90F4-4963-9D64-6D47E44FDD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dirty="0"/>
              <a:t>Brady, </a:t>
            </a:r>
            <a:r>
              <a:rPr lang="it-IT" altLang="it-IT" dirty="0" err="1"/>
              <a:t>Jespersen</a:t>
            </a:r>
            <a:r>
              <a:rPr lang="it-IT" altLang="it-IT" dirty="0"/>
              <a:t>, </a:t>
            </a:r>
            <a:r>
              <a:rPr lang="it-IT" altLang="it-IT" dirty="0" err="1"/>
              <a:t>Hyslop</a:t>
            </a:r>
            <a:r>
              <a:rPr lang="it-IT" altLang="it-IT" dirty="0"/>
              <a:t>, </a:t>
            </a:r>
            <a:r>
              <a:rPr lang="it-IT" altLang="it-IT" dirty="0" err="1"/>
              <a:t>Pignocchino</a:t>
            </a:r>
            <a:r>
              <a:rPr lang="it-IT" altLang="it-IT" dirty="0"/>
              <a:t> </a:t>
            </a:r>
            <a:r>
              <a:rPr lang="it-IT" altLang="it-IT" i="1" dirty="0" err="1"/>
              <a:t>Chimica.blu</a:t>
            </a:r>
            <a:r>
              <a:rPr lang="it-IT" altLang="it-IT" i="1" dirty="0"/>
              <a:t> seconda edizione </a:t>
            </a:r>
            <a:r>
              <a:rPr lang="it-IT" altLang="it-IT" dirty="0"/>
              <a:t>© Zanichelli 2020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75B53534-2613-4354-955E-542C54D2B5E9}"/>
              </a:ext>
            </a:extLst>
          </p:cNvPr>
          <p:cNvCxnSpPr>
            <a:cxnSpLocks/>
          </p:cNvCxnSpPr>
          <p:nvPr/>
        </p:nvCxnSpPr>
        <p:spPr bwMode="auto">
          <a:xfrm>
            <a:off x="455051" y="1362672"/>
            <a:ext cx="2149" cy="48746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46625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89E123C3-48A8-4302-A937-40882C8AB3E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8218488" cy="914400"/>
          </a:xfrm>
        </p:spPr>
        <p:txBody>
          <a:bodyPr/>
          <a:lstStyle/>
          <a:p>
            <a:r>
              <a:rPr lang="it-IT" altLang="it-IT" dirty="0"/>
              <a:t>Capitolo 23</a:t>
            </a:r>
          </a:p>
        </p:txBody>
      </p:sp>
      <p:sp>
        <p:nvSpPr>
          <p:cNvPr id="16387" name="Sottotitolo 1">
            <a:extLst>
              <a:ext uri="{FF2B5EF4-FFF2-40B4-BE49-F238E27FC236}">
                <a16:creationId xmlns:a16="http://schemas.microsoft.com/office/drawing/2014/main" id="{02A3706E-E798-4E33-9813-354D3CF2D33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" y="2635250"/>
            <a:ext cx="8218488" cy="2057400"/>
          </a:xfrm>
        </p:spPr>
        <p:txBody>
          <a:bodyPr/>
          <a:lstStyle/>
          <a:p>
            <a:r>
              <a:rPr lang="it-IT" dirty="0"/>
              <a:t>L’elettrochimica</a:t>
            </a:r>
            <a:endParaRPr lang="it-IT" altLang="it-I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BE279E10-FEEC-4357-90F5-6B3E2739A8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18488" cy="914400"/>
          </a:xfrm>
        </p:spPr>
        <p:txBody>
          <a:bodyPr/>
          <a:lstStyle/>
          <a:p>
            <a:r>
              <a:rPr lang="en-GB" altLang="it-IT"/>
              <a:t>Sommario</a:t>
            </a:r>
          </a:p>
        </p:txBody>
      </p:sp>
      <p:sp>
        <p:nvSpPr>
          <p:cNvPr id="17411" name="Segnaposto contenuto 1">
            <a:extLst>
              <a:ext uri="{FF2B5EF4-FFF2-40B4-BE49-F238E27FC236}">
                <a16:creationId xmlns:a16="http://schemas.microsoft.com/office/drawing/2014/main" id="{008EA8AF-A5AA-4D8E-8326-A5AF501D34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218488" cy="4114800"/>
          </a:xfrm>
        </p:spPr>
        <p:txBody>
          <a:bodyPr/>
          <a:lstStyle/>
          <a:p>
            <a:pPr>
              <a:buFontTx/>
              <a:buAutoNum type="arabicPeriod"/>
            </a:pPr>
            <a:r>
              <a:rPr lang="it-IT" altLang="it-IT" dirty="0"/>
              <a:t>Le celle galvaniche</a:t>
            </a:r>
          </a:p>
          <a:p>
            <a:pPr>
              <a:buFontTx/>
              <a:buAutoNum type="arabicPeriod"/>
            </a:pPr>
            <a:r>
              <a:rPr lang="it-IT" altLang="it-IT" dirty="0"/>
              <a:t>I potenziali di cella</a:t>
            </a:r>
          </a:p>
          <a:p>
            <a:pPr>
              <a:buFontTx/>
              <a:buAutoNum type="arabicPeriod"/>
            </a:pPr>
            <a:r>
              <a:rPr lang="it-IT" altLang="it-IT" dirty="0"/>
              <a:t>L’equazione di </a:t>
            </a:r>
            <a:r>
              <a:rPr lang="it-IT" altLang="it-IT" dirty="0" err="1"/>
              <a:t>Nernst</a:t>
            </a:r>
            <a:endParaRPr lang="it-IT" altLang="it-IT" dirty="0"/>
          </a:p>
          <a:p>
            <a:pPr>
              <a:buFontTx/>
              <a:buAutoNum type="arabicPeriod"/>
            </a:pPr>
            <a:r>
              <a:rPr lang="it-IT" altLang="it-IT" dirty="0"/>
              <a:t>Le celle elettrolitiche</a:t>
            </a:r>
          </a:p>
          <a:p>
            <a:pPr>
              <a:buFontTx/>
              <a:buAutoNum type="arabicPeriod"/>
            </a:pPr>
            <a:r>
              <a:rPr lang="it-IT" altLang="it-IT" dirty="0"/>
              <a:t>Stechiometria </a:t>
            </a:r>
            <a:r>
              <a:rPr lang="it-IT" altLang="it-IT"/>
              <a:t>delle reazioni elettrolitiche</a:t>
            </a:r>
          </a:p>
          <a:p>
            <a:pPr>
              <a:buFontTx/>
              <a:buAutoNum type="arabicPeriod"/>
            </a:pPr>
            <a:endParaRPr lang="it-IT" altLang="it-IT" dirty="0"/>
          </a:p>
        </p:txBody>
      </p:sp>
      <p:sp>
        <p:nvSpPr>
          <p:cNvPr id="17412" name="Footer Placeholder 3">
            <a:extLst>
              <a:ext uri="{FF2B5EF4-FFF2-40B4-BE49-F238E27FC236}">
                <a16:creationId xmlns:a16="http://schemas.microsoft.com/office/drawing/2014/main" id="{5E360B9E-1507-4058-BC28-6AFDB0A370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375921-384B-4EEA-B4E2-C5BA7D08F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celle galvaniche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93A456C-50C7-4D2D-BC73-AE3A517B2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4896544"/>
          </a:xfrm>
        </p:spPr>
        <p:txBody>
          <a:bodyPr/>
          <a:lstStyle/>
          <a:p>
            <a:r>
              <a:rPr lang="it-IT" dirty="0"/>
              <a:t>Il trasferimento di elettroni nelle reazioni di ossidoriduzione è associato al passaggio di energia.</a:t>
            </a:r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dirty="0"/>
              <a:t>Redox spontanee → possono generare energia elettrica.</a:t>
            </a:r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dirty="0"/>
              <a:t>Redox non spontanee → possono essere indotte utilizzando energia elettrica.</a:t>
            </a:r>
          </a:p>
          <a:p>
            <a:r>
              <a:rPr lang="it-IT" dirty="0"/>
              <a:t>Per ricavare energia elettrica dalle redox spontanee, si usano le </a:t>
            </a:r>
            <a:r>
              <a:rPr lang="it-IT" b="1" dirty="0"/>
              <a:t>celle galvaniche</a:t>
            </a:r>
            <a:r>
              <a:rPr lang="it-IT" dirty="0"/>
              <a:t> o </a:t>
            </a:r>
            <a:r>
              <a:rPr lang="it-IT" b="1" dirty="0"/>
              <a:t>celle voltaiche</a:t>
            </a:r>
            <a:r>
              <a:rPr lang="it-IT" dirty="0"/>
              <a:t>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01DA8E8-518B-4CDB-9885-06DA293794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1453619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375921-384B-4EEA-B4E2-C5BA7D08F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celle galvaniche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93A456C-50C7-4D2D-BC73-AE3A517B2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2736304"/>
          </a:xfrm>
        </p:spPr>
        <p:txBody>
          <a:bodyPr/>
          <a:lstStyle/>
          <a:p>
            <a:r>
              <a:rPr lang="it-IT" dirty="0"/>
              <a:t>Una </a:t>
            </a:r>
            <a:r>
              <a:rPr lang="it-IT" b="1" dirty="0"/>
              <a:t>cella galvanica</a:t>
            </a:r>
            <a:r>
              <a:rPr lang="it-IT" dirty="0"/>
              <a:t> è costituita da due </a:t>
            </a:r>
            <a:r>
              <a:rPr lang="it-IT" b="1" dirty="0" err="1"/>
              <a:t>semicelle</a:t>
            </a:r>
            <a:r>
              <a:rPr lang="it-IT" b="1" dirty="0"/>
              <a:t> </a:t>
            </a:r>
            <a:r>
              <a:rPr lang="it-IT" dirty="0"/>
              <a:t>in cui avvengono separatamente le </a:t>
            </a:r>
            <a:r>
              <a:rPr lang="it-IT" dirty="0" err="1"/>
              <a:t>semireazioni</a:t>
            </a:r>
            <a:r>
              <a:rPr lang="it-IT" dirty="0"/>
              <a:t> di ossidazione e riduzione. Il trasferimento di elettroni si realizza attraverso un circuito esterno.</a:t>
            </a:r>
          </a:p>
          <a:p>
            <a:pPr>
              <a:spcAft>
                <a:spcPts val="1000"/>
              </a:spcAft>
            </a:pPr>
            <a:r>
              <a:rPr lang="it-IT" b="1" dirty="0"/>
              <a:t>catodo (+) </a:t>
            </a:r>
            <a:r>
              <a:rPr lang="it-IT" dirty="0"/>
              <a:t>→ elettrodo su cui avviene la riduzione</a:t>
            </a:r>
          </a:p>
          <a:p>
            <a:r>
              <a:rPr lang="it-IT" b="1" dirty="0"/>
              <a:t>anodo (–) </a:t>
            </a:r>
            <a:r>
              <a:rPr lang="it-IT" dirty="0"/>
              <a:t>→ elettrodo su cui avviene l’ossidazione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01DA8E8-518B-4CDB-9885-06DA293794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7048B14-D0D8-47D7-A0B7-5E6542898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4128035"/>
            <a:ext cx="5143500" cy="234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82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375921-384B-4EEA-B4E2-C5BA7D08F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celle galvaniche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3A8ABB48-7A81-4C41-B8DF-3AC1EE175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2672864"/>
          </a:xfrm>
        </p:spPr>
        <p:txBody>
          <a:bodyPr/>
          <a:lstStyle/>
          <a:p>
            <a:r>
              <a:rPr lang="it-IT" dirty="0"/>
              <a:t>In una cella galvanica rame-argento:</a:t>
            </a:r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dirty="0"/>
              <a:t>catodo → gli ioni Ag</a:t>
            </a:r>
            <a:r>
              <a:rPr lang="it-IT" baseline="30000" dirty="0"/>
              <a:t>+</a:t>
            </a:r>
            <a:r>
              <a:rPr lang="it-IT" dirty="0"/>
              <a:t> lasciano la soluzione e si trasformano in atomi di argento acquistando elettroni dalla superficie dell’elettrodo;</a:t>
            </a:r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dirty="0"/>
              <a:t>anodo → gli ioni Cu</a:t>
            </a:r>
            <a:r>
              <a:rPr lang="it-IT" baseline="30000" dirty="0"/>
              <a:t>2+</a:t>
            </a:r>
            <a:r>
              <a:rPr lang="it-IT" dirty="0"/>
              <a:t> passano in soluzione lasciando gli elettroni sull’elettrodo.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01DA8E8-518B-4CDB-9885-06DA293794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F51FC51-AC1D-40F2-ABBC-93DE31A21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3899746"/>
            <a:ext cx="4608512" cy="257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04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375921-384B-4EEA-B4E2-C5BA7D08F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celle galvaniche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93A456C-50C7-4D2D-BC73-AE3A517B2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2232248"/>
          </a:xfrm>
        </p:spPr>
        <p:txBody>
          <a:bodyPr/>
          <a:lstStyle/>
          <a:p>
            <a:r>
              <a:rPr lang="it-IT" dirty="0"/>
              <a:t>Una cella galvanica può funzionare solo se le soluzioni delle due </a:t>
            </a:r>
            <a:r>
              <a:rPr lang="it-IT" dirty="0" err="1"/>
              <a:t>semicelle</a:t>
            </a:r>
            <a:r>
              <a:rPr lang="it-IT" dirty="0"/>
              <a:t> rimangono elettricamente neutre.</a:t>
            </a:r>
          </a:p>
          <a:p>
            <a:r>
              <a:rPr lang="it-IT" dirty="0"/>
              <a:t>Per mantenere neutre le due soluzioni, le celle galvaniche sono dotate di un </a:t>
            </a:r>
            <a:r>
              <a:rPr lang="it-IT" b="1" dirty="0"/>
              <a:t>ponte salino</a:t>
            </a:r>
            <a:r>
              <a:rPr lang="it-IT" dirty="0"/>
              <a:t>, riempito con una soluzione di ioni diversi da quelli coinvolti nella reazione di cella.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01DA8E8-518B-4CDB-9885-06DA293794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E185030-EFB2-434F-91DC-5BD8159AB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322" y="3586133"/>
            <a:ext cx="7033356" cy="272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212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375921-384B-4EEA-B4E2-C5BA7D08F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celle galvaniche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93A456C-50C7-4D2D-BC73-AE3A517B2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1741707"/>
          </a:xfrm>
        </p:spPr>
        <p:txBody>
          <a:bodyPr/>
          <a:lstStyle/>
          <a:p>
            <a:r>
              <a:rPr lang="it-IT" dirty="0"/>
              <a:t>Il </a:t>
            </a:r>
            <a:r>
              <a:rPr lang="it-IT" b="1" dirty="0"/>
              <a:t>diagramma di cella standard </a:t>
            </a:r>
            <a:r>
              <a:rPr lang="it-IT" dirty="0"/>
              <a:t>rappresenta ciò che accade nelle due </a:t>
            </a:r>
            <a:r>
              <a:rPr lang="it-IT" dirty="0" err="1"/>
              <a:t>semicelle</a:t>
            </a:r>
            <a:r>
              <a:rPr lang="it-IT" dirty="0"/>
              <a:t> in forma simbolica: la </a:t>
            </a:r>
            <a:r>
              <a:rPr lang="it-IT" dirty="0" err="1"/>
              <a:t>semicella</a:t>
            </a:r>
            <a:r>
              <a:rPr lang="it-IT" dirty="0"/>
              <a:t> anodica si scrive per prima e, in entrambi i casi, il reagente della trasformazione redox si scrive per primo.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01DA8E8-518B-4CDB-9885-06DA293794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FA0FD3C-8483-4C3C-BD1C-8972763F1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768" y="3134874"/>
            <a:ext cx="5652120" cy="295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261496"/>
      </p:ext>
    </p:extLst>
  </p:cSld>
  <p:clrMapOvr>
    <a:masterClrMapping/>
  </p:clrMapOvr>
</p:sld>
</file>

<file path=ppt/theme/theme1.xml><?xml version="1.0" encoding="utf-8"?>
<a:theme xmlns:a="http://schemas.openxmlformats.org/drawingml/2006/main" name="4_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zione vuota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/>
      <a:lstStyle>
        <a:defPPr algn="l">
          <a:buClr>
            <a:srgbClr val="FF0000"/>
          </a:buClr>
          <a:defRPr sz="7500" dirty="0">
            <a:solidFill>
              <a:srgbClr val="888888"/>
            </a:solidFill>
            <a:latin typeface="Arial" panose="020B0604020202020204" pitchFamily="34" charset="0"/>
          </a:defRPr>
        </a:defPPr>
      </a:lstStyle>
    </a:tx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tandard Zanichelli.ppt  -  Modalità compatibilità" id="{DC4D6554-FE9E-4066-A853-38AF42D40ABE}" vid="{EE820D8D-0148-412D-A3C6-D12A08A40329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27929</TotalTime>
  <Words>2365</Words>
  <Application>Microsoft Office PowerPoint</Application>
  <PresentationFormat>Presentazione su schermo (4:3)</PresentationFormat>
  <Paragraphs>151</Paragraphs>
  <Slides>29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6" baseType="lpstr">
      <vt:lpstr>AlrightSans-Black</vt:lpstr>
      <vt:lpstr>Arial</vt:lpstr>
      <vt:lpstr>Calibri</vt:lpstr>
      <vt:lpstr>Cambria Math</vt:lpstr>
      <vt:lpstr>Times</vt:lpstr>
      <vt:lpstr>Times New Roman</vt:lpstr>
      <vt:lpstr>4_Presentazione vuota</vt:lpstr>
      <vt:lpstr>Presentazione standard di PowerPoint</vt:lpstr>
      <vt:lpstr>James E. Brady Neil D. Jespersen Alison Hyslop Maria Cristina Pignocchino</vt:lpstr>
      <vt:lpstr>Capitolo 23</vt:lpstr>
      <vt:lpstr>Sommario</vt:lpstr>
      <vt:lpstr>Le celle galvaniche</vt:lpstr>
      <vt:lpstr>Le celle galvaniche</vt:lpstr>
      <vt:lpstr>Le celle galvaniche</vt:lpstr>
      <vt:lpstr>Le celle galvaniche</vt:lpstr>
      <vt:lpstr>Le celle galvaniche</vt:lpstr>
      <vt:lpstr>I potenziali di cella</vt:lpstr>
      <vt:lpstr>I potenziali di cella</vt:lpstr>
      <vt:lpstr>I potenziali di cella</vt:lpstr>
      <vt:lpstr>I potenziali di cella</vt:lpstr>
      <vt:lpstr>I potenziali di cella</vt:lpstr>
      <vt:lpstr>L’equazione di Nernst</vt:lpstr>
      <vt:lpstr>L’equazione di Nernst</vt:lpstr>
      <vt:lpstr>LA CHIMICA CON METODO</vt:lpstr>
      <vt:lpstr>LA CHIMICA CON METODO</vt:lpstr>
      <vt:lpstr>Le celle elettrolitiche</vt:lpstr>
      <vt:lpstr>Le celle elettrolitiche</vt:lpstr>
      <vt:lpstr>Le celle elettrolitiche</vt:lpstr>
      <vt:lpstr>Le celle elettrolitiche</vt:lpstr>
      <vt:lpstr>Le celle elettrolitiche</vt:lpstr>
      <vt:lpstr>Le celle elettrolitiche</vt:lpstr>
      <vt:lpstr>Stechiometria delle reazioni elettrolitiche</vt:lpstr>
      <vt:lpstr>LA CHIMICA CON METODO</vt:lpstr>
      <vt:lpstr>Presentazione standard di PowerPoint</vt:lpstr>
      <vt:lpstr>Presentazione standard di PowerPoint</vt:lpstr>
      <vt:lpstr>LA CHIMICA CON METODO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Modolo Irene</dc:creator>
  <cp:lastModifiedBy>Modolo Irene</cp:lastModifiedBy>
  <cp:revision>582</cp:revision>
  <cp:lastPrinted>2009-04-22T19:24:48Z</cp:lastPrinted>
  <dcterms:created xsi:type="dcterms:W3CDTF">2011-11-23T15:48:27Z</dcterms:created>
  <dcterms:modified xsi:type="dcterms:W3CDTF">2020-08-07T05:09:13Z</dcterms:modified>
</cp:coreProperties>
</file>