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31"/>
  </p:notesMasterIdLst>
  <p:handoutMasterIdLst>
    <p:handoutMasterId r:id="rId32"/>
  </p:handoutMasterIdLst>
  <p:sldIdLst>
    <p:sldId id="432" r:id="rId2"/>
    <p:sldId id="464" r:id="rId3"/>
    <p:sldId id="467" r:id="rId4"/>
    <p:sldId id="465" r:id="rId5"/>
    <p:sldId id="468" r:id="rId6"/>
    <p:sldId id="516" r:id="rId7"/>
    <p:sldId id="488" r:id="rId8"/>
    <p:sldId id="491" r:id="rId9"/>
    <p:sldId id="493" r:id="rId10"/>
    <p:sldId id="498" r:id="rId11"/>
    <p:sldId id="502" r:id="rId12"/>
    <p:sldId id="499" r:id="rId13"/>
    <p:sldId id="500" r:id="rId14"/>
    <p:sldId id="504" r:id="rId15"/>
    <p:sldId id="501" r:id="rId16"/>
    <p:sldId id="503" r:id="rId17"/>
    <p:sldId id="505" r:id="rId18"/>
    <p:sldId id="506" r:id="rId19"/>
    <p:sldId id="509" r:id="rId20"/>
    <p:sldId id="507" r:id="rId21"/>
    <p:sldId id="508" r:id="rId22"/>
    <p:sldId id="510" r:id="rId23"/>
    <p:sldId id="511" r:id="rId24"/>
    <p:sldId id="512" r:id="rId25"/>
    <p:sldId id="513" r:id="rId26"/>
    <p:sldId id="515" r:id="rId27"/>
    <p:sldId id="514" r:id="rId28"/>
    <p:sldId id="496" r:id="rId29"/>
    <p:sldId id="497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65158-B732-47B1-A774-7FD73A26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4762500" cy="425523"/>
          </a:xfrm>
        </p:spPr>
        <p:txBody>
          <a:bodyPr/>
          <a:lstStyle/>
          <a:p>
            <a:r>
              <a:rPr lang="it-IT" sz="1800" dirty="0">
                <a:solidFill>
                  <a:srgbClr val="808080"/>
                </a:solidFill>
              </a:rPr>
              <a:t>Emissioni di sostanze inquinanti dei veicoli.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A4A1FD-6190-44ED-A063-7D0F714F7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402" y="375890"/>
            <a:ext cx="1214007" cy="12078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C62AB25-2A1F-4E9E-9D2B-1E1FDE06A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427" y="1629104"/>
            <a:ext cx="1214007" cy="12078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2EA6FDD-F6CA-4ABE-ABAE-C0DAA2118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766291"/>
            <a:ext cx="5112568" cy="2036934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9585EC9-7525-4366-89B9-34BF6D02110C}"/>
              </a:ext>
            </a:extLst>
          </p:cNvPr>
          <p:cNvSpPr txBox="1">
            <a:spLocks/>
          </p:cNvSpPr>
          <p:nvPr/>
        </p:nvSpPr>
        <p:spPr bwMode="auto">
          <a:xfrm>
            <a:off x="457200" y="4653136"/>
            <a:ext cx="3055218" cy="100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it-IT" sz="1800" kern="0" dirty="0">
                <a:solidFill>
                  <a:srgbClr val="808080"/>
                </a:solidFill>
              </a:rPr>
              <a:t>Obiettivi UE di riduzione delle emissioni di gas serra del settore dei trasporti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40CBDD4-2AE8-4A51-926C-F7703A40F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016483"/>
            <a:ext cx="5143500" cy="21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7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65158-B732-47B1-A774-7FD73A26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52528"/>
          </a:xfrm>
        </p:spPr>
        <p:txBody>
          <a:bodyPr/>
          <a:lstStyle/>
          <a:p>
            <a:r>
              <a:rPr lang="it-IT" b="1" dirty="0"/>
              <a:t>Acqua</a:t>
            </a:r>
          </a:p>
          <a:p>
            <a:r>
              <a:rPr lang="it-IT" dirty="0"/>
              <a:t>Le attività umane che provocano inquinamento dell’acqua sono principalmente scarichi nei corpi idrici di sostanze biologiche o chimiche, che derivano dalle attività urbane, agricole o industriali.</a:t>
            </a:r>
          </a:p>
          <a:p>
            <a:r>
              <a:rPr lang="it-IT" dirty="0"/>
              <a:t>Particolarmente dannose sono le elevate concentrazioni di: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fosfati e nitrati</a:t>
            </a:r>
            <a:r>
              <a:rPr lang="it-IT" dirty="0"/>
              <a:t>, derivanti dall’uso di fertilizzanti in agricoltura;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composti clorurati</a:t>
            </a:r>
            <a:r>
              <a:rPr lang="it-IT" dirty="0"/>
              <a:t>, derivanti dall’uso di pesticidi o di altre sostanze nell’industria.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2505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085D07C-458F-4F46-939A-C2804A3B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914400"/>
          </a:xfrm>
        </p:spPr>
        <p:txBody>
          <a:bodyPr/>
          <a:lstStyle/>
          <a:p>
            <a:r>
              <a:rPr lang="it-IT" dirty="0"/>
              <a:t>Uno dei principali parametri per la valutazione della qualità delle acque è la </a:t>
            </a:r>
            <a:r>
              <a:rPr lang="it-IT" b="1" dirty="0"/>
              <a:t>domanda chimica di ossigeno </a:t>
            </a:r>
            <a:r>
              <a:rPr lang="it-IT" dirty="0"/>
              <a:t>(COD).</a:t>
            </a:r>
            <a:endParaRPr lang="it-IT" sz="1800" dirty="0">
              <a:solidFill>
                <a:srgbClr val="808080"/>
              </a:solidFill>
            </a:endParaRPr>
          </a:p>
          <a:p>
            <a:pPr defTabSz="914400"/>
            <a:br>
              <a:rPr lang="it-IT" sz="1800" dirty="0">
                <a:solidFill>
                  <a:srgbClr val="808080"/>
                </a:solidFill>
              </a:rPr>
            </a:br>
            <a:r>
              <a:rPr lang="it-IT" sz="1800" dirty="0">
                <a:solidFill>
                  <a:srgbClr val="808080"/>
                </a:solidFill>
              </a:rPr>
              <a:t>Stato dei corpi idrici in Europa.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82E019-1ACE-43D7-B7B4-A0E55A72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70" y="2900217"/>
            <a:ext cx="8224086" cy="3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65158-B732-47B1-A774-7FD73A26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7"/>
            <a:ext cx="8219256" cy="4608513"/>
          </a:xfrm>
        </p:spPr>
        <p:txBody>
          <a:bodyPr/>
          <a:lstStyle/>
          <a:p>
            <a:r>
              <a:rPr lang="it-IT" b="1" dirty="0"/>
              <a:t>Suolo</a:t>
            </a:r>
          </a:p>
          <a:p>
            <a:r>
              <a:rPr lang="it-IT" dirty="0"/>
              <a:t>Le attività umane che provocano inquinamento del suolo sono le attività agricole, le modalità errate di smaltimento dei rifiuti e l’urbanizzazione.</a:t>
            </a:r>
          </a:p>
          <a:p>
            <a:pPr>
              <a:spcAft>
                <a:spcPts val="1000"/>
              </a:spcAft>
            </a:pPr>
            <a:r>
              <a:rPr lang="it-IT" dirty="0"/>
              <a:t>Le principali forme di degrado del suolo sono dovute a: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erosione</a:t>
            </a:r>
            <a:r>
              <a:rPr lang="it-IT" dirty="0"/>
              <a:t>, causata da pascolo eccessivo, piantagioni di monocolture, lavorazione del terreno;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sostanze tossiche e nocive</a:t>
            </a:r>
            <a:r>
              <a:rPr lang="it-IT" dirty="0"/>
              <a:t>, come pesticidi e liquami zootecnici.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57393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65158-B732-47B1-A774-7FD73A26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un </a:t>
            </a:r>
            <a:r>
              <a:rPr lang="it-IT" b="1" dirty="0"/>
              <a:t>ecosistema </a:t>
            </a:r>
            <a:r>
              <a:rPr lang="it-IT" dirty="0"/>
              <a:t>(cioè in un ciclo naturale) non esistono i rifiuti, poiché tutte le sostanze si trasformano all’interno di un ciclo, in cui uno scarto di un organismo diventa nutrimento di un altro e così via.</a:t>
            </a:r>
          </a:p>
          <a:p>
            <a:r>
              <a:rPr lang="it-IT" dirty="0"/>
              <a:t>Le attività dell’uomo non rispettano questo equilibrio, poiché producono enormi quantità di rifiuti, spesso tossici e nocivi, che non possono essere degradate dall’ambiente in tempi abbastanza rapidi da evitare che essi si accumulino.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7476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29BC03-4DD5-4880-AA19-4DEF79190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48" y="2132856"/>
            <a:ext cx="8010103" cy="3568717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3DD1D24-5648-4C76-865F-5E8984D37409}"/>
              </a:ext>
            </a:extLst>
          </p:cNvPr>
          <p:cNvSpPr txBox="1">
            <a:spLocks/>
          </p:cNvSpPr>
          <p:nvPr/>
        </p:nvSpPr>
        <p:spPr bwMode="auto">
          <a:xfrm>
            <a:off x="457200" y="1340768"/>
            <a:ext cx="5626968" cy="4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it-IT" sz="1800" kern="0" dirty="0">
                <a:solidFill>
                  <a:srgbClr val="808080"/>
                </a:solidFill>
              </a:rPr>
              <a:t>Situazione attuale di copertura del suolo europeo.</a:t>
            </a:r>
          </a:p>
        </p:txBody>
      </p:sp>
    </p:spTree>
    <p:extLst>
      <p:ext uri="{BB962C8B-B14F-4D97-AF65-F5344CB8AC3E}">
        <p14:creationId xmlns:p14="http://schemas.microsoft.com/office/powerpoint/2010/main" val="289363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B51F98-DF40-42C2-8098-AC395757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sostenibile</a:t>
            </a:r>
            <a:br>
              <a:rPr lang="it-IT" dirty="0"/>
            </a:br>
            <a:r>
              <a:rPr lang="it-IT" dirty="0"/>
              <a:t>delle risorse naturali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DA31AE9-78AC-4B23-9ADB-501776C7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6999200" cy="4114800"/>
          </a:xfrm>
        </p:spPr>
        <p:txBody>
          <a:bodyPr/>
          <a:lstStyle/>
          <a:p>
            <a:r>
              <a:rPr lang="it-IT" dirty="0"/>
              <a:t>La maggior parte dei materiali e dell’energia impiegati nelle attività umane proviene da </a:t>
            </a:r>
            <a:r>
              <a:rPr lang="it-IT" b="1" dirty="0"/>
              <a:t>fonti non rinnovabili</a:t>
            </a:r>
            <a:r>
              <a:rPr lang="it-IT" dirty="0"/>
              <a:t>.</a:t>
            </a:r>
          </a:p>
          <a:p>
            <a:r>
              <a:rPr lang="it-IT" b="1" dirty="0"/>
              <a:t>Earth </a:t>
            </a:r>
            <a:r>
              <a:rPr lang="it-IT" b="1" dirty="0" err="1"/>
              <a:t>overshoot</a:t>
            </a:r>
            <a:r>
              <a:rPr lang="it-IT" b="1" dirty="0"/>
              <a:t> day</a:t>
            </a:r>
            <a:r>
              <a:rPr lang="it-IT" dirty="0"/>
              <a:t>: è il giorno dell’anno in cui l’umanità consuma interamente le risorse disponibili prodotte dal pianeta per l’intero anno. Nel 2019 è stato il 29 luglio.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4C070D-80A1-4F25-97B1-311ADAEEB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5831A6-F43A-4BD0-A0D0-4FC3E14B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791" y="375890"/>
            <a:ext cx="1214009" cy="12078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D4386EC-B6BB-4589-8AD4-3A0F947B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91" y="1639325"/>
            <a:ext cx="1214009" cy="12078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C6E9CA5-CF37-4803-AC78-06FD535CB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791" y="2895670"/>
            <a:ext cx="1214007" cy="12078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C2CBA62-944A-4402-845A-FA6F1A9C4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791" y="4152014"/>
            <a:ext cx="1193316" cy="11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5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B51F98-DF40-42C2-8098-AC395757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sostenibile</a:t>
            </a:r>
            <a:br>
              <a:rPr lang="it-IT" dirty="0"/>
            </a:br>
            <a:r>
              <a:rPr lang="it-IT" dirty="0"/>
              <a:t>delle risorse naturali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DA31AE9-78AC-4B23-9ADB-501776C7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306488"/>
          </a:xfrm>
        </p:spPr>
        <p:txBody>
          <a:bodyPr/>
          <a:lstStyle/>
          <a:p>
            <a:r>
              <a:rPr lang="it-IT" dirty="0"/>
              <a:t>L’estrazione complessiva di risorse naturali è cresciuta da 6 miliardi di tonnellate nel 1900 fino a circa 84 miliardi di tonnellate nel 2015 (un aumento di 14 volte).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4C070D-80A1-4F25-97B1-311ADAEEB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9690318-E47C-4491-A5D8-32259118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1" y="2852936"/>
            <a:ext cx="8316494" cy="3059360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FE061D5-C6B4-4083-8F60-F5A4A75830BC}"/>
              </a:ext>
            </a:extLst>
          </p:cNvPr>
          <p:cNvSpPr txBox="1">
            <a:spLocks/>
          </p:cNvSpPr>
          <p:nvPr/>
        </p:nvSpPr>
        <p:spPr bwMode="auto">
          <a:xfrm>
            <a:off x="1517380" y="5967922"/>
            <a:ext cx="6109240" cy="4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1800" dirty="0">
                <a:solidFill>
                  <a:srgbClr val="808080"/>
                </a:solidFill>
              </a:rPr>
              <a:t>Estrazione globale per tipo di risorsa (milioni di tonnellate)</a:t>
            </a:r>
            <a:endParaRPr lang="it-IT" sz="18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4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85907-9FD3-42F9-BD8C-EFEF51AD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sostenibile</a:t>
            </a:r>
            <a:br>
              <a:rPr lang="it-IT" dirty="0"/>
            </a:br>
            <a:r>
              <a:rPr lang="it-IT" dirty="0"/>
              <a:t>delle risorse naturali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5D1801-D5D7-45C0-8583-B074198B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450504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i="1" dirty="0"/>
              <a:t>decoupling</a:t>
            </a:r>
            <a:r>
              <a:rPr lang="it-IT" dirty="0"/>
              <a:t>, si verifica quando l’uso delle risorse cresce a un ritmo più lento o diminuisce, mentre l’attività economica che lo sta causando continua a crescere.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24EF25-579D-4259-9D1C-CB87C3FD9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0088D8-FFA0-437C-93FE-3182D505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76" y="2894644"/>
            <a:ext cx="5285198" cy="34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EF5C7-797C-454E-82A2-7BD0DB79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contributo dell’economia circolare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4D4E1E7-0784-49A3-A465-0B33C8C17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un’</a:t>
            </a:r>
            <a:r>
              <a:rPr lang="it-IT" b="1" dirty="0"/>
              <a:t>economia circolare </a:t>
            </a:r>
            <a:r>
              <a:rPr lang="it-IT" dirty="0"/>
              <a:t>i flussi di materiali sono: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biologici</a:t>
            </a:r>
            <a:r>
              <a:rPr lang="it-IT" dirty="0"/>
              <a:t> → materie prime e i rifiuti organici non tossici che possono essere restituiti alla biosfera, producendo in alcuni casi anche energia;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tecnici</a:t>
            </a:r>
            <a:r>
              <a:rPr lang="it-IT" dirty="0"/>
              <a:t> → metalli, plastiche e altri materiali non biodegradabili che non possono essere assorbiti dalla biosfera ma sono destinati ad essere riutilizzati e riciclati senza entrare nella biosfera.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5A11A9-631A-49A0-BE1E-D7A934B18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71075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EF5C7-797C-454E-82A2-7BD0DB79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contributo dell’economia circolare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5A11A9-631A-49A0-BE1E-D7A934B18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138ABE-C94F-4A21-9258-66D1124D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340768"/>
            <a:ext cx="4896545" cy="17206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0A00A7-41DF-4681-B732-08F08985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30566"/>
            <a:ext cx="5701561" cy="3012784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20CB234-9D10-4916-A2FA-403304688BFF}"/>
              </a:ext>
            </a:extLst>
          </p:cNvPr>
          <p:cNvSpPr txBox="1">
            <a:spLocks/>
          </p:cNvSpPr>
          <p:nvPr/>
        </p:nvSpPr>
        <p:spPr bwMode="auto">
          <a:xfrm>
            <a:off x="457200" y="1988338"/>
            <a:ext cx="1954560" cy="4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1800" dirty="0">
                <a:solidFill>
                  <a:srgbClr val="808080"/>
                </a:solidFill>
              </a:rPr>
              <a:t>Economia lineare</a:t>
            </a:r>
            <a:endParaRPr lang="it-IT" sz="1800" kern="0" dirty="0">
              <a:solidFill>
                <a:srgbClr val="808080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449851B-39CC-4A35-8A42-D534C97BC946}"/>
              </a:ext>
            </a:extLst>
          </p:cNvPr>
          <p:cNvSpPr txBox="1">
            <a:spLocks/>
          </p:cNvSpPr>
          <p:nvPr/>
        </p:nvSpPr>
        <p:spPr bwMode="auto">
          <a:xfrm>
            <a:off x="454615" y="4524196"/>
            <a:ext cx="2160240" cy="4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1800" dirty="0">
                <a:solidFill>
                  <a:srgbClr val="808080"/>
                </a:solidFill>
              </a:rPr>
              <a:t>Economia circolare</a:t>
            </a:r>
            <a:endParaRPr lang="it-IT" sz="18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5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EF5C7-797C-454E-82A2-7BD0DB79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contributo dell’economia circolare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5A11A9-631A-49A0-BE1E-D7A934B18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52E323-9905-44EF-8F69-D4D69164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0" y="1346001"/>
            <a:ext cx="7596336" cy="49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EF5C7-797C-454E-82A2-7BD0DB79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contributo dell’economia circolare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4D4E1E7-0784-49A3-A465-0B33C8C17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trasformazione dei rifiuti in risorse è un elemento chiave dell’economia circolare.</a:t>
            </a:r>
          </a:p>
          <a:p>
            <a:r>
              <a:rPr lang="it-IT" dirty="0"/>
              <a:t>L’approccio dell’Unione Europea alla gestione dei rifiuti si basa su una gerarchia che stabilisce un ordine di priorità nelle modalità operative di gestione e trattamento dei rifiuti.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5A11A9-631A-49A0-BE1E-D7A934B18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26FAF6-C243-4A4C-A4E0-94D293E6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59" y="3645024"/>
            <a:ext cx="8048137" cy="25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36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67FDC-A633-4AFC-BB76-5B158F4A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Urban mining </a:t>
            </a:r>
            <a:r>
              <a:rPr lang="it-IT" dirty="0"/>
              <a:t>e riciclo</a:t>
            </a:r>
            <a:br>
              <a:rPr lang="it-IT" dirty="0"/>
            </a:br>
            <a:r>
              <a:rPr lang="it-IT" dirty="0"/>
              <a:t>dei materiali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27EBB2-F9E4-4B03-BA21-DA2EC0D1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7015588" cy="4546848"/>
          </a:xfrm>
        </p:spPr>
        <p:txBody>
          <a:bodyPr/>
          <a:lstStyle/>
          <a:p>
            <a:r>
              <a:rPr lang="it-IT" b="1" dirty="0"/>
              <a:t>Materie prime primarie</a:t>
            </a:r>
            <a:r>
              <a:rPr lang="it-IT" dirty="0"/>
              <a:t>: derivano dalle risorse naturali mediante un processo di trattamento.</a:t>
            </a:r>
          </a:p>
          <a:p>
            <a:r>
              <a:rPr lang="it-IT" b="1" dirty="0"/>
              <a:t>Materie prime secondarie</a:t>
            </a:r>
            <a:r>
              <a:rPr lang="it-IT" dirty="0"/>
              <a:t>:</a:t>
            </a:r>
            <a:r>
              <a:rPr lang="it-IT" b="1" dirty="0"/>
              <a:t> </a:t>
            </a:r>
            <a:r>
              <a:rPr lang="it-IT" dirty="0"/>
              <a:t>si ottengono dal processo di riciclo dei rifiuti di diversa origine e provenienza.</a:t>
            </a:r>
          </a:p>
          <a:p>
            <a:r>
              <a:rPr lang="it-IT" dirty="0"/>
              <a:t>Per </a:t>
            </a:r>
            <a:r>
              <a:rPr lang="it-IT" b="1" i="1" dirty="0" err="1"/>
              <a:t>urban</a:t>
            </a:r>
            <a:r>
              <a:rPr lang="it-IT" b="1" i="1" dirty="0"/>
              <a:t> mining </a:t>
            </a:r>
            <a:r>
              <a:rPr lang="it-IT" dirty="0"/>
              <a:t>si intende l’insieme di azioni che portano al recupero di materie prime dagli scarti generati nelle aree urbane per ricavare materie prime secondarie paragonabili, se non addirittura superiori, a quelli presenti nelle riserve naturali.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7C2350-6124-4C7E-ACE1-EC544E691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DF2541-224F-4C62-81D0-8A9BD40C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791" y="375890"/>
            <a:ext cx="1214009" cy="12078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7AF7876-D731-45EB-9776-EB6D9804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88" y="1626406"/>
            <a:ext cx="1214009" cy="12078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FA482A-B58F-43F8-BEBE-615CDAC0A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400" y="2895146"/>
            <a:ext cx="1221312" cy="12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4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67FDC-A633-4AFC-BB76-5B158F4A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Urban mining </a:t>
            </a:r>
            <a:r>
              <a:rPr lang="it-IT" dirty="0"/>
              <a:t>e riciclo</a:t>
            </a:r>
            <a:br>
              <a:rPr lang="it-IT" dirty="0"/>
            </a:br>
            <a:r>
              <a:rPr lang="it-IT" dirty="0"/>
              <a:t>dei materiali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27EBB2-F9E4-4B03-BA21-DA2EC0D1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La Commissione Europea ha individuato una serie di </a:t>
            </a:r>
            <a:r>
              <a:rPr lang="it-IT" b="1" dirty="0"/>
              <a:t>materie prime critiche </a:t>
            </a:r>
            <a:r>
              <a:rPr lang="it-IT" dirty="0"/>
              <a:t>in base all’importanza economica e al rischio di approvvigionamento.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7C2350-6124-4C7E-ACE1-EC544E691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AF8B293-0BC6-466B-8051-5267CB4CA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11" y="2924944"/>
            <a:ext cx="7775978" cy="28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5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67FDC-A633-4AFC-BB76-5B158F4A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Urban mining </a:t>
            </a:r>
            <a:r>
              <a:rPr lang="it-IT" dirty="0"/>
              <a:t>e riciclo</a:t>
            </a:r>
            <a:br>
              <a:rPr lang="it-IT" dirty="0"/>
            </a:br>
            <a:r>
              <a:rPr lang="it-IT" dirty="0"/>
              <a:t>dei materiali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27EBB2-F9E4-4B03-BA21-DA2EC0D1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it-IT" dirty="0" err="1"/>
              <a:t>Nell’</a:t>
            </a:r>
            <a:r>
              <a:rPr lang="it-IT" i="1" dirty="0" err="1"/>
              <a:t>urban</a:t>
            </a:r>
            <a:r>
              <a:rPr lang="it-IT" i="1" dirty="0"/>
              <a:t> mining </a:t>
            </a:r>
            <a:r>
              <a:rPr lang="it-IT" dirty="0"/>
              <a:t>rientrano 4 categorie principali di rifiuti: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RAEE → Rifiuti di Apparecchiature Elettriche ed Elettroniche;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RU → Rifiuti Urbani;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SCD → Scarti da Costruzione e Demolizione;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VFU → Veicoli Fuori Uso.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7C2350-6124-4C7E-ACE1-EC544E691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7C2E21C-F9DB-4778-AF14-90B47FBB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64577"/>
            <a:ext cx="3898776" cy="20887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D459CF-628A-46F4-B48D-60172DF0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33110"/>
            <a:ext cx="4098614" cy="20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67FDC-A633-4AFC-BB76-5B158F4A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Urban mining </a:t>
            </a:r>
            <a:r>
              <a:rPr lang="it-IT" dirty="0"/>
              <a:t>e riciclo</a:t>
            </a:r>
            <a:br>
              <a:rPr lang="it-IT" dirty="0"/>
            </a:br>
            <a:r>
              <a:rPr lang="it-IT" dirty="0"/>
              <a:t>dei materiali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7C2350-6124-4C7E-ACE1-EC544E691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A3657C-9DB2-464C-A0DF-56607B33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2" y="4866158"/>
            <a:ext cx="7740352" cy="9586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8657664-D62C-4C40-9876-B52539FC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00" y="1512493"/>
            <a:ext cx="6250600" cy="30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4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8E334C-36F8-49AD-9D91-2845CF9B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Applicazioni e materiali innovativi</a:t>
            </a:r>
            <a:br>
              <a:rPr lang="it-IT" dirty="0"/>
            </a:br>
            <a:r>
              <a:rPr lang="it-IT" dirty="0"/>
              <a:t>per la sostenibilità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974631F-2D4D-49CC-AC4F-66250BF6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546848"/>
          </a:xfrm>
        </p:spPr>
        <p:txBody>
          <a:bodyPr/>
          <a:lstStyle/>
          <a:p>
            <a:r>
              <a:rPr lang="it-IT" dirty="0"/>
              <a:t>La chimica contribuisce al raggiungimento degli obiettivi di sviluppo sostenibile dell’Agenda 2030 mediante lo studio e la realizzazione di nuovi materiali e tecnologie, come: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schiume isolanti avanzate nell’edilizia 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prodotti chimici per il settore dei trasporti 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moderne lampadine fluorescenti compatte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igienizzazione e conservazione dell’acqua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utilizzo di enzimi nei detersivi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batterie e biocarburanti avanzati.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B0CD7-5022-4149-BEC7-ADA63C188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56938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5A9C0D2-9492-4A48-9949-383BA9296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546848"/>
          </a:xfrm>
        </p:spPr>
        <p:txBody>
          <a:bodyPr/>
          <a:lstStyle/>
          <a:p>
            <a:pPr lvl="0"/>
            <a:r>
              <a:rPr lang="it-IT" b="1" dirty="0"/>
              <a:t>REACH: registrare, valutare e organizzare</a:t>
            </a:r>
            <a:endParaRPr lang="it-IT" b="1" dirty="0">
              <a:solidFill>
                <a:srgbClr val="000000"/>
              </a:solidFill>
            </a:endParaRPr>
          </a:p>
          <a:p>
            <a:r>
              <a:rPr lang="it-IT" sz="2000" dirty="0">
                <a:solidFill>
                  <a:srgbClr val="000000"/>
                </a:solidFill>
              </a:rPr>
              <a:t>REACH è l’acronimo di </a:t>
            </a:r>
            <a:r>
              <a:rPr lang="it-IT" sz="2000" i="1" dirty="0" err="1">
                <a:solidFill>
                  <a:srgbClr val="000000"/>
                </a:solidFill>
              </a:rPr>
              <a:t>Registration</a:t>
            </a:r>
            <a:r>
              <a:rPr lang="it-IT" sz="2000" i="1" dirty="0">
                <a:solidFill>
                  <a:srgbClr val="000000"/>
                </a:solidFill>
              </a:rPr>
              <a:t>, Evaluation </a:t>
            </a:r>
            <a:r>
              <a:rPr lang="it-IT" sz="2000" dirty="0">
                <a:solidFill>
                  <a:srgbClr val="000000"/>
                </a:solidFill>
              </a:rPr>
              <a:t>and </a:t>
            </a:r>
            <a:r>
              <a:rPr lang="it-IT" sz="2000" i="1" dirty="0" err="1">
                <a:solidFill>
                  <a:srgbClr val="000000"/>
                </a:solidFill>
              </a:rPr>
              <a:t>Authorisation</a:t>
            </a:r>
            <a:r>
              <a:rPr lang="it-IT" sz="2000" i="1" dirty="0">
                <a:solidFill>
                  <a:srgbClr val="000000"/>
                </a:solidFill>
              </a:rPr>
              <a:t> of </a:t>
            </a:r>
            <a:r>
              <a:rPr lang="it-IT" sz="2000" i="1" dirty="0" err="1">
                <a:solidFill>
                  <a:srgbClr val="000000"/>
                </a:solidFill>
              </a:rPr>
              <a:t>Chemicals</a:t>
            </a:r>
            <a:r>
              <a:rPr lang="it-IT" sz="2000" i="1" dirty="0">
                <a:solidFill>
                  <a:srgbClr val="000000"/>
                </a:solidFill>
              </a:rPr>
              <a:t>.</a:t>
            </a:r>
            <a:r>
              <a:rPr lang="it-IT" sz="2000" dirty="0">
                <a:solidFill>
                  <a:srgbClr val="000000"/>
                </a:solidFill>
              </a:rPr>
              <a:t> Il regolamento REACH si applica a tutte le sostanze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</a:rPr>
              <a:t>chimiche utilizzate quotidianamente e nell’industria. Si tratta di un sistema di controllo che obbliga le aziende produttrici a «fornire dati di base sulla sicurezza sanitaria e ambientale in relazione alle sostanze chimiche prodotte» rendendo necessario: la registrazione dei composti chimici in uso, la comunicazione dei dati relativi alla loro pericolosità e l’identificazione delle sostanze «estremamente problematiche » per poter provvedere alla loro graduale eliminazione dal mercato.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Autorevoli pareri del mondo scientifico spingono per una decisa estensione del principio di sostituzione, cioè,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</a:rPr>
              <a:t> tutte le sostanze pericolose dovrebbero essere sostituite con altre non pericolose.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D28E4D-84E2-4908-9665-64D8F9948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32AF16-2AE9-42F9-818A-BDC43B829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93" y="187259"/>
            <a:ext cx="1209323" cy="12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3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5A9C0D2-9492-4A48-9949-383BA9296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690864"/>
          </a:xfrm>
        </p:spPr>
        <p:txBody>
          <a:bodyPr/>
          <a:lstStyle/>
          <a:p>
            <a:pPr lvl="0"/>
            <a:r>
              <a:rPr lang="it-IT" b="1" dirty="0"/>
              <a:t>Le polveri sottili</a:t>
            </a:r>
            <a:endParaRPr lang="it-IT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Le polveri sottili, altrimenti dette PM</a:t>
            </a:r>
            <a:r>
              <a:rPr lang="it-IT" sz="2000" baseline="-25000" dirty="0">
                <a:solidFill>
                  <a:srgbClr val="000000"/>
                </a:solidFill>
              </a:rPr>
              <a:t>10</a:t>
            </a:r>
            <a:r>
              <a:rPr lang="it-IT" sz="2000" dirty="0">
                <a:solidFill>
                  <a:srgbClr val="000000"/>
                </a:solidFill>
              </a:rPr>
              <a:t>, sono chiamate in questo modo perché formate da particelle con un diametro inferiore a 10 micrometri. Gran parte delle PM</a:t>
            </a:r>
            <a:r>
              <a:rPr lang="it-IT" sz="2000" baseline="-25000" dirty="0">
                <a:solidFill>
                  <a:srgbClr val="000000"/>
                </a:solidFill>
              </a:rPr>
              <a:t>10</a:t>
            </a:r>
            <a:r>
              <a:rPr lang="it-IT" sz="2000" dirty="0">
                <a:solidFill>
                  <a:srgbClr val="000000"/>
                </a:solidFill>
              </a:rPr>
              <a:t> viene prodotta per combustione dei carburanti, dalle auto, dal riscaldamento e dall’attività industriale.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La composizione chimica di queste particelle può essere molto variabile, ma ciò che importa è proprio la loro dimensione. Infatti queste polveri, proprio perché molto fini, rimangono sospese nell’aria e possono essere respirate arrecando gravi danni alle vie respiratorie.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Per le possibili conseguenze negative sulla salute, i livelli di PM</a:t>
            </a:r>
            <a:r>
              <a:rPr lang="it-IT" sz="2000" baseline="-25000" dirty="0">
                <a:solidFill>
                  <a:srgbClr val="000000"/>
                </a:solidFill>
              </a:rPr>
              <a:t>10</a:t>
            </a:r>
            <a:r>
              <a:rPr lang="it-IT" sz="2000" dirty="0">
                <a:solidFill>
                  <a:srgbClr val="000000"/>
                </a:solidFill>
              </a:rPr>
              <a:t> sono monitorati in molti Paesi industrializzati fissando dei limiti massimi oltre i quali scattano misure di contenimento, sanzioni e interventi che toccano la vita di tutti i cittadini, come il blocco del </a:t>
            </a:r>
            <a:r>
              <a:rPr lang="it-IT" sz="2000">
                <a:solidFill>
                  <a:srgbClr val="000000"/>
                </a:solidFill>
              </a:rPr>
              <a:t>traffico e la </a:t>
            </a:r>
            <a:r>
              <a:rPr lang="it-IT" sz="2000" dirty="0">
                <a:solidFill>
                  <a:srgbClr val="000000"/>
                </a:solidFill>
              </a:rPr>
              <a:t>circolazione a targhe alterne.</a:t>
            </a:r>
            <a:br>
              <a:rPr lang="it-IT" sz="2000" dirty="0">
                <a:solidFill>
                  <a:srgbClr val="000000"/>
                </a:solidFill>
              </a:rPr>
            </a:b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D28E4D-84E2-4908-9665-64D8F9948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6AF9F0-0C29-439A-BC9B-8F293B07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93" y="187258"/>
            <a:ext cx="1209323" cy="12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 dirty="0"/>
              <a:t>Capitolo</a:t>
            </a:r>
            <a:r>
              <a:rPr lang="en-GB" altLang="it-IT" dirty="0"/>
              <a:t> 25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91264" cy="2057400"/>
          </a:xfrm>
        </p:spPr>
        <p:txBody>
          <a:bodyPr/>
          <a:lstStyle/>
          <a:p>
            <a:r>
              <a:rPr lang="it-IT" dirty="0"/>
              <a:t>Sostenibilità, economia circolare e riciclo dei materiali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8833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1148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La sostenibilità</a:t>
            </a:r>
          </a:p>
          <a:p>
            <a:pPr>
              <a:buFontTx/>
              <a:buAutoNum type="arabicPeriod"/>
            </a:pPr>
            <a:r>
              <a:rPr lang="it-IT" altLang="it-IT" dirty="0"/>
              <a:t>La chimica e la sostenibilità</a:t>
            </a:r>
          </a:p>
          <a:p>
            <a:pPr>
              <a:buFontTx/>
              <a:buAutoNum type="arabicPeriod"/>
            </a:pPr>
            <a:r>
              <a:rPr lang="it-IT" altLang="it-IT" dirty="0"/>
              <a:t>Il problema dell’inquinamento</a:t>
            </a:r>
          </a:p>
          <a:p>
            <a:pPr>
              <a:buFontTx/>
              <a:buAutoNum type="arabicPeriod"/>
            </a:pPr>
            <a:r>
              <a:rPr lang="it-IT" altLang="it-IT" dirty="0"/>
              <a:t>La gestione sostenibile delle risorse naturali</a:t>
            </a:r>
          </a:p>
          <a:p>
            <a:pPr>
              <a:buFontTx/>
              <a:buAutoNum type="arabicPeriod"/>
            </a:pPr>
            <a:r>
              <a:rPr lang="it-IT" altLang="it-IT" dirty="0"/>
              <a:t>Il contributo dell’economia circolare</a:t>
            </a:r>
          </a:p>
          <a:p>
            <a:pPr>
              <a:buFontTx/>
              <a:buAutoNum type="arabicPeriod"/>
            </a:pPr>
            <a:r>
              <a:rPr lang="it-IT" altLang="it-IT" i="1" dirty="0"/>
              <a:t>Urban mining </a:t>
            </a:r>
            <a:r>
              <a:rPr lang="it-IT" altLang="it-IT" dirty="0"/>
              <a:t>e riciclo dei materiali</a:t>
            </a:r>
          </a:p>
          <a:p>
            <a:pPr>
              <a:buFontTx/>
              <a:buAutoNum type="arabicPeriod"/>
            </a:pPr>
            <a:r>
              <a:rPr lang="it-IT" altLang="it-IT" dirty="0"/>
              <a:t>Applicazioni e materiali innovativi per la sostenibilità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8DF6E-BDAE-41C8-9624-A8522471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sostenibilità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42C4532-03CF-4B9D-BCB1-9D7CA4D0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</a:t>
            </a:r>
            <a:r>
              <a:rPr lang="it-IT" b="1" dirty="0"/>
              <a:t>sviluppo sostenibile </a:t>
            </a:r>
            <a:r>
              <a:rPr lang="it-IT" dirty="0"/>
              <a:t>persegue l’obiettivo di raggiungere un equilibrio tra l’esigenza dell’umanità di </a:t>
            </a:r>
            <a:r>
              <a:rPr lang="it-IT" i="1" dirty="0"/>
              <a:t>progredire </a:t>
            </a:r>
            <a:r>
              <a:rPr lang="it-IT" dirty="0"/>
              <a:t>e crescere da un punto di vista tecnologico ed economico e la protezione e la salvaguardia dell’ambiente e della nostra salute.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BDC2BC-9548-4458-8965-CB0EE9526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6C0ACD5-8577-4314-B1BF-6EF512B9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25" y="3356992"/>
            <a:ext cx="5964950" cy="30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5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5F0C1-E766-413D-B0B6-248D150A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chimica e la sostenibilità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F7CCC-7081-424E-9C4E-74702E9B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36232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chimica verde </a:t>
            </a:r>
            <a:r>
              <a:rPr lang="it-IT" dirty="0"/>
              <a:t>e la </a:t>
            </a:r>
            <a:r>
              <a:rPr lang="it-IT" b="1" dirty="0"/>
              <a:t>chimica sostenibile </a:t>
            </a:r>
            <a:br>
              <a:rPr lang="it-IT" b="1" dirty="0"/>
            </a:br>
            <a:r>
              <a:rPr lang="it-IT" dirty="0"/>
              <a:t>hanno l’obiettivo comune di progettare, fabbricare</a:t>
            </a:r>
            <a:br>
              <a:rPr lang="it-IT" dirty="0"/>
            </a:br>
            <a:r>
              <a:rPr lang="it-IT" dirty="0"/>
              <a:t>e utilizzare prodotti chimici e servizi efficienti,</a:t>
            </a:r>
            <a:br>
              <a:rPr lang="it-IT" dirty="0"/>
            </a:br>
            <a:r>
              <a:rPr lang="it-IT" dirty="0"/>
              <a:t>efficaci, sicuri e innocui per l’ambiente.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i="1" dirty="0"/>
              <a:t>chimica verde </a:t>
            </a:r>
            <a:r>
              <a:rPr lang="it-IT" dirty="0"/>
              <a:t>→ progettazione e produzione di</a:t>
            </a:r>
            <a:br>
              <a:rPr lang="it-IT" dirty="0"/>
            </a:br>
            <a:r>
              <a:rPr lang="it-IT" dirty="0"/>
              <a:t>materiali, processi e sistemi chimici, come la</a:t>
            </a:r>
            <a:br>
              <a:rPr lang="it-IT" dirty="0"/>
            </a:br>
            <a:r>
              <a:rPr lang="it-IT" dirty="0"/>
              <a:t>sintesi o l’uso di solventi;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i="1" dirty="0"/>
              <a:t>chimica sostenibile </a:t>
            </a:r>
            <a:r>
              <a:rPr lang="it-IT" dirty="0"/>
              <a:t>→ aspetti ambientali, economici e sociali di tutte le fasi del ciclo di vita delle attività industriali nelle aree circostanti agli impianti chimici, cerca di migliorare l’efficienza con cui le risorse naturali vengono utilizzate.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5A1A71-270E-48AC-B79E-0E0876F62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F7FB59-C4CE-42D6-805A-B42A3B39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447" y="1629104"/>
            <a:ext cx="1214008" cy="12078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BCAD9C-77F5-49A4-9109-3B71A955A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448" y="375890"/>
            <a:ext cx="1214007" cy="120784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12031E0-896D-4D1C-8563-4E0510F2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47" y="2882319"/>
            <a:ext cx="1214008" cy="12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65158-B732-47B1-A774-7FD73A26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7"/>
            <a:ext cx="8219256" cy="468052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it-IT" dirty="0"/>
              <a:t>L’inquinamento causato dall’uomo può essere: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di </a:t>
            </a:r>
            <a:r>
              <a:rPr lang="it-IT" b="1" dirty="0"/>
              <a:t>natura biologica </a:t>
            </a:r>
            <a:r>
              <a:rPr lang="it-IT" dirty="0"/>
              <a:t>→ per azione di batteri,</a:t>
            </a:r>
            <a:br>
              <a:rPr lang="it-IT" dirty="0"/>
            </a:br>
            <a:r>
              <a:rPr lang="it-IT" dirty="0"/>
              <a:t>virus o altri agenti patogeni;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di </a:t>
            </a:r>
            <a:r>
              <a:rPr lang="it-IT" b="1" dirty="0"/>
              <a:t>natura chimica </a:t>
            </a:r>
            <a:r>
              <a:rPr lang="it-IT" dirty="0"/>
              <a:t>→ dovuto alle sostanze</a:t>
            </a:r>
            <a:br>
              <a:rPr lang="it-IT" dirty="0"/>
            </a:br>
            <a:r>
              <a:rPr lang="it-IT" dirty="0"/>
              <a:t>chimiche solide, liquide o gassose;</a:t>
            </a:r>
          </a:p>
          <a:p>
            <a:pPr marL="342900" indent="-342900">
              <a:spcAft>
                <a:spcPts val="25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di </a:t>
            </a:r>
            <a:r>
              <a:rPr lang="it-IT" b="1" dirty="0"/>
              <a:t>natura fisica </a:t>
            </a:r>
            <a:r>
              <a:rPr lang="it-IT" dirty="0"/>
              <a:t>→ ad opera di agenti fisici,</a:t>
            </a:r>
            <a:br>
              <a:rPr lang="it-IT" dirty="0"/>
            </a:br>
            <a:r>
              <a:rPr lang="it-IT" dirty="0"/>
              <a:t>come l’inquinamento termico o acustico.</a:t>
            </a:r>
          </a:p>
          <a:p>
            <a:pPr>
              <a:spcAft>
                <a:spcPts val="1000"/>
              </a:spcAft>
            </a:pPr>
            <a:r>
              <a:rPr lang="it-IT" dirty="0"/>
              <a:t>Le fonti delle sostanze inquinanti che produciamo sono: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b="1" dirty="0"/>
              <a:t>puntiformi</a:t>
            </a:r>
            <a:r>
              <a:rPr lang="it-IT" dirty="0"/>
              <a:t> → ben localizzate e identificabili;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b="1" dirty="0"/>
              <a:t>diffuse</a:t>
            </a:r>
            <a:r>
              <a:rPr lang="it-IT" dirty="0"/>
              <a:t> → spesso difficili da identificare e controllare.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D9E156-B773-42AA-9CE1-0E284ED9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791" y="375890"/>
            <a:ext cx="1214009" cy="12078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50A18A-B6FD-4F19-9AF9-5364BCA1A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445" y="1629104"/>
            <a:ext cx="1214009" cy="12078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D24290B-8200-4EAC-900D-D7C0D9602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402" y="2882319"/>
            <a:ext cx="1214007" cy="12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65158-B732-47B1-A774-7FD73A26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896544"/>
          </a:xfrm>
        </p:spPr>
        <p:txBody>
          <a:bodyPr/>
          <a:lstStyle/>
          <a:p>
            <a:r>
              <a:rPr lang="it-IT" dirty="0"/>
              <a:t>La gestione non sostenibile delle attività antropiche sta provocando gravi trasformazioni nel nostro pianeta: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riduzione delle foreste ed espansione dei deserti;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deterioramento dei terreni agricoli;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riscaldamento dell’atmosfera;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scioglimento dei ghiacciai e innalzamento del livello del mare;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manifestazione di eventi meteorologici estremi;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prosciugamento dei corsi d’acqua;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rischio di estinzione per più di un milione di specie.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38708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38BEA-726D-425E-AEF7-8CC7920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dell’inquinamento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65158-B732-47B1-A774-7FD73A26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536504"/>
          </a:xfrm>
        </p:spPr>
        <p:txBody>
          <a:bodyPr/>
          <a:lstStyle/>
          <a:p>
            <a:r>
              <a:rPr lang="it-IT" b="1" dirty="0"/>
              <a:t>Aria</a:t>
            </a:r>
          </a:p>
          <a:p>
            <a:r>
              <a:rPr lang="it-IT" dirty="0"/>
              <a:t>Le attività umane che provocano inquinamento atmosferico sono principalmente gli impianti di riscaldamento, i mezzi di trasporto, gli impianti industriali e gli allevamenti intensivi.</a:t>
            </a:r>
          </a:p>
          <a:p>
            <a:r>
              <a:rPr lang="it-IT" dirty="0"/>
              <a:t>Tali attività producono emissioni in atmosfera di:</a:t>
            </a:r>
          </a:p>
          <a:p>
            <a:pPr marL="457200" indent="-4572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gas serra</a:t>
            </a:r>
            <a:r>
              <a:rPr lang="it-IT" dirty="0"/>
              <a:t>, responsabili del surriscaldamento globale;</a:t>
            </a:r>
          </a:p>
          <a:p>
            <a:pPr marL="457200" indent="-4572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inquinanti gassosi</a:t>
            </a:r>
            <a:r>
              <a:rPr lang="it-IT" dirty="0"/>
              <a:t>, responsabili del buco nell’ozono;</a:t>
            </a:r>
          </a:p>
          <a:p>
            <a:pPr marL="457200" indent="-4572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polveri sottili</a:t>
            </a:r>
            <a:r>
              <a:rPr lang="it-IT" dirty="0"/>
              <a:t>, responsabili di patologie respiratorie.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FF604-2FCF-4D21-9B79-31249FB7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34364926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27645</TotalTime>
  <Words>1847</Words>
  <Application>Microsoft Office PowerPoint</Application>
  <PresentationFormat>Presentazione su schermo (4:3)</PresentationFormat>
  <Paragraphs>137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25</vt:lpstr>
      <vt:lpstr>Sommario</vt:lpstr>
      <vt:lpstr>La sostenibilità</vt:lpstr>
      <vt:lpstr>La chimica e la sostenibilità</vt:lpstr>
      <vt:lpstr>Il problema dell’inquinamento</vt:lpstr>
      <vt:lpstr>Il problema dell’inquinamento</vt:lpstr>
      <vt:lpstr>Il problema dell’inquinamento</vt:lpstr>
      <vt:lpstr>Il problema dell’inquinamento</vt:lpstr>
      <vt:lpstr>Il problema dell’inquinamento</vt:lpstr>
      <vt:lpstr>Il problema dell’inquinamento</vt:lpstr>
      <vt:lpstr>Il problema dell’inquinamento</vt:lpstr>
      <vt:lpstr>Il problema dell’inquinamento</vt:lpstr>
      <vt:lpstr>Il problema dell’inquinamento</vt:lpstr>
      <vt:lpstr>La gestione sostenibile delle risorse naturali</vt:lpstr>
      <vt:lpstr>La gestione sostenibile delle risorse naturali</vt:lpstr>
      <vt:lpstr>La gestione sostenibile delle risorse naturali</vt:lpstr>
      <vt:lpstr>Il contributo dell’economia circolare</vt:lpstr>
      <vt:lpstr>Il contributo dell’economia circolare</vt:lpstr>
      <vt:lpstr>Il contributo dell’economia circolare</vt:lpstr>
      <vt:lpstr>Il contributo dell’economia circolare</vt:lpstr>
      <vt:lpstr>Urban mining e riciclo dei materiali</vt:lpstr>
      <vt:lpstr>Urban mining e riciclo dei materiali</vt:lpstr>
      <vt:lpstr>Urban mining e riciclo dei materiali</vt:lpstr>
      <vt:lpstr>Urban mining e riciclo dei materiali</vt:lpstr>
      <vt:lpstr>Applicazioni e materiali innovativi per la sostenibilità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565</cp:revision>
  <cp:lastPrinted>2009-04-22T19:24:48Z</cp:lastPrinted>
  <dcterms:created xsi:type="dcterms:W3CDTF">2011-11-23T15:48:27Z</dcterms:created>
  <dcterms:modified xsi:type="dcterms:W3CDTF">2020-07-31T22:41:34Z</dcterms:modified>
</cp:coreProperties>
</file>