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34.xml" ContentType="application/vnd.openxmlformats-officedocument.presentationml.slide+xml"/>
  <Default Extension="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71" r:id="rId1"/>
    <p:sldMasterId id="2147483683" r:id="rId2"/>
  </p:sldMasterIdLst>
  <p:notesMasterIdLst>
    <p:notesMasterId r:id="rId37"/>
  </p:notesMasterIdLst>
  <p:sldIdLst>
    <p:sldId id="304" r:id="rId3"/>
    <p:sldId id="307" r:id="rId4"/>
    <p:sldId id="308" r:id="rId5"/>
    <p:sldId id="329" r:id="rId6"/>
    <p:sldId id="330" r:id="rId7"/>
    <p:sldId id="311" r:id="rId8"/>
    <p:sldId id="310" r:id="rId9"/>
    <p:sldId id="332" r:id="rId10"/>
    <p:sldId id="309" r:id="rId11"/>
    <p:sldId id="331" r:id="rId12"/>
    <p:sldId id="315" r:id="rId13"/>
    <p:sldId id="316" r:id="rId14"/>
    <p:sldId id="340" r:id="rId15"/>
    <p:sldId id="339" r:id="rId16"/>
    <p:sldId id="318" r:id="rId17"/>
    <p:sldId id="317" r:id="rId18"/>
    <p:sldId id="312" r:id="rId19"/>
    <p:sldId id="313" r:id="rId20"/>
    <p:sldId id="314" r:id="rId21"/>
    <p:sldId id="319" r:id="rId22"/>
    <p:sldId id="326" r:id="rId23"/>
    <p:sldId id="327" r:id="rId24"/>
    <p:sldId id="320" r:id="rId25"/>
    <p:sldId id="321" r:id="rId26"/>
    <p:sldId id="322" r:id="rId27"/>
    <p:sldId id="341" r:id="rId28"/>
    <p:sldId id="323" r:id="rId29"/>
    <p:sldId id="324" r:id="rId30"/>
    <p:sldId id="325" r:id="rId31"/>
    <p:sldId id="333" r:id="rId32"/>
    <p:sldId id="335" r:id="rId33"/>
    <p:sldId id="337" r:id="rId34"/>
    <p:sldId id="336" r:id="rId35"/>
    <p:sldId id="338" r:id="rId3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1" name="Selvaggia Santin" initials="S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7781" autoAdjust="0"/>
    <p:restoredTop sz="91425" autoAdjust="0"/>
  </p:normalViewPr>
  <p:slideViewPr>
    <p:cSldViewPr snapToGrid="0" snapToObjects="1">
      <p:cViewPr varScale="1">
        <p:scale>
          <a:sx n="112" d="100"/>
          <a:sy n="112" d="100"/>
        </p:scale>
        <p:origin x="-5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B9F78-A520-4044-BD80-65EE26E631E0}" type="datetimeFigureOut">
              <a:rPr lang="en-US" smtClean="0"/>
              <a:pPr/>
              <a:t>6-07-2020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82D90-8ED3-384E-B963-09605D2D62E3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380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82D90-8ED3-384E-B963-09605D2D62E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2239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82D90-8ED3-384E-B963-09605D2D62E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9016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0430E73-E0EE-A54D-94E8-1CDEA5B8794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4" y="3182938"/>
            <a:ext cx="184731" cy="38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sz="2250">
              <a:solidFill>
                <a:srgbClr val="FF0000"/>
              </a:solidFill>
              <a:latin typeface="Arial" pitchFamily="-111" charset="0"/>
              <a:ea typeface="ＭＳ Ｐゴシック" pitchFamily="-111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5913034-E047-EC40-9A33-5CFAFF1A2854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41B3D25-E8F9-904C-808A-A3C7ACD56B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780B25D-82DC-8A40-9935-36FBFD20CC1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1C0F1743-F5FF-4041-B416-F0F6A75F6D14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</p:spPr>
        <p:txBody>
          <a:bodyPr anchor="t"/>
          <a:lstStyle>
            <a:lvl1pPr>
              <a:defRPr sz="3075">
                <a:solidFill>
                  <a:srgbClr val="80808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it-IT" noProof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184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F280C7B-E46A-6B48-8EF1-05677452D5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DA49985-CDB4-B34C-95E0-01273DEE5BF5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DCAECDE-E10F-3244-A90D-D0F5AE850D37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8144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F592858-4714-8B47-A0F5-0D782C7EED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AA2AC25-2E41-E94F-8811-4EEC8227159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6DC7B6E6-748A-524D-BC1B-84F32AA43292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83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5DC-E37B-FC46-8EE4-A2AB37C9809E}" type="datetimeFigureOut">
              <a:rPr lang="it-IT" smtClean="0"/>
              <a:pPr/>
              <a:t>6-07-2020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964CF-5310-AF47-B3E6-790DECEB77F7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4148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5DC-E37B-FC46-8EE4-A2AB37C9809E}" type="datetimeFigureOut">
              <a:rPr lang="it-IT" smtClean="0"/>
              <a:pPr/>
              <a:t>6-07-2020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964CF-5310-AF47-B3E6-790DECEB77F7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8447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5DC-E37B-FC46-8EE4-A2AB37C9809E}" type="datetimeFigureOut">
              <a:rPr lang="it-IT" smtClean="0"/>
              <a:pPr/>
              <a:t>6-07-2020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964CF-5310-AF47-B3E6-790DECEB77F7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8954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5DC-E37B-FC46-8EE4-A2AB37C9809E}" type="datetimeFigureOut">
              <a:rPr lang="it-IT" smtClean="0"/>
              <a:pPr/>
              <a:t>6-07-2020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964CF-5310-AF47-B3E6-790DECEB77F7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2708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5DC-E37B-FC46-8EE4-A2AB37C9809E}" type="datetimeFigureOut">
              <a:rPr lang="it-IT" smtClean="0"/>
              <a:pPr/>
              <a:t>6-07-2020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964CF-5310-AF47-B3E6-790DECEB77F7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7544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5DC-E37B-FC46-8EE4-A2AB37C9809E}" type="datetimeFigureOut">
              <a:rPr lang="it-IT" smtClean="0"/>
              <a:pPr/>
              <a:t>6-07-2020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964CF-5310-AF47-B3E6-790DECEB77F7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0826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5DC-E37B-FC46-8EE4-A2AB37C9809E}" type="datetimeFigureOut">
              <a:rPr lang="it-IT" smtClean="0"/>
              <a:pPr/>
              <a:t>6-07-2020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964CF-5310-AF47-B3E6-790DECEB77F7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4088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5DC-E37B-FC46-8EE4-A2AB37C9809E}" type="datetimeFigureOut">
              <a:rPr lang="it-IT" smtClean="0"/>
              <a:pPr/>
              <a:t>6-07-2020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964CF-5310-AF47-B3E6-790DECEB77F7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892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6A334AD-E106-F045-9D96-C61874B38B0B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5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67FEBD1-C1A2-064F-A7B4-98B7B69495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585527C-0545-8C4B-9679-746DCB7AD044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C5DD81E-C860-3D47-9DA7-AA6C5D7A36EB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7" name="Rettangolo 6"/>
          <p:cNvSpPr/>
          <p:nvPr userDrawn="1"/>
        </p:nvSpPr>
        <p:spPr>
          <a:xfrm>
            <a:off x="0" y="662503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900" dirty="0" smtClean="0"/>
              <a:t>(C)  NMPV con la collaborazione di Franco </a:t>
            </a:r>
            <a:r>
              <a:rPr lang="it-IT" sz="900" dirty="0" err="1" smtClean="0"/>
              <a:t>Valoti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6076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5DC-E37B-FC46-8EE4-A2AB37C9809E}" type="datetimeFigureOut">
              <a:rPr lang="it-IT" smtClean="0"/>
              <a:pPr/>
              <a:t>6-07-2020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964CF-5310-AF47-B3E6-790DECEB77F7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382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5DC-E37B-FC46-8EE4-A2AB37C9809E}" type="datetimeFigureOut">
              <a:rPr lang="it-IT" smtClean="0"/>
              <a:pPr/>
              <a:t>6-07-2020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964CF-5310-AF47-B3E6-790DECEB77F7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2219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5DC-E37B-FC46-8EE4-A2AB37C9809E}" type="datetimeFigureOut">
              <a:rPr lang="it-IT" smtClean="0"/>
              <a:pPr/>
              <a:t>6-07-2020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964CF-5310-AF47-B3E6-790DECEB77F7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440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44780FE-F67B-F247-8223-0B84DC8D34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62C0BF4-677E-8848-82E1-CE7353E0D4C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08E3286-DDFB-6648-9CA7-4F005BCC2FBC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449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F6715F7-8012-B347-B162-43EA0DF92C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EAEF2A0-98D0-924F-93FE-A3D9F5293B9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BAC4B962-4C77-5E4C-B874-F0FF5A17B958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9243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33900" y="1524000"/>
            <a:ext cx="39243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970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3D2C55D-6E7C-AA4B-8EFB-4D19621A34E8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8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AB61224-C0D3-9A48-AEDD-81884BA7E7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6CCA114-EC4A-6B4C-B6EB-5E19898EC04C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33B403F-18CD-C546-893E-5DF8A97284A7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406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68EA693-B279-1B42-A3D3-68187F6375B2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C451095-4D7A-B34A-A5F8-BAA85DA74C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F9E7975-BD65-834E-94DC-D81577949DC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51" y="6626227"/>
            <a:ext cx="353377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600"/>
              <a:t>Floriana Calitti, </a:t>
            </a:r>
            <a:r>
              <a:rPr lang="it-IT" altLang="it-IT" sz="600" i="1"/>
              <a:t>Incontri di autori e testi </a:t>
            </a:r>
            <a:r>
              <a:rPr lang="it-IT" altLang="it-IT" sz="600"/>
              <a:t>© Zanichelli editore 2016</a:t>
            </a:r>
          </a:p>
        </p:txBody>
      </p:sp>
      <p:sp>
        <p:nvSpPr>
          <p:cNvPr id="6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6CB4602-9D85-4145-A495-DEF455852E3D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0742786-E611-E048-BEA1-4B58FC0CA7DD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7" name="Segnaposto piè di pagina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04FF964-34EC-414A-A903-BA53606158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553200"/>
            <a:ext cx="2895600" cy="152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it-IT" altLang="it-IT"/>
              <a:t>Autore, Autore, Autore</a:t>
            </a:r>
            <a:r>
              <a:rPr lang="it-IT" altLang="it-IT" i="1"/>
              <a:t>Titolo </a:t>
            </a:r>
            <a:r>
              <a:rPr lang="it-IT" altLang="it-IT"/>
              <a:t>© Zanichelli editore 2009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800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9A4EB6F-DB77-9040-8255-E75F78D32DF6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3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E4BEDA4-F3BB-2C43-89A9-9C9FB9B0D2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7FD1775-D2F7-F14D-B22C-B6C8E6917CE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06C7421-9F0B-5A47-A561-29000F24490D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683FFEB-B890-7042-9297-BC66E9381F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051" y="6626227"/>
            <a:ext cx="3533775" cy="150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r>
              <a:rPr lang="it-IT" altLang="it-IT"/>
              <a:t>Floriana Calitti, </a:t>
            </a:r>
            <a:r>
              <a:rPr lang="it-IT" altLang="it-IT" i="1"/>
              <a:t>Incontri di autori e testi </a:t>
            </a:r>
            <a:r>
              <a:rPr lang="it-IT" altLang="it-IT"/>
              <a:t>© Zanichelli editore 2016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737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A118357-4496-9940-B591-13E4A1B5D7F5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027B451-F362-F340-B261-3E6B7C55EF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02372CE-82A6-EC40-9C3D-F54A0FCAC3E3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84051736-998D-634E-97E2-432BDBECD3F2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27C3DA5-F5B0-954A-8C22-B0F5065869D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051" y="6626227"/>
            <a:ext cx="3533775" cy="150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r>
              <a:rPr lang="it-IT" altLang="it-IT"/>
              <a:t>Floriana Calitti, </a:t>
            </a:r>
            <a:r>
              <a:rPr lang="it-IT" altLang="it-IT" i="1"/>
              <a:t>Incontri di autori e testi </a:t>
            </a:r>
            <a:r>
              <a:rPr lang="it-IT" altLang="it-IT"/>
              <a:t>© Zanichelli editore 2016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128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B80BD43-1965-0B49-99DD-209CEDDB1C66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9EE96A5-BD1B-3F42-8445-33225223FA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75913B0-7CA9-954C-A68E-3BA0D33F7BC0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E12C8C24-50DC-FA41-AC69-18DBBB914083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3180E05-B0BE-D048-9C3E-2104F3156F2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051" y="6626227"/>
            <a:ext cx="3533775" cy="150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r>
              <a:rPr lang="it-IT" altLang="it-IT"/>
              <a:t>Floriana Calitti, </a:t>
            </a:r>
            <a:r>
              <a:rPr lang="it-IT" altLang="it-IT" i="1"/>
              <a:t>Incontri di autori e testi </a:t>
            </a:r>
            <a:r>
              <a:rPr lang="it-IT" altLang="it-IT"/>
              <a:t>© Zanichelli editore 2016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445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CBFCA7F-094D-074A-8E3D-5A36F3173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stile</a:t>
            </a:r>
          </a:p>
        </p:txBody>
      </p:sp>
      <p:sp>
        <p:nvSpPr>
          <p:cNvPr id="1027" name="Rectangle 21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862B9E9-10BB-A547-BC58-A8E53CCF8C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00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gli stili del testo dello schema</a:t>
            </a:r>
          </a:p>
          <a:p>
            <a:pPr lvl="1"/>
            <a:r>
              <a:rPr lang="it-IT" altLang="it-IT" dirty="0"/>
              <a:t>Secondo livello</a:t>
            </a:r>
          </a:p>
          <a:p>
            <a:pPr lvl="2"/>
            <a:r>
              <a:rPr lang="it-IT" altLang="it-IT" dirty="0"/>
              <a:t>Terzo livello</a:t>
            </a:r>
          </a:p>
          <a:p>
            <a:pPr lvl="3"/>
            <a:r>
              <a:rPr lang="it-IT" altLang="it-IT" dirty="0"/>
              <a:t>Quarto livello</a:t>
            </a:r>
          </a:p>
          <a:p>
            <a:pPr lvl="4"/>
            <a:r>
              <a:rPr lang="it-IT" altLang="it-IT" dirty="0"/>
              <a:t>Quinto livello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543455E-40A4-D04B-B99D-5F9E40854A94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1029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506338C-6D25-174C-AEDF-7BF656F7F4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 userDrawn="1"/>
        </p:nvSpPr>
        <p:spPr>
          <a:xfrm>
            <a:off x="0" y="662503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900" dirty="0" smtClean="0"/>
              <a:t>(C)  NMPV con la collaborazione di Franco </a:t>
            </a:r>
            <a:r>
              <a:rPr lang="it-IT" sz="900" dirty="0" err="1" smtClean="0"/>
              <a:t>Valoti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915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0"/>
        </a:spcBef>
        <a:spcAft>
          <a:spcPct val="0"/>
        </a:spcAft>
        <a:buClr>
          <a:srgbClr val="FF0000"/>
        </a:buClr>
        <a:defRPr sz="18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19075" indent="428625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90575" indent="142875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1500">
          <a:solidFill>
            <a:schemeClr val="tx1"/>
          </a:solidFill>
          <a:latin typeface="+mn-lt"/>
          <a:ea typeface="+mn-ea"/>
        </a:defRPr>
      </a:lvl3pPr>
      <a:lvl4pPr marL="1076325" indent="139304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4pPr>
      <a:lvl5pPr marL="13620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5pPr>
      <a:lvl6pPr marL="17049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0478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23907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27336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C5DC-E37B-FC46-8EE4-A2AB37C9809E}" type="datetimeFigureOut">
              <a:rPr lang="it-IT" smtClean="0"/>
              <a:pPr/>
              <a:t>6-07-2020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964CF-5310-AF47-B3E6-790DECEB77F7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172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3"/>
          <p:cNvSpPr>
            <a:spLocks/>
          </p:cNvSpPr>
          <p:nvPr/>
        </p:nvSpPr>
        <p:spPr bwMode="auto">
          <a:xfrm>
            <a:off x="1802590" y="1731062"/>
            <a:ext cx="5854214" cy="1543482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it-IT" altLang="x-none" sz="1633"/>
          </a:p>
        </p:txBody>
      </p:sp>
      <p:sp>
        <p:nvSpPr>
          <p:cNvPr id="38920" name="Rectangle 6"/>
          <p:cNvSpPr>
            <a:spLocks/>
          </p:cNvSpPr>
          <p:nvPr/>
        </p:nvSpPr>
        <p:spPr bwMode="auto">
          <a:xfrm>
            <a:off x="1803670" y="1321699"/>
            <a:ext cx="5927663" cy="475250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it-IT" altLang="x-none" sz="1633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A1B88DC-8DBA-8C41-8A29-F54E186CC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154" y="1796948"/>
            <a:ext cx="7903326" cy="334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 sz="80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292100" indent="57150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Times" pitchFamily="2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1054100" indent="1905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Times" pitchFamily="2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435100" indent="1857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8161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2733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7305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877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449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4000" kern="0" dirty="0" err="1" smtClean="0"/>
              <a:t>Tessuti</a:t>
            </a:r>
            <a:r>
              <a:rPr lang="en-US" sz="4000" kern="0" dirty="0" smtClean="0"/>
              <a:t> </a:t>
            </a:r>
            <a:r>
              <a:rPr lang="en-US" sz="4000" kern="0" dirty="0" err="1" smtClean="0"/>
              <a:t>e</a:t>
            </a:r>
            <a:r>
              <a:rPr lang="en-US" sz="4000" kern="0" dirty="0" smtClean="0"/>
              <a:t> </a:t>
            </a:r>
            <a:r>
              <a:rPr lang="en-US" sz="4000" kern="0" dirty="0" err="1" smtClean="0"/>
              <a:t>organi</a:t>
            </a:r>
            <a:r>
              <a:rPr lang="en-US" sz="4000" kern="0" dirty="0" smtClean="0"/>
              <a:t> </a:t>
            </a:r>
            <a:r>
              <a:rPr lang="en-US" sz="4000" kern="0" dirty="0" smtClean="0"/>
              <a:t>al </a:t>
            </a:r>
            <a:r>
              <a:rPr lang="en-US" sz="4000" kern="0" dirty="0" err="1" smtClean="0"/>
              <a:t>microscopio</a:t>
            </a:r>
            <a:endParaRPr lang="en-US" sz="4000" kern="0" dirty="0" smtClean="0"/>
          </a:p>
          <a:p>
            <a:pPr algn="ctr"/>
            <a:endParaRPr lang="en-US" sz="4800" kern="0" dirty="0" smtClean="0"/>
          </a:p>
          <a:p>
            <a:pPr algn="ctr"/>
            <a:r>
              <a:rPr lang="en-US" sz="6000" kern="0" dirty="0" smtClean="0"/>
              <a:t>Il </a:t>
            </a:r>
            <a:r>
              <a:rPr lang="en-US" sz="6000" kern="0" dirty="0" err="1" smtClean="0"/>
              <a:t>sangue</a:t>
            </a:r>
            <a:endParaRPr lang="it-IT" sz="6000" kern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6393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619B1E7-B889-DA4F-8ABC-CC2ADF8F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vene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5B355F4-D6D8-064D-A280-3510059F0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061206"/>
            <a:ext cx="7524404" cy="5551444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0705724-D468-1242-A1E9-1DE7789FEADF}"/>
              </a:ext>
            </a:extLst>
          </p:cNvPr>
          <p:cNvSpPr txBox="1"/>
          <p:nvPr/>
        </p:nvSpPr>
        <p:spPr>
          <a:xfrm>
            <a:off x="7524404" y="6304873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500X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6919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91244AB-1F36-AC4D-83B3-16EC46E69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5896"/>
            <a:ext cx="8229600" cy="914400"/>
          </a:xfrm>
        </p:spPr>
        <p:txBody>
          <a:bodyPr/>
          <a:lstStyle/>
          <a:p>
            <a:r>
              <a:rPr lang="it-IT" dirty="0"/>
              <a:t>Gli elementi figurati del sangue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DE6FD77-4D15-C646-A53A-ACCBE4E55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1584" t="7301"/>
          <a:stretch/>
        </p:blipFill>
        <p:spPr>
          <a:xfrm>
            <a:off x="1576552" y="1028635"/>
            <a:ext cx="5950815" cy="5618186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D8F42B6-613F-BE4F-A44F-F5181688B624}"/>
              </a:ext>
            </a:extLst>
          </p:cNvPr>
          <p:cNvSpPr txBox="1"/>
          <p:nvPr/>
        </p:nvSpPr>
        <p:spPr>
          <a:xfrm>
            <a:off x="7527367" y="6330285"/>
            <a:ext cx="703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7802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A5D9704-BA10-5E4A-828D-89CBE011D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Gli eritrociti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FB708FF-1869-E744-81B9-7E71A0B54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54417" y="1809718"/>
            <a:ext cx="5287315" cy="445793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D947C70-1082-2D43-A7DB-678B284EA686}"/>
              </a:ext>
            </a:extLst>
          </p:cNvPr>
          <p:cNvSpPr txBox="1"/>
          <p:nvPr/>
        </p:nvSpPr>
        <p:spPr>
          <a:xfrm>
            <a:off x="3300660" y="6267650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soluzione </a:t>
            </a:r>
            <a:r>
              <a:rPr lang="it-IT" dirty="0" smtClean="0"/>
              <a:t>ISOTONICA</a:t>
            </a:r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E9FBD58-44F3-2A42-AEDD-AD2A7999D246}"/>
              </a:ext>
            </a:extLst>
          </p:cNvPr>
          <p:cNvSpPr txBox="1"/>
          <p:nvPr/>
        </p:nvSpPr>
        <p:spPr>
          <a:xfrm>
            <a:off x="537881" y="1163387"/>
            <a:ext cx="8330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Gli eritrociti sono</a:t>
            </a:r>
            <a:r>
              <a:rPr lang="it-IT" dirty="0" smtClean="0"/>
              <a:t> cellule a forma di dischi </a:t>
            </a:r>
            <a:r>
              <a:rPr lang="it-IT" dirty="0"/>
              <a:t>biconcavi</a:t>
            </a:r>
            <a:r>
              <a:rPr lang="it-IT" dirty="0" smtClean="0"/>
              <a:t> privi di nucleo, legano </a:t>
            </a:r>
            <a:r>
              <a:rPr lang="it-IT" dirty="0"/>
              <a:t>ossigeno che rilasciano ai </a:t>
            </a:r>
            <a:r>
              <a:rPr lang="it-IT" dirty="0" smtClean="0"/>
              <a:t>tessuti</a:t>
            </a:r>
            <a:endParaRPr lang="it-IT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DAC716A-1D34-AD4F-808C-6EF36ACAF9C9}"/>
              </a:ext>
            </a:extLst>
          </p:cNvPr>
          <p:cNvSpPr txBox="1"/>
          <p:nvPr/>
        </p:nvSpPr>
        <p:spPr>
          <a:xfrm>
            <a:off x="7241732" y="5959873"/>
            <a:ext cx="703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5098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Gli eritrociti</a:t>
            </a:r>
            <a:endParaRPr lang="it-IT" dirty="0"/>
          </a:p>
        </p:txBody>
      </p:sp>
      <p:pic>
        <p:nvPicPr>
          <p:cNvPr id="6" name="Picture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1BA4F7B-F697-0E4C-A754-A60EEF43F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88799" y="1295400"/>
            <a:ext cx="5963474" cy="4697970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7F318C2-5DE5-224D-AAF4-035D4BBB7AB3}"/>
              </a:ext>
            </a:extLst>
          </p:cNvPr>
          <p:cNvSpPr txBox="1"/>
          <p:nvPr/>
        </p:nvSpPr>
        <p:spPr>
          <a:xfrm>
            <a:off x="3346227" y="599337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soluzione </a:t>
            </a:r>
            <a:r>
              <a:rPr lang="it-IT" dirty="0" smtClean="0"/>
              <a:t>IPERTONICA</a:t>
            </a:r>
            <a:endParaRPr lang="it-IT" dirty="0"/>
          </a:p>
        </p:txBody>
      </p:sp>
      <p:sp>
        <p:nvSpPr>
          <p:cNvPr id="8" name="TextBox 1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DAC716A-1D34-AD4F-808C-6EF36ACAF9C9}"/>
              </a:ext>
            </a:extLst>
          </p:cNvPr>
          <p:cNvSpPr txBox="1"/>
          <p:nvPr/>
        </p:nvSpPr>
        <p:spPr>
          <a:xfrm>
            <a:off x="7552273" y="5652543"/>
            <a:ext cx="703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01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Gli eritrociti</a:t>
            </a:r>
            <a:endParaRPr lang="it-IT" dirty="0"/>
          </a:p>
        </p:txBody>
      </p:sp>
      <p:pic>
        <p:nvPicPr>
          <p:cNvPr id="4" name="Picture 1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75B934F-3F37-3549-B46D-E72A29207A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550"/>
          <a:stretch/>
        </p:blipFill>
        <p:spPr>
          <a:xfrm>
            <a:off x="1959508" y="1212598"/>
            <a:ext cx="5030340" cy="471673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0A8B5FC-B8B2-A44F-AA4B-73605E7713DC}"/>
              </a:ext>
            </a:extLst>
          </p:cNvPr>
          <p:cNvSpPr txBox="1"/>
          <p:nvPr/>
        </p:nvSpPr>
        <p:spPr>
          <a:xfrm>
            <a:off x="3287364" y="5938759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soluzione </a:t>
            </a:r>
            <a:r>
              <a:rPr lang="it-IT" dirty="0" smtClean="0"/>
              <a:t>IPOTONICA</a:t>
            </a:r>
            <a:endParaRPr lang="it-IT" dirty="0"/>
          </a:p>
        </p:txBody>
      </p:sp>
      <p:sp>
        <p:nvSpPr>
          <p:cNvPr id="6" name="TextBox 1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DAC716A-1D34-AD4F-808C-6EF36ACAF9C9}"/>
              </a:ext>
            </a:extLst>
          </p:cNvPr>
          <p:cNvSpPr txBox="1"/>
          <p:nvPr/>
        </p:nvSpPr>
        <p:spPr>
          <a:xfrm>
            <a:off x="6989848" y="5621551"/>
            <a:ext cx="703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700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4D2968B-9027-CB41-A844-744E097CD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</a:t>
            </a:r>
            <a:r>
              <a:rPr lang="it-IT" dirty="0" err="1"/>
              <a:t>reticolociti</a:t>
            </a:r>
            <a:endParaRPr lang="it-IT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5FBC5AC-07AB-3F43-9BBE-13242A85B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1206076"/>
            <a:ext cx="5508327" cy="5018211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4312AA4-6603-D44A-A405-A9B6FAB91F83}"/>
              </a:ext>
            </a:extLst>
          </p:cNvPr>
          <p:cNvSpPr txBox="1"/>
          <p:nvPr/>
        </p:nvSpPr>
        <p:spPr>
          <a:xfrm>
            <a:off x="5548586" y="1206077"/>
            <a:ext cx="35954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eritrociti non completamente maturi  hanno dimensioni leggermente superiori alla media. </a:t>
            </a:r>
          </a:p>
          <a:p>
            <a:endParaRPr lang="it-IT" dirty="0"/>
          </a:p>
          <a:p>
            <a:r>
              <a:rPr lang="it-IT" dirty="0"/>
              <a:t>Al loro interno è evidenziabile un reticolo granulo-filamentoso, costituito da residui di ribosomi. </a:t>
            </a:r>
          </a:p>
          <a:p>
            <a:endParaRPr lang="it-IT" dirty="0"/>
          </a:p>
          <a:p>
            <a:r>
              <a:rPr lang="it-IT" dirty="0"/>
              <a:t>I globuli rossi che presentano tale reticolo sono chiamati</a:t>
            </a:r>
            <a:r>
              <a:rPr lang="it-IT" b="1" dirty="0"/>
              <a:t> </a:t>
            </a:r>
            <a:r>
              <a:rPr lang="it-IT" b="1" u="sng" dirty="0" err="1"/>
              <a:t>reticolociti</a:t>
            </a:r>
            <a:r>
              <a:rPr lang="it-IT" dirty="0"/>
              <a:t> o </a:t>
            </a:r>
            <a:r>
              <a:rPr lang="it-IT" b="1" dirty="0"/>
              <a:t>eritrociti reticolati</a:t>
            </a:r>
            <a:r>
              <a:rPr lang="it-IT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44B4145-38E7-D748-B8B7-1D1B301FB717}"/>
              </a:ext>
            </a:extLst>
          </p:cNvPr>
          <p:cNvSpPr txBox="1"/>
          <p:nvPr/>
        </p:nvSpPr>
        <p:spPr>
          <a:xfrm>
            <a:off x="5508326" y="5916510"/>
            <a:ext cx="703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1607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980FF40-AF34-7E4B-98CB-8F2D3F892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linfociti e i neutrofili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FE712AE-A325-F840-BA27-C001F2943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1621"/>
          <a:stretch/>
        </p:blipFill>
        <p:spPr>
          <a:xfrm>
            <a:off x="4026495" y="381000"/>
            <a:ext cx="5117506" cy="6242146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A129926-608C-4E49-9773-ABF02AFF1372}"/>
              </a:ext>
            </a:extLst>
          </p:cNvPr>
          <p:cNvSpPr txBox="1"/>
          <p:nvPr/>
        </p:nvSpPr>
        <p:spPr>
          <a:xfrm>
            <a:off x="290338" y="1137956"/>
            <a:ext cx="37361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</a:t>
            </a:r>
            <a:r>
              <a:rPr lang="it-IT" b="1" dirty="0"/>
              <a:t>linfociti</a:t>
            </a:r>
            <a:r>
              <a:rPr lang="it-IT" dirty="0"/>
              <a:t> sono le principali cellule funzionali del sistema linfatico o immunitario.</a:t>
            </a:r>
          </a:p>
          <a:p>
            <a:endParaRPr lang="it-IT" dirty="0"/>
          </a:p>
          <a:p>
            <a:r>
              <a:rPr lang="it-IT" dirty="0"/>
              <a:t>I </a:t>
            </a:r>
            <a:r>
              <a:rPr lang="it-IT" b="1" dirty="0"/>
              <a:t>neutrofili</a:t>
            </a:r>
            <a:r>
              <a:rPr lang="it-IT" dirty="0"/>
              <a:t> sono i leucociti più numerosi e granulociti più comuni. </a:t>
            </a:r>
            <a:endParaRPr lang="it-IT" dirty="0" smtClean="0"/>
          </a:p>
          <a:p>
            <a:r>
              <a:rPr lang="it-IT" dirty="0" smtClean="0"/>
              <a:t>Sono </a:t>
            </a:r>
            <a:r>
              <a:rPr lang="it-IT" dirty="0"/>
              <a:t>cellule mobili lasciano la circolazione e migrano nei loro siti d’azione nel tessuto connettivo.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B7AD4B8-4CF9-124A-967D-88CE4089938D}"/>
              </a:ext>
            </a:extLst>
          </p:cNvPr>
          <p:cNvSpPr txBox="1"/>
          <p:nvPr/>
        </p:nvSpPr>
        <p:spPr>
          <a:xfrm>
            <a:off x="3322682" y="6315369"/>
            <a:ext cx="703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6002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C8A4178-D76A-1F4E-871C-BC0BE490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megacariociti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99AAE16-7F2F-314B-9EAE-03207E341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33596"/>
            <a:ext cx="7230858" cy="5474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22E237D-86E3-EE49-98FA-914DBC6195F3}"/>
              </a:ext>
            </a:extLst>
          </p:cNvPr>
          <p:cNvSpPr txBox="1"/>
          <p:nvPr/>
        </p:nvSpPr>
        <p:spPr>
          <a:xfrm>
            <a:off x="7230858" y="6299940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250X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4077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55A6578-7684-5F41-8035-5B6F6EF4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megacariociti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811A482-0C2B-254E-8600-F88FC7882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1144500"/>
            <a:ext cx="7171993" cy="546815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A538919-52CA-AB48-9DA6-D37C3CE40FFC}"/>
              </a:ext>
            </a:extLst>
          </p:cNvPr>
          <p:cNvSpPr txBox="1"/>
          <p:nvPr/>
        </p:nvSpPr>
        <p:spPr>
          <a:xfrm>
            <a:off x="7171992" y="6304873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500X</a:t>
            </a:r>
            <a:endParaRPr lang="it-IT" sz="1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E2FEB93-8802-E943-829E-E48E9F340F65}"/>
              </a:ext>
            </a:extLst>
          </p:cNvPr>
          <p:cNvSpPr txBox="1"/>
          <p:nvPr/>
        </p:nvSpPr>
        <p:spPr>
          <a:xfrm>
            <a:off x="7171992" y="1170931"/>
            <a:ext cx="20628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</a:t>
            </a:r>
            <a:r>
              <a:rPr lang="it-IT" b="1" dirty="0"/>
              <a:t>megacariociti</a:t>
            </a:r>
            <a:r>
              <a:rPr lang="it-IT" dirty="0"/>
              <a:t> hanno nuclei</a:t>
            </a:r>
          </a:p>
          <a:p>
            <a:r>
              <a:rPr lang="it-IT" dirty="0"/>
              <a:t>multilobati con margine irregolare.</a:t>
            </a:r>
          </a:p>
          <a:p>
            <a:r>
              <a:rPr lang="it-IT" dirty="0"/>
              <a:t>Nel citoplasma schiumoso ci sono aeree in cui la segmentazione sta contribuendo alla formazione delle piastrine.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0024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93E1273-51DF-3A40-B870-8D948B421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megacariociti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D6E8BEB-09DD-CA4E-895E-A33A51A9E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10692"/>
            <a:ext cx="6517560" cy="5516009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AD891C6-8B80-1A4F-9131-4C0589F48B2B}"/>
              </a:ext>
            </a:extLst>
          </p:cNvPr>
          <p:cNvSpPr txBox="1"/>
          <p:nvPr/>
        </p:nvSpPr>
        <p:spPr>
          <a:xfrm>
            <a:off x="6535070" y="6318924"/>
            <a:ext cx="703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3112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2E3CE51-93A0-524A-913D-9FCC4AB69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87942" y="739878"/>
            <a:ext cx="7626240" cy="5664304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64C9708-392B-B349-A422-D03CF7921383}"/>
              </a:ext>
            </a:extLst>
          </p:cNvPr>
          <p:cNvSpPr txBox="1"/>
          <p:nvPr/>
        </p:nvSpPr>
        <p:spPr>
          <a:xfrm>
            <a:off x="340724" y="5993826"/>
            <a:ext cx="864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sangue è un</a:t>
            </a:r>
            <a:r>
              <a:rPr lang="it-IT" dirty="0" smtClean="0"/>
              <a:t> tessuto connettivo fluido </a:t>
            </a:r>
            <a:r>
              <a:rPr lang="it-IT" dirty="0"/>
              <a:t>viscoso che scorre in un sistema di vasi chiuso costituito da arterie, vene e capillari chiamato </a:t>
            </a:r>
            <a:r>
              <a:rPr lang="it-IT" b="1" dirty="0"/>
              <a:t>apparato circolatorio</a:t>
            </a:r>
            <a:r>
              <a:rPr lang="it-IT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BDD0F98-B83B-5742-B26C-C5181B370A24}"/>
              </a:ext>
            </a:extLst>
          </p:cNvPr>
          <p:cNvSpPr txBox="1"/>
          <p:nvPr/>
        </p:nvSpPr>
        <p:spPr>
          <a:xfrm>
            <a:off x="457200" y="5258706"/>
            <a:ext cx="50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32X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9DD7C91-4A81-7A4E-AF49-F4DB9193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L’apparato circolatorio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6432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6A498C2-5993-2E41-A076-1F4E2934D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piastrine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92D06C6-7971-CA40-BC00-6014EA109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10734"/>
            <a:ext cx="7096136" cy="5501916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5459F04-0986-0147-9CE2-C3F81C5E27B3}"/>
              </a:ext>
            </a:extLst>
          </p:cNvPr>
          <p:cNvSpPr txBox="1"/>
          <p:nvPr/>
        </p:nvSpPr>
        <p:spPr>
          <a:xfrm>
            <a:off x="7132452" y="1097341"/>
            <a:ext cx="20115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</a:t>
            </a:r>
            <a:r>
              <a:rPr lang="it-IT" b="1" dirty="0"/>
              <a:t>piastrine</a:t>
            </a:r>
            <a:r>
              <a:rPr lang="it-IT" dirty="0"/>
              <a:t> sono piccoli frammenti citoplasmatici anucleati delimitati da una membrana, derivata dai </a:t>
            </a:r>
            <a:r>
              <a:rPr lang="it-IT" i="1" dirty="0"/>
              <a:t>megacariociti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037DF32-1D86-DC47-AC44-4A3470E09BC4}"/>
              </a:ext>
            </a:extLst>
          </p:cNvPr>
          <p:cNvSpPr txBox="1"/>
          <p:nvPr/>
        </p:nvSpPr>
        <p:spPr>
          <a:xfrm>
            <a:off x="7096136" y="6304873"/>
            <a:ext cx="703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535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9938CB7-8D37-704B-9200-05F6086C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piastrine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79FCEB6-22F0-9443-8774-4C438D41F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260" t="7032"/>
          <a:stretch/>
        </p:blipFill>
        <p:spPr>
          <a:xfrm>
            <a:off x="3417314" y="734739"/>
            <a:ext cx="5726686" cy="5899338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8B29872-3F5E-024C-8C50-133AC52B9C62}"/>
              </a:ext>
            </a:extLst>
          </p:cNvPr>
          <p:cNvSpPr/>
          <p:nvPr/>
        </p:nvSpPr>
        <p:spPr>
          <a:xfrm>
            <a:off x="146934" y="1106467"/>
            <a:ext cx="327038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Le piastrine sono elementi figurati del sangue prive di nucleo, ma metabolicamente attive. </a:t>
            </a:r>
            <a:endParaRPr lang="it-IT" dirty="0" smtClean="0"/>
          </a:p>
          <a:p>
            <a:r>
              <a:rPr lang="it-IT" dirty="0" smtClean="0"/>
              <a:t>Sono </a:t>
            </a:r>
            <a:r>
              <a:rPr lang="it-IT" dirty="0"/>
              <a:t>attive nella sorveglianza dei vasi sanguigni, nella formazione del coagulo e nella riparazione del tessuto danneggiato.</a:t>
            </a:r>
          </a:p>
          <a:p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CD359E9-D466-9F48-B8B8-D9169118E7A5}"/>
              </a:ext>
            </a:extLst>
          </p:cNvPr>
          <p:cNvSpPr txBox="1"/>
          <p:nvPr/>
        </p:nvSpPr>
        <p:spPr>
          <a:xfrm>
            <a:off x="2713501" y="6326300"/>
            <a:ext cx="703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2181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8B573D2-D749-2A42-99BF-710B1864B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coagulo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653B377-9717-3649-9713-14429B076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58146" y="638130"/>
            <a:ext cx="4985854" cy="597452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5DD3407-3010-4247-833D-A17B37EF3DA7}"/>
              </a:ext>
            </a:extLst>
          </p:cNvPr>
          <p:cNvSpPr txBox="1"/>
          <p:nvPr/>
        </p:nvSpPr>
        <p:spPr>
          <a:xfrm>
            <a:off x="85983" y="1295400"/>
            <a:ext cx="40721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piastrine partecipano al fenomeno della coagulazione del sangue, aderendo al collagene delle pareti del vaso leso (</a:t>
            </a:r>
            <a:r>
              <a:rPr lang="it-IT" i="1" dirty="0"/>
              <a:t>adesione</a:t>
            </a:r>
            <a:r>
              <a:rPr lang="it-IT" dirty="0"/>
              <a:t>) e fra loro (</a:t>
            </a:r>
            <a:r>
              <a:rPr lang="it-IT" i="1" dirty="0"/>
              <a:t>aggregazione</a:t>
            </a:r>
            <a:r>
              <a:rPr lang="it-IT" dirty="0"/>
              <a:t>). </a:t>
            </a:r>
          </a:p>
          <a:p>
            <a:r>
              <a:rPr lang="it-IT" dirty="0"/>
              <a:t>Esse formano in tal modo il tappo piastrino </a:t>
            </a:r>
            <a:r>
              <a:rPr lang="it-IT" dirty="0" smtClean="0"/>
              <a:t>temporaneo, o </a:t>
            </a:r>
            <a:r>
              <a:rPr lang="it-IT" b="1" dirty="0" smtClean="0"/>
              <a:t>coagulo bianco</a:t>
            </a:r>
            <a:r>
              <a:rPr lang="it-IT" dirty="0" smtClean="0"/>
              <a:t>.</a:t>
            </a:r>
            <a:endParaRPr lang="it-IT" dirty="0"/>
          </a:p>
          <a:p>
            <a:endParaRPr lang="it-IT" dirty="0"/>
          </a:p>
          <a:p>
            <a:r>
              <a:rPr lang="it-IT" dirty="0"/>
              <a:t>Segue la formazione del </a:t>
            </a:r>
            <a:r>
              <a:rPr lang="it-IT" b="1" dirty="0"/>
              <a:t>coagulo rosso</a:t>
            </a:r>
            <a:r>
              <a:rPr lang="it-IT" i="1" dirty="0"/>
              <a:t> </a:t>
            </a:r>
            <a:r>
              <a:rPr lang="it-IT" dirty="0"/>
              <a:t>permanente: i globuli rossi rimangono intrappolati nel reticolo di fibrina del coagulo.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9538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488198D-0270-FB41-A8AD-1C28A5AC1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monociti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543D4CD-B3F1-E244-94C5-7C1B1C13D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8734"/>
          <a:stretch/>
        </p:blipFill>
        <p:spPr>
          <a:xfrm>
            <a:off x="0" y="1208360"/>
            <a:ext cx="6379989" cy="514188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87E7E34-9CBE-BF4D-8C7C-EED639662BBC}"/>
              </a:ext>
            </a:extLst>
          </p:cNvPr>
          <p:cNvSpPr txBox="1"/>
          <p:nvPr/>
        </p:nvSpPr>
        <p:spPr>
          <a:xfrm>
            <a:off x="6379989" y="1208360"/>
            <a:ext cx="26810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</a:t>
            </a:r>
            <a:r>
              <a:rPr lang="it-IT" b="1" dirty="0"/>
              <a:t>monociti</a:t>
            </a:r>
            <a:r>
              <a:rPr lang="it-IT" dirty="0"/>
              <a:t> sono i progenitori delle cellule del sistema dei fagociti mononucleati. </a:t>
            </a:r>
          </a:p>
          <a:p>
            <a:endParaRPr lang="it-IT" dirty="0"/>
          </a:p>
          <a:p>
            <a:r>
              <a:rPr lang="it-IT" dirty="0"/>
              <a:t>I monociti si trasformano in macrofagi, che, nel sistema immunitario, agiscono come cellule che presentano l’antigene.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D0D67B1-D8C3-4A42-B47C-DEE5DA7DCDBE}"/>
              </a:ext>
            </a:extLst>
          </p:cNvPr>
          <p:cNvSpPr txBox="1"/>
          <p:nvPr/>
        </p:nvSpPr>
        <p:spPr>
          <a:xfrm>
            <a:off x="6379989" y="6042465"/>
            <a:ext cx="703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0504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C94A470-AEBA-2547-AFED-CD51C3CC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monociti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AA0F3FE-2052-E84C-80C2-C2143803C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49780"/>
            <a:ext cx="4695359" cy="546287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47B1BFE-CDD3-1443-8F07-B277707C371B}"/>
              </a:ext>
            </a:extLst>
          </p:cNvPr>
          <p:cNvSpPr txBox="1"/>
          <p:nvPr/>
        </p:nvSpPr>
        <p:spPr>
          <a:xfrm>
            <a:off x="4695359" y="1149780"/>
            <a:ext cx="3323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</a:t>
            </a:r>
            <a:r>
              <a:rPr lang="it-IT" b="1" dirty="0"/>
              <a:t>monociti</a:t>
            </a:r>
            <a:r>
              <a:rPr lang="it-IT" dirty="0"/>
              <a:t> si trasformano in macrofagi, che, nel sistema immunitario, agiscono come cellule che presentano l’antigene.</a:t>
            </a:r>
          </a:p>
          <a:p>
            <a:endParaRPr lang="it-IT" dirty="0"/>
          </a:p>
          <a:p>
            <a:r>
              <a:rPr lang="it-IT" dirty="0"/>
              <a:t>Il nucleo del monocito è tipicamente indentato. L’indentatura è al centro della cellula dove sono localizzati un apparato di Golgi ben sviluppato e i centrioli.</a:t>
            </a:r>
          </a:p>
          <a:p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39DF27E-7D2D-864C-8D58-B0C94FEFE0DB}"/>
              </a:ext>
            </a:extLst>
          </p:cNvPr>
          <p:cNvSpPr txBox="1"/>
          <p:nvPr/>
        </p:nvSpPr>
        <p:spPr>
          <a:xfrm>
            <a:off x="4695359" y="6304873"/>
            <a:ext cx="703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8665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2BA85EB-3CF4-5C42-9233-F7487592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granulociti neutrofili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2A6ADE7-FC18-1C41-915B-581A399C6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608" t="16901" r="3456" b="14440"/>
          <a:stretch/>
        </p:blipFill>
        <p:spPr>
          <a:xfrm>
            <a:off x="0" y="1149037"/>
            <a:ext cx="6265673" cy="5463494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E24C22B-C53B-4145-B361-0FE70E0FD7B1}"/>
              </a:ext>
            </a:extLst>
          </p:cNvPr>
          <p:cNvSpPr txBox="1"/>
          <p:nvPr/>
        </p:nvSpPr>
        <p:spPr>
          <a:xfrm>
            <a:off x="6265673" y="6304282"/>
            <a:ext cx="753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1000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C276967-DE7A-5145-9938-927B6057C643}"/>
              </a:ext>
            </a:extLst>
          </p:cNvPr>
          <p:cNvSpPr txBox="1"/>
          <p:nvPr/>
        </p:nvSpPr>
        <p:spPr>
          <a:xfrm>
            <a:off x="6342702" y="1138541"/>
            <a:ext cx="262025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granulociti neutrofili contengono tre tipi di granuli: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it-IT" dirty="0"/>
              <a:t>i granuli specifici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it-IT" dirty="0"/>
              <a:t>i granuli azzurrofili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it-IT" dirty="0"/>
              <a:t>i granuli terziari.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6001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2BA85EB-3CF4-5C42-9233-F7487592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granulociti neutrofili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AA51AB7-46E2-844F-8826-DB6EA5647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0" y="1295400"/>
            <a:ext cx="6460409" cy="513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B4B9052-1D09-4B42-9733-459FD4989437}"/>
              </a:ext>
            </a:extLst>
          </p:cNvPr>
          <p:cNvSpPr txBox="1"/>
          <p:nvPr/>
        </p:nvSpPr>
        <p:spPr>
          <a:xfrm>
            <a:off x="6607426" y="1295400"/>
            <a:ext cx="253657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cromatina del neutrofilo ha un arrangiamento caratteristico. Nella femmina il</a:t>
            </a:r>
            <a:r>
              <a:rPr lang="it-IT" dirty="0" smtClean="0"/>
              <a:t> </a:t>
            </a:r>
            <a:r>
              <a:rPr lang="it-IT" b="1" dirty="0"/>
              <a:t>c</a:t>
            </a:r>
            <a:r>
              <a:rPr lang="it-IT" b="1" dirty="0" smtClean="0"/>
              <a:t>orpo </a:t>
            </a:r>
            <a:r>
              <a:rPr lang="it-IT" b="1" dirty="0"/>
              <a:t>di </a:t>
            </a:r>
            <a:r>
              <a:rPr lang="it-IT" b="1" dirty="0" err="1"/>
              <a:t>Barr</a:t>
            </a:r>
            <a:r>
              <a:rPr lang="it-IT" b="1" dirty="0"/>
              <a:t> </a:t>
            </a:r>
            <a:r>
              <a:rPr lang="it-IT" dirty="0"/>
              <a:t>costituisce un’appendice a forma di bacchetta di tamburo in uno dei lobi del nucleo.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EA7C9E4-A96F-604B-A54D-EC48713BE306}"/>
              </a:ext>
            </a:extLst>
          </p:cNvPr>
          <p:cNvSpPr txBox="1"/>
          <p:nvPr/>
        </p:nvSpPr>
        <p:spPr>
          <a:xfrm>
            <a:off x="6460409" y="6125851"/>
            <a:ext cx="753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7529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80F1EC9-5828-3748-A3CC-D02A8516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granulociti eosinofili</a:t>
            </a:r>
            <a:endParaRPr lang="it-IT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7996772-24F4-D046-99BA-B03AD0F69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1170164"/>
            <a:ext cx="4250896" cy="3815564"/>
          </a:xfr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0206F35-850C-1444-B26D-538402FC9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787" b="4997"/>
          <a:stretch/>
        </p:blipFill>
        <p:spPr>
          <a:xfrm>
            <a:off x="4250896" y="848362"/>
            <a:ext cx="4893104" cy="4137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5A29135-2846-1643-B360-AD9A5BD9D24B}"/>
              </a:ext>
            </a:extLst>
          </p:cNvPr>
          <p:cNvSpPr txBox="1"/>
          <p:nvPr/>
        </p:nvSpPr>
        <p:spPr>
          <a:xfrm>
            <a:off x="1" y="5262634"/>
            <a:ext cx="4049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</a:t>
            </a:r>
            <a:r>
              <a:rPr lang="it-IT" b="1" dirty="0"/>
              <a:t>eosinofili</a:t>
            </a:r>
            <a:r>
              <a:rPr lang="it-IT" dirty="0"/>
              <a:t> sono così chiamati per i grandi granuli eosinofili, rinfrangenti, presenti nel loro citoplasma.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E72B3C2-2A84-3340-9500-E09B9D749E27}"/>
              </a:ext>
            </a:extLst>
          </p:cNvPr>
          <p:cNvSpPr txBox="1"/>
          <p:nvPr/>
        </p:nvSpPr>
        <p:spPr>
          <a:xfrm>
            <a:off x="3497202" y="4677951"/>
            <a:ext cx="753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1000 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CC86B3F-64D4-8B4E-A395-1EC20200F0CA}"/>
              </a:ext>
            </a:extLst>
          </p:cNvPr>
          <p:cNvSpPr txBox="1"/>
          <p:nvPr/>
        </p:nvSpPr>
        <p:spPr>
          <a:xfrm>
            <a:off x="8390306" y="4677951"/>
            <a:ext cx="753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1000 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A71E28B-C8FA-1944-BD8C-A74442F91B7C}"/>
              </a:ext>
            </a:extLst>
          </p:cNvPr>
          <p:cNvSpPr txBox="1"/>
          <p:nvPr/>
        </p:nvSpPr>
        <p:spPr>
          <a:xfrm>
            <a:off x="4779964" y="5262634"/>
            <a:ext cx="4364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eosinofili sono associati alle reazioni allergiche, alle infezioni parassitarie e all’infiammazione cronica.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1180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C0B7A49-E0F4-9741-BD68-B1B683B34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granulociti basofili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6823C82-7A6C-7F4C-81ED-CF8B9F433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00934"/>
            <a:ext cx="5530655" cy="4718962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2A38F14-4FE0-6246-9828-0F26C92737D1}"/>
              </a:ext>
            </a:extLst>
          </p:cNvPr>
          <p:cNvSpPr txBox="1"/>
          <p:nvPr/>
        </p:nvSpPr>
        <p:spPr>
          <a:xfrm>
            <a:off x="5551714" y="1200934"/>
            <a:ext cx="35922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</a:t>
            </a:r>
            <a:r>
              <a:rPr lang="it-IT" b="1" dirty="0"/>
              <a:t>basofili</a:t>
            </a:r>
            <a:r>
              <a:rPr lang="it-IT" dirty="0"/>
              <a:t> sono i globuli bianchi meno numerosi, essendo meno dello 0,3% dei leucociti totali.</a:t>
            </a:r>
          </a:p>
          <a:p>
            <a:endParaRPr lang="it-IT" dirty="0"/>
          </a:p>
          <a:p>
            <a:r>
              <a:rPr lang="it-IT" dirty="0"/>
              <a:t>La funzione dei basofili è strettamente legata a quella dei mastociti.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2A0DD01-2874-C443-96FE-F5CBB5167B52}"/>
              </a:ext>
            </a:extLst>
          </p:cNvPr>
          <p:cNvSpPr txBox="1"/>
          <p:nvPr/>
        </p:nvSpPr>
        <p:spPr>
          <a:xfrm>
            <a:off x="5551714" y="5610943"/>
            <a:ext cx="703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694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2EBA8C7-192C-5A4E-95B5-D3C0C59E3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macrofagi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279A91E-FA96-B448-82A5-4F797A025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1295400"/>
            <a:ext cx="8001000" cy="3853460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87205DF-306D-2E44-AAD1-7A84412449D2}"/>
              </a:ext>
            </a:extLst>
          </p:cNvPr>
          <p:cNvSpPr txBox="1"/>
          <p:nvPr/>
        </p:nvSpPr>
        <p:spPr>
          <a:xfrm>
            <a:off x="457200" y="5292635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monociti si differenziano in macrofagi. Questi elementi cellulari sono dotati di notevole capacità fagocitaria e di motilità ameboide, svolgono la loro attività nel tessuto connettivo.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C3EBC72-53A1-4447-9DF3-1EA6F5A5CF16}"/>
              </a:ext>
            </a:extLst>
          </p:cNvPr>
          <p:cNvSpPr txBox="1"/>
          <p:nvPr/>
        </p:nvSpPr>
        <p:spPr>
          <a:xfrm>
            <a:off x="7704506" y="4841083"/>
            <a:ext cx="753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001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3B5BCB2-44C4-D248-B528-942EE6909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arterie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60345D1-FD59-A84A-A276-CAE0C62DA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94390"/>
            <a:ext cx="6977868" cy="5331007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AC0B7BC-AF06-E643-9D56-639A8B9E40C2}"/>
              </a:ext>
            </a:extLst>
          </p:cNvPr>
          <p:cNvSpPr txBox="1"/>
          <p:nvPr/>
        </p:nvSpPr>
        <p:spPr>
          <a:xfrm>
            <a:off x="6964325" y="1194391"/>
            <a:ext cx="21796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arterie sono classificate in tre tipi: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it-IT" dirty="0"/>
              <a:t>le </a:t>
            </a:r>
            <a:r>
              <a:rPr lang="it-IT" b="1" dirty="0"/>
              <a:t>arterie elastiche </a:t>
            </a:r>
            <a:r>
              <a:rPr lang="it-IT" dirty="0"/>
              <a:t>(o di conduzione) sono le più grandi (in foto);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it-IT" b="1" dirty="0"/>
              <a:t>le arterie muscolari</a:t>
            </a:r>
            <a:r>
              <a:rPr lang="it-IT" dirty="0"/>
              <a:t>, di calibro intermedio;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it-IT" dirty="0"/>
              <a:t>le </a:t>
            </a:r>
            <a:r>
              <a:rPr lang="it-IT" b="1" dirty="0"/>
              <a:t>arteriole</a:t>
            </a:r>
            <a:r>
              <a:rPr lang="it-IT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4E18008-8D47-3B48-B02A-8DE82E4AF6C0}"/>
              </a:ext>
            </a:extLst>
          </p:cNvPr>
          <p:cNvSpPr txBox="1"/>
          <p:nvPr/>
        </p:nvSpPr>
        <p:spPr>
          <a:xfrm>
            <a:off x="6977868" y="6217620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125X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3511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35C5429-D06C-DC41-8ED9-CDBA9E4C0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Malattie del sangue: mononucleosi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F8763E9-F74B-A24C-BAE1-C05599FFA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72949" y="1018992"/>
            <a:ext cx="7420153" cy="559253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11EBE86-BCC9-E344-9FC2-27C3C59FCA74}"/>
              </a:ext>
            </a:extLst>
          </p:cNvPr>
          <p:cNvSpPr txBox="1"/>
          <p:nvPr/>
        </p:nvSpPr>
        <p:spPr>
          <a:xfrm>
            <a:off x="8293102" y="6303745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5386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128EC57-CBD6-124F-A4DC-A323444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Malattie del sangue: leucemia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ED50D48-2803-AD47-815B-42F880DD7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18630" y="1084766"/>
            <a:ext cx="7462134" cy="554184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0529055-9017-774A-9345-C00A7E8F673C}"/>
              </a:ext>
            </a:extLst>
          </p:cNvPr>
          <p:cNvSpPr txBox="1"/>
          <p:nvPr/>
        </p:nvSpPr>
        <p:spPr>
          <a:xfrm>
            <a:off x="8280764" y="6318587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90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6320FA2-67C5-734A-AAB4-819329BD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Malattie del sangue: malaria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2D7A6EA-5EDD-7D47-8E6A-4BED08659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81601" y="1085474"/>
            <a:ext cx="7393577" cy="5534374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7E8AFFE-28E4-F342-A8A9-FE88ED66E0E1}"/>
              </a:ext>
            </a:extLst>
          </p:cNvPr>
          <p:cNvSpPr txBox="1"/>
          <p:nvPr/>
        </p:nvSpPr>
        <p:spPr>
          <a:xfrm>
            <a:off x="3779300" y="6311829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500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227F560-5443-ED49-AA18-888CC5F319A1}"/>
              </a:ext>
            </a:extLst>
          </p:cNvPr>
          <p:cNvSpPr txBox="1"/>
          <p:nvPr/>
        </p:nvSpPr>
        <p:spPr>
          <a:xfrm>
            <a:off x="7584132" y="6311829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750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2100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4B71EE0-5FFC-BC4F-90DE-47ECA103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Malattie del sangue: tripanosomiasi</a:t>
            </a:r>
            <a:endParaRPr lang="it-IT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925709D-A126-CC40-AEBB-BBC6022D4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45525" y="1132114"/>
            <a:ext cx="7337770" cy="5501527"/>
          </a:xfr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DC73917-C5A3-784D-B622-376D656570A2}"/>
              </a:ext>
            </a:extLst>
          </p:cNvPr>
          <p:cNvSpPr txBox="1"/>
          <p:nvPr/>
        </p:nvSpPr>
        <p:spPr>
          <a:xfrm>
            <a:off x="3864208" y="6325864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500 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2BFB4AC-B37F-8243-AC59-9A67623196D4}"/>
              </a:ext>
            </a:extLst>
          </p:cNvPr>
          <p:cNvSpPr txBox="1"/>
          <p:nvPr/>
        </p:nvSpPr>
        <p:spPr>
          <a:xfrm>
            <a:off x="7429601" y="6325864"/>
            <a:ext cx="753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1000 X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064618" y="6770094"/>
            <a:ext cx="3274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(C)  NMPV con la collaborazione di Franco </a:t>
            </a:r>
            <a:r>
              <a:rPr lang="it-IT" sz="1000" dirty="0" err="1"/>
              <a:t>Valoti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9833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8479792-4915-8443-AEB4-42720EF45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Malattie del sangue: filariosi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6ED69C4-A9B5-1545-BCE9-37E02AC0A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95400"/>
            <a:ext cx="5517637" cy="4486564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429B031-E5EA-FF4F-80C0-6BA36FFDBDBF}"/>
              </a:ext>
            </a:extLst>
          </p:cNvPr>
          <p:cNvSpPr txBox="1"/>
          <p:nvPr/>
        </p:nvSpPr>
        <p:spPr>
          <a:xfrm>
            <a:off x="4851523" y="5474187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 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951EE2E-2EB8-1848-8482-F66CE8D14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05368" y="1295400"/>
            <a:ext cx="3638632" cy="38150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C27C107-7EDC-8442-A63A-3D5119692AB9}"/>
              </a:ext>
            </a:extLst>
          </p:cNvPr>
          <p:cNvSpPr txBox="1"/>
          <p:nvPr/>
        </p:nvSpPr>
        <p:spPr>
          <a:xfrm>
            <a:off x="8490155" y="4811178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780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8782A4A-4478-E342-9D5E-A6ABDC15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arterie muscolari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882FBF3-7AA8-384D-9649-26A9C9F9A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7896" y="1285076"/>
            <a:ext cx="7188315" cy="5332093"/>
          </a:xfr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9AF620D-54FB-8D4E-B1FB-B8688215C9B2}"/>
              </a:ext>
            </a:extLst>
          </p:cNvPr>
          <p:cNvSpPr txBox="1"/>
          <p:nvPr/>
        </p:nvSpPr>
        <p:spPr>
          <a:xfrm>
            <a:off x="7506211" y="6309392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7005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87D3A90-B8D4-124C-BB74-FC510DE01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arteriole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772EC06-24B5-4847-85F0-72C076E7C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1086394"/>
            <a:ext cx="7369013" cy="5521239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7A6BDAE-3290-D443-A7C3-F4A1F681599E}"/>
              </a:ext>
            </a:extLst>
          </p:cNvPr>
          <p:cNvSpPr txBox="1"/>
          <p:nvPr/>
        </p:nvSpPr>
        <p:spPr>
          <a:xfrm>
            <a:off x="7369012" y="6299856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125X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9651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70BEAC0-B82D-824C-9592-ADA1A3016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capillari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47C77CE-555E-804A-B8F9-CE68CDB1F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41226"/>
            <a:ext cx="6855785" cy="5466407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7B06698-5A80-1149-9AC8-32EA6B54BD21}"/>
              </a:ext>
            </a:extLst>
          </p:cNvPr>
          <p:cNvSpPr/>
          <p:nvPr/>
        </p:nvSpPr>
        <p:spPr>
          <a:xfrm>
            <a:off x="6855785" y="1157092"/>
            <a:ext cx="22594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 </a:t>
            </a:r>
            <a:r>
              <a:rPr lang="it-IT" b="1" dirty="0"/>
              <a:t>capillari</a:t>
            </a:r>
            <a:r>
              <a:rPr lang="it-IT" dirty="0"/>
              <a:t> formano delle reti di vasi sanguigni che permettono ai fluidi di muoversi attraverso le loro sottili pareti.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9844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D7E10E4-E37E-F549-AC15-5DB6D084F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capillari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EC3B934-D090-0445-88C2-83CFA288C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1115007"/>
            <a:ext cx="7965907" cy="4901495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193773C-746D-0646-AC2D-1F24AC29E095}"/>
              </a:ext>
            </a:extLst>
          </p:cNvPr>
          <p:cNvSpPr txBox="1"/>
          <p:nvPr/>
        </p:nvSpPr>
        <p:spPr>
          <a:xfrm>
            <a:off x="8423107" y="5690048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500X</a:t>
            </a:r>
            <a:endParaRPr lang="it-IT" sz="1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4110CA4-391A-4D4B-8ED4-F6213358E6AF}"/>
              </a:ext>
            </a:extLst>
          </p:cNvPr>
          <p:cNvSpPr txBox="1"/>
          <p:nvPr/>
        </p:nvSpPr>
        <p:spPr>
          <a:xfrm>
            <a:off x="-1" y="6016502"/>
            <a:ext cx="914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capillari sono i vasi sanguigni di minor calibro, spesso di diametro inferiore a quello di un eritrocito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8167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FCAC37C-BE4F-5C43-A3E2-3D4F23A70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capillari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016300E-4F07-2647-ACE4-551416B0A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1145177"/>
            <a:ext cx="7537268" cy="5462516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539C1E2-3F65-1640-A350-16863ABEC96B}"/>
              </a:ext>
            </a:extLst>
          </p:cNvPr>
          <p:cNvSpPr txBox="1"/>
          <p:nvPr/>
        </p:nvSpPr>
        <p:spPr>
          <a:xfrm>
            <a:off x="7537269" y="6299916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250X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7086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5E93F65-6640-CE45-92B2-9027281F6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vene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A603E77-9B8A-2547-A437-34827A09D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356" y="1295400"/>
            <a:ext cx="7703641" cy="5339234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5C7D89D-747D-1A43-86C7-26215759804E}"/>
              </a:ext>
            </a:extLst>
          </p:cNvPr>
          <p:cNvSpPr txBox="1"/>
          <p:nvPr/>
        </p:nvSpPr>
        <p:spPr>
          <a:xfrm>
            <a:off x="6817477" y="279737"/>
            <a:ext cx="23265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</a:t>
            </a:r>
            <a:r>
              <a:rPr lang="it-IT" b="1" dirty="0"/>
              <a:t>vene</a:t>
            </a:r>
            <a:r>
              <a:rPr lang="it-IT" dirty="0"/>
              <a:t> sono classificate in tre tipi:</a:t>
            </a:r>
            <a:endParaRPr lang="it-IT" dirty="0" smtClean="0"/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it-IT" dirty="0" smtClean="0"/>
              <a:t>le venule</a:t>
            </a:r>
            <a:r>
              <a:rPr lang="it-IT" dirty="0"/>
              <a:t>;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it-IT" dirty="0"/>
              <a:t>le </a:t>
            </a:r>
            <a:r>
              <a:rPr lang="it-IT" dirty="0" smtClean="0"/>
              <a:t>vene </a:t>
            </a:r>
            <a:r>
              <a:rPr lang="it-IT" dirty="0"/>
              <a:t>di medio calibro (in foto);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it-IT" dirty="0"/>
              <a:t>le </a:t>
            </a:r>
            <a:r>
              <a:rPr lang="it-IT" dirty="0" smtClean="0"/>
              <a:t>vene </a:t>
            </a:r>
            <a:r>
              <a:rPr lang="it-IT" dirty="0"/>
              <a:t>di grosso calibro.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D210D6C-A67A-7648-930C-71FA841D7147}"/>
              </a:ext>
            </a:extLst>
          </p:cNvPr>
          <p:cNvSpPr txBox="1"/>
          <p:nvPr/>
        </p:nvSpPr>
        <p:spPr>
          <a:xfrm>
            <a:off x="7710997" y="6313209"/>
            <a:ext cx="50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64X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548734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xmlns:a="http://schemas.openxmlformats.org/drawingml/2006/main" name="PPT Calitti" id="{65D79B5A-532A-4449-97AA-6FECDF72F1F7}" vid="{6147D113-FEA7-954C-9458-1B000007A514}"/>
    </a:ext>
  </a:extLst>
</a:theme>
</file>

<file path=ppt/theme/theme2.xml><?xml version="1.0" encoding="utf-8"?>
<a:theme xmlns:a="http://schemas.openxmlformats.org/drawingml/2006/main" name="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20704</TotalTime>
  <Words>760</Words>
  <Application>Microsoft Macintosh PowerPoint</Application>
  <PresentationFormat>Presentazione su schermo (4:3)</PresentationFormat>
  <Paragraphs>125</Paragraphs>
  <Slides>34</Slides>
  <Notes>2</Notes>
  <HiddenSlides>0</HiddenSlides>
  <MMClips>0</MMClips>
  <ScaleCrop>false</ScaleCrop>
  <HeadingPairs>
    <vt:vector size="4" baseType="variant">
      <vt:variant>
        <vt:lpstr>Modello struttura</vt:lpstr>
      </vt:variant>
      <vt:variant>
        <vt:i4>2</vt:i4>
      </vt:variant>
      <vt:variant>
        <vt:lpstr>Titoli diapositive</vt:lpstr>
      </vt:variant>
      <vt:variant>
        <vt:i4>34</vt:i4>
      </vt:variant>
    </vt:vector>
  </HeadingPairs>
  <TitlesOfParts>
    <vt:vector size="36" baseType="lpstr">
      <vt:lpstr>Presentazione vuota</vt:lpstr>
      <vt:lpstr>Struttura personalizzata</vt:lpstr>
      <vt:lpstr>Diapositiva 1</vt:lpstr>
      <vt:lpstr>L’apparato circolatorio</vt:lpstr>
      <vt:lpstr>Le arterie</vt:lpstr>
      <vt:lpstr>Le arterie muscolari</vt:lpstr>
      <vt:lpstr>Le arteriole</vt:lpstr>
      <vt:lpstr>I capillari</vt:lpstr>
      <vt:lpstr>I capillari</vt:lpstr>
      <vt:lpstr>I capillari</vt:lpstr>
      <vt:lpstr>Le vene</vt:lpstr>
      <vt:lpstr>Le vene</vt:lpstr>
      <vt:lpstr>Gli elementi figurati del sangue</vt:lpstr>
      <vt:lpstr>Gli eritrociti</vt:lpstr>
      <vt:lpstr>Gli eritrociti</vt:lpstr>
      <vt:lpstr>Gli eritrociti</vt:lpstr>
      <vt:lpstr>I reticolociti</vt:lpstr>
      <vt:lpstr>I linfociti e i neutrofili</vt:lpstr>
      <vt:lpstr>I megacariociti</vt:lpstr>
      <vt:lpstr>I megacariociti</vt:lpstr>
      <vt:lpstr>I megacariociti</vt:lpstr>
      <vt:lpstr>Le piastrine</vt:lpstr>
      <vt:lpstr>Le piastrine</vt:lpstr>
      <vt:lpstr>Il coagulo</vt:lpstr>
      <vt:lpstr>I monociti</vt:lpstr>
      <vt:lpstr>I monociti</vt:lpstr>
      <vt:lpstr>I granulociti neutrofili</vt:lpstr>
      <vt:lpstr>I granulociti neutrofili</vt:lpstr>
      <vt:lpstr>I granulociti eosinofili</vt:lpstr>
      <vt:lpstr>I granulociti basofili</vt:lpstr>
      <vt:lpstr>I macrofagi</vt:lpstr>
      <vt:lpstr>Malattie del sangue: mononucleosi</vt:lpstr>
      <vt:lpstr>Malattie del sangue: leucemia</vt:lpstr>
      <vt:lpstr>Malattie del sangue: malaria</vt:lpstr>
      <vt:lpstr>Malattie del sangue: tripanosomiasi</vt:lpstr>
      <vt:lpstr>Malattie del sangue: filariosi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Atlanta di microscopia comparata dei vertebrati</dc:title>
  <dc:creator>Selvaggia Santin</dc:creator>
  <cp:lastModifiedBy>Sara Urbani</cp:lastModifiedBy>
  <cp:revision>151</cp:revision>
  <dcterms:created xsi:type="dcterms:W3CDTF">2020-07-06T12:58:41Z</dcterms:created>
  <dcterms:modified xsi:type="dcterms:W3CDTF">2020-07-06T13:00:36Z</dcterms:modified>
</cp:coreProperties>
</file>