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5BEA1A3-1059-4AF8-A24C-63D36CC0906A}">
  <a:tblStyle styleId="{B5BEA1A3-1059-4AF8-A24C-63D36CC090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" name="Google Shape;32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" name="Google Shape;34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" name="Google Shape;35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79f5d4556_0_29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54" name="Google Shape;154;g479f5d4556_0_29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5" name="Google Shape;155;g479f5d4556_0_2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6" name="Google Shape;156;g479f5d4556_0_29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7" name="Google Shape;157;g479f5d4556_0_29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479f5d4556_0_29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79f5d4556_0_2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79f5d4556_0_30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65" name="Google Shape;165;g479f5d4556_0_30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6" name="Google Shape;166;g479f5d4556_0_3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7" name="Google Shape;167;g479f5d4556_0_30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g479f5d4556_0_30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479f5d4556_0_30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479f5d4556_0_30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79f5d4556_0_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77" name="Google Shape;177;g479f5d4556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8" name="Google Shape;178;g479f5d4556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9" name="Google Shape;179;g479f5d4556_0_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0" name="Google Shape;180;g479f5d4556_0_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479f5d4556_0_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79f5d4556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79f5d4556_0_19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89" name="Google Shape;189;g479f5d4556_0_19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0" name="Google Shape;190;g479f5d4556_0_1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1" name="Google Shape;191;g479f5d4556_0_19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g479f5d4556_0_19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479f5d4556_0_19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479f5d4556_0_1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79f5d4556_0_4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19" name="Google Shape;219;g479f5d4556_0_4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0" name="Google Shape;220;g479f5d4556_0_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1" name="Google Shape;221;g479f5d4556_0_4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g479f5d4556_0_4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479f5d4556_0_4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479f5d4556_0_4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79f5d4556_0_36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39" name="Google Shape;239;g479f5d4556_0_36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0" name="Google Shape;240;g479f5d4556_0_3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1" name="Google Shape;241;g479f5d4556_0_36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2" name="Google Shape;242;g479f5d4556_0_36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479f5d4556_0_36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479f5d4556_0_36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9f5d4556_0_38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51" name="Google Shape;251;g479f5d4556_0_38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2" name="Google Shape;252;g479f5d4556_0_38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3" name="Google Shape;253;g479f5d4556_0_38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g479f5d4556_0_38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479f5d4556_0_38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479f5d4556_0_38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9f5d4556_0_40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63" name="Google Shape;263;g479f5d4556_0_40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4" name="Google Shape;264;g479f5d4556_0_40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5" name="Google Shape;265;g479f5d4556_0_40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6" name="Google Shape;266;g479f5d4556_0_40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479f5d4556_0_40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479f5d4556_0_40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79f5d4556_0_42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80" name="Google Shape;280;g479f5d4556_0_42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1" name="Google Shape;281;g479f5d4556_0_4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2" name="Google Shape;282;g479f5d4556_0_42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3" name="Google Shape;283;g479f5d4556_0_42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479f5d4556_0_42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479f5d4556_0_42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79f5d4556_0_44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93" name="Google Shape;293;g479f5d4556_0_44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4" name="Google Shape;294;g479f5d4556_0_4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5" name="Google Shape;295;g479f5d4556_0_44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6" name="Google Shape;296;g479f5d4556_0_44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479f5d4556_0_44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479f5d4556_0_44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" name="Google Shape;43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" name="Google Shape;4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" name="Google Shape;45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" name="Google Shape;46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79f5d4556_0_45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06" name="Google Shape;306;g479f5d4556_0_45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7" name="Google Shape;307;g479f5d4556_0_45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8" name="Google Shape;308;g479f5d4556_0_45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9" name="Google Shape;309;g479f5d4556_0_45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479f5d4556_0_45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479f5d4556_0_45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79f5d4556_0_5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18" name="Google Shape;318;g479f5d4556_0_5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9" name="Google Shape;319;g479f5d4556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0" name="Google Shape;320;g479f5d4556_0_5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1" name="Google Shape;321;g479f5d4556_0_5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479f5d4556_0_5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479f5d4556_0_5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c98a9f4de_0_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31" name="Google Shape;331;g6c98a9f4de_0_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2" name="Google Shape;332;g6c98a9f4de_0_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3" name="Google Shape;333;g6c98a9f4de_0_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4" name="Google Shape;334;g6c98a9f4de_0_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6c98a9f4de_0_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6c98a9f4de_0_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79f5d4556_0_6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45" name="Google Shape;345;g479f5d4556_0_6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6" name="Google Shape;346;g479f5d4556_0_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g479f5d4556_0_6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8" name="Google Shape;348;g479f5d4556_0_6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479f5d4556_0_6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479f5d4556_0_6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79f5d4556_0_47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58" name="Google Shape;358;g479f5d4556_0_47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9" name="Google Shape;359;g479f5d4556_0_4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0" name="Google Shape;360;g479f5d4556_0_47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1" name="Google Shape;361;g479f5d4556_0_47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479f5d4556_0_47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479f5d4556_0_47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79f5d4556_0_7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69" name="Google Shape;369;g479f5d4556_0_7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0" name="Google Shape;370;g479f5d4556_0_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1" name="Google Shape;371;g479f5d4556_0_7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2" name="Google Shape;372;g479f5d4556_0_7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479f5d4556_0_7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479f5d4556_0_7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79f5d4556_0_49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3" name="Google Shape;383;g479f5d4556_0_49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4" name="Google Shape;384;g479f5d4556_0_49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5" name="Google Shape;385;g479f5d4556_0_49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6" name="Google Shape;386;g479f5d4556_0_49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479f5d4556_0_49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479f5d4556_0_49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79f5d4556_0_8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97" name="Google Shape;397;g479f5d4556_0_8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8" name="Google Shape;398;g479f5d4556_0_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9" name="Google Shape;399;g479f5d4556_0_8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0" name="Google Shape;400;g479f5d4556_0_8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479f5d4556_0_8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479f5d4556_0_8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79f5d4556_0_9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14" name="Google Shape;414;g479f5d4556_0_9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5" name="Google Shape;415;g479f5d4556_0_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6" name="Google Shape;416;g479f5d4556_0_9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7" name="Google Shape;417;g479f5d4556_0_9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479f5d4556_0_9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479f5d4556_0_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79f5d4556_0_10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25" name="Google Shape;425;g479f5d4556_0_10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26" name="Google Shape;426;g479f5d4556_0_1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7" name="Google Shape;427;g479f5d4556_0_10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g479f5d4556_0_10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479f5d4556_0_10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479f5d4556_0_10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4" name="Google Shape;54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" name="Google Shape;5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" name="Google Shape;56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" name="Google Shape;57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79f5d4556_0_1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7" name="Google Shape;437;g479f5d4556_0_1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8" name="Google Shape;438;g479f5d4556_0_1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9" name="Google Shape;439;g479f5d4556_0_1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0" name="Google Shape;440;g479f5d4556_0_1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479f5d4556_0_1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479f5d4556_0_1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79f5d4556_0_1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48" name="Google Shape;448;g479f5d4556_0_1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9" name="Google Shape;449;g479f5d4556_0_1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0" name="Google Shape;450;g479f5d4556_0_1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1" name="Google Shape;451;g479f5d4556_0_1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479f5d4556_0_1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479f5d4556_0_1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79f5d4556_0_54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60" name="Google Shape;460;g479f5d4556_0_54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61" name="Google Shape;461;g479f5d4556_0_5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2" name="Google Shape;462;g479f5d4556_0_54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3" name="Google Shape;463;g479f5d4556_0_54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479f5d4556_0_54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479f5d4556_0_54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79f5d4556_0_57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77" name="Google Shape;477;g479f5d4556_0_57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78" name="Google Shape;478;g479f5d4556_0_57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9" name="Google Shape;479;g479f5d4556_0_57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0" name="Google Shape;480;g479f5d4556_0_57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479f5d4556_0_57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479f5d4556_0_57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79f5d4556_0_59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1" name="Google Shape;491;g479f5d4556_0_59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2" name="Google Shape;492;g479f5d4556_0_59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3" name="Google Shape;493;g479f5d4556_0_59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g479f5d4556_0_59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479f5d4556_0_59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479f5d4556_0_59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79f5d4556_0_66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03" name="Google Shape;503;g479f5d4556_0_66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4" name="Google Shape;504;g479f5d4556_0_6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5" name="Google Shape;505;g479f5d4556_0_66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6" name="Google Shape;506;g479f5d4556_0_66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479f5d4556_0_66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479f5d4556_0_66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79f5d4556_0_61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15" name="Google Shape;515;g479f5d4556_0_61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16" name="Google Shape;516;g479f5d4556_0_6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7" name="Google Shape;517;g479f5d4556_0_61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8" name="Google Shape;518;g479f5d4556_0_61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479f5d4556_0_61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479f5d4556_0_61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79f5d4556_0_14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28" name="Google Shape;528;g479f5d4556_0_14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29" name="Google Shape;529;g479f5d4556_0_1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0" name="Google Shape;530;g479f5d4556_0_14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1" name="Google Shape;531;g479f5d4556_0_14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479f5d4556_0_14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479f5d4556_0_14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79f5d4556_0_63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49" name="Google Shape;549;g479f5d4556_0_63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0" name="Google Shape;550;g479f5d4556_0_6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1" name="Google Shape;551;g479f5d4556_0_63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2" name="Google Shape;552;g479f5d4556_0_63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479f5d4556_0_63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479f5d4556_0_63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4" name="Google Shape;64;p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5" name="Google Shape;65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6" name="Google Shape;66;p4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7" name="Google Shape;67;p4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9f5d4556_0_21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76" name="Google Shape;76;g479f5d4556_0_21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77" name="Google Shape;77;g479f5d4556_0_2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8" name="Google Shape;78;g479f5d4556_0_21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9" name="Google Shape;79;g479f5d4556_0_21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479f5d4556_0_21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79f5d4556_0_21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9f5d4556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00" name="Google Shape;100;g479f5d4556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1" name="Google Shape;101;g479f5d4556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2" name="Google Shape;102;g479f5d4556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3" name="Google Shape;103;g479f5d4556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479f5d4556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479f5d4556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79f5d4556_0_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16" name="Google Shape;116;g479f5d4556_0_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7" name="Google Shape;117;g479f5d4556_0_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8" name="Google Shape;118;g479f5d4556_0_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9" name="Google Shape;119;g479f5d4556_0_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479f5d4556_0_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479f5d4556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79f5d4556_0_27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32" name="Google Shape;132;g479f5d4556_0_27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3" name="Google Shape;133;g479f5d4556_0_2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4" name="Google Shape;134;g479f5d4556_0_27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5" name="Google Shape;135;g479f5d4556_0_27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479f5d4556_0_27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479f5d4556_0_27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79f5d4556_0_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43" name="Google Shape;143;g479f5d4556_0_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4" name="Google Shape;144;g479f5d4556_0_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5" name="Google Shape;145;g479f5d4556_0_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6" name="Google Shape;146;g479f5d4556_0_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479f5d4556_0_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479f5d4556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Funzione e struttura della parete cellulare nei procarioti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161850" y="1431475"/>
            <a:ext cx="8820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Struttura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unità ripetute, alternate e legate in lunghe file affiancate le une alle altre, costituite da: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acido N-acetilmuramico</a:t>
            </a:r>
            <a:r>
              <a:rPr lang="en-US" sz="2400"/>
              <a:t> (NAM)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N-acetilglucosammina</a:t>
            </a:r>
            <a:r>
              <a:rPr lang="en-US" sz="2400"/>
              <a:t> (NAG)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catene peptidiche in cui tetrapeptidi sono legati ai NAM e disposti parallelamente (legami “crociati”), 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 modalità diverse in Gram negativi e positivi.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 numero variabile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4859674"/>
            <a:ext cx="8658300" cy="16294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Funzione e struttura della parete cellulare nei procarioti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161850" y="1431475"/>
            <a:ext cx="88203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Effetti degli antibiotici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PENICILLINA</a:t>
            </a:r>
            <a:r>
              <a:rPr lang="en-US" sz="2400"/>
              <a:t>:  </a:t>
            </a:r>
            <a:r>
              <a:rPr lang="en-US" sz="2000"/>
              <a:t>Interferisce con la formazione dei legami tra catene peptidiche trasversali ed è più efficace nei Gram positivi</a:t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LISOZIMA</a:t>
            </a:r>
            <a:r>
              <a:rPr lang="en-US" sz="2400"/>
              <a:t>: </a:t>
            </a:r>
            <a:r>
              <a:rPr lang="en-US" sz="2000"/>
              <a:t>Scinde il legame tra NAM e NAG (non è efficace negli </a:t>
            </a:r>
            <a:r>
              <a:rPr i="1" lang="en-US" sz="2000"/>
              <a:t>Archaea</a:t>
            </a:r>
            <a:r>
              <a:rPr lang="en-US" sz="2000"/>
              <a:t>). Trattandole con lisozima in una soluzione isotonica, le cellule batteriche non lisano, diventando cellule di forma sferoidale chiamate </a:t>
            </a:r>
            <a:r>
              <a:rPr b="1" lang="en-US" sz="2000"/>
              <a:t>protoplasti</a:t>
            </a:r>
            <a:r>
              <a:rPr lang="en-US" sz="2000"/>
              <a:t> (Gram positivi), o </a:t>
            </a:r>
            <a:r>
              <a:rPr b="1" lang="en-US" sz="2000"/>
              <a:t>sferoplasti</a:t>
            </a:r>
            <a:r>
              <a:rPr lang="en-US" sz="2000"/>
              <a:t> (Gram negativi)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parete cellulare dei batteri Gram positivi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4713725" y="1268400"/>
            <a:ext cx="4143000" cy="51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Struttura rigida e spessa (15-80 nm), resistente e stabile, ma elastica e porosa per la presenza di </a:t>
            </a:r>
            <a:r>
              <a:rPr b="1" lang="en-US" sz="2400"/>
              <a:t>acidi teicoici</a:t>
            </a:r>
            <a:r>
              <a:rPr lang="en-US" sz="2400"/>
              <a:t> </a:t>
            </a:r>
            <a:r>
              <a:rPr b="1" lang="en-US" sz="2400"/>
              <a:t>di parete</a:t>
            </a:r>
            <a:r>
              <a:rPr lang="en-US" sz="2400"/>
              <a:t> e </a:t>
            </a:r>
            <a:r>
              <a:rPr b="1" lang="en-US" sz="2400"/>
              <a:t>acidi lipoteicoici</a:t>
            </a:r>
            <a:r>
              <a:rPr lang="en-US" sz="2400"/>
              <a:t>.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Gli acidi teicoici sono responsabili della specificità antigenica, utile per l’identificazione dei batteri.</a:t>
            </a:r>
            <a:endParaRPr sz="2400"/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51328" t="0"/>
          <a:stretch/>
        </p:blipFill>
        <p:spPr>
          <a:xfrm>
            <a:off x="152400" y="1497000"/>
            <a:ext cx="4302099" cy="44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parete cellulare dei batteri Gram negativi</a:t>
            </a:r>
            <a:endParaRPr/>
          </a:p>
        </p:txBody>
      </p:sp>
      <p:grpSp>
        <p:nvGrpSpPr>
          <p:cNvPr id="197" name="Google Shape;197;p17"/>
          <p:cNvGrpSpPr/>
          <p:nvPr/>
        </p:nvGrpSpPr>
        <p:grpSpPr>
          <a:xfrm>
            <a:off x="75426" y="887400"/>
            <a:ext cx="8992075" cy="5319426"/>
            <a:chOff x="75426" y="1268400"/>
            <a:chExt cx="8992075" cy="5319426"/>
          </a:xfrm>
        </p:grpSpPr>
        <p:pic>
          <p:nvPicPr>
            <p:cNvPr id="198" name="Google Shape;198;p17"/>
            <p:cNvPicPr preferRelativeResize="0"/>
            <p:nvPr/>
          </p:nvPicPr>
          <p:blipFill rotWithShape="1">
            <a:blip r:embed="rId3">
              <a:alphaModFix/>
            </a:blip>
            <a:srcRect b="27990" l="0" r="0" t="0"/>
            <a:stretch/>
          </p:blipFill>
          <p:spPr>
            <a:xfrm>
              <a:off x="1389400" y="1268400"/>
              <a:ext cx="7678101" cy="4017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7"/>
            <p:cNvPicPr preferRelativeResize="0"/>
            <p:nvPr/>
          </p:nvPicPr>
          <p:blipFill rotWithShape="1">
            <a:blip r:embed="rId3">
              <a:alphaModFix/>
            </a:blip>
            <a:srcRect b="-814" l="10256" r="10359" t="73404"/>
            <a:stretch/>
          </p:blipFill>
          <p:spPr>
            <a:xfrm rot="-5400000">
              <a:off x="-1886249" y="3312176"/>
              <a:ext cx="5237325" cy="131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7"/>
            <p:cNvSpPr txBox="1"/>
            <p:nvPr/>
          </p:nvSpPr>
          <p:spPr>
            <a:xfrm>
              <a:off x="1313200" y="3302625"/>
              <a:ext cx="1041600" cy="85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/>
                <a:t>PERIPLASMA</a:t>
              </a:r>
              <a:endParaRPr b="1" sz="10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1-3 nm, pochi legami trasversali</a:t>
              </a:r>
              <a:endParaRPr sz="1000"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7688850" y="2434575"/>
              <a:ext cx="8247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7-8 mm</a:t>
              </a:r>
              <a:endParaRPr sz="1000"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1687100" y="5420100"/>
              <a:ext cx="1206900" cy="6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/>
                <a:t>endotossina</a:t>
              </a:r>
              <a:r>
                <a:rPr lang="en-US" sz="1000"/>
                <a:t>, responsabile della patogenicità</a:t>
              </a:r>
              <a:endParaRPr sz="1000"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186625" y="1462250"/>
              <a:ext cx="246000" cy="4977000"/>
            </a:xfrm>
            <a:prstGeom prst="rightBrace">
              <a:avLst>
                <a:gd fmla="val 70579" name="adj1"/>
                <a:gd fmla="val 9011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1415250" y="4142750"/>
              <a:ext cx="246000" cy="2372700"/>
            </a:xfrm>
            <a:prstGeom prst="rightBrace">
              <a:avLst>
                <a:gd fmla="val 86656" name="adj1"/>
                <a:gd fmla="val 64027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3777350" y="4782250"/>
            <a:ext cx="3905700" cy="1781450"/>
            <a:chOff x="3777350" y="4782250"/>
            <a:chExt cx="3905700" cy="1781450"/>
          </a:xfrm>
        </p:grpSpPr>
        <p:grpSp>
          <p:nvGrpSpPr>
            <p:cNvPr id="206" name="Google Shape;206;p17"/>
            <p:cNvGrpSpPr/>
            <p:nvPr/>
          </p:nvGrpSpPr>
          <p:grpSpPr>
            <a:xfrm>
              <a:off x="3777350" y="4934650"/>
              <a:ext cx="2606350" cy="1628896"/>
              <a:chOff x="3777350" y="4934650"/>
              <a:chExt cx="2606350" cy="1628896"/>
            </a:xfrm>
          </p:grpSpPr>
          <p:pic>
            <p:nvPicPr>
              <p:cNvPr id="207" name="Google Shape;207;p17"/>
              <p:cNvPicPr preferRelativeResize="0"/>
              <p:nvPr/>
            </p:nvPicPr>
            <p:blipFill rotWithShape="1">
              <a:blip r:embed="rId4">
                <a:alphaModFix/>
              </a:blip>
              <a:srcRect b="4036" l="49967" r="24800" t="11160"/>
              <a:stretch/>
            </p:blipFill>
            <p:spPr>
              <a:xfrm rot="-5400000">
                <a:off x="4316713" y="4496559"/>
                <a:ext cx="1527624" cy="2606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17"/>
              <p:cNvSpPr/>
              <p:nvPr/>
            </p:nvSpPr>
            <p:spPr>
              <a:xfrm>
                <a:off x="3805425" y="4934650"/>
                <a:ext cx="2531950" cy="549800"/>
              </a:xfrm>
              <a:custGeom>
                <a:rect b="b" l="l" r="r" t="t"/>
                <a:pathLst>
                  <a:path extrusionOk="0" h="21992" w="101278">
                    <a:moveTo>
                      <a:pt x="49771" y="8102"/>
                    </a:moveTo>
                    <a:lnTo>
                      <a:pt x="0" y="21992"/>
                    </a:lnTo>
                    <a:lnTo>
                      <a:pt x="0" y="0"/>
                    </a:lnTo>
                    <a:lnTo>
                      <a:pt x="101278" y="0"/>
                    </a:lnTo>
                    <a:lnTo>
                      <a:pt x="97227" y="20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209" name="Google Shape;209;p17"/>
            <p:cNvSpPr txBox="1"/>
            <p:nvPr/>
          </p:nvSpPr>
          <p:spPr>
            <a:xfrm>
              <a:off x="6137750" y="6259800"/>
              <a:ext cx="1545300" cy="30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membrana esterna</a:t>
              </a:r>
              <a:endParaRPr sz="1000"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6518750" y="5658075"/>
              <a:ext cx="824700" cy="30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periplasma</a:t>
              </a:r>
              <a:endParaRPr sz="1000"/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4617600" y="4782250"/>
              <a:ext cx="1457400" cy="30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membrana plasmatica</a:t>
              </a:r>
              <a:endParaRPr sz="1000"/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6284375" y="4966450"/>
              <a:ext cx="1053300" cy="30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peptidoglicano</a:t>
              </a:r>
              <a:endParaRPr sz="1000"/>
            </a:p>
          </p:txBody>
        </p:sp>
        <p:cxnSp>
          <p:nvCxnSpPr>
            <p:cNvPr id="213" name="Google Shape;213;p17"/>
            <p:cNvCxnSpPr>
              <a:endCxn id="211" idx="2"/>
            </p:cNvCxnSpPr>
            <p:nvPr/>
          </p:nvCxnSpPr>
          <p:spPr>
            <a:xfrm rot="10800000">
              <a:off x="5346300" y="5086150"/>
              <a:ext cx="470100" cy="354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17"/>
            <p:cNvCxnSpPr>
              <a:endCxn id="209" idx="1"/>
            </p:cNvCxnSpPr>
            <p:nvPr/>
          </p:nvCxnSpPr>
          <p:spPr>
            <a:xfrm>
              <a:off x="5961350" y="5995350"/>
              <a:ext cx="176400" cy="416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17"/>
            <p:cNvCxnSpPr>
              <a:stCxn id="212" idx="1"/>
            </p:cNvCxnSpPr>
            <p:nvPr/>
          </p:nvCxnSpPr>
          <p:spPr>
            <a:xfrm flipH="1">
              <a:off x="5961275" y="5118400"/>
              <a:ext cx="323100" cy="351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17"/>
            <p:cNvCxnSpPr>
              <a:stCxn id="210" idx="1"/>
            </p:cNvCxnSpPr>
            <p:nvPr/>
          </p:nvCxnSpPr>
          <p:spPr>
            <a:xfrm rot="10800000">
              <a:off x="6077150" y="5643825"/>
              <a:ext cx="441600" cy="166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7815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GLICOCALICE</a:t>
            </a:r>
            <a:endParaRPr b="1" sz="2400"/>
          </a:p>
        </p:txBody>
      </p:sp>
      <p:sp>
        <p:nvSpPr>
          <p:cNvPr id="228" name="Google Shape;228;p18"/>
          <p:cNvSpPr txBox="1"/>
          <p:nvPr/>
        </p:nvSpPr>
        <p:spPr>
          <a:xfrm>
            <a:off x="781550" y="4397475"/>
            <a:ext cx="3095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PILI e FIMBRIE</a:t>
            </a:r>
            <a:endParaRPr b="1" sz="2400"/>
          </a:p>
        </p:txBody>
      </p:sp>
      <p:sp>
        <p:nvSpPr>
          <p:cNvPr id="229" name="Google Shape;229;p18"/>
          <p:cNvSpPr txBox="1"/>
          <p:nvPr/>
        </p:nvSpPr>
        <p:spPr>
          <a:xfrm>
            <a:off x="781550" y="5459075"/>
            <a:ext cx="17535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FLAGELLI</a:t>
            </a:r>
            <a:endParaRPr b="1" sz="2400"/>
          </a:p>
        </p:txBody>
      </p:sp>
      <p:sp>
        <p:nvSpPr>
          <p:cNvPr id="230" name="Google Shape;230;p18"/>
          <p:cNvSpPr txBox="1"/>
          <p:nvPr/>
        </p:nvSpPr>
        <p:spPr>
          <a:xfrm>
            <a:off x="781550" y="2274275"/>
            <a:ext cx="3414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STRATO  S</a:t>
            </a:r>
            <a:endParaRPr b="1" sz="2400"/>
          </a:p>
        </p:txBody>
      </p:sp>
      <p:sp>
        <p:nvSpPr>
          <p:cNvPr id="231" name="Google Shape;231;p18"/>
          <p:cNvSpPr txBox="1"/>
          <p:nvPr/>
        </p:nvSpPr>
        <p:spPr>
          <a:xfrm>
            <a:off x="781550" y="3335875"/>
            <a:ext cx="3095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FILAMENTI ASSIALI</a:t>
            </a:r>
            <a:endParaRPr b="1" sz="2400"/>
          </a:p>
        </p:txBody>
      </p:sp>
      <p:grpSp>
        <p:nvGrpSpPr>
          <p:cNvPr id="232" name="Google Shape;232;p18"/>
          <p:cNvGrpSpPr/>
          <p:nvPr/>
        </p:nvGrpSpPr>
        <p:grpSpPr>
          <a:xfrm>
            <a:off x="4688925" y="869050"/>
            <a:ext cx="4165925" cy="5653974"/>
            <a:chOff x="4688925" y="869050"/>
            <a:chExt cx="4165925" cy="5653974"/>
          </a:xfrm>
        </p:grpSpPr>
        <p:grpSp>
          <p:nvGrpSpPr>
            <p:cNvPr id="233" name="Google Shape;233;p18"/>
            <p:cNvGrpSpPr/>
            <p:nvPr/>
          </p:nvGrpSpPr>
          <p:grpSpPr>
            <a:xfrm>
              <a:off x="4688925" y="869050"/>
              <a:ext cx="4165925" cy="5653974"/>
              <a:chOff x="5527125" y="869050"/>
              <a:chExt cx="4165925" cy="5653974"/>
            </a:xfrm>
          </p:grpSpPr>
          <p:pic>
            <p:nvPicPr>
              <p:cNvPr id="234" name="Google Shape;234;p18"/>
              <p:cNvPicPr preferRelativeResize="0"/>
              <p:nvPr/>
            </p:nvPicPr>
            <p:blipFill rotWithShape="1">
              <a:blip r:embed="rId3">
                <a:alphaModFix/>
              </a:blip>
              <a:srcRect b="-3801" l="7049" r="18974" t="2144"/>
              <a:stretch/>
            </p:blipFill>
            <p:spPr>
              <a:xfrm>
                <a:off x="5556050" y="869050"/>
                <a:ext cx="4137000" cy="56539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18"/>
              <p:cNvSpPr/>
              <p:nvPr/>
            </p:nvSpPr>
            <p:spPr>
              <a:xfrm>
                <a:off x="5527125" y="1954175"/>
                <a:ext cx="1287600" cy="3790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6" name="Google Shape;236;p18"/>
            <p:cNvSpPr/>
            <p:nvPr/>
          </p:nvSpPr>
          <p:spPr>
            <a:xfrm>
              <a:off x="8218225" y="963575"/>
              <a:ext cx="636600" cy="379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GLICOCALICE</a:t>
            </a:r>
            <a:endParaRPr b="1" sz="2400"/>
          </a:p>
        </p:txBody>
      </p:sp>
      <p:sp>
        <p:nvSpPr>
          <p:cNvPr id="248" name="Google Shape;248;p19"/>
          <p:cNvSpPr txBox="1"/>
          <p:nvPr/>
        </p:nvSpPr>
        <p:spPr>
          <a:xfrm>
            <a:off x="629150" y="1815975"/>
            <a:ext cx="7795500" cy="4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Rivestimento glucidico che ricopre la superficie di molti procarioti. Può essere di due tipi: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capsula</a:t>
            </a:r>
            <a:r>
              <a:rPr lang="en-US" sz="2400"/>
              <a:t>, con struttura organizzata, trama consistente, aderente alla parete.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strato mucoso</a:t>
            </a:r>
            <a:r>
              <a:rPr lang="en-US" sz="2400"/>
              <a:t>, con consistenza meno densa e adesione inferiore alla parete.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Proprietà conferite dalla presenza di capsula: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resistenza alla fagocitosi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virulenza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resistenza alla disitradazione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adesione batterica a substrati (</a:t>
            </a:r>
            <a:r>
              <a:rPr i="1" lang="en-US" sz="2400"/>
              <a:t>biofilm</a:t>
            </a:r>
            <a:r>
              <a:rPr lang="en-US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/>
        </p:nvSpPr>
        <p:spPr>
          <a:xfrm>
            <a:off x="598050" y="1843938"/>
            <a:ext cx="77955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Rivestimento di proteine o glicoproteine esterno alla parete.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Negli </a:t>
            </a:r>
            <a:r>
              <a:rPr i="1" lang="en-US" sz="2400"/>
              <a:t>Archaea</a:t>
            </a:r>
            <a:r>
              <a:rPr lang="en-US" sz="2400"/>
              <a:t> costituiscono spesso l’unico involucro esterno alla membrana cellulare.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Conferiscono resistenza ad agenti chimici o stress meccanici</a:t>
            </a:r>
            <a:endParaRPr sz="2400"/>
          </a:p>
        </p:txBody>
      </p:sp>
      <p:sp>
        <p:nvSpPr>
          <p:cNvPr id="259" name="Google Shape;259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STRATO S</a:t>
            </a:r>
            <a:endParaRPr b="1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FLAGELLI</a:t>
            </a:r>
            <a:endParaRPr b="1" sz="2400"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 b="59782" l="0" r="0" t="0"/>
          <a:stretch/>
        </p:blipFill>
        <p:spPr>
          <a:xfrm>
            <a:off x="707400" y="4154350"/>
            <a:ext cx="3562300" cy="15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725" y="1268400"/>
            <a:ext cx="3152575" cy="381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 txBox="1"/>
          <p:nvPr/>
        </p:nvSpPr>
        <p:spPr>
          <a:xfrm>
            <a:off x="629150" y="1815975"/>
            <a:ext cx="50136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Appendici filamentose, lunghe 3-12 μm e con diametro di 12-30 nm.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Movimenti da e verso stimoli luminosi (fototassi) o chimici (chemiotassi)</a:t>
            </a:r>
            <a:endParaRPr sz="2400"/>
          </a:p>
        </p:txBody>
      </p:sp>
      <p:pic>
        <p:nvPicPr>
          <p:cNvPr id="275" name="Google Shape;275;p21"/>
          <p:cNvPicPr preferRelativeResize="0"/>
          <p:nvPr/>
        </p:nvPicPr>
        <p:blipFill rotWithShape="1">
          <a:blip r:embed="rId3">
            <a:alphaModFix/>
          </a:blip>
          <a:srcRect b="38919" l="0" r="0" t="40369"/>
          <a:stretch/>
        </p:blipFill>
        <p:spPr>
          <a:xfrm>
            <a:off x="707400" y="5746850"/>
            <a:ext cx="3562300" cy="8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 b="-1733" l="34827" r="0" t="61516"/>
          <a:stretch/>
        </p:blipFill>
        <p:spPr>
          <a:xfrm rot="5400000">
            <a:off x="4207462" y="4561313"/>
            <a:ext cx="2321575" cy="15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b="10060" l="0" r="66825" t="78552"/>
          <a:stretch/>
        </p:blipFill>
        <p:spPr>
          <a:xfrm>
            <a:off x="4434075" y="3703450"/>
            <a:ext cx="1181776" cy="4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FLAGELLI</a:t>
            </a:r>
            <a:endParaRPr b="1" sz="2400"/>
          </a:p>
        </p:txBody>
      </p:sp>
      <p:pic>
        <p:nvPicPr>
          <p:cNvPr id="289" name="Google Shape;2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892175"/>
            <a:ext cx="4990800" cy="44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 txBox="1"/>
          <p:nvPr/>
        </p:nvSpPr>
        <p:spPr>
          <a:xfrm>
            <a:off x="5524200" y="1212675"/>
            <a:ext cx="332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 	 	 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La composizione della flagellina è diversa da batterio a batterio (</a:t>
            </a:r>
            <a:r>
              <a:rPr b="1" lang="en-US" sz="2400">
                <a:solidFill>
                  <a:schemeClr val="dk1"/>
                </a:solidFill>
              </a:rPr>
              <a:t>antigene H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/>
          <p:nvPr/>
        </p:nvSpPr>
        <p:spPr>
          <a:xfrm>
            <a:off x="598050" y="1843948"/>
            <a:ext cx="77955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Presenti in spirochete e batteri elicoidali.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Formati da fibre ripiegate sul corpo cellulare che uniscono le estremità della cellula.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filamento è avvolto da una struttura membranosa flessibile avvolta a spirale attorno alla cellula</a:t>
            </a:r>
            <a:endParaRPr sz="2400"/>
          </a:p>
        </p:txBody>
      </p:sp>
      <p:sp>
        <p:nvSpPr>
          <p:cNvPr id="301" name="Google Shape;301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FILAMENTI ASSIALI</a:t>
            </a:r>
            <a:endParaRPr b="1" sz="2400"/>
          </a:p>
        </p:txBody>
      </p:sp>
      <p:pic>
        <p:nvPicPr>
          <p:cNvPr id="303" name="Google Shape;3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150" y="4028626"/>
            <a:ext cx="5853800" cy="23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598050" y="1843952"/>
            <a:ext cx="7795500" cy="4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Strutture tipiche dei Gram negativi, lunghe circa 1 </a:t>
            </a:r>
            <a:r>
              <a:rPr lang="en-US" sz="2400">
                <a:solidFill>
                  <a:schemeClr val="dk1"/>
                </a:solidFill>
              </a:rPr>
              <a:t>μm e con diametro di 3-5 nm. </a:t>
            </a:r>
            <a:r>
              <a:rPr lang="en-US" sz="2400"/>
              <a:t>Simili ai flagelli, ma: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più corti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più rigidi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distribuiti uniformemente sulla superficie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Funzioni: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comunicazione (</a:t>
            </a:r>
            <a:r>
              <a:rPr i="1" lang="en-US" sz="2400"/>
              <a:t>coniugazione batterica)</a:t>
            </a:r>
            <a:endParaRPr i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adesione agli epiteli e alle mucose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NON hanno funzioni di movimento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4" name="Google Shape;314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strutture esterne alla parete cellulare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629150" y="1212675"/>
            <a:ext cx="3718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PILI e FIMBRIE</a:t>
            </a:r>
            <a:endParaRPr b="1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citoplasma, il cromosoma batterico e i plasmidi</a:t>
            </a:r>
            <a:endParaRPr/>
          </a:p>
        </p:txBody>
      </p:sp>
      <p:sp>
        <p:nvSpPr>
          <p:cNvPr id="326" name="Google Shape;326;p25"/>
          <p:cNvSpPr txBox="1"/>
          <p:nvPr/>
        </p:nvSpPr>
        <p:spPr>
          <a:xfrm>
            <a:off x="323700" y="1528600"/>
            <a:ext cx="4784100" cy="2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</a:t>
            </a:r>
            <a:r>
              <a:rPr b="1" lang="en-US" sz="2400"/>
              <a:t>citoplasma </a:t>
            </a:r>
            <a:r>
              <a:rPr lang="en-US" sz="2400"/>
              <a:t>contiene acqua (80%), proteine, carboidrati, lipidi, sostanze inorganiche, …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È presente un </a:t>
            </a:r>
            <a:r>
              <a:rPr b="1" lang="en-US" sz="2400"/>
              <a:t>cromosoma batterico circolare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327" name="Google Shape;3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850" y="1021375"/>
            <a:ext cx="3700110" cy="27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5"/>
          <p:cNvSpPr txBox="1"/>
          <p:nvPr/>
        </p:nvSpPr>
        <p:spPr>
          <a:xfrm>
            <a:off x="323850" y="3853900"/>
            <a:ext cx="84171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Plasmidi</a:t>
            </a:r>
            <a:r>
              <a:rPr lang="en-US" sz="2400">
                <a:solidFill>
                  <a:schemeClr val="dk1"/>
                </a:solidFill>
              </a:rPr>
              <a:t>: </a:t>
            </a:r>
            <a:r>
              <a:rPr lang="en-US" sz="2400">
                <a:solidFill>
                  <a:schemeClr val="dk1"/>
                </a:solidFill>
              </a:rPr>
              <a:t>frammenti di DNA extracromosomiale.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Proprietà: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autoreplicazione;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forniscono caratteristiche particolari (es.: resistenza agli antibiotici, produzione di tossine, fattori F);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possono essere trasferiti da una cellula all’altra.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citoplasma, il cromosoma batterico e i plasmidi</a:t>
            </a:r>
            <a:endParaRPr/>
          </a:p>
        </p:txBody>
      </p:sp>
      <p:sp>
        <p:nvSpPr>
          <p:cNvPr id="339" name="Google Shape;339;p26"/>
          <p:cNvSpPr txBox="1"/>
          <p:nvPr/>
        </p:nvSpPr>
        <p:spPr>
          <a:xfrm>
            <a:off x="323700" y="1514037"/>
            <a:ext cx="8820300" cy="2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Altri elementi presenti nel citoplasma: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ribosomi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inclusi</a:t>
            </a:r>
            <a:r>
              <a:rPr lang="en-US" sz="2400"/>
              <a:t> (sostanze di riserva)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microfilamenti </a:t>
            </a:r>
            <a:r>
              <a:rPr lang="en-US" sz="2400"/>
              <a:t>(strutture elicoidali proteiche che conferiscono forma ai bacilli)</a:t>
            </a:r>
            <a:endParaRPr sz="2400"/>
          </a:p>
        </p:txBody>
      </p:sp>
      <p:pic>
        <p:nvPicPr>
          <p:cNvPr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46780"/>
          <a:stretch/>
        </p:blipFill>
        <p:spPr>
          <a:xfrm>
            <a:off x="1012650" y="4250575"/>
            <a:ext cx="6687101" cy="23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 rotWithShape="1">
          <a:blip r:embed="rId3">
            <a:alphaModFix/>
          </a:blip>
          <a:srcRect b="71931" l="6265" r="55551" t="0"/>
          <a:stretch/>
        </p:blipFill>
        <p:spPr>
          <a:xfrm>
            <a:off x="212450" y="3732575"/>
            <a:ext cx="2553325" cy="12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 b="65947" l="55192" r="4396" t="0"/>
          <a:stretch/>
        </p:blipFill>
        <p:spPr>
          <a:xfrm>
            <a:off x="6038850" y="3427775"/>
            <a:ext cx="2702350" cy="14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924" y="1116000"/>
            <a:ext cx="4098126" cy="45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ribosomi: struttura, funzione e ruolo nella filogenesi</a:t>
            </a:r>
            <a:endParaRPr/>
          </a:p>
        </p:txBody>
      </p:sp>
      <p:sp>
        <p:nvSpPr>
          <p:cNvPr id="354" name="Google Shape;354;p27"/>
          <p:cNvSpPr txBox="1"/>
          <p:nvPr/>
        </p:nvSpPr>
        <p:spPr>
          <a:xfrm>
            <a:off x="323850" y="1560300"/>
            <a:ext cx="47469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Struttura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unici organuli dei batteri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Ribosomi 70S 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Gli </a:t>
            </a:r>
            <a:r>
              <a:rPr i="1" lang="en-US" sz="2400"/>
              <a:t>Archaea </a:t>
            </a:r>
            <a:r>
              <a:rPr lang="en-US" sz="2400"/>
              <a:t>hanno una composizione differente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Alcuni antibiotici esercitano la loro azione su una delle subunità</a:t>
            </a:r>
            <a:endParaRPr sz="2400"/>
          </a:p>
        </p:txBody>
      </p:sp>
      <p:sp>
        <p:nvSpPr>
          <p:cNvPr id="355" name="Google Shape;355;p27"/>
          <p:cNvSpPr txBox="1"/>
          <p:nvPr/>
        </p:nvSpPr>
        <p:spPr>
          <a:xfrm>
            <a:off x="169725" y="5593325"/>
            <a:ext cx="8820000" cy="97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La lettera S indica il </a:t>
            </a:r>
            <a:r>
              <a:rPr b="1" lang="en-US">
                <a:solidFill>
                  <a:schemeClr val="dk1"/>
                </a:solidFill>
              </a:rPr>
              <a:t>coefficiente di sedimentazione </a:t>
            </a:r>
            <a:r>
              <a:rPr lang="en-US">
                <a:solidFill>
                  <a:schemeClr val="dk1"/>
                </a:solidFill>
              </a:rPr>
              <a:t>in unità </a:t>
            </a:r>
            <a:r>
              <a:rPr b="1" lang="en-US">
                <a:solidFill>
                  <a:schemeClr val="dk1"/>
                </a:solidFill>
              </a:rPr>
              <a:t>Svedberg</a:t>
            </a:r>
            <a:r>
              <a:rPr lang="en-US">
                <a:solidFill>
                  <a:schemeClr val="dk1"/>
                </a:solidFill>
              </a:rPr>
              <a:t>, parametro che indica la velocità di sedimentazione nella centrifugazione a ultravelocità.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 dipende da: peso molecolare, grandezza, peso  e forma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(per queste ragioni il coefficiente 70S non coincide con la somma matematica delle due frazioni)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ribosomi: struttura, funzione e ruolo nella filogenesi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323850" y="1560300"/>
            <a:ext cx="8496300" cy="49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Funzione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Sintesi proteica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Ruolo nella filogenesi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geni per l’rRNA sono molecole altamente conservate, e presentano solo piccole variazioni. Per questo motivo il loro sequenziamento permette di costruire con precisione la filogenesi dei batteri.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-US" sz="3200">
                <a:solidFill>
                  <a:srgbClr val="FF0000"/>
                </a:solidFill>
              </a:rPr>
              <a:t>Inclusioni citoplasmatiche: struttura e funzioni</a:t>
            </a:r>
            <a:endParaRPr/>
          </a:p>
        </p:txBody>
      </p:sp>
      <p:sp>
        <p:nvSpPr>
          <p:cNvPr id="377" name="Google Shape;377;p29"/>
          <p:cNvSpPr txBox="1"/>
          <p:nvPr/>
        </p:nvSpPr>
        <p:spPr>
          <a:xfrm>
            <a:off x="323850" y="1497000"/>
            <a:ext cx="85326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Principali inclusioni citoplasmatiche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Altre inclusioni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inclusioni lipidiche di riserva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magnetosomi</a:t>
            </a:r>
            <a:endParaRPr sz="2400"/>
          </a:p>
        </p:txBody>
      </p:sp>
      <p:grpSp>
        <p:nvGrpSpPr>
          <p:cNvPr id="378" name="Google Shape;378;p29"/>
          <p:cNvGrpSpPr/>
          <p:nvPr/>
        </p:nvGrpSpPr>
        <p:grpSpPr>
          <a:xfrm>
            <a:off x="1447800" y="2014950"/>
            <a:ext cx="6306149" cy="2823250"/>
            <a:chOff x="457200" y="2014950"/>
            <a:chExt cx="6306149" cy="2823250"/>
          </a:xfrm>
        </p:grpSpPr>
        <p:pic>
          <p:nvPicPr>
            <p:cNvPr id="379" name="Google Shape;379;p29"/>
            <p:cNvPicPr preferRelativeResize="0"/>
            <p:nvPr/>
          </p:nvPicPr>
          <p:blipFill rotWithShape="1">
            <a:blip r:embed="rId3">
              <a:alphaModFix/>
            </a:blip>
            <a:srcRect b="2109" l="0" r="68387" t="7726"/>
            <a:stretch/>
          </p:blipFill>
          <p:spPr>
            <a:xfrm>
              <a:off x="457200" y="2014950"/>
              <a:ext cx="2958500" cy="2818425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80" name="Google Shape;380;p29"/>
            <p:cNvPicPr preferRelativeResize="0"/>
            <p:nvPr/>
          </p:nvPicPr>
          <p:blipFill rotWithShape="1">
            <a:blip r:embed="rId3">
              <a:alphaModFix/>
            </a:blip>
            <a:srcRect b="2109" l="64216" r="0" t="7726"/>
            <a:stretch/>
          </p:blipFill>
          <p:spPr>
            <a:xfrm>
              <a:off x="3414525" y="2019800"/>
              <a:ext cx="3348824" cy="28184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75" y="1268400"/>
            <a:ext cx="4264462" cy="5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en-US" sz="3200">
                <a:solidFill>
                  <a:srgbClr val="FF0000"/>
                </a:solidFill>
              </a:rPr>
              <a:t>Caratteristiche e funzioni delle spore batteriche</a:t>
            </a:r>
            <a:endParaRPr/>
          </a:p>
        </p:txBody>
      </p:sp>
      <p:sp>
        <p:nvSpPr>
          <p:cNvPr id="392" name="Google Shape;392;p30"/>
          <p:cNvSpPr txBox="1"/>
          <p:nvPr/>
        </p:nvSpPr>
        <p:spPr>
          <a:xfrm>
            <a:off x="4912925" y="1268400"/>
            <a:ext cx="4105800" cy="3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Le spore sono forme di </a:t>
            </a:r>
            <a:r>
              <a:rPr b="1" lang="en-US" sz="2400">
                <a:solidFill>
                  <a:schemeClr val="dk1"/>
                </a:solidFill>
              </a:rPr>
              <a:t>resistenza</a:t>
            </a:r>
            <a:r>
              <a:rPr lang="en-US" sz="2400">
                <a:solidFill>
                  <a:schemeClr val="dk1"/>
                </a:solidFill>
              </a:rPr>
              <a:t> a condizioni ambientali sfavorevoli.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Preservano il DNA batterico fino al ripristino delle condizioni di crescita ottimale (</a:t>
            </a:r>
            <a:r>
              <a:rPr b="1" lang="en-US" sz="2400">
                <a:solidFill>
                  <a:schemeClr val="dk1"/>
                </a:solidFill>
              </a:rPr>
              <a:t>germinazione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393" name="Google Shape;3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0775" y="4789975"/>
            <a:ext cx="3909376" cy="184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30"/>
          <p:cNvCxnSpPr/>
          <p:nvPr/>
        </p:nvCxnSpPr>
        <p:spPr>
          <a:xfrm rot="-239913">
            <a:off x="4518215" y="5584026"/>
            <a:ext cx="731380" cy="55659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en-US" sz="3200">
                <a:solidFill>
                  <a:srgbClr val="FF0000"/>
                </a:solidFill>
              </a:rPr>
              <a:t>Caratteristiche e funzioni delle spore batteriche</a:t>
            </a:r>
            <a:endParaRPr/>
          </a:p>
        </p:txBody>
      </p:sp>
      <p:grpSp>
        <p:nvGrpSpPr>
          <p:cNvPr id="405" name="Google Shape;405;p31"/>
          <p:cNvGrpSpPr/>
          <p:nvPr/>
        </p:nvGrpSpPr>
        <p:grpSpPr>
          <a:xfrm>
            <a:off x="685800" y="1470800"/>
            <a:ext cx="8135625" cy="3253600"/>
            <a:chOff x="304800" y="3223400"/>
            <a:chExt cx="8135625" cy="3253600"/>
          </a:xfrm>
        </p:grpSpPr>
        <p:pic>
          <p:nvPicPr>
            <p:cNvPr id="406" name="Google Shape;40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4800" y="3223400"/>
              <a:ext cx="4327288" cy="32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1"/>
            <p:cNvSpPr txBox="1"/>
            <p:nvPr/>
          </p:nvSpPr>
          <p:spPr>
            <a:xfrm>
              <a:off x="3299875" y="3375800"/>
              <a:ext cx="5140500" cy="404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</a:rPr>
                <a:t>Endospora: </a:t>
              </a:r>
              <a:r>
                <a:rPr lang="en-US" sz="1800">
                  <a:solidFill>
                    <a:schemeClr val="dk1"/>
                  </a:solidFill>
                </a:rPr>
                <a:t>prodotta all’interno della cellula</a:t>
              </a:r>
              <a:endParaRPr sz="1800"/>
            </a:p>
          </p:txBody>
        </p:sp>
        <p:sp>
          <p:nvSpPr>
            <p:cNvPr id="408" name="Google Shape;408;p31"/>
            <p:cNvSpPr txBox="1"/>
            <p:nvPr/>
          </p:nvSpPr>
          <p:spPr>
            <a:xfrm>
              <a:off x="3728025" y="3875575"/>
              <a:ext cx="4712400" cy="404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</a:rPr>
                <a:t>S</a:t>
              </a:r>
              <a:r>
                <a:rPr b="1" lang="en-US" sz="1800">
                  <a:solidFill>
                    <a:schemeClr val="dk1"/>
                  </a:solidFill>
                </a:rPr>
                <a:t>porangio</a:t>
              </a:r>
              <a:r>
                <a:rPr b="1" lang="en-US" sz="1800">
                  <a:solidFill>
                    <a:schemeClr val="dk1"/>
                  </a:solidFill>
                </a:rPr>
                <a:t>: </a:t>
              </a:r>
              <a:r>
                <a:rPr lang="en-US" sz="1800">
                  <a:solidFill>
                    <a:schemeClr val="dk1"/>
                  </a:solidFill>
                </a:rPr>
                <a:t>cellula che produce endospore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409" name="Google Shape;409;p31"/>
          <p:cNvSpPr txBox="1"/>
          <p:nvPr/>
        </p:nvSpPr>
        <p:spPr>
          <a:xfrm>
            <a:off x="89900" y="4724400"/>
            <a:ext cx="44820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Problemi sanitari</a:t>
            </a:r>
            <a:endParaRPr b="1" sz="2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gravi patologie trasmissibili (tetano, botulismo, carbonchio,...)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elevata termoresistenza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410" name="Google Shape;410;p31"/>
          <p:cNvSpPr txBox="1"/>
          <p:nvPr/>
        </p:nvSpPr>
        <p:spPr>
          <a:xfrm>
            <a:off x="4571900" y="4724400"/>
            <a:ext cx="44820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Applicazioni tecnologiche</a:t>
            </a:r>
            <a:endParaRPr b="1" sz="2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Bioinsetticidi, antibiotici, alcaloidi, steroidi, enzimi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Bioplastiche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Integratori probiotici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411" name="Google Shape;411;p31"/>
          <p:cNvSpPr txBox="1"/>
          <p:nvPr/>
        </p:nvSpPr>
        <p:spPr>
          <a:xfrm>
            <a:off x="4572000" y="2545975"/>
            <a:ext cx="41952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Lo sporangio può andare incontro a disgregazione e liberare la spora nell’ambiente.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n-US" sz="3200">
                <a:solidFill>
                  <a:srgbClr val="FF0000"/>
                </a:solidFill>
              </a:rPr>
              <a:t>La divisione cellulare: gli eventi che la determinano</a:t>
            </a:r>
            <a:endParaRPr/>
          </a:p>
        </p:txBody>
      </p:sp>
      <p:sp>
        <p:nvSpPr>
          <p:cNvPr id="422" name="Google Shape;422;p32"/>
          <p:cNvSpPr txBox="1"/>
          <p:nvPr/>
        </p:nvSpPr>
        <p:spPr>
          <a:xfrm>
            <a:off x="390450" y="1656550"/>
            <a:ext cx="8820300" cy="4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Un segnale deve dare il via al processo (temperatura, disponibilità di nutrienti)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Il DNA deve duplicarsi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Gli altri componenti cellulari devono essere ripartiti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La membrana e la parete cellulare devono acquisire nuovi materiali per le cellule figlie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  <a:r>
              <a:rPr lang="en-US" sz="3200">
                <a:solidFill>
                  <a:srgbClr val="FF0000"/>
                </a:solidFill>
              </a:rPr>
              <a:t>La divisione cellulare nei procarioti: la scissione binaria</a:t>
            </a:r>
            <a:endParaRPr/>
          </a:p>
        </p:txBody>
      </p:sp>
      <p:pic>
        <p:nvPicPr>
          <p:cNvPr id="433" name="Google Shape;4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475" y="1102700"/>
            <a:ext cx="4665326" cy="551124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3"/>
          <p:cNvSpPr txBox="1"/>
          <p:nvPr/>
        </p:nvSpPr>
        <p:spPr>
          <a:xfrm>
            <a:off x="390450" y="1491175"/>
            <a:ext cx="41817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L’enzima </a:t>
            </a:r>
            <a:r>
              <a:rPr b="1" i="1" lang="en-US" sz="2000"/>
              <a:t>DNA elicasi</a:t>
            </a:r>
            <a:r>
              <a:rPr b="1" lang="en-US" sz="2000"/>
              <a:t> </a:t>
            </a:r>
            <a:r>
              <a:rPr lang="en-US" sz="2000"/>
              <a:t>separa i frammenti a partire da un punto (</a:t>
            </a:r>
            <a:r>
              <a:rPr b="1" i="1" lang="en-US" sz="2000"/>
              <a:t>ori</a:t>
            </a:r>
            <a:r>
              <a:rPr lang="en-US" sz="2000"/>
              <a:t>) verso direzioni opposte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Gli enzimi </a:t>
            </a:r>
            <a:r>
              <a:rPr b="1" i="1" lang="en-US" sz="2000"/>
              <a:t>DNA polimerasi</a:t>
            </a:r>
            <a:r>
              <a:rPr b="1" lang="en-US" sz="2000"/>
              <a:t> </a:t>
            </a:r>
            <a:r>
              <a:rPr lang="en-US" sz="2000"/>
              <a:t>costruiscono il filamento complementare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Le regioni </a:t>
            </a:r>
            <a:r>
              <a:rPr i="1" lang="en-US" sz="2000"/>
              <a:t>ori</a:t>
            </a:r>
            <a:r>
              <a:rPr lang="en-US" sz="2000"/>
              <a:t> si spingono verso le estremità opposte della cellula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Nella regione </a:t>
            </a:r>
            <a:r>
              <a:rPr b="1" i="1" lang="en-US" sz="2000"/>
              <a:t>ter</a:t>
            </a:r>
            <a:r>
              <a:rPr lang="en-US" sz="2000"/>
              <a:t> la sintesi si conclude e le due molecole di DNA si separano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Avviene la </a:t>
            </a:r>
            <a:r>
              <a:rPr b="1" lang="en-US" sz="2000"/>
              <a:t>citodieresi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2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La cellula procariotica e la crescita microbica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14. </a:t>
            </a:r>
            <a:r>
              <a:rPr lang="en-US" sz="3200">
                <a:solidFill>
                  <a:srgbClr val="FF0000"/>
                </a:solidFill>
              </a:rPr>
              <a:t>La crescita batterica e la formazione di colonie</a:t>
            </a:r>
            <a:endParaRPr/>
          </a:p>
        </p:txBody>
      </p:sp>
      <p:sp>
        <p:nvSpPr>
          <p:cNvPr id="445" name="Google Shape;445;p34"/>
          <p:cNvSpPr txBox="1"/>
          <p:nvPr/>
        </p:nvSpPr>
        <p:spPr>
          <a:xfrm>
            <a:off x="323850" y="1549350"/>
            <a:ext cx="8360700" cy="48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 </a:t>
            </a:r>
            <a:r>
              <a:rPr b="1" lang="en-US" sz="2400">
                <a:solidFill>
                  <a:schemeClr val="dk1"/>
                </a:solidFill>
              </a:rPr>
              <a:t>colonie batteriche</a:t>
            </a:r>
            <a:r>
              <a:rPr lang="en-US" sz="2400">
                <a:solidFill>
                  <a:schemeClr val="dk1"/>
                </a:solidFill>
              </a:rPr>
              <a:t> sono aggregati di milioni o miliardi di individui tutti uguali tra loro e tutti uguali alla cellula madre da cui derivano.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Sono visibili ad occhio nudo.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La </a:t>
            </a:r>
            <a:r>
              <a:rPr b="1" lang="en-US" sz="2400">
                <a:solidFill>
                  <a:schemeClr val="dk1"/>
                </a:solidFill>
              </a:rPr>
              <a:t>variabilità genetica</a:t>
            </a:r>
            <a:r>
              <a:rPr lang="en-US" sz="2400">
                <a:solidFill>
                  <a:schemeClr val="dk1"/>
                </a:solidFill>
              </a:rPr>
              <a:t> in una colonia è possibile solo in caso di: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mutazioni spontanee o indotte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meccanismi di ricombinazione genetica (coniugazione, trasformazione, trasduzione)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15. </a:t>
            </a:r>
            <a:r>
              <a:rPr lang="en-US" sz="3200">
                <a:solidFill>
                  <a:srgbClr val="FF0000"/>
                </a:solidFill>
              </a:rPr>
              <a:t>Le esigenze nutrizionali delle cellule microbiche</a:t>
            </a:r>
            <a:endParaRPr/>
          </a:p>
        </p:txBody>
      </p:sp>
      <p:sp>
        <p:nvSpPr>
          <p:cNvPr id="456" name="Google Shape;456;p35"/>
          <p:cNvSpPr txBox="1"/>
          <p:nvPr/>
        </p:nvSpPr>
        <p:spPr>
          <a:xfrm>
            <a:off x="386400" y="1520125"/>
            <a:ext cx="86949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</a:rPr>
              <a:t>Macronutrienti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Sono macronutrienti anche </a:t>
            </a:r>
            <a:r>
              <a:rPr b="1" lang="en-US" sz="1800">
                <a:solidFill>
                  <a:schemeClr val="dk1"/>
                </a:solidFill>
              </a:rPr>
              <a:t>K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Mg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Ca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</a:rPr>
              <a:t>Micronutrienti:	</a:t>
            </a:r>
            <a:r>
              <a:rPr b="1" lang="en-US" sz="2000">
                <a:solidFill>
                  <a:schemeClr val="dk1"/>
                </a:solidFill>
              </a:rPr>
              <a:t>Fe, Cu, Zn, Mo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graphicFrame>
        <p:nvGraphicFramePr>
          <p:cNvPr id="457" name="Google Shape;457;p35"/>
          <p:cNvGraphicFramePr/>
          <p:nvPr/>
        </p:nvGraphicFramePr>
        <p:xfrm>
          <a:off x="843600" y="205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{B5BEA1A3-1059-4AF8-A24C-63D36CC0906A}</a:tableStyleId>
              </a:tblPr>
              <a:tblGrid>
                <a:gridCol w="712075"/>
                <a:gridCol w="1775600"/>
                <a:gridCol w="5626775"/>
              </a:tblGrid>
              <a:tr h="34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fonte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componenti cellulari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564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carboidrati, lipidi, proteine, acidi nucleici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3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N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, NO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aseline="30000" lang="en-US" sz="18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, NH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aminoacidi e proteine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4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H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S, SO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baseline="30000" lang="en-US" sz="1800">
                          <a:solidFill>
                            <a:schemeClr val="dk1"/>
                          </a:solidFill>
                        </a:rPr>
                        <a:t>2-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aminoacidi solforati, biotina, tiamina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4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PO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baseline="30000" lang="en-US" sz="1800">
                          <a:solidFill>
                            <a:schemeClr val="dk1"/>
                          </a:solidFill>
                        </a:rPr>
                        <a:t>3-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fosfolipidi, ATP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3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solo per organismi aerobi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3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H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H</a:t>
                      </a:r>
                      <a:r>
                        <a:rPr baseline="-25000" lang="en-US" sz="1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O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200">
                <a:solidFill>
                  <a:srgbClr val="FF0000"/>
                </a:solidFill>
              </a:rPr>
              <a:t>I parametri ambientali condizionano la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400550" y="1545338"/>
            <a:ext cx="1422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Umidità</a:t>
            </a:r>
            <a:endParaRPr b="1" sz="2400" u="sng"/>
          </a:p>
        </p:txBody>
      </p:sp>
      <p:sp>
        <p:nvSpPr>
          <p:cNvPr id="469" name="Google Shape;469;p36"/>
          <p:cNvSpPr txBox="1"/>
          <p:nvPr/>
        </p:nvSpPr>
        <p:spPr>
          <a:xfrm>
            <a:off x="400550" y="2148650"/>
            <a:ext cx="4171500" cy="22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</a:t>
            </a:r>
            <a:r>
              <a:rPr baseline="-25000" lang="en-US" sz="2400">
                <a:solidFill>
                  <a:schemeClr val="dk1"/>
                </a:solidFill>
              </a:rPr>
              <a:t>w</a:t>
            </a:r>
            <a:r>
              <a:rPr lang="en-US" sz="2400">
                <a:solidFill>
                  <a:schemeClr val="dk1"/>
                </a:solidFill>
              </a:rPr>
              <a:t> = p</a:t>
            </a:r>
            <a:r>
              <a:rPr baseline="-25000" lang="en-US" sz="2400">
                <a:solidFill>
                  <a:schemeClr val="dk1"/>
                </a:solidFill>
              </a:rPr>
              <a:t>camp</a:t>
            </a:r>
            <a:r>
              <a:rPr lang="en-US" sz="2400">
                <a:solidFill>
                  <a:schemeClr val="dk1"/>
                </a:solidFill>
              </a:rPr>
              <a:t> /p</a:t>
            </a:r>
            <a:r>
              <a:rPr baseline="-25000" lang="en-US" sz="2400">
                <a:solidFill>
                  <a:schemeClr val="dk1"/>
                </a:solidFill>
              </a:rPr>
              <a:t>acq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dove</a:t>
            </a:r>
            <a:endParaRPr sz="1800">
              <a:solidFill>
                <a:schemeClr val="dk1"/>
              </a:solidFill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</a:t>
            </a:r>
            <a:r>
              <a:rPr baseline="-25000" lang="en-US" sz="1800">
                <a:solidFill>
                  <a:schemeClr val="dk1"/>
                </a:solidFill>
              </a:rPr>
              <a:t>camp</a:t>
            </a:r>
            <a:r>
              <a:rPr lang="en-US" sz="1800">
                <a:solidFill>
                  <a:schemeClr val="dk1"/>
                </a:solidFill>
              </a:rPr>
              <a:t> = tensione di vapore dell’acqua libera</a:t>
            </a:r>
            <a:endParaRPr sz="1800">
              <a:solidFill>
                <a:schemeClr val="dk1"/>
              </a:solidFill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</a:t>
            </a:r>
            <a:r>
              <a:rPr baseline="-25000" lang="en-US" sz="1800">
                <a:solidFill>
                  <a:schemeClr val="dk1"/>
                </a:solidFill>
              </a:rPr>
              <a:t>acq</a:t>
            </a:r>
            <a:r>
              <a:rPr lang="en-US" sz="1800">
                <a:solidFill>
                  <a:schemeClr val="dk1"/>
                </a:solidFill>
              </a:rPr>
              <a:t>   = tensione di vapore dell’acqua pura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70" name="Google Shape;4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175" y="1107550"/>
            <a:ext cx="4798875" cy="37009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36"/>
          <p:cNvGrpSpPr/>
          <p:nvPr/>
        </p:nvGrpSpPr>
        <p:grpSpPr>
          <a:xfrm>
            <a:off x="400548" y="4441590"/>
            <a:ext cx="3072049" cy="2157066"/>
            <a:chOff x="4326250" y="1011950"/>
            <a:chExt cx="3240900" cy="2292800"/>
          </a:xfrm>
        </p:grpSpPr>
        <p:pic>
          <p:nvPicPr>
            <p:cNvPr id="472" name="Google Shape;472;p36"/>
            <p:cNvPicPr preferRelativeResize="0"/>
            <p:nvPr/>
          </p:nvPicPr>
          <p:blipFill rotWithShape="1">
            <a:blip r:embed="rId4">
              <a:alphaModFix/>
            </a:blip>
            <a:srcRect b="0" l="0" r="65417" t="11339"/>
            <a:stretch/>
          </p:blipFill>
          <p:spPr>
            <a:xfrm>
              <a:off x="4326250" y="1011950"/>
              <a:ext cx="1577049" cy="229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36"/>
            <p:cNvPicPr preferRelativeResize="0"/>
            <p:nvPr/>
          </p:nvPicPr>
          <p:blipFill rotWithShape="1">
            <a:blip r:embed="rId4">
              <a:alphaModFix/>
            </a:blip>
            <a:srcRect b="0" l="61805" r="1707" t="11339"/>
            <a:stretch/>
          </p:blipFill>
          <p:spPr>
            <a:xfrm>
              <a:off x="5903300" y="1011950"/>
              <a:ext cx="1663850" cy="229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36"/>
          <p:cNvSpPr txBox="1"/>
          <p:nvPr/>
        </p:nvSpPr>
        <p:spPr>
          <a:xfrm>
            <a:off x="4193975" y="5192200"/>
            <a:ext cx="4798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X</a:t>
            </a:r>
            <a:r>
              <a:rPr b="1" lang="en-US" sz="2000"/>
              <a:t>erofili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Batteri che riescono a vivere in ambienti in cui l’acqua è molto scarsa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7"/>
          <p:cNvPicPr preferRelativeResize="0"/>
          <p:nvPr/>
        </p:nvPicPr>
        <p:blipFill rotWithShape="1">
          <a:blip r:embed="rId3">
            <a:alphaModFix/>
          </a:blip>
          <a:srcRect b="20609" l="0" r="6410" t="0"/>
          <a:stretch/>
        </p:blipFill>
        <p:spPr>
          <a:xfrm>
            <a:off x="4331150" y="1899600"/>
            <a:ext cx="4719501" cy="38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200">
                <a:solidFill>
                  <a:srgbClr val="FF0000"/>
                </a:solidFill>
              </a:rPr>
              <a:t>I parametri ambientali condizionano la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86" name="Google Shape;486;p37"/>
          <p:cNvSpPr txBox="1"/>
          <p:nvPr/>
        </p:nvSpPr>
        <p:spPr>
          <a:xfrm>
            <a:off x="400550" y="1545350"/>
            <a:ext cx="3549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Pressione osmotica</a:t>
            </a:r>
            <a:endParaRPr b="1" sz="2400" u="sng"/>
          </a:p>
        </p:txBody>
      </p:sp>
      <p:sp>
        <p:nvSpPr>
          <p:cNvPr id="487" name="Google Shape;487;p37"/>
          <p:cNvSpPr txBox="1"/>
          <p:nvPr/>
        </p:nvSpPr>
        <p:spPr>
          <a:xfrm>
            <a:off x="400550" y="2132700"/>
            <a:ext cx="4056000" cy="3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Non alofili</a:t>
            </a:r>
            <a:r>
              <a:rPr lang="en-US" sz="2000"/>
              <a:t>: batteri che crescono a concentrazioni di NaCl quasi nulle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Alotolleranti: </a:t>
            </a:r>
            <a:r>
              <a:rPr lang="en-US" sz="2000"/>
              <a:t>batteri che crescono a concentrazioni basse di NaCl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Alofili</a:t>
            </a:r>
            <a:r>
              <a:rPr lang="en-US" sz="2000"/>
              <a:t>: batteri che richiedono concentrazioni più elevate della norma</a:t>
            </a:r>
            <a:endParaRPr sz="2000"/>
          </a:p>
        </p:txBody>
      </p:sp>
      <p:sp>
        <p:nvSpPr>
          <p:cNvPr id="488" name="Google Shape;488;p37"/>
          <p:cNvSpPr txBox="1"/>
          <p:nvPr/>
        </p:nvSpPr>
        <p:spPr>
          <a:xfrm>
            <a:off x="400050" y="5429925"/>
            <a:ext cx="5676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Alofili estremi: </a:t>
            </a:r>
            <a:r>
              <a:rPr lang="en-US" sz="2000">
                <a:solidFill>
                  <a:schemeClr val="dk1"/>
                </a:solidFill>
              </a:rPr>
              <a:t>batteri che richiedono e tollerano concentrazioni molto elevate di NaCl.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200">
                <a:solidFill>
                  <a:srgbClr val="FF0000"/>
                </a:solidFill>
              </a:rPr>
              <a:t>I parametri ambientali condizionano la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99" name="Google Shape;499;p38"/>
          <p:cNvSpPr txBox="1"/>
          <p:nvPr/>
        </p:nvSpPr>
        <p:spPr>
          <a:xfrm>
            <a:off x="400550" y="1545350"/>
            <a:ext cx="19473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Ossigeno</a:t>
            </a:r>
            <a:endParaRPr b="1" sz="2400" u="sng"/>
          </a:p>
        </p:txBody>
      </p:sp>
      <p:sp>
        <p:nvSpPr>
          <p:cNvPr id="500" name="Google Shape;500;p38"/>
          <p:cNvSpPr txBox="1"/>
          <p:nvPr/>
        </p:nvSpPr>
        <p:spPr>
          <a:xfrm>
            <a:off x="400550" y="2148650"/>
            <a:ext cx="8365200" cy="23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Aerobi obbligati</a:t>
            </a:r>
            <a:r>
              <a:rPr lang="en-US" sz="2100"/>
              <a:t>: richiedono ossigeno per la respirazione aerobica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Aerobi-anaerobi facoltativi</a:t>
            </a:r>
            <a:r>
              <a:rPr lang="en-US" sz="2100"/>
              <a:t>:respirazione aerobica in presenza di ossigeno, fermentazioni in assenza.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Anaerobi obbligati:</a:t>
            </a:r>
            <a:r>
              <a:rPr lang="en-US" sz="2100"/>
              <a:t> non tollerano la presenza di ossigeno.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Microaerofili</a:t>
            </a:r>
            <a:r>
              <a:rPr lang="en-US" sz="2100"/>
              <a:t>: richiedono ossigeno a concentrazioni inferiori di quella atmosferica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Capnofili</a:t>
            </a:r>
            <a:r>
              <a:rPr lang="en-US" sz="2100"/>
              <a:t>: atmosfera povera di ossigeno e arricchita dal 5% di CO</a:t>
            </a:r>
            <a:r>
              <a:rPr baseline="-25000" lang="en-US" sz="2100"/>
              <a:t>2</a:t>
            </a:r>
            <a:r>
              <a:rPr lang="en-US" sz="2100"/>
              <a:t>.</a:t>
            </a:r>
            <a:endParaRPr sz="2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200">
                <a:solidFill>
                  <a:srgbClr val="FF0000"/>
                </a:solidFill>
              </a:rPr>
              <a:t>I parametri ambientali condizionano la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511" name="Google Shape;511;p39"/>
          <p:cNvSpPr txBox="1"/>
          <p:nvPr/>
        </p:nvSpPr>
        <p:spPr>
          <a:xfrm>
            <a:off x="400550" y="1586825"/>
            <a:ext cx="19473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pH</a:t>
            </a:r>
            <a:endParaRPr b="1" sz="2400" u="sng"/>
          </a:p>
        </p:txBody>
      </p:sp>
      <p:sp>
        <p:nvSpPr>
          <p:cNvPr id="512" name="Google Shape;512;p39"/>
          <p:cNvSpPr txBox="1"/>
          <p:nvPr/>
        </p:nvSpPr>
        <p:spPr>
          <a:xfrm>
            <a:off x="389400" y="2269225"/>
            <a:ext cx="83652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Acidofili: </a:t>
            </a:r>
            <a:r>
              <a:rPr lang="en-US" sz="2100"/>
              <a:t>microrganismi che crescono a valori di pH inferiore a 5,5.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Neutrofili</a:t>
            </a:r>
            <a:r>
              <a:rPr lang="en-US" sz="2100"/>
              <a:t>: microrganismi che crescono a valori di pH compreso tra 5,5 e 7,9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Basofili</a:t>
            </a:r>
            <a:r>
              <a:rPr lang="en-US" sz="2100"/>
              <a:t>: microrganismi che crescono a valori di pH superiore a 7. Molti basofili sono </a:t>
            </a:r>
            <a:r>
              <a:rPr i="1" lang="en-US" sz="2100"/>
              <a:t>Archaea</a:t>
            </a:r>
            <a:endParaRPr i="1" sz="2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200">
                <a:solidFill>
                  <a:srgbClr val="FF0000"/>
                </a:solidFill>
              </a:rPr>
              <a:t>I parametri ambientali condizionano la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523" name="Google Shape;523;p40"/>
          <p:cNvSpPr txBox="1"/>
          <p:nvPr/>
        </p:nvSpPr>
        <p:spPr>
          <a:xfrm>
            <a:off x="400550" y="1545350"/>
            <a:ext cx="2809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Temperatura</a:t>
            </a:r>
            <a:endParaRPr b="1" sz="2400" u="sng"/>
          </a:p>
        </p:txBody>
      </p:sp>
      <p:sp>
        <p:nvSpPr>
          <p:cNvPr id="524" name="Google Shape;524;p40"/>
          <p:cNvSpPr txBox="1"/>
          <p:nvPr/>
        </p:nvSpPr>
        <p:spPr>
          <a:xfrm>
            <a:off x="400550" y="2148650"/>
            <a:ext cx="4417500" cy="4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Psicrofili estremi: </a:t>
            </a:r>
            <a:r>
              <a:rPr lang="en-US" sz="2100"/>
              <a:t>tra -2 e -10°C.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Psicrofili</a:t>
            </a:r>
            <a:r>
              <a:rPr b="1" lang="en-US" sz="2100"/>
              <a:t>: </a:t>
            </a:r>
            <a:r>
              <a:rPr lang="en-US" sz="2100"/>
              <a:t>temperature ottimali basse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Mesofili</a:t>
            </a:r>
            <a:r>
              <a:rPr lang="en-US" sz="2100"/>
              <a:t>: temperature ottimali intermedie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Termofili</a:t>
            </a:r>
            <a:r>
              <a:rPr lang="en-US" sz="2100"/>
              <a:t>: temperature ottimali alte (40-65°C)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Termofili estremi</a:t>
            </a:r>
            <a:r>
              <a:rPr lang="en-US" sz="2100"/>
              <a:t>: tra 70 e 110°C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 </a:t>
            </a:r>
            <a:endParaRPr i="1" sz="2100"/>
          </a:p>
        </p:txBody>
      </p:sp>
      <p:pic>
        <p:nvPicPr>
          <p:cNvPr id="525" name="Google Shape;5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851" y="2182800"/>
            <a:ext cx="4345275" cy="411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  <a:r>
              <a:rPr lang="en-US" sz="3200">
                <a:solidFill>
                  <a:srgbClr val="FF0000"/>
                </a:solidFill>
              </a:rPr>
              <a:t>La curva di crescita batterica</a:t>
            </a:r>
            <a:endParaRPr/>
          </a:p>
        </p:txBody>
      </p:sp>
      <p:pic>
        <p:nvPicPr>
          <p:cNvPr id="536" name="Google Shape;5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750" y="1081900"/>
            <a:ext cx="49149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1"/>
          <p:cNvSpPr txBox="1"/>
          <p:nvPr/>
        </p:nvSpPr>
        <p:spPr>
          <a:xfrm>
            <a:off x="323850" y="1039800"/>
            <a:ext cx="39051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Tempo di generazione</a:t>
            </a:r>
            <a:r>
              <a:rPr lang="en-US" sz="2400">
                <a:solidFill>
                  <a:schemeClr val="dk1"/>
                </a:solidFill>
              </a:rPr>
              <a:t>: tempo necessario alla riproduzione di una cellula</a:t>
            </a:r>
            <a:endParaRPr b="1" sz="2400"/>
          </a:p>
        </p:txBody>
      </p:sp>
      <p:sp>
        <p:nvSpPr>
          <p:cNvPr id="538" name="Google Shape;538;p41"/>
          <p:cNvSpPr txBox="1"/>
          <p:nvPr/>
        </p:nvSpPr>
        <p:spPr>
          <a:xfrm>
            <a:off x="323850" y="3049925"/>
            <a:ext cx="87438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Velocità di crescita</a:t>
            </a:r>
            <a:r>
              <a:rPr lang="en-US" sz="2400">
                <a:solidFill>
                  <a:schemeClr val="dk1"/>
                </a:solidFill>
              </a:rPr>
              <a:t> = n° di generazioni / tempo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539" name="Google Shape;539;p41"/>
          <p:cNvSpPr txBox="1"/>
          <p:nvPr/>
        </p:nvSpPr>
        <p:spPr>
          <a:xfrm>
            <a:off x="3292800" y="3772375"/>
            <a:ext cx="2558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N  = N</a:t>
            </a:r>
            <a:r>
              <a:rPr baseline="-25000" lang="en-US" sz="3600">
                <a:solidFill>
                  <a:schemeClr val="dk1"/>
                </a:solidFill>
              </a:rPr>
              <a:t>0</a:t>
            </a:r>
            <a:r>
              <a:rPr lang="en-US" sz="3600">
                <a:solidFill>
                  <a:schemeClr val="dk1"/>
                </a:solidFill>
              </a:rPr>
              <a:t> ⋅ 2</a:t>
            </a:r>
            <a:r>
              <a:rPr baseline="30000" lang="en-US" sz="3600">
                <a:solidFill>
                  <a:schemeClr val="dk1"/>
                </a:solidFill>
              </a:rPr>
              <a:t>n</a:t>
            </a:r>
            <a:endParaRPr baseline="30000"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540" name="Google Shape;540;p41"/>
          <p:cNvSpPr txBox="1"/>
          <p:nvPr/>
        </p:nvSpPr>
        <p:spPr>
          <a:xfrm>
            <a:off x="1849575" y="4494825"/>
            <a:ext cx="1577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n. finale di cellule</a:t>
            </a:r>
            <a:endParaRPr/>
          </a:p>
        </p:txBody>
      </p:sp>
      <p:sp>
        <p:nvSpPr>
          <p:cNvPr id="541" name="Google Shape;541;p41"/>
          <p:cNvSpPr txBox="1"/>
          <p:nvPr/>
        </p:nvSpPr>
        <p:spPr>
          <a:xfrm>
            <a:off x="3990650" y="5025375"/>
            <a:ext cx="17295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n. iniziale di cellule</a:t>
            </a:r>
            <a:endParaRPr/>
          </a:p>
        </p:txBody>
      </p:sp>
      <p:sp>
        <p:nvSpPr>
          <p:cNvPr id="542" name="Google Shape;542;p41"/>
          <p:cNvSpPr txBox="1"/>
          <p:nvPr/>
        </p:nvSpPr>
        <p:spPr>
          <a:xfrm>
            <a:off x="6327800" y="4084975"/>
            <a:ext cx="1355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n. generazioni</a:t>
            </a:r>
            <a:endParaRPr/>
          </a:p>
        </p:txBody>
      </p:sp>
      <p:cxnSp>
        <p:nvCxnSpPr>
          <p:cNvPr id="543" name="Google Shape;543;p41"/>
          <p:cNvCxnSpPr>
            <a:stCxn id="540" idx="0"/>
            <a:endCxn id="539" idx="1"/>
          </p:cNvCxnSpPr>
          <p:nvPr/>
        </p:nvCxnSpPr>
        <p:spPr>
          <a:xfrm rot="-5400000">
            <a:off x="2751825" y="3953925"/>
            <a:ext cx="427200" cy="654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4" name="Google Shape;544;p41"/>
          <p:cNvCxnSpPr>
            <a:stCxn id="541" idx="0"/>
            <a:endCxn id="539" idx="2"/>
          </p:cNvCxnSpPr>
          <p:nvPr/>
        </p:nvCxnSpPr>
        <p:spPr>
          <a:xfrm flipH="1" rot="5400000">
            <a:off x="4382300" y="4552275"/>
            <a:ext cx="662700" cy="2835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5" name="Google Shape;545;p41"/>
          <p:cNvCxnSpPr>
            <a:stCxn id="542" idx="1"/>
            <a:endCxn id="539" idx="3"/>
          </p:cNvCxnSpPr>
          <p:nvPr/>
        </p:nvCxnSpPr>
        <p:spPr>
          <a:xfrm rot="10800000">
            <a:off x="5851100" y="4067575"/>
            <a:ext cx="476700" cy="212700"/>
          </a:xfrm>
          <a:prstGeom prst="curved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6" name="Google Shape;546;p41"/>
          <p:cNvSpPr txBox="1"/>
          <p:nvPr/>
        </p:nvSpPr>
        <p:spPr>
          <a:xfrm>
            <a:off x="323850" y="5415975"/>
            <a:ext cx="86178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Fattori limitanti la crescita</a:t>
            </a:r>
            <a:r>
              <a:rPr lang="en-US" sz="2400">
                <a:solidFill>
                  <a:schemeClr val="dk1"/>
                </a:solidFill>
              </a:rPr>
              <a:t>: disponibilità di nutrienti, umidità, condizioni di aereazione, pH, accumulo di tossine, ...</a:t>
            </a:r>
            <a:endParaRPr b="1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  <a:r>
              <a:rPr lang="en-US" sz="3200">
                <a:solidFill>
                  <a:srgbClr val="FF0000"/>
                </a:solidFill>
              </a:rPr>
              <a:t>La curva di crescita batterica</a:t>
            </a:r>
            <a:endParaRPr/>
          </a:p>
        </p:txBody>
      </p:sp>
      <p:pic>
        <p:nvPicPr>
          <p:cNvPr id="557" name="Google Shape;5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00" y="959050"/>
            <a:ext cx="8106775" cy="55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2"/>
          <p:cNvSpPr txBox="1"/>
          <p:nvPr/>
        </p:nvSpPr>
        <p:spPr>
          <a:xfrm>
            <a:off x="1059300" y="5158425"/>
            <a:ext cx="1229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adattamento al nuovo ambiente</a:t>
            </a:r>
            <a:endParaRPr/>
          </a:p>
        </p:txBody>
      </p:sp>
      <p:sp>
        <p:nvSpPr>
          <p:cNvPr id="559" name="Google Shape;559;p42"/>
          <p:cNvSpPr txBox="1"/>
          <p:nvPr/>
        </p:nvSpPr>
        <p:spPr>
          <a:xfrm>
            <a:off x="1226150" y="3169500"/>
            <a:ext cx="1711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crescita rapida con andamento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 = N</a:t>
            </a:r>
            <a:r>
              <a:rPr baseline="-25000" lang="en-US"/>
              <a:t>0</a:t>
            </a:r>
            <a:r>
              <a:rPr lang="en-US"/>
              <a:t>*2</a:t>
            </a:r>
            <a:r>
              <a:rPr baseline="30000" lang="en-US"/>
              <a:t>n</a:t>
            </a:r>
            <a:endParaRPr baseline="30000"/>
          </a:p>
        </p:txBody>
      </p:sp>
      <p:sp>
        <p:nvSpPr>
          <p:cNvPr id="560" name="Google Shape;560;p42"/>
          <p:cNvSpPr txBox="1"/>
          <p:nvPr/>
        </p:nvSpPr>
        <p:spPr>
          <a:xfrm>
            <a:off x="3966600" y="2312975"/>
            <a:ext cx="2826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Fase in cui iniziano a comparire i fattori limitanti (nutrienti in diminuzione, accumulo di sostanze tossiche)</a:t>
            </a:r>
            <a:endParaRPr/>
          </a:p>
        </p:txBody>
      </p:sp>
      <p:sp>
        <p:nvSpPr>
          <p:cNvPr id="561" name="Google Shape;561;p42"/>
          <p:cNvSpPr txBox="1"/>
          <p:nvPr/>
        </p:nvSpPr>
        <p:spPr>
          <a:xfrm>
            <a:off x="6692400" y="3691325"/>
            <a:ext cx="12297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Diminuzione del numero di cellule in grado di riprodursi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/>
        </p:nvSpPr>
        <p:spPr>
          <a:xfrm>
            <a:off x="323850" y="381000"/>
            <a:ext cx="8820150" cy="88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>
                <a:solidFill>
                  <a:srgbClr val="FF0000"/>
                </a:solidFill>
              </a:rPr>
              <a:t>Dimensioni, forma e aggregazioni dei batteri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323850" y="1039800"/>
            <a:ext cx="8496900" cy="1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Dimensioni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diametro: 0,1 - 2 𝛍m, lunghezza: 0,1 - 10 </a:t>
            </a:r>
            <a:r>
              <a:rPr lang="en-US" sz="2400">
                <a:solidFill>
                  <a:schemeClr val="dk1"/>
                </a:solidFill>
              </a:rPr>
              <a:t>𝛍m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elevato rapporto superficie/volume (metabolismo veloce, elevata velocità di crescita)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563" y="2903775"/>
            <a:ext cx="4791476" cy="35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>
                <a:solidFill>
                  <a:srgbClr val="FF0000"/>
                </a:solidFill>
              </a:rPr>
              <a:t>Dimensioni, forma e aggregazioni dei batteri</a:t>
            </a:r>
            <a:endParaRPr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3">
            <a:alphaModFix/>
          </a:blip>
          <a:srcRect b="14110" l="54638" r="32316" t="68958"/>
          <a:stretch/>
        </p:blipFill>
        <p:spPr>
          <a:xfrm>
            <a:off x="7583075" y="2410188"/>
            <a:ext cx="1056200" cy="10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247650" y="1268400"/>
            <a:ext cx="24108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Forme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/>
              <a:t>cocchi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bacilli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coccobacilli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vibrioni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spirilli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spirochete</a:t>
            </a:r>
            <a:endParaRPr sz="2400"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 b="19982" l="30459" r="43807" t="58825"/>
          <a:stretch/>
        </p:blipFill>
        <p:spPr>
          <a:xfrm>
            <a:off x="7189851" y="3866375"/>
            <a:ext cx="1449424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b="43918" l="9072" r="57200" t="44678"/>
          <a:stretch/>
        </p:blipFill>
        <p:spPr>
          <a:xfrm>
            <a:off x="767025" y="5009388"/>
            <a:ext cx="2730676" cy="6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3556719" y="2105713"/>
            <a:ext cx="4108800" cy="1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diplococchi</a:t>
            </a:r>
            <a:r>
              <a:rPr lang="en-US" sz="2000"/>
              <a:t> (a coppie)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streptococchi</a:t>
            </a:r>
            <a:r>
              <a:rPr lang="en-US" sz="2000"/>
              <a:t> (in catene)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stafilococchi</a:t>
            </a:r>
            <a:r>
              <a:rPr lang="en-US" sz="2000"/>
              <a:t> (a grappolo)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tetradi</a:t>
            </a:r>
            <a:r>
              <a:rPr lang="en-US" sz="2000"/>
              <a:t> (a gruppi di quattro)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sarcine</a:t>
            </a:r>
            <a:r>
              <a:rPr lang="en-US" sz="2000"/>
              <a:t> (a cubi)</a:t>
            </a:r>
            <a:endParaRPr sz="2000"/>
          </a:p>
        </p:txBody>
      </p:sp>
      <p:sp>
        <p:nvSpPr>
          <p:cNvPr id="89" name="Google Shape;89;p9"/>
          <p:cNvSpPr txBox="1"/>
          <p:nvPr/>
        </p:nvSpPr>
        <p:spPr>
          <a:xfrm>
            <a:off x="3556719" y="3886200"/>
            <a:ext cx="36063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diplobacilli</a:t>
            </a:r>
            <a:r>
              <a:rPr lang="en-US" sz="2000"/>
              <a:t> (a coppie)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streptobacillii</a:t>
            </a:r>
            <a:r>
              <a:rPr lang="en-US" sz="2000"/>
              <a:t> (in catene)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pSp>
        <p:nvGrpSpPr>
          <p:cNvPr id="90" name="Google Shape;90;p9"/>
          <p:cNvGrpSpPr/>
          <p:nvPr/>
        </p:nvGrpSpPr>
        <p:grpSpPr>
          <a:xfrm>
            <a:off x="1707525" y="2258124"/>
            <a:ext cx="2060950" cy="1475700"/>
            <a:chOff x="1707525" y="1800924"/>
            <a:chExt cx="2060950" cy="1475700"/>
          </a:xfrm>
        </p:grpSpPr>
        <p:cxnSp>
          <p:nvCxnSpPr>
            <p:cNvPr id="91" name="Google Shape;91;p9"/>
            <p:cNvCxnSpPr>
              <a:stCxn id="92" idx="3"/>
              <a:endCxn id="93" idx="1"/>
            </p:cNvCxnSpPr>
            <p:nvPr/>
          </p:nvCxnSpPr>
          <p:spPr>
            <a:xfrm>
              <a:off x="1707525" y="1968575"/>
              <a:ext cx="1626900" cy="14400"/>
            </a:xfrm>
            <a:prstGeom prst="curvedConnector3">
              <a:avLst>
                <a:gd fmla="val 49998" name="adj1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3" name="Google Shape;93;p9"/>
            <p:cNvSpPr/>
            <p:nvPr/>
          </p:nvSpPr>
          <p:spPr>
            <a:xfrm>
              <a:off x="3334375" y="1800924"/>
              <a:ext cx="434100" cy="1475700"/>
            </a:xfrm>
            <a:prstGeom prst="leftBrace">
              <a:avLst>
                <a:gd fmla="val 8333" name="adj1"/>
                <a:gd fmla="val 12346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9"/>
          <p:cNvSpPr/>
          <p:nvPr/>
        </p:nvSpPr>
        <p:spPr>
          <a:xfrm>
            <a:off x="767025" y="2223275"/>
            <a:ext cx="9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767025" y="2628275"/>
            <a:ext cx="940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1707525" y="2830775"/>
            <a:ext cx="2060950" cy="1817175"/>
            <a:chOff x="1707525" y="2373575"/>
            <a:chExt cx="2060950" cy="1817175"/>
          </a:xfrm>
        </p:grpSpPr>
        <p:sp>
          <p:nvSpPr>
            <p:cNvPr id="96" name="Google Shape;96;p9"/>
            <p:cNvSpPr/>
            <p:nvPr/>
          </p:nvSpPr>
          <p:spPr>
            <a:xfrm>
              <a:off x="3334375" y="3504350"/>
              <a:ext cx="434100" cy="6864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7" name="Google Shape;97;p9"/>
            <p:cNvCxnSpPr>
              <a:stCxn id="94" idx="3"/>
              <a:endCxn id="96" idx="1"/>
            </p:cNvCxnSpPr>
            <p:nvPr/>
          </p:nvCxnSpPr>
          <p:spPr>
            <a:xfrm>
              <a:off x="1707525" y="2373575"/>
              <a:ext cx="1626900" cy="1473900"/>
            </a:xfrm>
            <a:prstGeom prst="bentConnector3">
              <a:avLst>
                <a:gd fmla="val 49998" name="adj1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-3809" l="0" r="0" t="0"/>
          <a:stretch/>
        </p:blipFill>
        <p:spPr>
          <a:xfrm>
            <a:off x="1675150" y="807475"/>
            <a:ext cx="5592350" cy="57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/>
          <p:nvPr/>
        </p:nvSpPr>
        <p:spPr>
          <a:xfrm>
            <a:off x="5876100" y="4249550"/>
            <a:ext cx="1314900" cy="304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struttura generale delle cellule procariotiche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7928700" y="2138350"/>
            <a:ext cx="10167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presenti in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tutti i batteri</a:t>
            </a:r>
            <a:endParaRPr sz="1800"/>
          </a:p>
        </p:txBody>
      </p:sp>
      <p:sp>
        <p:nvSpPr>
          <p:cNvPr id="111" name="Google Shape;111;p10"/>
          <p:cNvSpPr/>
          <p:nvPr/>
        </p:nvSpPr>
        <p:spPr>
          <a:xfrm>
            <a:off x="5876100" y="1346500"/>
            <a:ext cx="2052600" cy="2821200"/>
          </a:xfrm>
          <a:prstGeom prst="rightArrowCallout">
            <a:avLst>
              <a:gd fmla="val 10632" name="adj1"/>
              <a:gd fmla="val 13826" name="adj2"/>
              <a:gd fmla="val 17728" name="adj3"/>
              <a:gd fmla="val 64977" name="adj4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74025" y="3157675"/>
            <a:ext cx="10167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presenti in alcuni batteri</a:t>
            </a:r>
            <a:endParaRPr sz="1800"/>
          </a:p>
        </p:txBody>
      </p:sp>
      <p:sp>
        <p:nvSpPr>
          <p:cNvPr id="113" name="Google Shape;113;p10"/>
          <p:cNvSpPr/>
          <p:nvPr/>
        </p:nvSpPr>
        <p:spPr>
          <a:xfrm>
            <a:off x="1024600" y="2024875"/>
            <a:ext cx="2052600" cy="3503100"/>
          </a:xfrm>
          <a:prstGeom prst="leftArrowCallout">
            <a:avLst>
              <a:gd fmla="val 13041" name="adj1"/>
              <a:gd fmla="val 14274" name="adj2"/>
              <a:gd fmla="val 15975" name="adj3"/>
              <a:gd fmla="val 64977" name="adj4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 b="0" l="5289" r="50297" t="0"/>
          <a:stretch/>
        </p:blipFill>
        <p:spPr>
          <a:xfrm>
            <a:off x="5679900" y="5043650"/>
            <a:ext cx="2350276" cy="14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membrana cellulare dei procarioti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161700" y="974275"/>
            <a:ext cx="44103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Struttura di </a:t>
            </a:r>
            <a:r>
              <a:rPr b="1" i="1" lang="en-US" sz="2400"/>
              <a:t>Bacteria</a:t>
            </a:r>
            <a:endParaRPr b="1" i="1" sz="24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doppio strato di fosfolipidi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legame estere tra acidi grassi e glicerolo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SENZA colesterolo (sostituito da </a:t>
            </a:r>
            <a:r>
              <a:rPr i="1" lang="en-US" sz="2000"/>
              <a:t>opanoidi</a:t>
            </a:r>
            <a:r>
              <a:rPr lang="en-US" sz="2000"/>
              <a:t>, a struttura pentaciclica)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4">
            <a:alphaModFix/>
          </a:blip>
          <a:srcRect b="7604" l="57374" r="0" t="0"/>
          <a:stretch/>
        </p:blipFill>
        <p:spPr>
          <a:xfrm rot="5400000">
            <a:off x="1615937" y="2183900"/>
            <a:ext cx="1501850" cy="40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 txBox="1"/>
          <p:nvPr/>
        </p:nvSpPr>
        <p:spPr>
          <a:xfrm>
            <a:off x="4572000" y="974275"/>
            <a:ext cx="44103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Struttura di </a:t>
            </a:r>
            <a:r>
              <a:rPr b="1" i="1" lang="en-US" sz="2400">
                <a:solidFill>
                  <a:schemeClr val="dk1"/>
                </a:solidFill>
              </a:rPr>
              <a:t>Archaea</a:t>
            </a:r>
            <a:endParaRPr b="1" i="1" sz="2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singolo strato di fosfolipidi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legame etere tra acidi grassi e glicerolo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catene alifatiche </a:t>
            </a:r>
            <a:r>
              <a:rPr i="1" lang="en-US" sz="2000">
                <a:solidFill>
                  <a:schemeClr val="dk1"/>
                </a:solidFill>
              </a:rPr>
              <a:t>isoprenoidi</a:t>
            </a:r>
            <a:r>
              <a:rPr lang="en-US" sz="2000">
                <a:solidFill>
                  <a:schemeClr val="dk1"/>
                </a:solidFill>
              </a:rPr>
              <a:t> al posto degli acidi grassi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8" name="Google Shape;128;p11"/>
          <p:cNvPicPr preferRelativeResize="0"/>
          <p:nvPr/>
        </p:nvPicPr>
        <p:blipFill rotWithShape="1">
          <a:blip r:embed="rId4">
            <a:alphaModFix/>
          </a:blip>
          <a:srcRect b="7604" l="1253" r="54281" t="0"/>
          <a:stretch/>
        </p:blipFill>
        <p:spPr>
          <a:xfrm rot="5400000">
            <a:off x="6192574" y="2352999"/>
            <a:ext cx="1482675" cy="38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 rotWithShape="1">
          <a:blip r:embed="rId3">
            <a:alphaModFix/>
          </a:blip>
          <a:srcRect b="0" l="58532" r="0" t="0"/>
          <a:stretch/>
        </p:blipFill>
        <p:spPr>
          <a:xfrm>
            <a:off x="1269613" y="4912475"/>
            <a:ext cx="2194475" cy="14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membrana cellulare dei procarioti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161850" y="974275"/>
            <a:ext cx="8820300" cy="5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Funzioni aggiuntive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(rispetto alle membrane di cellule eucariotiche)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sede dei processi di formazione dell’energia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presenti pigmenti e trasportatori di elettroni per la fotosintesi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sintesi del peptidoglicano (fasi finali)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sede del complesso enzimatico per la replicazione del cromosoma batterico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ripartizione delle due molecole di DNA alle cellule figlie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regolazione del flusso di acqua (in batteri alofili)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comunicazione con altre cellule batteriche vicine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Funzione e struttura della parete cellulare nei procarioti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61850" y="1431475"/>
            <a:ext cx="8820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Caratteristiche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involucro rigido ma permeabile presente in tutte le cellule batteriche (eccetto micoplasmi e alcuni archebatteri).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porosa, elastica, resistente alla pressione osmotica.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costituita da </a:t>
            </a:r>
            <a:r>
              <a:rPr i="1" lang="en-US" sz="2400">
                <a:solidFill>
                  <a:schemeClr val="dk1"/>
                </a:solidFill>
              </a:rPr>
              <a:t>peptidoglicano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Funzioni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protezione da lisi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definizione della forma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determina caratteri antigenici e sensibilità verso agenti esterni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bersaglio di alcuni antibiotici e batteriofagi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