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0" r:id="rId5"/>
    <p:sldMasterId id="2147483651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{2D200454-40CA-4A62-9FC3-DE9A4176ACB9}">
      <p15:notesGuideLst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87009B29-BEF8-45AE-A598-78060FB54AC0}">
  <a:tblStyle styleId="{87009B29-BEF8-45AE-A598-78060FB54AC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3.xml"/><Relationship Id="rId42" Type="http://schemas.openxmlformats.org/officeDocument/2006/relationships/slide" Target="slides/slide35.xml"/><Relationship Id="rId41" Type="http://schemas.openxmlformats.org/officeDocument/2006/relationships/slide" Target="slides/slide34.xml"/><Relationship Id="rId44" Type="http://schemas.openxmlformats.org/officeDocument/2006/relationships/slide" Target="slides/slide37.xml"/><Relationship Id="rId43" Type="http://schemas.openxmlformats.org/officeDocument/2006/relationships/slide" Target="slides/slide36.xml"/><Relationship Id="rId46" Type="http://schemas.openxmlformats.org/officeDocument/2006/relationships/slide" Target="slides/slide39.xml"/><Relationship Id="rId45" Type="http://schemas.openxmlformats.org/officeDocument/2006/relationships/slide" Target="slides/slide3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48" Type="http://schemas.openxmlformats.org/officeDocument/2006/relationships/slide" Target="slides/slide41.xml"/><Relationship Id="rId47" Type="http://schemas.openxmlformats.org/officeDocument/2006/relationships/slide" Target="slides/slide40.xml"/><Relationship Id="rId49" Type="http://schemas.openxmlformats.org/officeDocument/2006/relationships/slide" Target="slides/slide42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33" Type="http://schemas.openxmlformats.org/officeDocument/2006/relationships/slide" Target="slides/slide26.xml"/><Relationship Id="rId32" Type="http://schemas.openxmlformats.org/officeDocument/2006/relationships/slide" Target="slides/slide25.xml"/><Relationship Id="rId35" Type="http://schemas.openxmlformats.org/officeDocument/2006/relationships/slide" Target="slides/slide28.xml"/><Relationship Id="rId34" Type="http://schemas.openxmlformats.org/officeDocument/2006/relationships/slide" Target="slides/slide27.xml"/><Relationship Id="rId37" Type="http://schemas.openxmlformats.org/officeDocument/2006/relationships/slide" Target="slides/slide30.xml"/><Relationship Id="rId36" Type="http://schemas.openxmlformats.org/officeDocument/2006/relationships/slide" Target="slides/slide29.xml"/><Relationship Id="rId39" Type="http://schemas.openxmlformats.org/officeDocument/2006/relationships/slide" Target="slides/slide32.xml"/><Relationship Id="rId38" Type="http://schemas.openxmlformats.org/officeDocument/2006/relationships/slide" Target="slides/slide31.xml"/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fmla="val 1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4;n"/>
          <p:cNvSpPr txBox="1"/>
          <p:nvPr/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5;n"/>
          <p:cNvSpPr txBox="1"/>
          <p:nvPr>
            <p:ph idx="10" type="dt"/>
          </p:nvPr>
        </p:nvSpPr>
        <p:spPr>
          <a:xfrm>
            <a:off x="3884612" y="0"/>
            <a:ext cx="2970212" cy="455612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" name="Google Shape;6;n"/>
          <p:cNvSpPr/>
          <p:nvPr>
            <p:ph idx="2" type="sldImg"/>
          </p:nvPr>
        </p:nvSpPr>
        <p:spPr>
          <a:xfrm>
            <a:off x="1143000" y="685800"/>
            <a:ext cx="4570412" cy="34274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600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7" name="Google Shape;7;n"/>
          <p:cNvSpPr txBox="1"/>
          <p:nvPr>
            <p:ph idx="1" type="body"/>
          </p:nvPr>
        </p:nvSpPr>
        <p:spPr>
          <a:xfrm>
            <a:off x="685800" y="4343400"/>
            <a:ext cx="5484812" cy="4113212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8" name="Google Shape;8;n"/>
          <p:cNvSpPr txBox="1"/>
          <p:nvPr/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9;n"/>
          <p:cNvSpPr txBox="1"/>
          <p:nvPr>
            <p:ph idx="12" type="sldNum"/>
          </p:nvPr>
        </p:nvSpPr>
        <p:spPr>
          <a:xfrm>
            <a:off x="3884612" y="8685212"/>
            <a:ext cx="2970212" cy="455612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:notes"/>
          <p:cNvSpPr txBox="1"/>
          <p:nvPr/>
        </p:nvSpPr>
        <p:spPr>
          <a:xfrm>
            <a:off x="3884612" y="0"/>
            <a:ext cx="2970212" cy="455612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13/11/11</a:t>
            </a:r>
            <a:endParaRPr/>
          </a:p>
        </p:txBody>
      </p:sp>
      <p:sp>
        <p:nvSpPr>
          <p:cNvPr id="32" name="Google Shape;32;p1:notes"/>
          <p:cNvSpPr txBox="1"/>
          <p:nvPr/>
        </p:nvSpPr>
        <p:spPr>
          <a:xfrm>
            <a:off x="3884612" y="8685212"/>
            <a:ext cx="2970212" cy="455612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33" name="Google Shape;33;p1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34" name="Google Shape;34;p1:notes"/>
          <p:cNvSpPr txBox="1"/>
          <p:nvPr/>
        </p:nvSpPr>
        <p:spPr>
          <a:xfrm>
            <a:off x="3886200" y="8685212"/>
            <a:ext cx="2963862" cy="449262"/>
          </a:xfrm>
          <a:prstGeom prst="rect">
            <a:avLst/>
          </a:prstGeom>
          <a:noFill/>
          <a:ln>
            <a:noFill/>
          </a:ln>
        </p:spPr>
        <p:txBody>
          <a:bodyPr anchorCtr="0" anchor="b" bIns="41025" lIns="78825" spcFirstLastPara="1" rIns="78825" wrap="square" tIns="41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mes New Roman"/>
              <a:buNone/>
            </a:pPr>
            <a:fld id="{00000000-1234-1234-1234-123412341234}" type="slidenum">
              <a:rPr b="0" i="0" lang="en-US" sz="11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35" name="Google Shape;35;p1:notes"/>
          <p:cNvSpPr txBox="1"/>
          <p:nvPr/>
        </p:nvSpPr>
        <p:spPr>
          <a:xfrm>
            <a:off x="1141412" y="685800"/>
            <a:ext cx="4570412" cy="3427412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1:notes"/>
          <p:cNvSpPr txBox="1"/>
          <p:nvPr>
            <p:ph idx="1" type="body"/>
          </p:nvPr>
        </p:nvSpPr>
        <p:spPr>
          <a:xfrm>
            <a:off x="914400" y="4343400"/>
            <a:ext cx="5014912" cy="4110037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miter lim="343597"/>
            <a:headEnd len="sm" w="sm" type="none"/>
            <a:tailEnd len="sm" w="sm" type="none"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1:notes"/>
          <p:cNvSpPr/>
          <p:nvPr>
            <p:ph idx="2" type="sldImg"/>
          </p:nvPr>
        </p:nvSpPr>
        <p:spPr>
          <a:xfrm>
            <a:off x="1143000" y="685800"/>
            <a:ext cx="4570412" cy="34274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6cb520db91_1_58:notes"/>
          <p:cNvSpPr txBox="1"/>
          <p:nvPr/>
        </p:nvSpPr>
        <p:spPr>
          <a:xfrm>
            <a:off x="3884612" y="0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13/11/11</a:t>
            </a:r>
            <a:endParaRPr/>
          </a:p>
        </p:txBody>
      </p:sp>
      <p:sp>
        <p:nvSpPr>
          <p:cNvPr id="158" name="Google Shape;158;g6cb520db91_1_58:notes"/>
          <p:cNvSpPr txBox="1"/>
          <p:nvPr/>
        </p:nvSpPr>
        <p:spPr>
          <a:xfrm>
            <a:off x="3884612" y="8685212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159" name="Google Shape;159;g6cb520db91_1_58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160" name="Google Shape;160;g6cb520db91_1_58:notes"/>
          <p:cNvSpPr txBox="1"/>
          <p:nvPr/>
        </p:nvSpPr>
        <p:spPr>
          <a:xfrm>
            <a:off x="3886200" y="8685212"/>
            <a:ext cx="2964000" cy="449400"/>
          </a:xfrm>
          <a:prstGeom prst="rect">
            <a:avLst/>
          </a:prstGeom>
          <a:noFill/>
          <a:ln>
            <a:noFill/>
          </a:ln>
        </p:spPr>
        <p:txBody>
          <a:bodyPr anchorCtr="0" anchor="b" bIns="41025" lIns="78825" spcFirstLastPara="1" rIns="78825" wrap="square" tIns="41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mes New Roman"/>
              <a:buNone/>
            </a:pPr>
            <a:fld id="{00000000-1234-1234-1234-123412341234}" type="slidenum">
              <a:rPr b="0" i="0" lang="en-US" sz="11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161" name="Google Shape;161;g6cb520db91_1_58:notes"/>
          <p:cNvSpPr txBox="1"/>
          <p:nvPr/>
        </p:nvSpPr>
        <p:spPr>
          <a:xfrm>
            <a:off x="1143000" y="685800"/>
            <a:ext cx="4573500" cy="3429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g6cb520db91_1_58:notes"/>
          <p:cNvSpPr txBox="1"/>
          <p:nvPr>
            <p:ph idx="1" type="body"/>
          </p:nvPr>
        </p:nvSpPr>
        <p:spPr>
          <a:xfrm>
            <a:off x="914400" y="4343400"/>
            <a:ext cx="5014800" cy="410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g6cb520db91_1_58:notes"/>
          <p:cNvSpPr/>
          <p:nvPr>
            <p:ph idx="2" type="sldImg"/>
          </p:nvPr>
        </p:nvSpPr>
        <p:spPr>
          <a:xfrm>
            <a:off x="1143000" y="685800"/>
            <a:ext cx="4570500" cy="342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6cb520db91_1_68:notes"/>
          <p:cNvSpPr txBox="1"/>
          <p:nvPr/>
        </p:nvSpPr>
        <p:spPr>
          <a:xfrm>
            <a:off x="3884612" y="0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13/11/11</a:t>
            </a:r>
            <a:endParaRPr/>
          </a:p>
        </p:txBody>
      </p:sp>
      <p:sp>
        <p:nvSpPr>
          <p:cNvPr id="171" name="Google Shape;171;g6cb520db91_1_68:notes"/>
          <p:cNvSpPr txBox="1"/>
          <p:nvPr/>
        </p:nvSpPr>
        <p:spPr>
          <a:xfrm>
            <a:off x="3884612" y="8685212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172" name="Google Shape;172;g6cb520db91_1_68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173" name="Google Shape;173;g6cb520db91_1_68:notes"/>
          <p:cNvSpPr txBox="1"/>
          <p:nvPr/>
        </p:nvSpPr>
        <p:spPr>
          <a:xfrm>
            <a:off x="3886200" y="8685212"/>
            <a:ext cx="2964000" cy="449400"/>
          </a:xfrm>
          <a:prstGeom prst="rect">
            <a:avLst/>
          </a:prstGeom>
          <a:noFill/>
          <a:ln>
            <a:noFill/>
          </a:ln>
        </p:spPr>
        <p:txBody>
          <a:bodyPr anchorCtr="0" anchor="b" bIns="41025" lIns="78825" spcFirstLastPara="1" rIns="78825" wrap="square" tIns="41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mes New Roman"/>
              <a:buNone/>
            </a:pPr>
            <a:fld id="{00000000-1234-1234-1234-123412341234}" type="slidenum">
              <a:rPr b="0" i="0" lang="en-US" sz="11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174" name="Google Shape;174;g6cb520db91_1_68:notes"/>
          <p:cNvSpPr txBox="1"/>
          <p:nvPr/>
        </p:nvSpPr>
        <p:spPr>
          <a:xfrm>
            <a:off x="1143000" y="685800"/>
            <a:ext cx="4573500" cy="3429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g6cb520db91_1_68:notes"/>
          <p:cNvSpPr txBox="1"/>
          <p:nvPr>
            <p:ph idx="1" type="body"/>
          </p:nvPr>
        </p:nvSpPr>
        <p:spPr>
          <a:xfrm>
            <a:off x="914400" y="4343400"/>
            <a:ext cx="5014800" cy="410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g6cb520db91_1_68:notes"/>
          <p:cNvSpPr/>
          <p:nvPr>
            <p:ph idx="2" type="sldImg"/>
          </p:nvPr>
        </p:nvSpPr>
        <p:spPr>
          <a:xfrm>
            <a:off x="1143000" y="685800"/>
            <a:ext cx="4570500" cy="342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6cb520db91_1_78:notes"/>
          <p:cNvSpPr txBox="1"/>
          <p:nvPr/>
        </p:nvSpPr>
        <p:spPr>
          <a:xfrm>
            <a:off x="3884612" y="0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13/11/11</a:t>
            </a:r>
            <a:endParaRPr/>
          </a:p>
        </p:txBody>
      </p:sp>
      <p:sp>
        <p:nvSpPr>
          <p:cNvPr id="184" name="Google Shape;184;g6cb520db91_1_78:notes"/>
          <p:cNvSpPr txBox="1"/>
          <p:nvPr/>
        </p:nvSpPr>
        <p:spPr>
          <a:xfrm>
            <a:off x="3884612" y="8685212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185" name="Google Shape;185;g6cb520db91_1_78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186" name="Google Shape;186;g6cb520db91_1_78:notes"/>
          <p:cNvSpPr txBox="1"/>
          <p:nvPr/>
        </p:nvSpPr>
        <p:spPr>
          <a:xfrm>
            <a:off x="3886200" y="8685212"/>
            <a:ext cx="2964000" cy="449400"/>
          </a:xfrm>
          <a:prstGeom prst="rect">
            <a:avLst/>
          </a:prstGeom>
          <a:noFill/>
          <a:ln>
            <a:noFill/>
          </a:ln>
        </p:spPr>
        <p:txBody>
          <a:bodyPr anchorCtr="0" anchor="b" bIns="41025" lIns="78825" spcFirstLastPara="1" rIns="78825" wrap="square" tIns="41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mes New Roman"/>
              <a:buNone/>
            </a:pPr>
            <a:fld id="{00000000-1234-1234-1234-123412341234}" type="slidenum">
              <a:rPr b="0" i="0" lang="en-US" sz="11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187" name="Google Shape;187;g6cb520db91_1_78:notes"/>
          <p:cNvSpPr txBox="1"/>
          <p:nvPr/>
        </p:nvSpPr>
        <p:spPr>
          <a:xfrm>
            <a:off x="1143000" y="685800"/>
            <a:ext cx="4573500" cy="3429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g6cb520db91_1_78:notes"/>
          <p:cNvSpPr txBox="1"/>
          <p:nvPr>
            <p:ph idx="1" type="body"/>
          </p:nvPr>
        </p:nvSpPr>
        <p:spPr>
          <a:xfrm>
            <a:off x="914400" y="4343400"/>
            <a:ext cx="5014800" cy="410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g6cb520db91_1_78:notes"/>
          <p:cNvSpPr/>
          <p:nvPr>
            <p:ph idx="2" type="sldImg"/>
          </p:nvPr>
        </p:nvSpPr>
        <p:spPr>
          <a:xfrm>
            <a:off x="1143000" y="685800"/>
            <a:ext cx="4570500" cy="342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6cb520db91_1_98:notes"/>
          <p:cNvSpPr txBox="1"/>
          <p:nvPr/>
        </p:nvSpPr>
        <p:spPr>
          <a:xfrm>
            <a:off x="3884612" y="0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13/11/11</a:t>
            </a:r>
            <a:endParaRPr/>
          </a:p>
        </p:txBody>
      </p:sp>
      <p:sp>
        <p:nvSpPr>
          <p:cNvPr id="195" name="Google Shape;195;g6cb520db91_1_98:notes"/>
          <p:cNvSpPr txBox="1"/>
          <p:nvPr/>
        </p:nvSpPr>
        <p:spPr>
          <a:xfrm>
            <a:off x="3884612" y="8685212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196" name="Google Shape;196;g6cb520db91_1_98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197" name="Google Shape;197;g6cb520db91_1_98:notes"/>
          <p:cNvSpPr txBox="1"/>
          <p:nvPr/>
        </p:nvSpPr>
        <p:spPr>
          <a:xfrm>
            <a:off x="3886200" y="8685212"/>
            <a:ext cx="2964000" cy="449400"/>
          </a:xfrm>
          <a:prstGeom prst="rect">
            <a:avLst/>
          </a:prstGeom>
          <a:noFill/>
          <a:ln>
            <a:noFill/>
          </a:ln>
        </p:spPr>
        <p:txBody>
          <a:bodyPr anchorCtr="0" anchor="b" bIns="41025" lIns="78825" spcFirstLastPara="1" rIns="78825" wrap="square" tIns="41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mes New Roman"/>
              <a:buNone/>
            </a:pPr>
            <a:fld id="{00000000-1234-1234-1234-123412341234}" type="slidenum">
              <a:rPr b="0" i="0" lang="en-US" sz="11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198" name="Google Shape;198;g6cb520db91_1_98:notes"/>
          <p:cNvSpPr txBox="1"/>
          <p:nvPr/>
        </p:nvSpPr>
        <p:spPr>
          <a:xfrm>
            <a:off x="1143000" y="685800"/>
            <a:ext cx="4573500" cy="3429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g6cb520db91_1_98:notes"/>
          <p:cNvSpPr txBox="1"/>
          <p:nvPr>
            <p:ph idx="1" type="body"/>
          </p:nvPr>
        </p:nvSpPr>
        <p:spPr>
          <a:xfrm>
            <a:off x="914400" y="4343400"/>
            <a:ext cx="5014800" cy="410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g6cb520db91_1_98:notes"/>
          <p:cNvSpPr/>
          <p:nvPr>
            <p:ph idx="2" type="sldImg"/>
          </p:nvPr>
        </p:nvSpPr>
        <p:spPr>
          <a:xfrm>
            <a:off x="1143000" y="685800"/>
            <a:ext cx="4570500" cy="342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6cb0eb0b04_0_40:notes"/>
          <p:cNvSpPr txBox="1"/>
          <p:nvPr/>
        </p:nvSpPr>
        <p:spPr>
          <a:xfrm>
            <a:off x="3884612" y="0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13/11/11</a:t>
            </a:r>
            <a:endParaRPr/>
          </a:p>
        </p:txBody>
      </p:sp>
      <p:sp>
        <p:nvSpPr>
          <p:cNvPr id="208" name="Google Shape;208;g6cb0eb0b04_0_40:notes"/>
          <p:cNvSpPr txBox="1"/>
          <p:nvPr/>
        </p:nvSpPr>
        <p:spPr>
          <a:xfrm>
            <a:off x="3884612" y="8685212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209" name="Google Shape;209;g6cb0eb0b04_0_40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10" name="Google Shape;210;g6cb0eb0b04_0_40:notes"/>
          <p:cNvSpPr txBox="1"/>
          <p:nvPr/>
        </p:nvSpPr>
        <p:spPr>
          <a:xfrm>
            <a:off x="3886200" y="8685212"/>
            <a:ext cx="2964000" cy="449400"/>
          </a:xfrm>
          <a:prstGeom prst="rect">
            <a:avLst/>
          </a:prstGeom>
          <a:noFill/>
          <a:ln>
            <a:noFill/>
          </a:ln>
        </p:spPr>
        <p:txBody>
          <a:bodyPr anchorCtr="0" anchor="b" bIns="41025" lIns="78825" spcFirstLastPara="1" rIns="78825" wrap="square" tIns="41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mes New Roman"/>
              <a:buNone/>
            </a:pPr>
            <a:fld id="{00000000-1234-1234-1234-123412341234}" type="slidenum">
              <a:rPr b="0" i="0" lang="en-US" sz="11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11" name="Google Shape;211;g6cb0eb0b04_0_40:notes"/>
          <p:cNvSpPr txBox="1"/>
          <p:nvPr/>
        </p:nvSpPr>
        <p:spPr>
          <a:xfrm>
            <a:off x="1143000" y="685800"/>
            <a:ext cx="4573500" cy="3429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g6cb0eb0b04_0_40:notes"/>
          <p:cNvSpPr txBox="1"/>
          <p:nvPr>
            <p:ph idx="1" type="body"/>
          </p:nvPr>
        </p:nvSpPr>
        <p:spPr>
          <a:xfrm>
            <a:off x="914400" y="4343400"/>
            <a:ext cx="5014800" cy="410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g6cb0eb0b04_0_40:notes"/>
          <p:cNvSpPr/>
          <p:nvPr>
            <p:ph idx="2" type="sldImg"/>
          </p:nvPr>
        </p:nvSpPr>
        <p:spPr>
          <a:xfrm>
            <a:off x="1143000" y="685800"/>
            <a:ext cx="4570500" cy="342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6cb520db91_1_127:notes"/>
          <p:cNvSpPr txBox="1"/>
          <p:nvPr/>
        </p:nvSpPr>
        <p:spPr>
          <a:xfrm>
            <a:off x="3884612" y="0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13/11/11</a:t>
            </a:r>
            <a:endParaRPr/>
          </a:p>
        </p:txBody>
      </p:sp>
      <p:sp>
        <p:nvSpPr>
          <p:cNvPr id="219" name="Google Shape;219;g6cb520db91_1_127:notes"/>
          <p:cNvSpPr txBox="1"/>
          <p:nvPr/>
        </p:nvSpPr>
        <p:spPr>
          <a:xfrm>
            <a:off x="3884612" y="8685212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220" name="Google Shape;220;g6cb520db91_1_127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21" name="Google Shape;221;g6cb520db91_1_127:notes"/>
          <p:cNvSpPr txBox="1"/>
          <p:nvPr/>
        </p:nvSpPr>
        <p:spPr>
          <a:xfrm>
            <a:off x="3886200" y="8685212"/>
            <a:ext cx="2964000" cy="449400"/>
          </a:xfrm>
          <a:prstGeom prst="rect">
            <a:avLst/>
          </a:prstGeom>
          <a:noFill/>
          <a:ln>
            <a:noFill/>
          </a:ln>
        </p:spPr>
        <p:txBody>
          <a:bodyPr anchorCtr="0" anchor="b" bIns="41025" lIns="78825" spcFirstLastPara="1" rIns="78825" wrap="square" tIns="41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mes New Roman"/>
              <a:buNone/>
            </a:pPr>
            <a:fld id="{00000000-1234-1234-1234-123412341234}" type="slidenum">
              <a:rPr b="0" i="0" lang="en-US" sz="11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22" name="Google Shape;222;g6cb520db91_1_127:notes"/>
          <p:cNvSpPr txBox="1"/>
          <p:nvPr/>
        </p:nvSpPr>
        <p:spPr>
          <a:xfrm>
            <a:off x="1143000" y="685800"/>
            <a:ext cx="4573500" cy="3429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g6cb520db91_1_127:notes"/>
          <p:cNvSpPr txBox="1"/>
          <p:nvPr>
            <p:ph idx="1" type="body"/>
          </p:nvPr>
        </p:nvSpPr>
        <p:spPr>
          <a:xfrm>
            <a:off x="914400" y="4343400"/>
            <a:ext cx="5014800" cy="410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g6cb520db91_1_127:notes"/>
          <p:cNvSpPr/>
          <p:nvPr>
            <p:ph idx="2" type="sldImg"/>
          </p:nvPr>
        </p:nvSpPr>
        <p:spPr>
          <a:xfrm>
            <a:off x="1143000" y="685800"/>
            <a:ext cx="4570500" cy="342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6cb520db91_1_152:notes"/>
          <p:cNvSpPr txBox="1"/>
          <p:nvPr/>
        </p:nvSpPr>
        <p:spPr>
          <a:xfrm>
            <a:off x="3884612" y="0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13/11/11</a:t>
            </a:r>
            <a:endParaRPr/>
          </a:p>
        </p:txBody>
      </p:sp>
      <p:sp>
        <p:nvSpPr>
          <p:cNvPr id="232" name="Google Shape;232;g6cb520db91_1_152:notes"/>
          <p:cNvSpPr txBox="1"/>
          <p:nvPr/>
        </p:nvSpPr>
        <p:spPr>
          <a:xfrm>
            <a:off x="3884612" y="8685212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233" name="Google Shape;233;g6cb520db91_1_152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34" name="Google Shape;234;g6cb520db91_1_152:notes"/>
          <p:cNvSpPr txBox="1"/>
          <p:nvPr/>
        </p:nvSpPr>
        <p:spPr>
          <a:xfrm>
            <a:off x="3886200" y="8685212"/>
            <a:ext cx="2964000" cy="449400"/>
          </a:xfrm>
          <a:prstGeom prst="rect">
            <a:avLst/>
          </a:prstGeom>
          <a:noFill/>
          <a:ln>
            <a:noFill/>
          </a:ln>
        </p:spPr>
        <p:txBody>
          <a:bodyPr anchorCtr="0" anchor="b" bIns="41025" lIns="78825" spcFirstLastPara="1" rIns="78825" wrap="square" tIns="41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mes New Roman"/>
              <a:buNone/>
            </a:pPr>
            <a:fld id="{00000000-1234-1234-1234-123412341234}" type="slidenum">
              <a:rPr b="0" i="0" lang="en-US" sz="11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35" name="Google Shape;235;g6cb520db91_1_152:notes"/>
          <p:cNvSpPr txBox="1"/>
          <p:nvPr/>
        </p:nvSpPr>
        <p:spPr>
          <a:xfrm>
            <a:off x="1143000" y="685800"/>
            <a:ext cx="4573500" cy="3429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g6cb520db91_1_152:notes"/>
          <p:cNvSpPr txBox="1"/>
          <p:nvPr>
            <p:ph idx="1" type="body"/>
          </p:nvPr>
        </p:nvSpPr>
        <p:spPr>
          <a:xfrm>
            <a:off x="914400" y="4343400"/>
            <a:ext cx="5014800" cy="410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g6cb520db91_1_152:notes"/>
          <p:cNvSpPr/>
          <p:nvPr>
            <p:ph idx="2" type="sldImg"/>
          </p:nvPr>
        </p:nvSpPr>
        <p:spPr>
          <a:xfrm>
            <a:off x="1143000" y="685800"/>
            <a:ext cx="4570500" cy="342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6cb520db91_1_165:notes"/>
          <p:cNvSpPr txBox="1"/>
          <p:nvPr/>
        </p:nvSpPr>
        <p:spPr>
          <a:xfrm>
            <a:off x="3884612" y="0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13/11/11</a:t>
            </a:r>
            <a:endParaRPr/>
          </a:p>
        </p:txBody>
      </p:sp>
      <p:sp>
        <p:nvSpPr>
          <p:cNvPr id="246" name="Google Shape;246;g6cb520db91_1_165:notes"/>
          <p:cNvSpPr txBox="1"/>
          <p:nvPr/>
        </p:nvSpPr>
        <p:spPr>
          <a:xfrm>
            <a:off x="3884612" y="8685212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247" name="Google Shape;247;g6cb520db91_1_165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48" name="Google Shape;248;g6cb520db91_1_165:notes"/>
          <p:cNvSpPr txBox="1"/>
          <p:nvPr/>
        </p:nvSpPr>
        <p:spPr>
          <a:xfrm>
            <a:off x="3886200" y="8685212"/>
            <a:ext cx="2964000" cy="449400"/>
          </a:xfrm>
          <a:prstGeom prst="rect">
            <a:avLst/>
          </a:prstGeom>
          <a:noFill/>
          <a:ln>
            <a:noFill/>
          </a:ln>
        </p:spPr>
        <p:txBody>
          <a:bodyPr anchorCtr="0" anchor="b" bIns="41025" lIns="78825" spcFirstLastPara="1" rIns="78825" wrap="square" tIns="41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mes New Roman"/>
              <a:buNone/>
            </a:pPr>
            <a:fld id="{00000000-1234-1234-1234-123412341234}" type="slidenum">
              <a:rPr b="0" i="0" lang="en-US" sz="11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49" name="Google Shape;249;g6cb520db91_1_165:notes"/>
          <p:cNvSpPr txBox="1"/>
          <p:nvPr/>
        </p:nvSpPr>
        <p:spPr>
          <a:xfrm>
            <a:off x="1143000" y="685800"/>
            <a:ext cx="4573500" cy="3429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g6cb520db91_1_165:notes"/>
          <p:cNvSpPr txBox="1"/>
          <p:nvPr>
            <p:ph idx="1" type="body"/>
          </p:nvPr>
        </p:nvSpPr>
        <p:spPr>
          <a:xfrm>
            <a:off x="914400" y="4343400"/>
            <a:ext cx="5014800" cy="410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g6cb520db91_1_165:notes"/>
          <p:cNvSpPr/>
          <p:nvPr>
            <p:ph idx="2" type="sldImg"/>
          </p:nvPr>
        </p:nvSpPr>
        <p:spPr>
          <a:xfrm>
            <a:off x="1143000" y="685800"/>
            <a:ext cx="4570500" cy="342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6cb0eb0b04_0_50:notes"/>
          <p:cNvSpPr txBox="1"/>
          <p:nvPr/>
        </p:nvSpPr>
        <p:spPr>
          <a:xfrm>
            <a:off x="3884612" y="0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13/11/11</a:t>
            </a:r>
            <a:endParaRPr/>
          </a:p>
        </p:txBody>
      </p:sp>
      <p:sp>
        <p:nvSpPr>
          <p:cNvPr id="257" name="Google Shape;257;g6cb0eb0b04_0_50:notes"/>
          <p:cNvSpPr txBox="1"/>
          <p:nvPr/>
        </p:nvSpPr>
        <p:spPr>
          <a:xfrm>
            <a:off x="3884612" y="8685212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258" name="Google Shape;258;g6cb0eb0b04_0_50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59" name="Google Shape;259;g6cb0eb0b04_0_50:notes"/>
          <p:cNvSpPr txBox="1"/>
          <p:nvPr/>
        </p:nvSpPr>
        <p:spPr>
          <a:xfrm>
            <a:off x="3886200" y="8685212"/>
            <a:ext cx="2964000" cy="449400"/>
          </a:xfrm>
          <a:prstGeom prst="rect">
            <a:avLst/>
          </a:prstGeom>
          <a:noFill/>
          <a:ln>
            <a:noFill/>
          </a:ln>
        </p:spPr>
        <p:txBody>
          <a:bodyPr anchorCtr="0" anchor="b" bIns="41025" lIns="78825" spcFirstLastPara="1" rIns="78825" wrap="square" tIns="41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mes New Roman"/>
              <a:buNone/>
            </a:pPr>
            <a:fld id="{00000000-1234-1234-1234-123412341234}" type="slidenum">
              <a:rPr b="0" i="0" lang="en-US" sz="11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60" name="Google Shape;260;g6cb0eb0b04_0_50:notes"/>
          <p:cNvSpPr txBox="1"/>
          <p:nvPr/>
        </p:nvSpPr>
        <p:spPr>
          <a:xfrm>
            <a:off x="1143000" y="685800"/>
            <a:ext cx="4573500" cy="3429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g6cb0eb0b04_0_50:notes"/>
          <p:cNvSpPr txBox="1"/>
          <p:nvPr>
            <p:ph idx="1" type="body"/>
          </p:nvPr>
        </p:nvSpPr>
        <p:spPr>
          <a:xfrm>
            <a:off x="914400" y="4343400"/>
            <a:ext cx="5014800" cy="410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g6cb0eb0b04_0_50:notes"/>
          <p:cNvSpPr/>
          <p:nvPr>
            <p:ph idx="2" type="sldImg"/>
          </p:nvPr>
        </p:nvSpPr>
        <p:spPr>
          <a:xfrm>
            <a:off x="1143000" y="685800"/>
            <a:ext cx="4570500" cy="342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6cb520db91_1_182:notes"/>
          <p:cNvSpPr txBox="1"/>
          <p:nvPr/>
        </p:nvSpPr>
        <p:spPr>
          <a:xfrm>
            <a:off x="3884612" y="0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13/11/11</a:t>
            </a:r>
            <a:endParaRPr/>
          </a:p>
        </p:txBody>
      </p:sp>
      <p:sp>
        <p:nvSpPr>
          <p:cNvPr id="269" name="Google Shape;269;g6cb520db91_1_182:notes"/>
          <p:cNvSpPr txBox="1"/>
          <p:nvPr/>
        </p:nvSpPr>
        <p:spPr>
          <a:xfrm>
            <a:off x="3884612" y="8685212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270" name="Google Shape;270;g6cb520db91_1_182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71" name="Google Shape;271;g6cb520db91_1_182:notes"/>
          <p:cNvSpPr txBox="1"/>
          <p:nvPr/>
        </p:nvSpPr>
        <p:spPr>
          <a:xfrm>
            <a:off x="3886200" y="8685212"/>
            <a:ext cx="2964000" cy="449400"/>
          </a:xfrm>
          <a:prstGeom prst="rect">
            <a:avLst/>
          </a:prstGeom>
          <a:noFill/>
          <a:ln>
            <a:noFill/>
          </a:ln>
        </p:spPr>
        <p:txBody>
          <a:bodyPr anchorCtr="0" anchor="b" bIns="41025" lIns="78825" spcFirstLastPara="1" rIns="78825" wrap="square" tIns="41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mes New Roman"/>
              <a:buNone/>
            </a:pPr>
            <a:fld id="{00000000-1234-1234-1234-123412341234}" type="slidenum">
              <a:rPr b="0" i="0" lang="en-US" sz="11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72" name="Google Shape;272;g6cb520db91_1_182:notes"/>
          <p:cNvSpPr txBox="1"/>
          <p:nvPr/>
        </p:nvSpPr>
        <p:spPr>
          <a:xfrm>
            <a:off x="1143000" y="685800"/>
            <a:ext cx="4573500" cy="3429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g6cb520db91_1_182:notes"/>
          <p:cNvSpPr txBox="1"/>
          <p:nvPr>
            <p:ph idx="1" type="body"/>
          </p:nvPr>
        </p:nvSpPr>
        <p:spPr>
          <a:xfrm>
            <a:off x="914400" y="4343400"/>
            <a:ext cx="5014800" cy="410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g6cb520db91_1_182:notes"/>
          <p:cNvSpPr/>
          <p:nvPr>
            <p:ph idx="2" type="sldImg"/>
          </p:nvPr>
        </p:nvSpPr>
        <p:spPr>
          <a:xfrm>
            <a:off x="1143000" y="685800"/>
            <a:ext cx="4570500" cy="342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:notes"/>
          <p:cNvSpPr txBox="1"/>
          <p:nvPr/>
        </p:nvSpPr>
        <p:spPr>
          <a:xfrm>
            <a:off x="3884612" y="0"/>
            <a:ext cx="2970212" cy="455612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13/11/11</a:t>
            </a:r>
            <a:endParaRPr/>
          </a:p>
        </p:txBody>
      </p:sp>
      <p:sp>
        <p:nvSpPr>
          <p:cNvPr id="43" name="Google Shape;43;p2:notes"/>
          <p:cNvSpPr txBox="1"/>
          <p:nvPr/>
        </p:nvSpPr>
        <p:spPr>
          <a:xfrm>
            <a:off x="3884612" y="8685212"/>
            <a:ext cx="2970212" cy="455612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44" name="Google Shape;44;p2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45" name="Google Shape;45;p2:notes"/>
          <p:cNvSpPr txBox="1"/>
          <p:nvPr/>
        </p:nvSpPr>
        <p:spPr>
          <a:xfrm>
            <a:off x="3886200" y="8685212"/>
            <a:ext cx="2963862" cy="449262"/>
          </a:xfrm>
          <a:prstGeom prst="rect">
            <a:avLst/>
          </a:prstGeom>
          <a:noFill/>
          <a:ln>
            <a:noFill/>
          </a:ln>
        </p:spPr>
        <p:txBody>
          <a:bodyPr anchorCtr="0" anchor="b" bIns="41025" lIns="78825" spcFirstLastPara="1" rIns="78825" wrap="square" tIns="41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mes New Roman"/>
              <a:buNone/>
            </a:pPr>
            <a:fld id="{00000000-1234-1234-1234-123412341234}" type="slidenum">
              <a:rPr b="0" i="0" lang="en-US" sz="11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46" name="Google Shape;46;p2:notes"/>
          <p:cNvSpPr txBox="1"/>
          <p:nvPr/>
        </p:nvSpPr>
        <p:spPr>
          <a:xfrm>
            <a:off x="1143000" y="685800"/>
            <a:ext cx="4573587" cy="3429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2:notes"/>
          <p:cNvSpPr txBox="1"/>
          <p:nvPr>
            <p:ph idx="1" type="body"/>
          </p:nvPr>
        </p:nvSpPr>
        <p:spPr>
          <a:xfrm>
            <a:off x="914400" y="4343400"/>
            <a:ext cx="5014912" cy="410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2:notes"/>
          <p:cNvSpPr/>
          <p:nvPr>
            <p:ph idx="2" type="sldImg"/>
          </p:nvPr>
        </p:nvSpPr>
        <p:spPr>
          <a:xfrm>
            <a:off x="1143000" y="685800"/>
            <a:ext cx="4570412" cy="34274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6cb0eb0b04_0_60:notes"/>
          <p:cNvSpPr txBox="1"/>
          <p:nvPr/>
        </p:nvSpPr>
        <p:spPr>
          <a:xfrm>
            <a:off x="3884612" y="0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13/11/11</a:t>
            </a:r>
            <a:endParaRPr/>
          </a:p>
        </p:txBody>
      </p:sp>
      <p:sp>
        <p:nvSpPr>
          <p:cNvPr id="283" name="Google Shape;283;g6cb0eb0b04_0_60:notes"/>
          <p:cNvSpPr txBox="1"/>
          <p:nvPr/>
        </p:nvSpPr>
        <p:spPr>
          <a:xfrm>
            <a:off x="3884612" y="8685212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284" name="Google Shape;284;g6cb0eb0b04_0_60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85" name="Google Shape;285;g6cb0eb0b04_0_60:notes"/>
          <p:cNvSpPr txBox="1"/>
          <p:nvPr/>
        </p:nvSpPr>
        <p:spPr>
          <a:xfrm>
            <a:off x="3886200" y="8685212"/>
            <a:ext cx="2964000" cy="449400"/>
          </a:xfrm>
          <a:prstGeom prst="rect">
            <a:avLst/>
          </a:prstGeom>
          <a:noFill/>
          <a:ln>
            <a:noFill/>
          </a:ln>
        </p:spPr>
        <p:txBody>
          <a:bodyPr anchorCtr="0" anchor="b" bIns="41025" lIns="78825" spcFirstLastPara="1" rIns="78825" wrap="square" tIns="41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mes New Roman"/>
              <a:buNone/>
            </a:pPr>
            <a:fld id="{00000000-1234-1234-1234-123412341234}" type="slidenum">
              <a:rPr b="0" i="0" lang="en-US" sz="11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86" name="Google Shape;286;g6cb0eb0b04_0_60:notes"/>
          <p:cNvSpPr txBox="1"/>
          <p:nvPr/>
        </p:nvSpPr>
        <p:spPr>
          <a:xfrm>
            <a:off x="1143000" y="685800"/>
            <a:ext cx="4573500" cy="3429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g6cb0eb0b04_0_60:notes"/>
          <p:cNvSpPr txBox="1"/>
          <p:nvPr>
            <p:ph idx="1" type="body"/>
          </p:nvPr>
        </p:nvSpPr>
        <p:spPr>
          <a:xfrm>
            <a:off x="914400" y="4343400"/>
            <a:ext cx="5014800" cy="410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g6cb0eb0b04_0_60:notes"/>
          <p:cNvSpPr/>
          <p:nvPr>
            <p:ph idx="2" type="sldImg"/>
          </p:nvPr>
        </p:nvSpPr>
        <p:spPr>
          <a:xfrm>
            <a:off x="1143000" y="685800"/>
            <a:ext cx="4570500" cy="342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6cb0eb0b04_0_70:notes"/>
          <p:cNvSpPr txBox="1"/>
          <p:nvPr/>
        </p:nvSpPr>
        <p:spPr>
          <a:xfrm>
            <a:off x="3884612" y="0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13/11/11</a:t>
            </a:r>
            <a:endParaRPr/>
          </a:p>
        </p:txBody>
      </p:sp>
      <p:sp>
        <p:nvSpPr>
          <p:cNvPr id="307" name="Google Shape;307;g6cb0eb0b04_0_70:notes"/>
          <p:cNvSpPr txBox="1"/>
          <p:nvPr/>
        </p:nvSpPr>
        <p:spPr>
          <a:xfrm>
            <a:off x="3884612" y="8685212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308" name="Google Shape;308;g6cb0eb0b04_0_70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309" name="Google Shape;309;g6cb0eb0b04_0_70:notes"/>
          <p:cNvSpPr txBox="1"/>
          <p:nvPr/>
        </p:nvSpPr>
        <p:spPr>
          <a:xfrm>
            <a:off x="3886200" y="8685212"/>
            <a:ext cx="2964000" cy="449400"/>
          </a:xfrm>
          <a:prstGeom prst="rect">
            <a:avLst/>
          </a:prstGeom>
          <a:noFill/>
          <a:ln>
            <a:noFill/>
          </a:ln>
        </p:spPr>
        <p:txBody>
          <a:bodyPr anchorCtr="0" anchor="b" bIns="41025" lIns="78825" spcFirstLastPara="1" rIns="78825" wrap="square" tIns="41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mes New Roman"/>
              <a:buNone/>
            </a:pPr>
            <a:fld id="{00000000-1234-1234-1234-123412341234}" type="slidenum">
              <a:rPr b="0" i="0" lang="en-US" sz="11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310" name="Google Shape;310;g6cb0eb0b04_0_70:notes"/>
          <p:cNvSpPr txBox="1"/>
          <p:nvPr/>
        </p:nvSpPr>
        <p:spPr>
          <a:xfrm>
            <a:off x="1143000" y="685800"/>
            <a:ext cx="4573500" cy="3429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g6cb0eb0b04_0_70:notes"/>
          <p:cNvSpPr txBox="1"/>
          <p:nvPr>
            <p:ph idx="1" type="body"/>
          </p:nvPr>
        </p:nvSpPr>
        <p:spPr>
          <a:xfrm>
            <a:off x="914400" y="4343400"/>
            <a:ext cx="5014800" cy="410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g6cb0eb0b04_0_70:notes"/>
          <p:cNvSpPr/>
          <p:nvPr>
            <p:ph idx="2" type="sldImg"/>
          </p:nvPr>
        </p:nvSpPr>
        <p:spPr>
          <a:xfrm>
            <a:off x="1143000" y="685800"/>
            <a:ext cx="4570500" cy="342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6cc2353c13_0_17:notes"/>
          <p:cNvSpPr txBox="1"/>
          <p:nvPr/>
        </p:nvSpPr>
        <p:spPr>
          <a:xfrm>
            <a:off x="3884612" y="0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13/11/11</a:t>
            </a:r>
            <a:endParaRPr/>
          </a:p>
        </p:txBody>
      </p:sp>
      <p:sp>
        <p:nvSpPr>
          <p:cNvPr id="325" name="Google Shape;325;g6cc2353c13_0_17:notes"/>
          <p:cNvSpPr txBox="1"/>
          <p:nvPr/>
        </p:nvSpPr>
        <p:spPr>
          <a:xfrm>
            <a:off x="3884612" y="8685212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326" name="Google Shape;326;g6cc2353c13_0_17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327" name="Google Shape;327;g6cc2353c13_0_17:notes"/>
          <p:cNvSpPr txBox="1"/>
          <p:nvPr/>
        </p:nvSpPr>
        <p:spPr>
          <a:xfrm>
            <a:off x="3886200" y="8685212"/>
            <a:ext cx="2964000" cy="449400"/>
          </a:xfrm>
          <a:prstGeom prst="rect">
            <a:avLst/>
          </a:prstGeom>
          <a:noFill/>
          <a:ln>
            <a:noFill/>
          </a:ln>
        </p:spPr>
        <p:txBody>
          <a:bodyPr anchorCtr="0" anchor="b" bIns="41025" lIns="78825" spcFirstLastPara="1" rIns="78825" wrap="square" tIns="41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mes New Roman"/>
              <a:buNone/>
            </a:pPr>
            <a:fld id="{00000000-1234-1234-1234-123412341234}" type="slidenum">
              <a:rPr b="0" i="0" lang="en-US" sz="11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328" name="Google Shape;328;g6cc2353c13_0_17:notes"/>
          <p:cNvSpPr txBox="1"/>
          <p:nvPr/>
        </p:nvSpPr>
        <p:spPr>
          <a:xfrm>
            <a:off x="1143000" y="685800"/>
            <a:ext cx="4573500" cy="3429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g6cc2353c13_0_17:notes"/>
          <p:cNvSpPr txBox="1"/>
          <p:nvPr>
            <p:ph idx="1" type="body"/>
          </p:nvPr>
        </p:nvSpPr>
        <p:spPr>
          <a:xfrm>
            <a:off x="914400" y="4343400"/>
            <a:ext cx="5014800" cy="410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g6cc2353c13_0_17:notes"/>
          <p:cNvSpPr/>
          <p:nvPr>
            <p:ph idx="2" type="sldImg"/>
          </p:nvPr>
        </p:nvSpPr>
        <p:spPr>
          <a:xfrm>
            <a:off x="1143000" y="685800"/>
            <a:ext cx="4570500" cy="342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52bcb62822_0_0:notes"/>
          <p:cNvSpPr txBox="1"/>
          <p:nvPr/>
        </p:nvSpPr>
        <p:spPr>
          <a:xfrm>
            <a:off x="3884612" y="0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13/11/11</a:t>
            </a:r>
            <a:endParaRPr/>
          </a:p>
        </p:txBody>
      </p:sp>
      <p:sp>
        <p:nvSpPr>
          <p:cNvPr id="339" name="Google Shape;339;g52bcb62822_0_0:notes"/>
          <p:cNvSpPr txBox="1"/>
          <p:nvPr/>
        </p:nvSpPr>
        <p:spPr>
          <a:xfrm>
            <a:off x="3884612" y="8685212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340" name="Google Shape;340;g52bcb62822_0_0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341" name="Google Shape;341;g52bcb62822_0_0:notes"/>
          <p:cNvSpPr txBox="1"/>
          <p:nvPr/>
        </p:nvSpPr>
        <p:spPr>
          <a:xfrm>
            <a:off x="3886200" y="8685212"/>
            <a:ext cx="2964000" cy="449400"/>
          </a:xfrm>
          <a:prstGeom prst="rect">
            <a:avLst/>
          </a:prstGeom>
          <a:noFill/>
          <a:ln>
            <a:noFill/>
          </a:ln>
        </p:spPr>
        <p:txBody>
          <a:bodyPr anchorCtr="0" anchor="b" bIns="41025" lIns="78825" spcFirstLastPara="1" rIns="78825" wrap="square" tIns="41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mes New Roman"/>
              <a:buNone/>
            </a:pPr>
            <a:fld id="{00000000-1234-1234-1234-123412341234}" type="slidenum">
              <a:rPr b="0" i="0" lang="en-US" sz="11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342" name="Google Shape;342;g52bcb62822_0_0:notes"/>
          <p:cNvSpPr txBox="1"/>
          <p:nvPr/>
        </p:nvSpPr>
        <p:spPr>
          <a:xfrm>
            <a:off x="1143000" y="685800"/>
            <a:ext cx="4573500" cy="3429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g52bcb62822_0_0:notes"/>
          <p:cNvSpPr txBox="1"/>
          <p:nvPr>
            <p:ph idx="1" type="body"/>
          </p:nvPr>
        </p:nvSpPr>
        <p:spPr>
          <a:xfrm>
            <a:off x="914400" y="4343400"/>
            <a:ext cx="5014800" cy="410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Google Shape;344;g52bcb62822_0_0:notes"/>
          <p:cNvSpPr/>
          <p:nvPr>
            <p:ph idx="2" type="sldImg"/>
          </p:nvPr>
        </p:nvSpPr>
        <p:spPr>
          <a:xfrm>
            <a:off x="1143000" y="685800"/>
            <a:ext cx="4570500" cy="342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6cc2353c13_0_38:notes"/>
          <p:cNvSpPr txBox="1"/>
          <p:nvPr/>
        </p:nvSpPr>
        <p:spPr>
          <a:xfrm>
            <a:off x="3884612" y="0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13/11/11</a:t>
            </a:r>
            <a:endParaRPr/>
          </a:p>
        </p:txBody>
      </p:sp>
      <p:sp>
        <p:nvSpPr>
          <p:cNvPr id="350" name="Google Shape;350;g6cc2353c13_0_38:notes"/>
          <p:cNvSpPr txBox="1"/>
          <p:nvPr/>
        </p:nvSpPr>
        <p:spPr>
          <a:xfrm>
            <a:off x="3884612" y="8685212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351" name="Google Shape;351;g6cc2353c13_0_38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352" name="Google Shape;352;g6cc2353c13_0_38:notes"/>
          <p:cNvSpPr txBox="1"/>
          <p:nvPr/>
        </p:nvSpPr>
        <p:spPr>
          <a:xfrm>
            <a:off x="3886200" y="8685212"/>
            <a:ext cx="2964000" cy="449400"/>
          </a:xfrm>
          <a:prstGeom prst="rect">
            <a:avLst/>
          </a:prstGeom>
          <a:noFill/>
          <a:ln>
            <a:noFill/>
          </a:ln>
        </p:spPr>
        <p:txBody>
          <a:bodyPr anchorCtr="0" anchor="b" bIns="41025" lIns="78825" spcFirstLastPara="1" rIns="78825" wrap="square" tIns="41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mes New Roman"/>
              <a:buNone/>
            </a:pPr>
            <a:fld id="{00000000-1234-1234-1234-123412341234}" type="slidenum">
              <a:rPr b="0" i="0" lang="en-US" sz="11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353" name="Google Shape;353;g6cc2353c13_0_38:notes"/>
          <p:cNvSpPr txBox="1"/>
          <p:nvPr/>
        </p:nvSpPr>
        <p:spPr>
          <a:xfrm>
            <a:off x="1143000" y="685800"/>
            <a:ext cx="4573500" cy="3429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g6cc2353c13_0_38:notes"/>
          <p:cNvSpPr txBox="1"/>
          <p:nvPr>
            <p:ph idx="1" type="body"/>
          </p:nvPr>
        </p:nvSpPr>
        <p:spPr>
          <a:xfrm>
            <a:off x="914400" y="4343400"/>
            <a:ext cx="5014800" cy="410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5" name="Google Shape;355;g6cc2353c13_0_38:notes"/>
          <p:cNvSpPr/>
          <p:nvPr>
            <p:ph idx="2" type="sldImg"/>
          </p:nvPr>
        </p:nvSpPr>
        <p:spPr>
          <a:xfrm>
            <a:off x="1143000" y="685800"/>
            <a:ext cx="4570500" cy="342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6cc2353c13_1_1:notes"/>
          <p:cNvSpPr txBox="1"/>
          <p:nvPr/>
        </p:nvSpPr>
        <p:spPr>
          <a:xfrm>
            <a:off x="3884612" y="0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13/11/11</a:t>
            </a:r>
            <a:endParaRPr/>
          </a:p>
        </p:txBody>
      </p:sp>
      <p:sp>
        <p:nvSpPr>
          <p:cNvPr id="367" name="Google Shape;367;g6cc2353c13_1_1:notes"/>
          <p:cNvSpPr txBox="1"/>
          <p:nvPr/>
        </p:nvSpPr>
        <p:spPr>
          <a:xfrm>
            <a:off x="3884612" y="8685212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368" name="Google Shape;368;g6cc2353c13_1_1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369" name="Google Shape;369;g6cc2353c13_1_1:notes"/>
          <p:cNvSpPr txBox="1"/>
          <p:nvPr/>
        </p:nvSpPr>
        <p:spPr>
          <a:xfrm>
            <a:off x="3886200" y="8685212"/>
            <a:ext cx="2964000" cy="449400"/>
          </a:xfrm>
          <a:prstGeom prst="rect">
            <a:avLst/>
          </a:prstGeom>
          <a:noFill/>
          <a:ln>
            <a:noFill/>
          </a:ln>
        </p:spPr>
        <p:txBody>
          <a:bodyPr anchorCtr="0" anchor="b" bIns="41025" lIns="78825" spcFirstLastPara="1" rIns="78825" wrap="square" tIns="41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mes New Roman"/>
              <a:buNone/>
            </a:pPr>
            <a:fld id="{00000000-1234-1234-1234-123412341234}" type="slidenum">
              <a:rPr b="0" i="0" lang="en-US" sz="11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370" name="Google Shape;370;g6cc2353c13_1_1:notes"/>
          <p:cNvSpPr txBox="1"/>
          <p:nvPr/>
        </p:nvSpPr>
        <p:spPr>
          <a:xfrm>
            <a:off x="1143000" y="685800"/>
            <a:ext cx="4573500" cy="3429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" name="Google Shape;371;g6cc2353c13_1_1:notes"/>
          <p:cNvSpPr txBox="1"/>
          <p:nvPr>
            <p:ph idx="1" type="body"/>
          </p:nvPr>
        </p:nvSpPr>
        <p:spPr>
          <a:xfrm>
            <a:off x="914400" y="4343400"/>
            <a:ext cx="5014800" cy="410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2" name="Google Shape;372;g6cc2353c13_1_1:notes"/>
          <p:cNvSpPr/>
          <p:nvPr>
            <p:ph idx="2" type="sldImg"/>
          </p:nvPr>
        </p:nvSpPr>
        <p:spPr>
          <a:xfrm>
            <a:off x="1143000" y="685800"/>
            <a:ext cx="4570500" cy="342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6cb0eb0b04_0_80:notes"/>
          <p:cNvSpPr txBox="1"/>
          <p:nvPr/>
        </p:nvSpPr>
        <p:spPr>
          <a:xfrm>
            <a:off x="3884612" y="0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13/11/11</a:t>
            </a:r>
            <a:endParaRPr/>
          </a:p>
        </p:txBody>
      </p:sp>
      <p:sp>
        <p:nvSpPr>
          <p:cNvPr id="380" name="Google Shape;380;g6cb0eb0b04_0_80:notes"/>
          <p:cNvSpPr txBox="1"/>
          <p:nvPr/>
        </p:nvSpPr>
        <p:spPr>
          <a:xfrm>
            <a:off x="3884612" y="8685212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381" name="Google Shape;381;g6cb0eb0b04_0_80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382" name="Google Shape;382;g6cb0eb0b04_0_80:notes"/>
          <p:cNvSpPr txBox="1"/>
          <p:nvPr/>
        </p:nvSpPr>
        <p:spPr>
          <a:xfrm>
            <a:off x="3886200" y="8685212"/>
            <a:ext cx="2964000" cy="449400"/>
          </a:xfrm>
          <a:prstGeom prst="rect">
            <a:avLst/>
          </a:prstGeom>
          <a:noFill/>
          <a:ln>
            <a:noFill/>
          </a:ln>
        </p:spPr>
        <p:txBody>
          <a:bodyPr anchorCtr="0" anchor="b" bIns="41025" lIns="78825" spcFirstLastPara="1" rIns="78825" wrap="square" tIns="41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mes New Roman"/>
              <a:buNone/>
            </a:pPr>
            <a:fld id="{00000000-1234-1234-1234-123412341234}" type="slidenum">
              <a:rPr b="0" i="0" lang="en-US" sz="11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383" name="Google Shape;383;g6cb0eb0b04_0_80:notes"/>
          <p:cNvSpPr txBox="1"/>
          <p:nvPr/>
        </p:nvSpPr>
        <p:spPr>
          <a:xfrm>
            <a:off x="1143000" y="685800"/>
            <a:ext cx="4573500" cy="3429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" name="Google Shape;384;g6cb0eb0b04_0_80:notes"/>
          <p:cNvSpPr txBox="1"/>
          <p:nvPr>
            <p:ph idx="1" type="body"/>
          </p:nvPr>
        </p:nvSpPr>
        <p:spPr>
          <a:xfrm>
            <a:off x="914400" y="4343400"/>
            <a:ext cx="5014800" cy="410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5" name="Google Shape;385;g6cb0eb0b04_0_80:notes"/>
          <p:cNvSpPr/>
          <p:nvPr>
            <p:ph idx="2" type="sldImg"/>
          </p:nvPr>
        </p:nvSpPr>
        <p:spPr>
          <a:xfrm>
            <a:off x="1143000" y="685800"/>
            <a:ext cx="4570500" cy="342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6cb0eb0b04_0_100:notes"/>
          <p:cNvSpPr txBox="1"/>
          <p:nvPr/>
        </p:nvSpPr>
        <p:spPr>
          <a:xfrm>
            <a:off x="3884612" y="0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13/11/11</a:t>
            </a:r>
            <a:endParaRPr/>
          </a:p>
        </p:txBody>
      </p:sp>
      <p:sp>
        <p:nvSpPr>
          <p:cNvPr id="412" name="Google Shape;412;g6cb0eb0b04_0_100:notes"/>
          <p:cNvSpPr txBox="1"/>
          <p:nvPr/>
        </p:nvSpPr>
        <p:spPr>
          <a:xfrm>
            <a:off x="3884612" y="8685212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413" name="Google Shape;413;g6cb0eb0b04_0_100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414" name="Google Shape;414;g6cb0eb0b04_0_100:notes"/>
          <p:cNvSpPr txBox="1"/>
          <p:nvPr/>
        </p:nvSpPr>
        <p:spPr>
          <a:xfrm>
            <a:off x="3886200" y="8685212"/>
            <a:ext cx="2964000" cy="449400"/>
          </a:xfrm>
          <a:prstGeom prst="rect">
            <a:avLst/>
          </a:prstGeom>
          <a:noFill/>
          <a:ln>
            <a:noFill/>
          </a:ln>
        </p:spPr>
        <p:txBody>
          <a:bodyPr anchorCtr="0" anchor="b" bIns="41025" lIns="78825" spcFirstLastPara="1" rIns="78825" wrap="square" tIns="41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mes New Roman"/>
              <a:buNone/>
            </a:pPr>
            <a:fld id="{00000000-1234-1234-1234-123412341234}" type="slidenum">
              <a:rPr b="0" i="0" lang="en-US" sz="11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415" name="Google Shape;415;g6cb0eb0b04_0_100:notes"/>
          <p:cNvSpPr txBox="1"/>
          <p:nvPr/>
        </p:nvSpPr>
        <p:spPr>
          <a:xfrm>
            <a:off x="1143000" y="685800"/>
            <a:ext cx="4573500" cy="3429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" name="Google Shape;416;g6cb0eb0b04_0_100:notes"/>
          <p:cNvSpPr txBox="1"/>
          <p:nvPr>
            <p:ph idx="1" type="body"/>
          </p:nvPr>
        </p:nvSpPr>
        <p:spPr>
          <a:xfrm>
            <a:off x="914400" y="4343400"/>
            <a:ext cx="5014800" cy="410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7" name="Google Shape;417;g6cb0eb0b04_0_100:notes"/>
          <p:cNvSpPr/>
          <p:nvPr>
            <p:ph idx="2" type="sldImg"/>
          </p:nvPr>
        </p:nvSpPr>
        <p:spPr>
          <a:xfrm>
            <a:off x="1143000" y="685800"/>
            <a:ext cx="4570500" cy="342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6cb0eb0b04_0_110:notes"/>
          <p:cNvSpPr txBox="1"/>
          <p:nvPr/>
        </p:nvSpPr>
        <p:spPr>
          <a:xfrm>
            <a:off x="3884612" y="0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13/11/11</a:t>
            </a:r>
            <a:endParaRPr/>
          </a:p>
        </p:txBody>
      </p:sp>
      <p:sp>
        <p:nvSpPr>
          <p:cNvPr id="432" name="Google Shape;432;g6cb0eb0b04_0_110:notes"/>
          <p:cNvSpPr txBox="1"/>
          <p:nvPr/>
        </p:nvSpPr>
        <p:spPr>
          <a:xfrm>
            <a:off x="3884612" y="8685212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433" name="Google Shape;433;g6cb0eb0b04_0_110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434" name="Google Shape;434;g6cb0eb0b04_0_110:notes"/>
          <p:cNvSpPr txBox="1"/>
          <p:nvPr/>
        </p:nvSpPr>
        <p:spPr>
          <a:xfrm>
            <a:off x="3886200" y="8685212"/>
            <a:ext cx="2964000" cy="449400"/>
          </a:xfrm>
          <a:prstGeom prst="rect">
            <a:avLst/>
          </a:prstGeom>
          <a:noFill/>
          <a:ln>
            <a:noFill/>
          </a:ln>
        </p:spPr>
        <p:txBody>
          <a:bodyPr anchorCtr="0" anchor="b" bIns="41025" lIns="78825" spcFirstLastPara="1" rIns="78825" wrap="square" tIns="41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mes New Roman"/>
              <a:buNone/>
            </a:pPr>
            <a:fld id="{00000000-1234-1234-1234-123412341234}" type="slidenum">
              <a:rPr b="0" i="0" lang="en-US" sz="11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435" name="Google Shape;435;g6cb0eb0b04_0_110:notes"/>
          <p:cNvSpPr txBox="1"/>
          <p:nvPr/>
        </p:nvSpPr>
        <p:spPr>
          <a:xfrm>
            <a:off x="1143000" y="685800"/>
            <a:ext cx="4573500" cy="3429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6" name="Google Shape;436;g6cb0eb0b04_0_110:notes"/>
          <p:cNvSpPr txBox="1"/>
          <p:nvPr>
            <p:ph idx="1" type="body"/>
          </p:nvPr>
        </p:nvSpPr>
        <p:spPr>
          <a:xfrm>
            <a:off x="914400" y="4343400"/>
            <a:ext cx="5014800" cy="410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7" name="Google Shape;437;g6cb0eb0b04_0_110:notes"/>
          <p:cNvSpPr/>
          <p:nvPr>
            <p:ph idx="2" type="sldImg"/>
          </p:nvPr>
        </p:nvSpPr>
        <p:spPr>
          <a:xfrm>
            <a:off x="1143000" y="685800"/>
            <a:ext cx="4570500" cy="342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g52bcb62822_0_13:notes"/>
          <p:cNvSpPr txBox="1"/>
          <p:nvPr/>
        </p:nvSpPr>
        <p:spPr>
          <a:xfrm>
            <a:off x="3884612" y="0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13/11/11</a:t>
            </a:r>
            <a:endParaRPr/>
          </a:p>
        </p:txBody>
      </p:sp>
      <p:sp>
        <p:nvSpPr>
          <p:cNvPr id="443" name="Google Shape;443;g52bcb62822_0_13:notes"/>
          <p:cNvSpPr txBox="1"/>
          <p:nvPr/>
        </p:nvSpPr>
        <p:spPr>
          <a:xfrm>
            <a:off x="3884612" y="8685212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444" name="Google Shape;444;g52bcb62822_0_13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445" name="Google Shape;445;g52bcb62822_0_13:notes"/>
          <p:cNvSpPr txBox="1"/>
          <p:nvPr/>
        </p:nvSpPr>
        <p:spPr>
          <a:xfrm>
            <a:off x="3886200" y="8685212"/>
            <a:ext cx="2964000" cy="449400"/>
          </a:xfrm>
          <a:prstGeom prst="rect">
            <a:avLst/>
          </a:prstGeom>
          <a:noFill/>
          <a:ln>
            <a:noFill/>
          </a:ln>
        </p:spPr>
        <p:txBody>
          <a:bodyPr anchorCtr="0" anchor="b" bIns="41025" lIns="78825" spcFirstLastPara="1" rIns="78825" wrap="square" tIns="41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mes New Roman"/>
              <a:buNone/>
            </a:pPr>
            <a:fld id="{00000000-1234-1234-1234-123412341234}" type="slidenum">
              <a:rPr b="0" i="0" lang="en-US" sz="11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446" name="Google Shape;446;g52bcb62822_0_13:notes"/>
          <p:cNvSpPr txBox="1"/>
          <p:nvPr/>
        </p:nvSpPr>
        <p:spPr>
          <a:xfrm>
            <a:off x="1143000" y="685800"/>
            <a:ext cx="4573500" cy="3429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7" name="Google Shape;447;g52bcb62822_0_13:notes"/>
          <p:cNvSpPr txBox="1"/>
          <p:nvPr>
            <p:ph idx="1" type="body"/>
          </p:nvPr>
        </p:nvSpPr>
        <p:spPr>
          <a:xfrm>
            <a:off x="914400" y="4343400"/>
            <a:ext cx="5014800" cy="410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8" name="Google Shape;448;g52bcb62822_0_13:notes"/>
          <p:cNvSpPr/>
          <p:nvPr>
            <p:ph idx="2" type="sldImg"/>
          </p:nvPr>
        </p:nvSpPr>
        <p:spPr>
          <a:xfrm>
            <a:off x="1143000" y="685800"/>
            <a:ext cx="4570500" cy="342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3:notes"/>
          <p:cNvSpPr txBox="1"/>
          <p:nvPr/>
        </p:nvSpPr>
        <p:spPr>
          <a:xfrm>
            <a:off x="3884612" y="0"/>
            <a:ext cx="2970212" cy="455612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13/11/11</a:t>
            </a:r>
            <a:endParaRPr/>
          </a:p>
        </p:txBody>
      </p:sp>
      <p:sp>
        <p:nvSpPr>
          <p:cNvPr id="54" name="Google Shape;54;p3:notes"/>
          <p:cNvSpPr txBox="1"/>
          <p:nvPr/>
        </p:nvSpPr>
        <p:spPr>
          <a:xfrm>
            <a:off x="3884612" y="8685212"/>
            <a:ext cx="2970212" cy="455612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55" name="Google Shape;55;p3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56" name="Google Shape;56;p3:notes"/>
          <p:cNvSpPr txBox="1"/>
          <p:nvPr/>
        </p:nvSpPr>
        <p:spPr>
          <a:xfrm>
            <a:off x="3886200" y="8685212"/>
            <a:ext cx="2963862" cy="449262"/>
          </a:xfrm>
          <a:prstGeom prst="rect">
            <a:avLst/>
          </a:prstGeom>
          <a:noFill/>
          <a:ln>
            <a:noFill/>
          </a:ln>
        </p:spPr>
        <p:txBody>
          <a:bodyPr anchorCtr="0" anchor="b" bIns="41025" lIns="78825" spcFirstLastPara="1" rIns="78825" wrap="square" tIns="41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mes New Roman"/>
              <a:buNone/>
            </a:pPr>
            <a:fld id="{00000000-1234-1234-1234-123412341234}" type="slidenum">
              <a:rPr b="0" i="0" lang="en-US" sz="11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57" name="Google Shape;57;p3:notes"/>
          <p:cNvSpPr txBox="1"/>
          <p:nvPr/>
        </p:nvSpPr>
        <p:spPr>
          <a:xfrm>
            <a:off x="1143000" y="685800"/>
            <a:ext cx="4573587" cy="3429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3:notes"/>
          <p:cNvSpPr txBox="1"/>
          <p:nvPr>
            <p:ph idx="1" type="body"/>
          </p:nvPr>
        </p:nvSpPr>
        <p:spPr>
          <a:xfrm>
            <a:off x="914400" y="4343400"/>
            <a:ext cx="5014912" cy="410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3:notes"/>
          <p:cNvSpPr/>
          <p:nvPr>
            <p:ph idx="2" type="sldImg"/>
          </p:nvPr>
        </p:nvSpPr>
        <p:spPr>
          <a:xfrm>
            <a:off x="1143000" y="685800"/>
            <a:ext cx="4570412" cy="34274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g6cc7edeaed_0_44:notes"/>
          <p:cNvSpPr txBox="1"/>
          <p:nvPr/>
        </p:nvSpPr>
        <p:spPr>
          <a:xfrm>
            <a:off x="3884612" y="0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13/11/11</a:t>
            </a:r>
            <a:endParaRPr/>
          </a:p>
        </p:txBody>
      </p:sp>
      <p:sp>
        <p:nvSpPr>
          <p:cNvPr id="454" name="Google Shape;454;g6cc7edeaed_0_44:notes"/>
          <p:cNvSpPr txBox="1"/>
          <p:nvPr/>
        </p:nvSpPr>
        <p:spPr>
          <a:xfrm>
            <a:off x="3884612" y="8685212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455" name="Google Shape;455;g6cc7edeaed_0_44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456" name="Google Shape;456;g6cc7edeaed_0_44:notes"/>
          <p:cNvSpPr txBox="1"/>
          <p:nvPr/>
        </p:nvSpPr>
        <p:spPr>
          <a:xfrm>
            <a:off x="3886200" y="8685212"/>
            <a:ext cx="2964000" cy="449400"/>
          </a:xfrm>
          <a:prstGeom prst="rect">
            <a:avLst/>
          </a:prstGeom>
          <a:noFill/>
          <a:ln>
            <a:noFill/>
          </a:ln>
        </p:spPr>
        <p:txBody>
          <a:bodyPr anchorCtr="0" anchor="b" bIns="41025" lIns="78825" spcFirstLastPara="1" rIns="78825" wrap="square" tIns="41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mes New Roman"/>
              <a:buNone/>
            </a:pPr>
            <a:fld id="{00000000-1234-1234-1234-123412341234}" type="slidenum">
              <a:rPr b="0" i="0" lang="en-US" sz="11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457" name="Google Shape;457;g6cc7edeaed_0_44:notes"/>
          <p:cNvSpPr txBox="1"/>
          <p:nvPr/>
        </p:nvSpPr>
        <p:spPr>
          <a:xfrm>
            <a:off x="1143000" y="685800"/>
            <a:ext cx="4573500" cy="3429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8" name="Google Shape;458;g6cc7edeaed_0_44:notes"/>
          <p:cNvSpPr txBox="1"/>
          <p:nvPr>
            <p:ph idx="1" type="body"/>
          </p:nvPr>
        </p:nvSpPr>
        <p:spPr>
          <a:xfrm>
            <a:off x="914400" y="4343400"/>
            <a:ext cx="5014800" cy="410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9" name="Google Shape;459;g6cc7edeaed_0_44:notes"/>
          <p:cNvSpPr/>
          <p:nvPr>
            <p:ph idx="2" type="sldImg"/>
          </p:nvPr>
        </p:nvSpPr>
        <p:spPr>
          <a:xfrm>
            <a:off x="1143000" y="685800"/>
            <a:ext cx="4570500" cy="342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6cc7edeaed_0_56:notes"/>
          <p:cNvSpPr txBox="1"/>
          <p:nvPr/>
        </p:nvSpPr>
        <p:spPr>
          <a:xfrm>
            <a:off x="3884612" y="0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13/11/11</a:t>
            </a:r>
            <a:endParaRPr/>
          </a:p>
        </p:txBody>
      </p:sp>
      <p:sp>
        <p:nvSpPr>
          <p:cNvPr id="466" name="Google Shape;466;g6cc7edeaed_0_56:notes"/>
          <p:cNvSpPr txBox="1"/>
          <p:nvPr/>
        </p:nvSpPr>
        <p:spPr>
          <a:xfrm>
            <a:off x="3884612" y="8685212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467" name="Google Shape;467;g6cc7edeaed_0_56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468" name="Google Shape;468;g6cc7edeaed_0_56:notes"/>
          <p:cNvSpPr txBox="1"/>
          <p:nvPr/>
        </p:nvSpPr>
        <p:spPr>
          <a:xfrm>
            <a:off x="3886200" y="8685212"/>
            <a:ext cx="2964000" cy="449400"/>
          </a:xfrm>
          <a:prstGeom prst="rect">
            <a:avLst/>
          </a:prstGeom>
          <a:noFill/>
          <a:ln>
            <a:noFill/>
          </a:ln>
        </p:spPr>
        <p:txBody>
          <a:bodyPr anchorCtr="0" anchor="b" bIns="41025" lIns="78825" spcFirstLastPara="1" rIns="78825" wrap="square" tIns="41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mes New Roman"/>
              <a:buNone/>
            </a:pPr>
            <a:fld id="{00000000-1234-1234-1234-123412341234}" type="slidenum">
              <a:rPr b="0" i="0" lang="en-US" sz="11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469" name="Google Shape;469;g6cc7edeaed_0_56:notes"/>
          <p:cNvSpPr txBox="1"/>
          <p:nvPr/>
        </p:nvSpPr>
        <p:spPr>
          <a:xfrm>
            <a:off x="1143000" y="685800"/>
            <a:ext cx="4573500" cy="3429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0" name="Google Shape;470;g6cc7edeaed_0_56:notes"/>
          <p:cNvSpPr txBox="1"/>
          <p:nvPr>
            <p:ph idx="1" type="body"/>
          </p:nvPr>
        </p:nvSpPr>
        <p:spPr>
          <a:xfrm>
            <a:off x="914400" y="4343400"/>
            <a:ext cx="5014800" cy="410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1" name="Google Shape;471;g6cc7edeaed_0_56:notes"/>
          <p:cNvSpPr/>
          <p:nvPr>
            <p:ph idx="2" type="sldImg"/>
          </p:nvPr>
        </p:nvSpPr>
        <p:spPr>
          <a:xfrm>
            <a:off x="1143000" y="685800"/>
            <a:ext cx="4570500" cy="342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6cb0eb0b04_0_120:notes"/>
          <p:cNvSpPr txBox="1"/>
          <p:nvPr/>
        </p:nvSpPr>
        <p:spPr>
          <a:xfrm>
            <a:off x="3884612" y="0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13/11/11</a:t>
            </a:r>
            <a:endParaRPr/>
          </a:p>
        </p:txBody>
      </p:sp>
      <p:sp>
        <p:nvSpPr>
          <p:cNvPr id="479" name="Google Shape;479;g6cb0eb0b04_0_120:notes"/>
          <p:cNvSpPr txBox="1"/>
          <p:nvPr/>
        </p:nvSpPr>
        <p:spPr>
          <a:xfrm>
            <a:off x="3884612" y="8685212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480" name="Google Shape;480;g6cb0eb0b04_0_120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481" name="Google Shape;481;g6cb0eb0b04_0_120:notes"/>
          <p:cNvSpPr txBox="1"/>
          <p:nvPr/>
        </p:nvSpPr>
        <p:spPr>
          <a:xfrm>
            <a:off x="3886200" y="8685212"/>
            <a:ext cx="2964000" cy="449400"/>
          </a:xfrm>
          <a:prstGeom prst="rect">
            <a:avLst/>
          </a:prstGeom>
          <a:noFill/>
          <a:ln>
            <a:noFill/>
          </a:ln>
        </p:spPr>
        <p:txBody>
          <a:bodyPr anchorCtr="0" anchor="b" bIns="41025" lIns="78825" spcFirstLastPara="1" rIns="78825" wrap="square" tIns="41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mes New Roman"/>
              <a:buNone/>
            </a:pPr>
            <a:fld id="{00000000-1234-1234-1234-123412341234}" type="slidenum">
              <a:rPr b="0" i="0" lang="en-US" sz="11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482" name="Google Shape;482;g6cb0eb0b04_0_120:notes"/>
          <p:cNvSpPr txBox="1"/>
          <p:nvPr/>
        </p:nvSpPr>
        <p:spPr>
          <a:xfrm>
            <a:off x="1143000" y="685800"/>
            <a:ext cx="4573500" cy="3429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3" name="Google Shape;483;g6cb0eb0b04_0_120:notes"/>
          <p:cNvSpPr txBox="1"/>
          <p:nvPr>
            <p:ph idx="1" type="body"/>
          </p:nvPr>
        </p:nvSpPr>
        <p:spPr>
          <a:xfrm>
            <a:off x="914400" y="4343400"/>
            <a:ext cx="5014800" cy="410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4" name="Google Shape;484;g6cb0eb0b04_0_120:notes"/>
          <p:cNvSpPr/>
          <p:nvPr>
            <p:ph idx="2" type="sldImg"/>
          </p:nvPr>
        </p:nvSpPr>
        <p:spPr>
          <a:xfrm>
            <a:off x="1143000" y="685800"/>
            <a:ext cx="4570500" cy="342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g6cb0eb0b04_0_161:notes"/>
          <p:cNvSpPr txBox="1"/>
          <p:nvPr/>
        </p:nvSpPr>
        <p:spPr>
          <a:xfrm>
            <a:off x="3884612" y="0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13/11/11</a:t>
            </a:r>
            <a:endParaRPr/>
          </a:p>
        </p:txBody>
      </p:sp>
      <p:sp>
        <p:nvSpPr>
          <p:cNvPr id="491" name="Google Shape;491;g6cb0eb0b04_0_161:notes"/>
          <p:cNvSpPr txBox="1"/>
          <p:nvPr/>
        </p:nvSpPr>
        <p:spPr>
          <a:xfrm>
            <a:off x="3884612" y="8685212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492" name="Google Shape;492;g6cb0eb0b04_0_161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493" name="Google Shape;493;g6cb0eb0b04_0_161:notes"/>
          <p:cNvSpPr txBox="1"/>
          <p:nvPr/>
        </p:nvSpPr>
        <p:spPr>
          <a:xfrm>
            <a:off x="3886200" y="8685212"/>
            <a:ext cx="2964000" cy="449400"/>
          </a:xfrm>
          <a:prstGeom prst="rect">
            <a:avLst/>
          </a:prstGeom>
          <a:noFill/>
          <a:ln>
            <a:noFill/>
          </a:ln>
        </p:spPr>
        <p:txBody>
          <a:bodyPr anchorCtr="0" anchor="b" bIns="41025" lIns="78825" spcFirstLastPara="1" rIns="78825" wrap="square" tIns="41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mes New Roman"/>
              <a:buNone/>
            </a:pPr>
            <a:fld id="{00000000-1234-1234-1234-123412341234}" type="slidenum">
              <a:rPr b="0" i="0" lang="en-US" sz="11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494" name="Google Shape;494;g6cb0eb0b04_0_161:notes"/>
          <p:cNvSpPr txBox="1"/>
          <p:nvPr/>
        </p:nvSpPr>
        <p:spPr>
          <a:xfrm>
            <a:off x="1143000" y="685800"/>
            <a:ext cx="4573500" cy="3429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5" name="Google Shape;495;g6cb0eb0b04_0_161:notes"/>
          <p:cNvSpPr txBox="1"/>
          <p:nvPr>
            <p:ph idx="1" type="body"/>
          </p:nvPr>
        </p:nvSpPr>
        <p:spPr>
          <a:xfrm>
            <a:off x="914400" y="4343400"/>
            <a:ext cx="5014800" cy="410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6" name="Google Shape;496;g6cb0eb0b04_0_161:notes"/>
          <p:cNvSpPr/>
          <p:nvPr>
            <p:ph idx="2" type="sldImg"/>
          </p:nvPr>
        </p:nvSpPr>
        <p:spPr>
          <a:xfrm>
            <a:off x="1143000" y="685800"/>
            <a:ext cx="4570500" cy="342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g6a0376b76d4d3fbe_1:notes"/>
          <p:cNvSpPr txBox="1"/>
          <p:nvPr/>
        </p:nvSpPr>
        <p:spPr>
          <a:xfrm>
            <a:off x="3884612" y="0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13/11/11</a:t>
            </a:r>
            <a:endParaRPr/>
          </a:p>
        </p:txBody>
      </p:sp>
      <p:sp>
        <p:nvSpPr>
          <p:cNvPr id="503" name="Google Shape;503;g6a0376b76d4d3fbe_1:notes"/>
          <p:cNvSpPr txBox="1"/>
          <p:nvPr/>
        </p:nvSpPr>
        <p:spPr>
          <a:xfrm>
            <a:off x="3884612" y="8685212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504" name="Google Shape;504;g6a0376b76d4d3fbe_1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505" name="Google Shape;505;g6a0376b76d4d3fbe_1:notes"/>
          <p:cNvSpPr txBox="1"/>
          <p:nvPr/>
        </p:nvSpPr>
        <p:spPr>
          <a:xfrm>
            <a:off x="3886200" y="8685212"/>
            <a:ext cx="2964000" cy="449400"/>
          </a:xfrm>
          <a:prstGeom prst="rect">
            <a:avLst/>
          </a:prstGeom>
          <a:noFill/>
          <a:ln>
            <a:noFill/>
          </a:ln>
        </p:spPr>
        <p:txBody>
          <a:bodyPr anchorCtr="0" anchor="b" bIns="41025" lIns="78825" spcFirstLastPara="1" rIns="78825" wrap="square" tIns="41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mes New Roman"/>
              <a:buNone/>
            </a:pPr>
            <a:fld id="{00000000-1234-1234-1234-123412341234}" type="slidenum">
              <a:rPr b="0" i="0" lang="en-US" sz="11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506" name="Google Shape;506;g6a0376b76d4d3fbe_1:notes"/>
          <p:cNvSpPr txBox="1"/>
          <p:nvPr/>
        </p:nvSpPr>
        <p:spPr>
          <a:xfrm>
            <a:off x="1143000" y="685800"/>
            <a:ext cx="4573500" cy="3429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7" name="Google Shape;507;g6a0376b76d4d3fbe_1:notes"/>
          <p:cNvSpPr txBox="1"/>
          <p:nvPr>
            <p:ph idx="1" type="body"/>
          </p:nvPr>
        </p:nvSpPr>
        <p:spPr>
          <a:xfrm>
            <a:off x="914400" y="4343400"/>
            <a:ext cx="5014800" cy="410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8" name="Google Shape;508;g6a0376b76d4d3fbe_1:notes"/>
          <p:cNvSpPr/>
          <p:nvPr>
            <p:ph idx="2" type="sldImg"/>
          </p:nvPr>
        </p:nvSpPr>
        <p:spPr>
          <a:xfrm>
            <a:off x="1143000" y="685800"/>
            <a:ext cx="4570500" cy="342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g6f318d96deb5afe_0:notes"/>
          <p:cNvSpPr txBox="1"/>
          <p:nvPr/>
        </p:nvSpPr>
        <p:spPr>
          <a:xfrm>
            <a:off x="3884612" y="0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13/11/11</a:t>
            </a:r>
            <a:endParaRPr/>
          </a:p>
        </p:txBody>
      </p:sp>
      <p:sp>
        <p:nvSpPr>
          <p:cNvPr id="515" name="Google Shape;515;g6f318d96deb5afe_0:notes"/>
          <p:cNvSpPr txBox="1"/>
          <p:nvPr/>
        </p:nvSpPr>
        <p:spPr>
          <a:xfrm>
            <a:off x="3884612" y="8685212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516" name="Google Shape;516;g6f318d96deb5afe_0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517" name="Google Shape;517;g6f318d96deb5afe_0:notes"/>
          <p:cNvSpPr txBox="1"/>
          <p:nvPr/>
        </p:nvSpPr>
        <p:spPr>
          <a:xfrm>
            <a:off x="3886200" y="8685212"/>
            <a:ext cx="2964000" cy="449400"/>
          </a:xfrm>
          <a:prstGeom prst="rect">
            <a:avLst/>
          </a:prstGeom>
          <a:noFill/>
          <a:ln>
            <a:noFill/>
          </a:ln>
        </p:spPr>
        <p:txBody>
          <a:bodyPr anchorCtr="0" anchor="b" bIns="41025" lIns="78825" spcFirstLastPara="1" rIns="78825" wrap="square" tIns="41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mes New Roman"/>
              <a:buNone/>
            </a:pPr>
            <a:fld id="{00000000-1234-1234-1234-123412341234}" type="slidenum">
              <a:rPr b="0" i="0" lang="en-US" sz="11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518" name="Google Shape;518;g6f318d96deb5afe_0:notes"/>
          <p:cNvSpPr txBox="1"/>
          <p:nvPr/>
        </p:nvSpPr>
        <p:spPr>
          <a:xfrm>
            <a:off x="1143000" y="685800"/>
            <a:ext cx="4573500" cy="3429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9" name="Google Shape;519;g6f318d96deb5afe_0:notes"/>
          <p:cNvSpPr txBox="1"/>
          <p:nvPr>
            <p:ph idx="1" type="body"/>
          </p:nvPr>
        </p:nvSpPr>
        <p:spPr>
          <a:xfrm>
            <a:off x="914400" y="4343400"/>
            <a:ext cx="5014800" cy="410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0" name="Google Shape;520;g6f318d96deb5afe_0:notes"/>
          <p:cNvSpPr/>
          <p:nvPr>
            <p:ph idx="2" type="sldImg"/>
          </p:nvPr>
        </p:nvSpPr>
        <p:spPr>
          <a:xfrm>
            <a:off x="1143000" y="685800"/>
            <a:ext cx="4570500" cy="342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g6cb0eb0b04_0_130:notes"/>
          <p:cNvSpPr txBox="1"/>
          <p:nvPr/>
        </p:nvSpPr>
        <p:spPr>
          <a:xfrm>
            <a:off x="3884612" y="0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13/11/11</a:t>
            </a:r>
            <a:endParaRPr/>
          </a:p>
        </p:txBody>
      </p:sp>
      <p:sp>
        <p:nvSpPr>
          <p:cNvPr id="527" name="Google Shape;527;g6cb0eb0b04_0_130:notes"/>
          <p:cNvSpPr txBox="1"/>
          <p:nvPr/>
        </p:nvSpPr>
        <p:spPr>
          <a:xfrm>
            <a:off x="3884612" y="8685212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528" name="Google Shape;528;g6cb0eb0b04_0_130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529" name="Google Shape;529;g6cb0eb0b04_0_130:notes"/>
          <p:cNvSpPr txBox="1"/>
          <p:nvPr/>
        </p:nvSpPr>
        <p:spPr>
          <a:xfrm>
            <a:off x="3886200" y="8685212"/>
            <a:ext cx="2964000" cy="449400"/>
          </a:xfrm>
          <a:prstGeom prst="rect">
            <a:avLst/>
          </a:prstGeom>
          <a:noFill/>
          <a:ln>
            <a:noFill/>
          </a:ln>
        </p:spPr>
        <p:txBody>
          <a:bodyPr anchorCtr="0" anchor="b" bIns="41025" lIns="78825" spcFirstLastPara="1" rIns="78825" wrap="square" tIns="41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mes New Roman"/>
              <a:buNone/>
            </a:pPr>
            <a:fld id="{00000000-1234-1234-1234-123412341234}" type="slidenum">
              <a:rPr b="0" i="0" lang="en-US" sz="11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530" name="Google Shape;530;g6cb0eb0b04_0_130:notes"/>
          <p:cNvSpPr txBox="1"/>
          <p:nvPr/>
        </p:nvSpPr>
        <p:spPr>
          <a:xfrm>
            <a:off x="1143000" y="685800"/>
            <a:ext cx="4573500" cy="3429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1" name="Google Shape;531;g6cb0eb0b04_0_130:notes"/>
          <p:cNvSpPr txBox="1"/>
          <p:nvPr>
            <p:ph idx="1" type="body"/>
          </p:nvPr>
        </p:nvSpPr>
        <p:spPr>
          <a:xfrm>
            <a:off x="914400" y="4343400"/>
            <a:ext cx="5014800" cy="410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2" name="Google Shape;532;g6cb0eb0b04_0_130:notes"/>
          <p:cNvSpPr/>
          <p:nvPr>
            <p:ph idx="2" type="sldImg"/>
          </p:nvPr>
        </p:nvSpPr>
        <p:spPr>
          <a:xfrm>
            <a:off x="1143000" y="685800"/>
            <a:ext cx="4570500" cy="342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7aa73cc9220f8b9d_1:notes"/>
          <p:cNvSpPr txBox="1"/>
          <p:nvPr/>
        </p:nvSpPr>
        <p:spPr>
          <a:xfrm>
            <a:off x="3884612" y="0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13/11/11</a:t>
            </a:r>
            <a:endParaRPr/>
          </a:p>
        </p:txBody>
      </p:sp>
      <p:sp>
        <p:nvSpPr>
          <p:cNvPr id="538" name="Google Shape;538;g7aa73cc9220f8b9d_1:notes"/>
          <p:cNvSpPr txBox="1"/>
          <p:nvPr/>
        </p:nvSpPr>
        <p:spPr>
          <a:xfrm>
            <a:off x="3884612" y="8685212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539" name="Google Shape;539;g7aa73cc9220f8b9d_1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540" name="Google Shape;540;g7aa73cc9220f8b9d_1:notes"/>
          <p:cNvSpPr txBox="1"/>
          <p:nvPr/>
        </p:nvSpPr>
        <p:spPr>
          <a:xfrm>
            <a:off x="3886200" y="8685212"/>
            <a:ext cx="2964000" cy="449400"/>
          </a:xfrm>
          <a:prstGeom prst="rect">
            <a:avLst/>
          </a:prstGeom>
          <a:noFill/>
          <a:ln>
            <a:noFill/>
          </a:ln>
        </p:spPr>
        <p:txBody>
          <a:bodyPr anchorCtr="0" anchor="b" bIns="41025" lIns="78825" spcFirstLastPara="1" rIns="78825" wrap="square" tIns="41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mes New Roman"/>
              <a:buNone/>
            </a:pPr>
            <a:fld id="{00000000-1234-1234-1234-123412341234}" type="slidenum">
              <a:rPr b="0" i="0" lang="en-US" sz="11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541" name="Google Shape;541;g7aa73cc9220f8b9d_1:notes"/>
          <p:cNvSpPr txBox="1"/>
          <p:nvPr/>
        </p:nvSpPr>
        <p:spPr>
          <a:xfrm>
            <a:off x="1143000" y="685800"/>
            <a:ext cx="4573500" cy="3429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2" name="Google Shape;542;g7aa73cc9220f8b9d_1:notes"/>
          <p:cNvSpPr txBox="1"/>
          <p:nvPr>
            <p:ph idx="1" type="body"/>
          </p:nvPr>
        </p:nvSpPr>
        <p:spPr>
          <a:xfrm>
            <a:off x="914400" y="4343400"/>
            <a:ext cx="5014800" cy="410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3" name="Google Shape;543;g7aa73cc9220f8b9d_1:notes"/>
          <p:cNvSpPr/>
          <p:nvPr>
            <p:ph idx="2" type="sldImg"/>
          </p:nvPr>
        </p:nvSpPr>
        <p:spPr>
          <a:xfrm>
            <a:off x="1143000" y="685800"/>
            <a:ext cx="4570500" cy="342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g6f318d96deb5afe_12:notes"/>
          <p:cNvSpPr txBox="1"/>
          <p:nvPr/>
        </p:nvSpPr>
        <p:spPr>
          <a:xfrm>
            <a:off x="3884612" y="0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13/11/11</a:t>
            </a:r>
            <a:endParaRPr/>
          </a:p>
        </p:txBody>
      </p:sp>
      <p:sp>
        <p:nvSpPr>
          <p:cNvPr id="551" name="Google Shape;551;g6f318d96deb5afe_12:notes"/>
          <p:cNvSpPr txBox="1"/>
          <p:nvPr/>
        </p:nvSpPr>
        <p:spPr>
          <a:xfrm>
            <a:off x="3884612" y="8685212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552" name="Google Shape;552;g6f318d96deb5afe_12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553" name="Google Shape;553;g6f318d96deb5afe_12:notes"/>
          <p:cNvSpPr txBox="1"/>
          <p:nvPr/>
        </p:nvSpPr>
        <p:spPr>
          <a:xfrm>
            <a:off x="3886200" y="8685212"/>
            <a:ext cx="2964000" cy="449400"/>
          </a:xfrm>
          <a:prstGeom prst="rect">
            <a:avLst/>
          </a:prstGeom>
          <a:noFill/>
          <a:ln>
            <a:noFill/>
          </a:ln>
        </p:spPr>
        <p:txBody>
          <a:bodyPr anchorCtr="0" anchor="b" bIns="41025" lIns="78825" spcFirstLastPara="1" rIns="78825" wrap="square" tIns="41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mes New Roman"/>
              <a:buNone/>
            </a:pPr>
            <a:fld id="{00000000-1234-1234-1234-123412341234}" type="slidenum">
              <a:rPr b="0" i="0" lang="en-US" sz="11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554" name="Google Shape;554;g6f318d96deb5afe_12:notes"/>
          <p:cNvSpPr txBox="1"/>
          <p:nvPr/>
        </p:nvSpPr>
        <p:spPr>
          <a:xfrm>
            <a:off x="1143000" y="685800"/>
            <a:ext cx="4573500" cy="3429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5" name="Google Shape;555;g6f318d96deb5afe_12:notes"/>
          <p:cNvSpPr txBox="1"/>
          <p:nvPr>
            <p:ph idx="1" type="body"/>
          </p:nvPr>
        </p:nvSpPr>
        <p:spPr>
          <a:xfrm>
            <a:off x="914400" y="4343400"/>
            <a:ext cx="5014800" cy="410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6" name="Google Shape;556;g6f318d96deb5afe_12:notes"/>
          <p:cNvSpPr/>
          <p:nvPr>
            <p:ph idx="2" type="sldImg"/>
          </p:nvPr>
        </p:nvSpPr>
        <p:spPr>
          <a:xfrm>
            <a:off x="1143000" y="685800"/>
            <a:ext cx="4570500" cy="342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g6cb0eb0b04_0_171:notes"/>
          <p:cNvSpPr txBox="1"/>
          <p:nvPr/>
        </p:nvSpPr>
        <p:spPr>
          <a:xfrm>
            <a:off x="3884612" y="0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13/11/11</a:t>
            </a:r>
            <a:endParaRPr/>
          </a:p>
        </p:txBody>
      </p:sp>
      <p:sp>
        <p:nvSpPr>
          <p:cNvPr id="562" name="Google Shape;562;g6cb0eb0b04_0_171:notes"/>
          <p:cNvSpPr txBox="1"/>
          <p:nvPr/>
        </p:nvSpPr>
        <p:spPr>
          <a:xfrm>
            <a:off x="3884612" y="8685212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563" name="Google Shape;563;g6cb0eb0b04_0_171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564" name="Google Shape;564;g6cb0eb0b04_0_171:notes"/>
          <p:cNvSpPr txBox="1"/>
          <p:nvPr/>
        </p:nvSpPr>
        <p:spPr>
          <a:xfrm>
            <a:off x="3886200" y="8685212"/>
            <a:ext cx="2964000" cy="449400"/>
          </a:xfrm>
          <a:prstGeom prst="rect">
            <a:avLst/>
          </a:prstGeom>
          <a:noFill/>
          <a:ln>
            <a:noFill/>
          </a:ln>
        </p:spPr>
        <p:txBody>
          <a:bodyPr anchorCtr="0" anchor="b" bIns="41025" lIns="78825" spcFirstLastPara="1" rIns="78825" wrap="square" tIns="41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mes New Roman"/>
              <a:buNone/>
            </a:pPr>
            <a:fld id="{00000000-1234-1234-1234-123412341234}" type="slidenum">
              <a:rPr b="0" i="0" lang="en-US" sz="11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565" name="Google Shape;565;g6cb0eb0b04_0_171:notes"/>
          <p:cNvSpPr txBox="1"/>
          <p:nvPr/>
        </p:nvSpPr>
        <p:spPr>
          <a:xfrm>
            <a:off x="1143000" y="685800"/>
            <a:ext cx="4573500" cy="3429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6" name="Google Shape;566;g6cb0eb0b04_0_171:notes"/>
          <p:cNvSpPr txBox="1"/>
          <p:nvPr>
            <p:ph idx="1" type="body"/>
          </p:nvPr>
        </p:nvSpPr>
        <p:spPr>
          <a:xfrm>
            <a:off x="914400" y="4343400"/>
            <a:ext cx="5014800" cy="410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7" name="Google Shape;567;g6cb0eb0b04_0_171:notes"/>
          <p:cNvSpPr/>
          <p:nvPr>
            <p:ph idx="2" type="sldImg"/>
          </p:nvPr>
        </p:nvSpPr>
        <p:spPr>
          <a:xfrm>
            <a:off x="1143000" y="685800"/>
            <a:ext cx="4570500" cy="342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479f5d4556_0_382:notes"/>
          <p:cNvSpPr txBox="1"/>
          <p:nvPr/>
        </p:nvSpPr>
        <p:spPr>
          <a:xfrm>
            <a:off x="3884612" y="0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13/11/11</a:t>
            </a:r>
            <a:endParaRPr/>
          </a:p>
        </p:txBody>
      </p:sp>
      <p:sp>
        <p:nvSpPr>
          <p:cNvPr id="64" name="Google Shape;64;g479f5d4556_0_382:notes"/>
          <p:cNvSpPr txBox="1"/>
          <p:nvPr/>
        </p:nvSpPr>
        <p:spPr>
          <a:xfrm>
            <a:off x="3884612" y="8685212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65" name="Google Shape;65;g479f5d4556_0_382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66" name="Google Shape;66;g479f5d4556_0_382:notes"/>
          <p:cNvSpPr txBox="1"/>
          <p:nvPr/>
        </p:nvSpPr>
        <p:spPr>
          <a:xfrm>
            <a:off x="3886200" y="8685212"/>
            <a:ext cx="2964000" cy="449400"/>
          </a:xfrm>
          <a:prstGeom prst="rect">
            <a:avLst/>
          </a:prstGeom>
          <a:noFill/>
          <a:ln>
            <a:noFill/>
          </a:ln>
        </p:spPr>
        <p:txBody>
          <a:bodyPr anchorCtr="0" anchor="b" bIns="41025" lIns="78825" spcFirstLastPara="1" rIns="78825" wrap="square" tIns="41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mes New Roman"/>
              <a:buNone/>
            </a:pPr>
            <a:fld id="{00000000-1234-1234-1234-123412341234}" type="slidenum">
              <a:rPr b="0" i="0" lang="en-US" sz="11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67" name="Google Shape;67;g479f5d4556_0_382:notes"/>
          <p:cNvSpPr txBox="1"/>
          <p:nvPr/>
        </p:nvSpPr>
        <p:spPr>
          <a:xfrm>
            <a:off x="1143000" y="685800"/>
            <a:ext cx="4573500" cy="3429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g479f5d4556_0_382:notes"/>
          <p:cNvSpPr txBox="1"/>
          <p:nvPr>
            <p:ph idx="1" type="body"/>
          </p:nvPr>
        </p:nvSpPr>
        <p:spPr>
          <a:xfrm>
            <a:off x="914400" y="4343400"/>
            <a:ext cx="5014800" cy="410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g479f5d4556_0_382:notes"/>
          <p:cNvSpPr/>
          <p:nvPr>
            <p:ph idx="2" type="sldImg"/>
          </p:nvPr>
        </p:nvSpPr>
        <p:spPr>
          <a:xfrm>
            <a:off x="1143000" y="685800"/>
            <a:ext cx="4570500" cy="342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2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g52e880385f55e42b_0:notes"/>
          <p:cNvSpPr/>
          <p:nvPr>
            <p:ph idx="2" type="sldImg"/>
          </p:nvPr>
        </p:nvSpPr>
        <p:spPr>
          <a:xfrm>
            <a:off x="1143000" y="685800"/>
            <a:ext cx="4570500" cy="342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4" name="Google Shape;574;g52e880385f55e42b_0:notes"/>
          <p:cNvSpPr txBox="1"/>
          <p:nvPr>
            <p:ph idx="1" type="body"/>
          </p:nvPr>
        </p:nvSpPr>
        <p:spPr>
          <a:xfrm>
            <a:off x="685800" y="4343400"/>
            <a:ext cx="5484900" cy="4113300"/>
          </a:xfrm>
          <a:prstGeom prst="rect">
            <a:avLst/>
          </a:prstGeom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5" name="Google Shape;575;g52e880385f55e42b_0:notes"/>
          <p:cNvSpPr txBox="1"/>
          <p:nvPr>
            <p:ph idx="12" type="sldNum"/>
          </p:nvPr>
        </p:nvSpPr>
        <p:spPr>
          <a:xfrm>
            <a:off x="3884612" y="8685212"/>
            <a:ext cx="2970300" cy="455700"/>
          </a:xfrm>
          <a:prstGeom prst="rect">
            <a:avLst/>
          </a:prstGeom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4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g7aa73cc9220f8b9d_25:notes"/>
          <p:cNvSpPr/>
          <p:nvPr>
            <p:ph idx="2" type="sldImg"/>
          </p:nvPr>
        </p:nvSpPr>
        <p:spPr>
          <a:xfrm>
            <a:off x="1143000" y="685800"/>
            <a:ext cx="4570500" cy="342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6" name="Google Shape;586;g7aa73cc9220f8b9d_25:notes"/>
          <p:cNvSpPr txBox="1"/>
          <p:nvPr>
            <p:ph idx="1" type="body"/>
          </p:nvPr>
        </p:nvSpPr>
        <p:spPr>
          <a:xfrm>
            <a:off x="685800" y="4343400"/>
            <a:ext cx="5484900" cy="4113300"/>
          </a:xfrm>
          <a:prstGeom prst="rect">
            <a:avLst/>
          </a:prstGeom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7" name="Google Shape;587;g7aa73cc9220f8b9d_25:notes"/>
          <p:cNvSpPr txBox="1"/>
          <p:nvPr>
            <p:ph idx="12" type="sldNum"/>
          </p:nvPr>
        </p:nvSpPr>
        <p:spPr>
          <a:xfrm>
            <a:off x="3884612" y="8685212"/>
            <a:ext cx="2970300" cy="455700"/>
          </a:xfrm>
          <a:prstGeom prst="rect">
            <a:avLst/>
          </a:prstGeom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6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g7aa73cc9220f8b9d_41:notes"/>
          <p:cNvSpPr/>
          <p:nvPr>
            <p:ph idx="2" type="sldImg"/>
          </p:nvPr>
        </p:nvSpPr>
        <p:spPr>
          <a:xfrm>
            <a:off x="1143000" y="685800"/>
            <a:ext cx="4570500" cy="342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8" name="Google Shape;598;g7aa73cc9220f8b9d_41:notes"/>
          <p:cNvSpPr txBox="1"/>
          <p:nvPr>
            <p:ph idx="1" type="body"/>
          </p:nvPr>
        </p:nvSpPr>
        <p:spPr>
          <a:xfrm>
            <a:off x="685800" y="4343400"/>
            <a:ext cx="5484900" cy="4113300"/>
          </a:xfrm>
          <a:prstGeom prst="rect">
            <a:avLst/>
          </a:prstGeom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9" name="Google Shape;599;g7aa73cc9220f8b9d_41:notes"/>
          <p:cNvSpPr txBox="1"/>
          <p:nvPr>
            <p:ph idx="12" type="sldNum"/>
          </p:nvPr>
        </p:nvSpPr>
        <p:spPr>
          <a:xfrm>
            <a:off x="3884612" y="8685212"/>
            <a:ext cx="2970300" cy="455700"/>
          </a:xfrm>
          <a:prstGeom prst="rect">
            <a:avLst/>
          </a:prstGeom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6cb0eb0b04_0_0:notes"/>
          <p:cNvSpPr txBox="1"/>
          <p:nvPr/>
        </p:nvSpPr>
        <p:spPr>
          <a:xfrm>
            <a:off x="3884612" y="0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13/11/11</a:t>
            </a:r>
            <a:endParaRPr/>
          </a:p>
        </p:txBody>
      </p:sp>
      <p:sp>
        <p:nvSpPr>
          <p:cNvPr id="86" name="Google Shape;86;g6cb0eb0b04_0_0:notes"/>
          <p:cNvSpPr txBox="1"/>
          <p:nvPr/>
        </p:nvSpPr>
        <p:spPr>
          <a:xfrm>
            <a:off x="3884612" y="8685212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87" name="Google Shape;87;g6cb0eb0b04_0_0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88" name="Google Shape;88;g6cb0eb0b04_0_0:notes"/>
          <p:cNvSpPr txBox="1"/>
          <p:nvPr/>
        </p:nvSpPr>
        <p:spPr>
          <a:xfrm>
            <a:off x="3886200" y="8685212"/>
            <a:ext cx="2964000" cy="449400"/>
          </a:xfrm>
          <a:prstGeom prst="rect">
            <a:avLst/>
          </a:prstGeom>
          <a:noFill/>
          <a:ln>
            <a:noFill/>
          </a:ln>
        </p:spPr>
        <p:txBody>
          <a:bodyPr anchorCtr="0" anchor="b" bIns="41025" lIns="78825" spcFirstLastPara="1" rIns="78825" wrap="square" tIns="41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mes New Roman"/>
              <a:buNone/>
            </a:pPr>
            <a:fld id="{00000000-1234-1234-1234-123412341234}" type="slidenum">
              <a:rPr b="0" i="0" lang="en-US" sz="11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89" name="Google Shape;89;g6cb0eb0b04_0_0:notes"/>
          <p:cNvSpPr txBox="1"/>
          <p:nvPr/>
        </p:nvSpPr>
        <p:spPr>
          <a:xfrm>
            <a:off x="1143000" y="685800"/>
            <a:ext cx="4573500" cy="3429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g6cb0eb0b04_0_0:notes"/>
          <p:cNvSpPr txBox="1"/>
          <p:nvPr>
            <p:ph idx="1" type="body"/>
          </p:nvPr>
        </p:nvSpPr>
        <p:spPr>
          <a:xfrm>
            <a:off x="914400" y="4343400"/>
            <a:ext cx="5014800" cy="410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g6cb0eb0b04_0_0:notes"/>
          <p:cNvSpPr/>
          <p:nvPr>
            <p:ph idx="2" type="sldImg"/>
          </p:nvPr>
        </p:nvSpPr>
        <p:spPr>
          <a:xfrm>
            <a:off x="1143000" y="685800"/>
            <a:ext cx="4570500" cy="342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6cb520db91_1_29:notes"/>
          <p:cNvSpPr txBox="1"/>
          <p:nvPr/>
        </p:nvSpPr>
        <p:spPr>
          <a:xfrm>
            <a:off x="3884612" y="0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13/11/11</a:t>
            </a:r>
            <a:endParaRPr/>
          </a:p>
        </p:txBody>
      </p:sp>
      <p:sp>
        <p:nvSpPr>
          <p:cNvPr id="106" name="Google Shape;106;g6cb520db91_1_29:notes"/>
          <p:cNvSpPr txBox="1"/>
          <p:nvPr/>
        </p:nvSpPr>
        <p:spPr>
          <a:xfrm>
            <a:off x="3884612" y="8685212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107" name="Google Shape;107;g6cb520db91_1_29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108" name="Google Shape;108;g6cb520db91_1_29:notes"/>
          <p:cNvSpPr txBox="1"/>
          <p:nvPr/>
        </p:nvSpPr>
        <p:spPr>
          <a:xfrm>
            <a:off x="3886200" y="8685212"/>
            <a:ext cx="2964000" cy="449400"/>
          </a:xfrm>
          <a:prstGeom prst="rect">
            <a:avLst/>
          </a:prstGeom>
          <a:noFill/>
          <a:ln>
            <a:noFill/>
          </a:ln>
        </p:spPr>
        <p:txBody>
          <a:bodyPr anchorCtr="0" anchor="b" bIns="41025" lIns="78825" spcFirstLastPara="1" rIns="78825" wrap="square" tIns="41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mes New Roman"/>
              <a:buNone/>
            </a:pPr>
            <a:fld id="{00000000-1234-1234-1234-123412341234}" type="slidenum">
              <a:rPr b="0" i="0" lang="en-US" sz="11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109" name="Google Shape;109;g6cb520db91_1_29:notes"/>
          <p:cNvSpPr txBox="1"/>
          <p:nvPr/>
        </p:nvSpPr>
        <p:spPr>
          <a:xfrm>
            <a:off x="1143000" y="685800"/>
            <a:ext cx="4573500" cy="3429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g6cb520db91_1_29:notes"/>
          <p:cNvSpPr txBox="1"/>
          <p:nvPr>
            <p:ph idx="1" type="body"/>
          </p:nvPr>
        </p:nvSpPr>
        <p:spPr>
          <a:xfrm>
            <a:off x="914400" y="4343400"/>
            <a:ext cx="5014800" cy="410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g6cb520db91_1_29:notes"/>
          <p:cNvSpPr/>
          <p:nvPr>
            <p:ph idx="2" type="sldImg"/>
          </p:nvPr>
        </p:nvSpPr>
        <p:spPr>
          <a:xfrm>
            <a:off x="1143000" y="685800"/>
            <a:ext cx="4570500" cy="342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6cb0eb0b04_0_10:notes"/>
          <p:cNvSpPr txBox="1"/>
          <p:nvPr/>
        </p:nvSpPr>
        <p:spPr>
          <a:xfrm>
            <a:off x="3884612" y="0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13/11/11</a:t>
            </a:r>
            <a:endParaRPr/>
          </a:p>
        </p:txBody>
      </p:sp>
      <p:sp>
        <p:nvSpPr>
          <p:cNvPr id="122" name="Google Shape;122;g6cb0eb0b04_0_10:notes"/>
          <p:cNvSpPr txBox="1"/>
          <p:nvPr/>
        </p:nvSpPr>
        <p:spPr>
          <a:xfrm>
            <a:off x="3884612" y="8685212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123" name="Google Shape;123;g6cb0eb0b04_0_10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124" name="Google Shape;124;g6cb0eb0b04_0_10:notes"/>
          <p:cNvSpPr txBox="1"/>
          <p:nvPr/>
        </p:nvSpPr>
        <p:spPr>
          <a:xfrm>
            <a:off x="3886200" y="8685212"/>
            <a:ext cx="2964000" cy="449400"/>
          </a:xfrm>
          <a:prstGeom prst="rect">
            <a:avLst/>
          </a:prstGeom>
          <a:noFill/>
          <a:ln>
            <a:noFill/>
          </a:ln>
        </p:spPr>
        <p:txBody>
          <a:bodyPr anchorCtr="0" anchor="b" bIns="41025" lIns="78825" spcFirstLastPara="1" rIns="78825" wrap="square" tIns="41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mes New Roman"/>
              <a:buNone/>
            </a:pPr>
            <a:fld id="{00000000-1234-1234-1234-123412341234}" type="slidenum">
              <a:rPr b="0" i="0" lang="en-US" sz="11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125" name="Google Shape;125;g6cb0eb0b04_0_10:notes"/>
          <p:cNvSpPr txBox="1"/>
          <p:nvPr/>
        </p:nvSpPr>
        <p:spPr>
          <a:xfrm>
            <a:off x="1143000" y="685800"/>
            <a:ext cx="4573500" cy="3429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g6cb0eb0b04_0_10:notes"/>
          <p:cNvSpPr txBox="1"/>
          <p:nvPr>
            <p:ph idx="1" type="body"/>
          </p:nvPr>
        </p:nvSpPr>
        <p:spPr>
          <a:xfrm>
            <a:off x="914400" y="4343400"/>
            <a:ext cx="5014800" cy="410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g6cb0eb0b04_0_10:notes"/>
          <p:cNvSpPr/>
          <p:nvPr>
            <p:ph idx="2" type="sldImg"/>
          </p:nvPr>
        </p:nvSpPr>
        <p:spPr>
          <a:xfrm>
            <a:off x="1143000" y="685800"/>
            <a:ext cx="4570500" cy="342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6cb0eb0b04_0_20:notes"/>
          <p:cNvSpPr txBox="1"/>
          <p:nvPr/>
        </p:nvSpPr>
        <p:spPr>
          <a:xfrm>
            <a:off x="3884612" y="0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13/11/11</a:t>
            </a:r>
            <a:endParaRPr/>
          </a:p>
        </p:txBody>
      </p:sp>
      <p:sp>
        <p:nvSpPr>
          <p:cNvPr id="135" name="Google Shape;135;g6cb0eb0b04_0_20:notes"/>
          <p:cNvSpPr txBox="1"/>
          <p:nvPr/>
        </p:nvSpPr>
        <p:spPr>
          <a:xfrm>
            <a:off x="3884612" y="8685212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136" name="Google Shape;136;g6cb0eb0b04_0_20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137" name="Google Shape;137;g6cb0eb0b04_0_20:notes"/>
          <p:cNvSpPr txBox="1"/>
          <p:nvPr/>
        </p:nvSpPr>
        <p:spPr>
          <a:xfrm>
            <a:off x="3886200" y="8685212"/>
            <a:ext cx="2964000" cy="449400"/>
          </a:xfrm>
          <a:prstGeom prst="rect">
            <a:avLst/>
          </a:prstGeom>
          <a:noFill/>
          <a:ln>
            <a:noFill/>
          </a:ln>
        </p:spPr>
        <p:txBody>
          <a:bodyPr anchorCtr="0" anchor="b" bIns="41025" lIns="78825" spcFirstLastPara="1" rIns="78825" wrap="square" tIns="41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mes New Roman"/>
              <a:buNone/>
            </a:pPr>
            <a:fld id="{00000000-1234-1234-1234-123412341234}" type="slidenum">
              <a:rPr b="0" i="0" lang="en-US" sz="11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138" name="Google Shape;138;g6cb0eb0b04_0_20:notes"/>
          <p:cNvSpPr txBox="1"/>
          <p:nvPr/>
        </p:nvSpPr>
        <p:spPr>
          <a:xfrm>
            <a:off x="1143000" y="685800"/>
            <a:ext cx="4573500" cy="3429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g6cb0eb0b04_0_20:notes"/>
          <p:cNvSpPr txBox="1"/>
          <p:nvPr>
            <p:ph idx="1" type="body"/>
          </p:nvPr>
        </p:nvSpPr>
        <p:spPr>
          <a:xfrm>
            <a:off x="914400" y="4343400"/>
            <a:ext cx="5014800" cy="410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g6cb0eb0b04_0_20:notes"/>
          <p:cNvSpPr/>
          <p:nvPr>
            <p:ph idx="2" type="sldImg"/>
          </p:nvPr>
        </p:nvSpPr>
        <p:spPr>
          <a:xfrm>
            <a:off x="1143000" y="685800"/>
            <a:ext cx="4570500" cy="342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6cb0eb0b04_0_30:notes"/>
          <p:cNvSpPr txBox="1"/>
          <p:nvPr/>
        </p:nvSpPr>
        <p:spPr>
          <a:xfrm>
            <a:off x="3884612" y="0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13/11/11</a:t>
            </a:r>
            <a:endParaRPr/>
          </a:p>
        </p:txBody>
      </p:sp>
      <p:sp>
        <p:nvSpPr>
          <p:cNvPr id="147" name="Google Shape;147;g6cb0eb0b04_0_30:notes"/>
          <p:cNvSpPr txBox="1"/>
          <p:nvPr/>
        </p:nvSpPr>
        <p:spPr>
          <a:xfrm>
            <a:off x="3884612" y="8685212"/>
            <a:ext cx="2970300" cy="4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148" name="Google Shape;148;g6cb0eb0b04_0_30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149" name="Google Shape;149;g6cb0eb0b04_0_30:notes"/>
          <p:cNvSpPr txBox="1"/>
          <p:nvPr/>
        </p:nvSpPr>
        <p:spPr>
          <a:xfrm>
            <a:off x="3886200" y="8685212"/>
            <a:ext cx="2964000" cy="449400"/>
          </a:xfrm>
          <a:prstGeom prst="rect">
            <a:avLst/>
          </a:prstGeom>
          <a:noFill/>
          <a:ln>
            <a:noFill/>
          </a:ln>
        </p:spPr>
        <p:txBody>
          <a:bodyPr anchorCtr="0" anchor="b" bIns="41025" lIns="78825" spcFirstLastPara="1" rIns="78825" wrap="square" tIns="41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mes New Roman"/>
              <a:buNone/>
            </a:pPr>
            <a:fld id="{00000000-1234-1234-1234-123412341234}" type="slidenum">
              <a:rPr b="0" i="0" lang="en-US" sz="11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150" name="Google Shape;150;g6cb0eb0b04_0_30:notes"/>
          <p:cNvSpPr txBox="1"/>
          <p:nvPr/>
        </p:nvSpPr>
        <p:spPr>
          <a:xfrm>
            <a:off x="1143000" y="685800"/>
            <a:ext cx="4573500" cy="3429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g6cb0eb0b04_0_30:notes"/>
          <p:cNvSpPr txBox="1"/>
          <p:nvPr>
            <p:ph idx="1" type="body"/>
          </p:nvPr>
        </p:nvSpPr>
        <p:spPr>
          <a:xfrm>
            <a:off x="914400" y="4343400"/>
            <a:ext cx="5014800" cy="410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g6cb0eb0b04_0_30:notes"/>
          <p:cNvSpPr/>
          <p:nvPr>
            <p:ph idx="2" type="sldImg"/>
          </p:nvPr>
        </p:nvSpPr>
        <p:spPr>
          <a:xfrm>
            <a:off x="1143000" y="685800"/>
            <a:ext cx="4570500" cy="342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iapositiva titolo" type="title">
  <p:cSld name="TITLE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lv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3200"/>
              <a:buNone/>
              <a:defRPr/>
            </a:lvl1pPr>
            <a:lvl2pPr lvl="1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/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5pPr>
            <a:lvl6pPr lvl="5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6pPr>
            <a:lvl7pPr lvl="6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7pPr>
            <a:lvl8pPr lvl="7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8pPr>
            <a:lvl9pPr lvl="8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uoto" type="blank">
  <p:cSld name="BLANK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idx="10" type="dt"/>
          </p:nvPr>
        </p:nvSpPr>
        <p:spPr>
          <a:xfrm>
            <a:off x="457200" y="6353175"/>
            <a:ext cx="2132012" cy="371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6553200" y="6353175"/>
            <a:ext cx="2132012" cy="371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b="0" i="0" sz="18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b="0" i="0" sz="18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b="0" i="0" sz="18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b="0" i="0" sz="18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b="0" i="0" sz="18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b="0" i="0" sz="18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b="0" i="0" sz="18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b="0" i="0" sz="18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b="0" i="0" sz="18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2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1"/>
          <p:cNvSpPr txBox="1"/>
          <p:nvPr>
            <p:ph type="title"/>
          </p:nvPr>
        </p:nvSpPr>
        <p:spPr>
          <a:xfrm>
            <a:off x="457200" y="128587"/>
            <a:ext cx="8228012" cy="14335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" type="body"/>
          </p:nvPr>
        </p:nvSpPr>
        <p:spPr>
          <a:xfrm>
            <a:off x="457200" y="1600200"/>
            <a:ext cx="8228012" cy="4524375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"/>
          <p:cNvSpPr txBox="1"/>
          <p:nvPr/>
        </p:nvSpPr>
        <p:spPr>
          <a:xfrm>
            <a:off x="3124200" y="6354762"/>
            <a:ext cx="2895600" cy="36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/>
        </p:nvSpPr>
        <p:spPr>
          <a:xfrm>
            <a:off x="3124200" y="6354762"/>
            <a:ext cx="2895600" cy="36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3"/>
          <p:cNvSpPr txBox="1"/>
          <p:nvPr/>
        </p:nvSpPr>
        <p:spPr>
          <a:xfrm>
            <a:off x="0" y="6621462"/>
            <a:ext cx="9144000" cy="236537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pic>
        <p:nvPicPr>
          <p:cNvPr descr="LOGO" id="20" name="Google Shape;20;p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7721600" y="6623050"/>
            <a:ext cx="1435100" cy="246062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3"/>
          <p:cNvSpPr txBox="1"/>
          <p:nvPr/>
        </p:nvSpPr>
        <p:spPr>
          <a:xfrm>
            <a:off x="3598862" y="6626225"/>
            <a:ext cx="2039937" cy="1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b="0" i="0" lang="en-US" sz="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22" name="Google Shape;22;p3"/>
          <p:cNvSpPr txBox="1"/>
          <p:nvPr/>
        </p:nvSpPr>
        <p:spPr>
          <a:xfrm>
            <a:off x="42862" y="6621462"/>
            <a:ext cx="4611687" cy="2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Fabio Fanti, </a:t>
            </a:r>
            <a:r>
              <a:rPr b="0" i="1" lang="en-US" sz="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Biologia, Microbiologia e tecniche di controllo sanitario</a:t>
            </a:r>
            <a:r>
              <a:rPr b="0" i="0" lang="en-US" sz="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© Zanichelli editore 2019</a:t>
            </a:r>
            <a:endParaRPr/>
          </a:p>
        </p:txBody>
      </p:sp>
      <p:sp>
        <p:nvSpPr>
          <p:cNvPr id="23" name="Google Shape;23;p3"/>
          <p:cNvSpPr txBox="1"/>
          <p:nvPr>
            <p:ph type="title"/>
          </p:nvPr>
        </p:nvSpPr>
        <p:spPr>
          <a:xfrm>
            <a:off x="457200" y="128587"/>
            <a:ext cx="8228012" cy="14335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" name="Google Shape;24;p3"/>
          <p:cNvSpPr txBox="1"/>
          <p:nvPr>
            <p:ph idx="1" type="body"/>
          </p:nvPr>
        </p:nvSpPr>
        <p:spPr>
          <a:xfrm>
            <a:off x="457200" y="1600200"/>
            <a:ext cx="8228012" cy="4524375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" name="Google Shape;25;p3"/>
          <p:cNvSpPr txBox="1"/>
          <p:nvPr>
            <p:ph idx="10" type="dt"/>
          </p:nvPr>
        </p:nvSpPr>
        <p:spPr>
          <a:xfrm>
            <a:off x="457200" y="6353175"/>
            <a:ext cx="2132012" cy="371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6553200" y="6353175"/>
            <a:ext cx="2132012" cy="371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b="0" i="0" sz="18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b="0" i="0" sz="18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b="0" i="0" sz="18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b="0" i="0" sz="18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b="0" i="0" sz="18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b="0" i="0" sz="18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b="0" i="0" sz="18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b="0" i="0" sz="18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b="0" i="0" sz="18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png"/><Relationship Id="rId4" Type="http://schemas.openxmlformats.org/officeDocument/2006/relationships/image" Target="../media/image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.png"/><Relationship Id="rId4" Type="http://schemas.openxmlformats.org/officeDocument/2006/relationships/image" Target="../media/image5.png"/><Relationship Id="rId5" Type="http://schemas.openxmlformats.org/officeDocument/2006/relationships/image" Target="../media/image1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0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2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9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3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5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1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0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2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21.jpg"/><Relationship Id="rId4" Type="http://schemas.openxmlformats.org/officeDocument/2006/relationships/image" Target="../media/image27.jp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28.jpg"/><Relationship Id="rId4" Type="http://schemas.openxmlformats.org/officeDocument/2006/relationships/image" Target="../media/image27.jpg"/><Relationship Id="rId5" Type="http://schemas.openxmlformats.org/officeDocument/2006/relationships/image" Target="../media/image26.jp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2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13.png"/><Relationship Id="rId5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/>
          <p:nvPr/>
        </p:nvSpPr>
        <p:spPr>
          <a:xfrm>
            <a:off x="6556375" y="6246812"/>
            <a:ext cx="2122487" cy="4651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" name="Google Shape;40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70162" y="2546350"/>
            <a:ext cx="6553200" cy="13128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4"/>
          <p:cNvSpPr txBox="1"/>
          <p:nvPr/>
        </p:nvSpPr>
        <p:spPr>
          <a:xfrm>
            <a:off x="323850" y="381000"/>
            <a:ext cx="8820000" cy="887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2475" lIns="81700" spcFirstLastPara="1" rIns="81700" wrap="square" tIns="424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FF0000"/>
                </a:solidFill>
              </a:rPr>
              <a:t>5. I fattori che influenzano la catalisi enzimatica</a:t>
            </a:r>
            <a:endParaRPr/>
          </a:p>
        </p:txBody>
      </p:sp>
      <p:sp>
        <p:nvSpPr>
          <p:cNvPr id="166" name="Google Shape;166;p14"/>
          <p:cNvSpPr txBox="1"/>
          <p:nvPr/>
        </p:nvSpPr>
        <p:spPr>
          <a:xfrm>
            <a:off x="323850" y="1268400"/>
            <a:ext cx="84870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Concentrazione del substrato</a:t>
            </a:r>
            <a:endParaRPr sz="2400"/>
          </a:p>
        </p:txBody>
      </p:sp>
      <p:pic>
        <p:nvPicPr>
          <p:cNvPr id="167" name="Google Shape;16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71538" y="1831700"/>
            <a:ext cx="6524625" cy="379095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14"/>
          <p:cNvSpPr txBox="1"/>
          <p:nvPr/>
        </p:nvSpPr>
        <p:spPr>
          <a:xfrm>
            <a:off x="810425" y="5585725"/>
            <a:ext cx="7338300" cy="8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K</a:t>
            </a:r>
            <a:r>
              <a:rPr baseline="-25000" lang="en-US" sz="2400"/>
              <a:t>m</a:t>
            </a:r>
            <a:r>
              <a:rPr lang="en-US" sz="2400"/>
              <a:t> = [S] quando v = ½ v</a:t>
            </a:r>
            <a:r>
              <a:rPr baseline="-25000" lang="en-US" sz="2400"/>
              <a:t>max</a:t>
            </a:r>
            <a:endParaRPr baseline="-25000" sz="2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esprime l’affinità dell’enzima verso il substrato</a:t>
            </a:r>
            <a:endParaRPr sz="24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5"/>
          <p:cNvSpPr txBox="1"/>
          <p:nvPr/>
        </p:nvSpPr>
        <p:spPr>
          <a:xfrm>
            <a:off x="323850" y="381000"/>
            <a:ext cx="8820000" cy="887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2475" lIns="81700" spcFirstLastPara="1" rIns="81700" wrap="square" tIns="424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FF0000"/>
                </a:solidFill>
              </a:rPr>
              <a:t>5. I fattori che influenzano la catalisi enzimatica</a:t>
            </a:r>
            <a:endParaRPr/>
          </a:p>
        </p:txBody>
      </p:sp>
      <p:sp>
        <p:nvSpPr>
          <p:cNvPr id="179" name="Google Shape;179;p15"/>
          <p:cNvSpPr txBox="1"/>
          <p:nvPr/>
        </p:nvSpPr>
        <p:spPr>
          <a:xfrm>
            <a:off x="323850" y="1268400"/>
            <a:ext cx="8487000" cy="49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Concentrazione dell’enzima</a:t>
            </a:r>
            <a:endParaRPr sz="2400"/>
          </a:p>
        </p:txBody>
      </p:sp>
      <p:pic>
        <p:nvPicPr>
          <p:cNvPr id="180" name="Google Shape;180;p15"/>
          <p:cNvPicPr preferRelativeResize="0"/>
          <p:nvPr/>
        </p:nvPicPr>
        <p:blipFill rotWithShape="1">
          <a:blip r:embed="rId3">
            <a:alphaModFix/>
          </a:blip>
          <a:srcRect b="58095" l="27420" r="15982" t="0"/>
          <a:stretch/>
        </p:blipFill>
        <p:spPr>
          <a:xfrm>
            <a:off x="592450" y="2145800"/>
            <a:ext cx="3674750" cy="3377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15"/>
          <p:cNvPicPr preferRelativeResize="0"/>
          <p:nvPr/>
        </p:nvPicPr>
        <p:blipFill rotWithShape="1">
          <a:blip r:embed="rId3">
            <a:alphaModFix/>
          </a:blip>
          <a:srcRect b="15406" l="21849" r="15988" t="41668"/>
          <a:stretch/>
        </p:blipFill>
        <p:spPr>
          <a:xfrm>
            <a:off x="4362900" y="2164125"/>
            <a:ext cx="4036250" cy="3459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6"/>
          <p:cNvSpPr txBox="1"/>
          <p:nvPr/>
        </p:nvSpPr>
        <p:spPr>
          <a:xfrm>
            <a:off x="323850" y="381000"/>
            <a:ext cx="8820000" cy="887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2475" lIns="81700" spcFirstLastPara="1" rIns="81700" wrap="square" tIns="424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FF0000"/>
                </a:solidFill>
              </a:rPr>
              <a:t>5. I fattori che influenzano la catalisi enzimatica</a:t>
            </a:r>
            <a:endParaRPr/>
          </a:p>
        </p:txBody>
      </p:sp>
      <p:sp>
        <p:nvSpPr>
          <p:cNvPr id="192" name="Google Shape;192;p16"/>
          <p:cNvSpPr txBox="1"/>
          <p:nvPr/>
        </p:nvSpPr>
        <p:spPr>
          <a:xfrm>
            <a:off x="323850" y="1268400"/>
            <a:ext cx="8487000" cy="49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Presenza di cofattori</a:t>
            </a:r>
            <a:endParaRPr sz="2400"/>
          </a:p>
          <a:p>
            <a:pPr indent="-381000" lvl="1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gli </a:t>
            </a:r>
            <a:r>
              <a:rPr b="1" lang="en-US" sz="2400"/>
              <a:t>attivatori</a:t>
            </a:r>
            <a:r>
              <a:rPr lang="en-US" sz="2400"/>
              <a:t> possono far parte del sito attivo o fungere da ponte tra enzima e substrato.</a:t>
            </a:r>
            <a:endParaRPr sz="2400"/>
          </a:p>
          <a:p>
            <a:pPr indent="-3810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i </a:t>
            </a:r>
            <a:r>
              <a:rPr b="1" lang="en-US" sz="2400"/>
              <a:t>coenzimi </a:t>
            </a:r>
            <a:r>
              <a:rPr lang="en-US" sz="2400"/>
              <a:t>fungono generalmente da trasportatori di atomi o gruppi chimici.</a:t>
            </a:r>
            <a:endParaRPr sz="2400"/>
          </a:p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>
                <a:solidFill>
                  <a:schemeClr val="dk1"/>
                </a:solidFill>
              </a:rPr>
              <a:t>Effetto della temperatura</a:t>
            </a:r>
            <a:endParaRPr sz="2400">
              <a:solidFill>
                <a:schemeClr val="dk1"/>
              </a:solidFill>
            </a:endParaRPr>
          </a:p>
          <a:p>
            <a:pPr indent="-381000" lvl="1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</a:pPr>
            <a:r>
              <a:rPr lang="en-US" sz="2400">
                <a:solidFill>
                  <a:schemeClr val="dk1"/>
                </a:solidFill>
              </a:rPr>
              <a:t>la temperatura è direttamente proporzionale alla velocità di reazione, </a:t>
            </a:r>
            <a:endParaRPr sz="2400">
              <a:solidFill>
                <a:schemeClr val="dk1"/>
              </a:solidFill>
            </a:endParaRPr>
          </a:p>
          <a:p>
            <a:pPr indent="-3810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</a:pPr>
            <a:r>
              <a:rPr lang="en-US" sz="2400">
                <a:solidFill>
                  <a:schemeClr val="dk1"/>
                </a:solidFill>
              </a:rPr>
              <a:t>T &gt; 60°C provocano la denaturazione delle proteine</a:t>
            </a:r>
            <a:endParaRPr sz="24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7"/>
          <p:cNvSpPr txBox="1"/>
          <p:nvPr/>
        </p:nvSpPr>
        <p:spPr>
          <a:xfrm>
            <a:off x="323850" y="381000"/>
            <a:ext cx="8820000" cy="887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2475" lIns="81700" spcFirstLastPara="1" rIns="81700" wrap="square" tIns="424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FF0000"/>
                </a:solidFill>
              </a:rPr>
              <a:t>5. I fattori che influenzano la catalisi enzimatica</a:t>
            </a:r>
            <a:endParaRPr/>
          </a:p>
        </p:txBody>
      </p:sp>
      <p:sp>
        <p:nvSpPr>
          <p:cNvPr id="203" name="Google Shape;203;p17"/>
          <p:cNvSpPr txBox="1"/>
          <p:nvPr/>
        </p:nvSpPr>
        <p:spPr>
          <a:xfrm>
            <a:off x="323850" y="1268400"/>
            <a:ext cx="8487000" cy="60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Effetto del pH</a:t>
            </a:r>
            <a:endParaRPr sz="2400"/>
          </a:p>
        </p:txBody>
      </p:sp>
      <p:pic>
        <p:nvPicPr>
          <p:cNvPr id="204" name="Google Shape;204;p17"/>
          <p:cNvPicPr preferRelativeResize="0"/>
          <p:nvPr/>
        </p:nvPicPr>
        <p:blipFill rotWithShape="1">
          <a:blip r:embed="rId3">
            <a:alphaModFix/>
          </a:blip>
          <a:srcRect b="9165" l="0" r="0" t="0"/>
          <a:stretch/>
        </p:blipFill>
        <p:spPr>
          <a:xfrm>
            <a:off x="157625" y="1872249"/>
            <a:ext cx="4409474" cy="4201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17"/>
          <p:cNvPicPr preferRelativeResize="0"/>
          <p:nvPr/>
        </p:nvPicPr>
        <p:blipFill rotWithShape="1">
          <a:blip r:embed="rId4">
            <a:alphaModFix/>
          </a:blip>
          <a:srcRect b="2263" l="0" r="5383" t="10323"/>
          <a:stretch/>
        </p:blipFill>
        <p:spPr>
          <a:xfrm>
            <a:off x="4568400" y="2040975"/>
            <a:ext cx="4409475" cy="3604520"/>
          </a:xfrm>
          <a:prstGeom prst="rect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8"/>
          <p:cNvSpPr txBox="1"/>
          <p:nvPr/>
        </p:nvSpPr>
        <p:spPr>
          <a:xfrm>
            <a:off x="323850" y="381000"/>
            <a:ext cx="8820000" cy="887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2475" lIns="81700" spcFirstLastPara="1" rIns="81700" wrap="square" tIns="424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FF0000"/>
                </a:solidFill>
              </a:rPr>
              <a:t>6. La regolazione dell’attività enzimatica</a:t>
            </a:r>
            <a:endParaRPr/>
          </a:p>
        </p:txBody>
      </p:sp>
      <p:sp>
        <p:nvSpPr>
          <p:cNvPr id="216" name="Google Shape;216;p18"/>
          <p:cNvSpPr txBox="1"/>
          <p:nvPr/>
        </p:nvSpPr>
        <p:spPr>
          <a:xfrm>
            <a:off x="323850" y="1268400"/>
            <a:ext cx="8487000" cy="49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Gli enzimi </a:t>
            </a:r>
            <a:r>
              <a:rPr b="1" lang="en-US" sz="2400"/>
              <a:t>inducibili</a:t>
            </a:r>
            <a:r>
              <a:rPr lang="en-US" sz="2400"/>
              <a:t> sono prodotti solo quando e se necessario, gli enzimi </a:t>
            </a:r>
            <a:r>
              <a:rPr b="1" lang="en-US" sz="2400"/>
              <a:t>costitutivi </a:t>
            </a:r>
            <a:r>
              <a:rPr lang="en-US" sz="2400"/>
              <a:t>sono prodotti sempre.</a:t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Alcune sostanze sono in grado di inibire l’azione degli enzimi.</a:t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In relazione alla stabilità di legame, si distinguono inibizioni di tipo:</a:t>
            </a:r>
            <a:endParaRPr sz="2400"/>
          </a:p>
          <a:p>
            <a:pPr indent="-3810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○"/>
            </a:pPr>
            <a:r>
              <a:rPr b="1" lang="en-US" sz="2400"/>
              <a:t>irreversibile</a:t>
            </a:r>
            <a:r>
              <a:rPr lang="en-US" sz="2400"/>
              <a:t>: l’inibitore si lega permanentemente al sito attivo (Es. gas nervini)</a:t>
            </a:r>
            <a:endParaRPr sz="2400"/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-3810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b="1" lang="en-US" sz="2400"/>
              <a:t>reversibile</a:t>
            </a:r>
            <a:r>
              <a:rPr lang="en-US" sz="2400"/>
              <a:t>: l’inibitore non si lega in modo definitivo, e non necessariamente in corrispondenza del sito attivo.</a:t>
            </a:r>
            <a:endParaRPr sz="2400"/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Google Shape;226;p19"/>
          <p:cNvPicPr preferRelativeResize="0"/>
          <p:nvPr/>
        </p:nvPicPr>
        <p:blipFill rotWithShape="1">
          <a:blip r:embed="rId3">
            <a:alphaModFix/>
          </a:blip>
          <a:srcRect b="58659" l="0" r="0" t="9238"/>
          <a:stretch/>
        </p:blipFill>
        <p:spPr>
          <a:xfrm>
            <a:off x="2109900" y="2533113"/>
            <a:ext cx="4914900" cy="1648075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19"/>
          <p:cNvSpPr txBox="1"/>
          <p:nvPr/>
        </p:nvSpPr>
        <p:spPr>
          <a:xfrm>
            <a:off x="323850" y="381000"/>
            <a:ext cx="8820000" cy="887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2475" lIns="81700" spcFirstLastPara="1" rIns="81700" wrap="square" tIns="424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FF0000"/>
                </a:solidFill>
              </a:rPr>
              <a:t>6. La regolazione dell’attività enzimatica</a:t>
            </a:r>
            <a:endParaRPr/>
          </a:p>
        </p:txBody>
      </p:sp>
      <p:sp>
        <p:nvSpPr>
          <p:cNvPr id="228" name="Google Shape;228;p19"/>
          <p:cNvSpPr txBox="1"/>
          <p:nvPr/>
        </p:nvSpPr>
        <p:spPr>
          <a:xfrm>
            <a:off x="323850" y="1268400"/>
            <a:ext cx="8487000" cy="49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A livello del sito</a:t>
            </a:r>
            <a:r>
              <a:rPr lang="en-US" sz="2400"/>
              <a:t> di legame, si distinguono inibizioni di tipo:</a:t>
            </a:r>
            <a:endParaRPr sz="2400"/>
          </a:p>
          <a:p>
            <a:pPr indent="-3810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○"/>
            </a:pPr>
            <a:r>
              <a:rPr b="1" lang="en-US" sz="2400"/>
              <a:t>competitiva</a:t>
            </a:r>
            <a:r>
              <a:rPr lang="en-US" sz="2400"/>
              <a:t>, in cui la struttura del substrato è simile a quella dell’inibitore, che lo sostituisce nel sito attivo.</a:t>
            </a:r>
            <a:endParaRPr sz="2400"/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-3810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b="1" lang="en-US" sz="2400"/>
              <a:t>non competitiva</a:t>
            </a:r>
            <a:r>
              <a:rPr lang="en-US" sz="2400"/>
              <a:t>, in cui il sito cui si lega l’inibitore non coincide necessariamente con il sito attivo.</a:t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pic>
        <p:nvPicPr>
          <p:cNvPr id="229" name="Google Shape;229;p19"/>
          <p:cNvPicPr preferRelativeResize="0"/>
          <p:nvPr/>
        </p:nvPicPr>
        <p:blipFill rotWithShape="1">
          <a:blip r:embed="rId3">
            <a:alphaModFix/>
          </a:blip>
          <a:srcRect b="17134" l="0" r="0" t="52195"/>
          <a:stretch/>
        </p:blipFill>
        <p:spPr>
          <a:xfrm>
            <a:off x="2109900" y="4896501"/>
            <a:ext cx="4914900" cy="1574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0"/>
          <p:cNvSpPr txBox="1"/>
          <p:nvPr/>
        </p:nvSpPr>
        <p:spPr>
          <a:xfrm>
            <a:off x="323850" y="381000"/>
            <a:ext cx="8820000" cy="887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2475" lIns="81700" spcFirstLastPara="1" rIns="81700" wrap="square" tIns="424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FF0000"/>
                </a:solidFill>
              </a:rPr>
              <a:t>6. La regolazione dell’attività enzimatica</a:t>
            </a:r>
            <a:endParaRPr/>
          </a:p>
        </p:txBody>
      </p:sp>
      <p:sp>
        <p:nvSpPr>
          <p:cNvPr id="240" name="Google Shape;240;p20"/>
          <p:cNvSpPr txBox="1"/>
          <p:nvPr/>
        </p:nvSpPr>
        <p:spPr>
          <a:xfrm>
            <a:off x="323850" y="1268400"/>
            <a:ext cx="5044200" cy="12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/>
              <a:t>Enzimi</a:t>
            </a:r>
            <a:r>
              <a:rPr lang="en-US" sz="2400"/>
              <a:t> </a:t>
            </a:r>
            <a:r>
              <a:rPr b="1" lang="en-US" sz="2400"/>
              <a:t>allosterici</a:t>
            </a:r>
            <a:r>
              <a:rPr lang="en-US" sz="2400"/>
              <a:t>: enzimi con un sito allosterico la cui attivazione può dare il via una riorganizzazione sterica degli altri siti, attivandola o inibendola.</a:t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pic>
        <p:nvPicPr>
          <p:cNvPr id="241" name="Google Shape;241;p20"/>
          <p:cNvPicPr preferRelativeResize="0"/>
          <p:nvPr/>
        </p:nvPicPr>
        <p:blipFill rotWithShape="1">
          <a:blip r:embed="rId3">
            <a:alphaModFix/>
          </a:blip>
          <a:srcRect b="27504" l="11331" r="0" t="0"/>
          <a:stretch/>
        </p:blipFill>
        <p:spPr>
          <a:xfrm>
            <a:off x="5367975" y="4622750"/>
            <a:ext cx="3623625" cy="1827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20"/>
          <p:cNvPicPr preferRelativeResize="0"/>
          <p:nvPr/>
        </p:nvPicPr>
        <p:blipFill rotWithShape="1">
          <a:blip r:embed="rId4">
            <a:alphaModFix/>
          </a:blip>
          <a:srcRect b="0" l="7433" r="0" t="0"/>
          <a:stretch/>
        </p:blipFill>
        <p:spPr>
          <a:xfrm>
            <a:off x="5367975" y="1023300"/>
            <a:ext cx="3623624" cy="3599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20"/>
          <p:cNvPicPr preferRelativeResize="0"/>
          <p:nvPr/>
        </p:nvPicPr>
        <p:blipFill rotWithShape="1">
          <a:blip r:embed="rId5">
            <a:alphaModFix/>
          </a:blip>
          <a:srcRect b="22342" l="0" r="0" t="0"/>
          <a:stretch/>
        </p:blipFill>
        <p:spPr>
          <a:xfrm>
            <a:off x="448125" y="3274325"/>
            <a:ext cx="4569700" cy="3315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1"/>
          <p:cNvSpPr txBox="1"/>
          <p:nvPr/>
        </p:nvSpPr>
        <p:spPr>
          <a:xfrm>
            <a:off x="323850" y="381000"/>
            <a:ext cx="8820000" cy="887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2475" lIns="81700" spcFirstLastPara="1" rIns="81700" wrap="square" tIns="424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FF0000"/>
                </a:solidFill>
              </a:rPr>
              <a:t>6. La regolazione dell’attività enzimatica</a:t>
            </a:r>
            <a:endParaRPr/>
          </a:p>
        </p:txBody>
      </p:sp>
      <p:sp>
        <p:nvSpPr>
          <p:cNvPr id="254" name="Google Shape;254;p21"/>
          <p:cNvSpPr txBox="1"/>
          <p:nvPr/>
        </p:nvSpPr>
        <p:spPr>
          <a:xfrm>
            <a:off x="323850" y="1268400"/>
            <a:ext cx="8487000" cy="49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Classificazione degli enzimi</a:t>
            </a:r>
            <a:endParaRPr sz="2400"/>
          </a:p>
          <a:p>
            <a:pPr indent="-3810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b="1" lang="en-US" sz="2400"/>
              <a:t>Ossidoreduttasi</a:t>
            </a:r>
            <a:r>
              <a:rPr lang="en-US" sz="2400"/>
              <a:t>: ossidoriduzioni</a:t>
            </a:r>
            <a:endParaRPr sz="2400"/>
          </a:p>
          <a:p>
            <a:pPr indent="-3810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b="1" lang="en-US" sz="2400"/>
              <a:t>Transferasi</a:t>
            </a:r>
            <a:r>
              <a:rPr lang="en-US" sz="2400"/>
              <a:t>: trasferimento di gruppi chimici funzionali</a:t>
            </a:r>
            <a:endParaRPr sz="2400"/>
          </a:p>
          <a:p>
            <a:pPr indent="-3810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b="1" lang="en-US" sz="2400"/>
              <a:t>Idrolasi</a:t>
            </a:r>
            <a:r>
              <a:rPr lang="en-US" sz="2400"/>
              <a:t>: reazioni di idrolisi</a:t>
            </a:r>
            <a:endParaRPr sz="2400"/>
          </a:p>
          <a:p>
            <a:pPr indent="-3810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b="1" lang="en-US" sz="2400"/>
              <a:t>Liasi</a:t>
            </a:r>
            <a:r>
              <a:rPr lang="en-US" sz="2400"/>
              <a:t>: rimozione di gruppi chimici (senza idrolisi)</a:t>
            </a:r>
            <a:endParaRPr sz="2400"/>
          </a:p>
          <a:p>
            <a:pPr indent="-3810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b="1" lang="en-US" sz="2400"/>
              <a:t>Isomerasi</a:t>
            </a:r>
            <a:r>
              <a:rPr lang="en-US" sz="2400"/>
              <a:t>: trasformazione in un isomero</a:t>
            </a:r>
            <a:endParaRPr sz="2400"/>
          </a:p>
          <a:p>
            <a:pPr indent="-3810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b="1" lang="en-US" sz="2400"/>
              <a:t>Ligasi</a:t>
            </a:r>
            <a:r>
              <a:rPr lang="en-US" sz="2400"/>
              <a:t>: unione di due molecole con consumo di ATP</a:t>
            </a:r>
            <a:endParaRPr sz="24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Google Shape;26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33575" y="2064513"/>
            <a:ext cx="4914900" cy="4448175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22"/>
          <p:cNvSpPr txBox="1"/>
          <p:nvPr/>
        </p:nvSpPr>
        <p:spPr>
          <a:xfrm>
            <a:off x="323850" y="381000"/>
            <a:ext cx="8820000" cy="887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2475" lIns="81700" spcFirstLastPara="1" rIns="81700" wrap="square" tIns="424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FF0000"/>
                </a:solidFill>
              </a:rPr>
              <a:t>7. Metabolismo, ATP ed energia per la cellula</a:t>
            </a:r>
            <a:endParaRPr/>
          </a:p>
        </p:txBody>
      </p:sp>
      <p:sp>
        <p:nvSpPr>
          <p:cNvPr id="266" name="Google Shape;266;p22"/>
          <p:cNvSpPr txBox="1"/>
          <p:nvPr/>
        </p:nvSpPr>
        <p:spPr>
          <a:xfrm>
            <a:off x="323850" y="1268400"/>
            <a:ext cx="8487000" cy="49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/>
              <a:t>Metabolismo: </a:t>
            </a:r>
            <a:r>
              <a:rPr lang="en-US" sz="2400"/>
              <a:t>insieme di reazioni che consentono di immagazzinare o liberare energia</a:t>
            </a:r>
            <a:endParaRPr sz="2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b="1" lang="en-US" sz="2400"/>
              <a:t>Catabolismo</a:t>
            </a:r>
            <a:r>
              <a:rPr lang="en-US" sz="2400"/>
              <a:t>: </a:t>
            </a:r>
            <a:endParaRPr sz="2400"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degradazione di </a:t>
            </a:r>
            <a:endParaRPr sz="2400"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composti organici </a:t>
            </a:r>
            <a:endParaRPr sz="2400"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(ESOERGONICHE)</a:t>
            </a:r>
            <a:endParaRPr sz="2400"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b="1" lang="en-US" sz="2400"/>
              <a:t>Anabolismo</a:t>
            </a:r>
            <a:r>
              <a:rPr lang="en-US" sz="2400"/>
              <a:t>: </a:t>
            </a:r>
            <a:endParaRPr sz="2400"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costruzione di </a:t>
            </a:r>
            <a:endParaRPr sz="2400"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composti organici </a:t>
            </a:r>
            <a:endParaRPr sz="2400"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(ENDOERGONICHE)</a:t>
            </a:r>
            <a:endParaRPr sz="24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3"/>
          <p:cNvSpPr txBox="1"/>
          <p:nvPr/>
        </p:nvSpPr>
        <p:spPr>
          <a:xfrm>
            <a:off x="323850" y="381000"/>
            <a:ext cx="8820000" cy="887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2475" lIns="81700" spcFirstLastPara="1" rIns="81700" wrap="square" tIns="424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FF0000"/>
                </a:solidFill>
              </a:rPr>
              <a:t>7. Metabolismo, ATP ed energia per la cellula</a:t>
            </a:r>
            <a:endParaRPr/>
          </a:p>
        </p:txBody>
      </p:sp>
      <p:sp>
        <p:nvSpPr>
          <p:cNvPr id="277" name="Google Shape;277;p23"/>
          <p:cNvSpPr txBox="1"/>
          <p:nvPr/>
        </p:nvSpPr>
        <p:spPr>
          <a:xfrm>
            <a:off x="323850" y="1268400"/>
            <a:ext cx="44568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/>
              <a:t>ATP </a:t>
            </a:r>
            <a:r>
              <a:rPr lang="en-US" sz="2400"/>
              <a:t>(adenosina trifosfato)</a:t>
            </a:r>
            <a:endParaRPr sz="24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 sz="1800"/>
              <a:t>la sua idrolisi rende disponibile molta energia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 sz="1800"/>
              <a:t>può trasferire un gruppo fosfato ad altre molecole (</a:t>
            </a:r>
            <a:r>
              <a:rPr b="1" lang="en-US" sz="1800"/>
              <a:t>fosforilazione</a:t>
            </a:r>
            <a:r>
              <a:rPr lang="en-US" sz="1800"/>
              <a:t>)</a:t>
            </a:r>
            <a:endParaRPr sz="1800"/>
          </a:p>
        </p:txBody>
      </p:sp>
      <p:pic>
        <p:nvPicPr>
          <p:cNvPr id="278" name="Google Shape;27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33052" y="1344600"/>
            <a:ext cx="4166600" cy="5214375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23"/>
          <p:cNvSpPr txBox="1"/>
          <p:nvPr/>
        </p:nvSpPr>
        <p:spPr>
          <a:xfrm>
            <a:off x="323850" y="2938025"/>
            <a:ext cx="4609200" cy="146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</a:rPr>
              <a:t>ATP+H</a:t>
            </a:r>
            <a:r>
              <a:rPr baseline="-25000" lang="en-US" sz="2400">
                <a:solidFill>
                  <a:schemeClr val="dk1"/>
                </a:solidFill>
              </a:rPr>
              <a:t>2</a:t>
            </a:r>
            <a:r>
              <a:rPr lang="en-US" sz="2400">
                <a:solidFill>
                  <a:schemeClr val="dk1"/>
                </a:solidFill>
              </a:rPr>
              <a:t>O→ADP+Pi +energia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400">
                <a:solidFill>
                  <a:schemeClr val="dk1"/>
                </a:solidFill>
              </a:rPr>
              <a:t>ADP+H</a:t>
            </a:r>
            <a:r>
              <a:rPr baseline="-25000" lang="en-US" sz="2400">
                <a:solidFill>
                  <a:schemeClr val="dk1"/>
                </a:solidFill>
              </a:rPr>
              <a:t>2</a:t>
            </a:r>
            <a:r>
              <a:rPr lang="en-US" sz="2400">
                <a:solidFill>
                  <a:schemeClr val="dk1"/>
                </a:solidFill>
              </a:rPr>
              <a:t>O→AMP+Pi +energia</a:t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280" name="Google Shape;280;p23"/>
          <p:cNvSpPr txBox="1"/>
          <p:nvPr/>
        </p:nvSpPr>
        <p:spPr>
          <a:xfrm>
            <a:off x="275100" y="4258500"/>
            <a:ext cx="4609200" cy="21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altre molecole energetiche:</a:t>
            </a:r>
            <a:endParaRPr sz="24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b="1" lang="en-US" sz="1800"/>
              <a:t>GTP</a:t>
            </a:r>
            <a:r>
              <a:rPr lang="en-US" sz="1800"/>
              <a:t>: sintesi proteica e di RNA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b="1" lang="en-US" sz="1800"/>
              <a:t>UTP</a:t>
            </a:r>
            <a:r>
              <a:rPr lang="en-US" sz="1800"/>
              <a:t>: sintesi di RNA e metabolismo del galattosio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b="1" lang="en-US" sz="1800"/>
              <a:t>PK</a:t>
            </a:r>
            <a:r>
              <a:rPr lang="en-US" sz="1800"/>
              <a:t> (fosfocreatina): riserva di gruppi fosfato per rigenerare ATP</a:t>
            </a:r>
            <a:endParaRPr sz="1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6"/>
          <p:cNvSpPr txBox="1"/>
          <p:nvPr/>
        </p:nvSpPr>
        <p:spPr>
          <a:xfrm>
            <a:off x="323850" y="1466850"/>
            <a:ext cx="8820150" cy="2058987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2475" lIns="81700" spcFirstLastPara="1" rIns="81700" wrap="square" tIns="424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8000"/>
              <a:buFont typeface="Arial"/>
              <a:buNone/>
            </a:pPr>
            <a:r>
              <a:rPr b="0" i="0" lang="en-US" sz="80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Biologia, microbiologia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8000"/>
              <a:buFont typeface="Arial"/>
              <a:buNone/>
            </a:pPr>
            <a:r>
              <a:rPr b="0" i="0" lang="en-US" sz="80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 tecniche di controllo sanitario</a:t>
            </a:r>
            <a:endParaRPr/>
          </a:p>
        </p:txBody>
      </p:sp>
      <p:sp>
        <p:nvSpPr>
          <p:cNvPr id="51" name="Google Shape;51;p6"/>
          <p:cNvSpPr txBox="1"/>
          <p:nvPr/>
        </p:nvSpPr>
        <p:spPr>
          <a:xfrm>
            <a:off x="323850" y="908050"/>
            <a:ext cx="8135937" cy="7239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3600"/>
              <a:buFont typeface="Arial"/>
              <a:buNone/>
            </a:pPr>
            <a:r>
              <a:rPr b="0" i="0" lang="en-US" sz="3600" u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rPr>
              <a:t>Fabio Fanti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4"/>
          <p:cNvSpPr txBox="1"/>
          <p:nvPr/>
        </p:nvSpPr>
        <p:spPr>
          <a:xfrm>
            <a:off x="323850" y="381000"/>
            <a:ext cx="8820000" cy="887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2475" lIns="81700" spcFirstLastPara="1" rIns="81700" wrap="square" tIns="424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FF0000"/>
                </a:solidFill>
              </a:rPr>
              <a:t>8. Le strategie nutritive dei viventi, autotrofi ed eterotrofi</a:t>
            </a:r>
            <a:endParaRPr/>
          </a:p>
        </p:txBody>
      </p:sp>
      <p:pic>
        <p:nvPicPr>
          <p:cNvPr id="291" name="Google Shape;29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4087800"/>
            <a:ext cx="8839200" cy="2407723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24"/>
          <p:cNvSpPr txBox="1"/>
          <p:nvPr/>
        </p:nvSpPr>
        <p:spPr>
          <a:xfrm>
            <a:off x="3624750" y="1367875"/>
            <a:ext cx="1894500" cy="405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</a:rPr>
              <a:t>esseri viventi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293" name="Google Shape;293;p24"/>
          <p:cNvSpPr txBox="1"/>
          <p:nvPr/>
        </p:nvSpPr>
        <p:spPr>
          <a:xfrm>
            <a:off x="1431150" y="1968650"/>
            <a:ext cx="1650900" cy="8169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</a:rPr>
              <a:t>nutrizione autotrofa</a:t>
            </a:r>
            <a:endParaRPr>
              <a:solidFill>
                <a:srgbClr val="FFFFFF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</a:rPr>
              <a:t>(PRODUTTORI)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94" name="Google Shape;294;p24"/>
          <p:cNvSpPr txBox="1"/>
          <p:nvPr/>
        </p:nvSpPr>
        <p:spPr>
          <a:xfrm>
            <a:off x="6046575" y="1968650"/>
            <a:ext cx="1650900" cy="816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</a:rPr>
              <a:t>nutrizione eterotrofa (CONSUMATORI)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95" name="Google Shape;295;p24"/>
          <p:cNvSpPr txBox="1"/>
          <p:nvPr/>
        </p:nvSpPr>
        <p:spPr>
          <a:xfrm>
            <a:off x="7070525" y="3286825"/>
            <a:ext cx="1740900" cy="558900"/>
          </a:xfrm>
          <a:prstGeom prst="rect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per ingestione (animali)</a:t>
            </a:r>
            <a:endParaRPr/>
          </a:p>
        </p:txBody>
      </p:sp>
      <p:sp>
        <p:nvSpPr>
          <p:cNvPr id="296" name="Google Shape;296;p24"/>
          <p:cNvSpPr txBox="1"/>
          <p:nvPr/>
        </p:nvSpPr>
        <p:spPr>
          <a:xfrm>
            <a:off x="4519083" y="3286825"/>
            <a:ext cx="2076300" cy="558900"/>
          </a:xfrm>
          <a:prstGeom prst="rect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per assorbimento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(alcuni batteri e funghi)</a:t>
            </a:r>
            <a:endParaRPr/>
          </a:p>
        </p:txBody>
      </p:sp>
      <p:sp>
        <p:nvSpPr>
          <p:cNvPr id="297" name="Google Shape;297;p24"/>
          <p:cNvSpPr txBox="1"/>
          <p:nvPr/>
        </p:nvSpPr>
        <p:spPr>
          <a:xfrm>
            <a:off x="2393042" y="3286825"/>
            <a:ext cx="1650900" cy="558900"/>
          </a:xfrm>
          <a:prstGeom prst="rect">
            <a:avLst/>
          </a:prstGeom>
          <a:noFill/>
          <a:ln cap="flat" cmpd="sng" w="28575">
            <a:solidFill>
              <a:srgbClr val="A4C2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chemioautotrofia (alcuni batteri)</a:t>
            </a:r>
            <a:endParaRPr/>
          </a:p>
        </p:txBody>
      </p:sp>
      <p:sp>
        <p:nvSpPr>
          <p:cNvPr id="298" name="Google Shape;298;p24"/>
          <p:cNvSpPr txBox="1"/>
          <p:nvPr/>
        </p:nvSpPr>
        <p:spPr>
          <a:xfrm>
            <a:off x="400800" y="3286825"/>
            <a:ext cx="1517100" cy="558900"/>
          </a:xfrm>
          <a:prstGeom prst="rect">
            <a:avLst/>
          </a:prstGeom>
          <a:noFill/>
          <a:ln cap="flat" cmpd="sng" w="28575">
            <a:solidFill>
              <a:srgbClr val="A4C2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fotoautotrofia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(piante)</a:t>
            </a:r>
            <a:endParaRPr/>
          </a:p>
        </p:txBody>
      </p:sp>
      <p:cxnSp>
        <p:nvCxnSpPr>
          <p:cNvPr id="299" name="Google Shape;299;p24"/>
          <p:cNvCxnSpPr>
            <a:stCxn id="292" idx="1"/>
            <a:endCxn id="293" idx="0"/>
          </p:cNvCxnSpPr>
          <p:nvPr/>
        </p:nvCxnSpPr>
        <p:spPr>
          <a:xfrm flipH="1">
            <a:off x="2256750" y="1570375"/>
            <a:ext cx="1368000" cy="398400"/>
          </a:xfrm>
          <a:prstGeom prst="bentConnector2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00" name="Google Shape;300;p24"/>
          <p:cNvCxnSpPr>
            <a:stCxn id="294" idx="2"/>
            <a:endCxn id="296" idx="0"/>
          </p:cNvCxnSpPr>
          <p:nvPr/>
        </p:nvCxnSpPr>
        <p:spPr>
          <a:xfrm rot="5400000">
            <a:off x="5963925" y="2378750"/>
            <a:ext cx="501300" cy="1314900"/>
          </a:xfrm>
          <a:prstGeom prst="bentConnector3">
            <a:avLst>
              <a:gd fmla="val 49998" name="adj1"/>
            </a:avLst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01" name="Google Shape;301;p24"/>
          <p:cNvCxnSpPr>
            <a:stCxn id="293" idx="2"/>
            <a:endCxn id="297" idx="0"/>
          </p:cNvCxnSpPr>
          <p:nvPr/>
        </p:nvCxnSpPr>
        <p:spPr>
          <a:xfrm flipH="1" rot="-5400000">
            <a:off x="2486850" y="2555300"/>
            <a:ext cx="501300" cy="961800"/>
          </a:xfrm>
          <a:prstGeom prst="bentConnector3">
            <a:avLst>
              <a:gd fmla="val 49998" name="adj1"/>
            </a:avLst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02" name="Google Shape;302;p24"/>
          <p:cNvCxnSpPr>
            <a:stCxn id="293" idx="2"/>
            <a:endCxn id="298" idx="0"/>
          </p:cNvCxnSpPr>
          <p:nvPr/>
        </p:nvCxnSpPr>
        <p:spPr>
          <a:xfrm rot="5400000">
            <a:off x="1457400" y="2487650"/>
            <a:ext cx="501300" cy="1097100"/>
          </a:xfrm>
          <a:prstGeom prst="bentConnector3">
            <a:avLst>
              <a:gd fmla="val 49998" name="adj1"/>
            </a:avLst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03" name="Google Shape;303;p24"/>
          <p:cNvCxnSpPr>
            <a:stCxn id="292" idx="3"/>
            <a:endCxn id="294" idx="0"/>
          </p:cNvCxnSpPr>
          <p:nvPr/>
        </p:nvCxnSpPr>
        <p:spPr>
          <a:xfrm>
            <a:off x="5519250" y="1570375"/>
            <a:ext cx="1352700" cy="398400"/>
          </a:xfrm>
          <a:prstGeom prst="bentConnector2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04" name="Google Shape;304;p24"/>
          <p:cNvCxnSpPr>
            <a:stCxn id="294" idx="2"/>
            <a:endCxn id="295" idx="0"/>
          </p:cNvCxnSpPr>
          <p:nvPr/>
        </p:nvCxnSpPr>
        <p:spPr>
          <a:xfrm flipH="1" rot="-5400000">
            <a:off x="7155825" y="2501750"/>
            <a:ext cx="501300" cy="1068900"/>
          </a:xfrm>
          <a:prstGeom prst="bentConnector3">
            <a:avLst>
              <a:gd fmla="val 49998" name="adj1"/>
            </a:avLst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5"/>
          <p:cNvSpPr txBox="1"/>
          <p:nvPr/>
        </p:nvSpPr>
        <p:spPr>
          <a:xfrm>
            <a:off x="323850" y="1736225"/>
            <a:ext cx="4962600" cy="182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</a:rPr>
              <a:t>Strutture coinvolte</a:t>
            </a:r>
            <a:endParaRPr b="1" sz="2400">
              <a:solidFill>
                <a:schemeClr val="dk1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-"/>
            </a:pPr>
            <a:r>
              <a:rPr lang="en-US" sz="2400">
                <a:solidFill>
                  <a:schemeClr val="dk1"/>
                </a:solidFill>
              </a:rPr>
              <a:t>pigmenti antenna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-"/>
            </a:pPr>
            <a:r>
              <a:rPr lang="en-US" sz="2400">
                <a:solidFill>
                  <a:schemeClr val="dk1"/>
                </a:solidFill>
              </a:rPr>
              <a:t>centri di reazione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-"/>
            </a:pPr>
            <a:r>
              <a:rPr lang="en-US" sz="2400">
                <a:solidFill>
                  <a:schemeClr val="dk1"/>
                </a:solidFill>
              </a:rPr>
              <a:t>catena di trasporto di elettroni</a:t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315" name="Google Shape;315;p25"/>
          <p:cNvSpPr txBox="1"/>
          <p:nvPr/>
        </p:nvSpPr>
        <p:spPr>
          <a:xfrm>
            <a:off x="323850" y="381000"/>
            <a:ext cx="8820000" cy="887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2475" lIns="81700" spcFirstLastPara="1" rIns="81700" wrap="square" tIns="424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FF0000"/>
                </a:solidFill>
              </a:rPr>
              <a:t>9. Vie anaboliche: la fototrofia</a:t>
            </a:r>
            <a:endParaRPr/>
          </a:p>
        </p:txBody>
      </p:sp>
      <p:sp>
        <p:nvSpPr>
          <p:cNvPr id="316" name="Google Shape;316;p25"/>
          <p:cNvSpPr txBox="1"/>
          <p:nvPr/>
        </p:nvSpPr>
        <p:spPr>
          <a:xfrm>
            <a:off x="323850" y="1268400"/>
            <a:ext cx="8487000" cy="5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/>
              <a:t>Fototrofia</a:t>
            </a:r>
            <a:r>
              <a:rPr b="1" lang="en-US" sz="2400"/>
              <a:t> </a:t>
            </a:r>
            <a:r>
              <a:rPr lang="en-US" sz="2400"/>
              <a:t>luce solare per produrre ATP e fissare CO</a:t>
            </a:r>
            <a:r>
              <a:rPr baseline="-25000" lang="en-US" sz="2400"/>
              <a:t>2</a:t>
            </a:r>
            <a:r>
              <a:rPr lang="en-US" sz="2400"/>
              <a:t>.</a:t>
            </a:r>
            <a:endParaRPr sz="2400"/>
          </a:p>
        </p:txBody>
      </p:sp>
      <p:sp>
        <p:nvSpPr>
          <p:cNvPr id="317" name="Google Shape;317;p25"/>
          <p:cNvSpPr/>
          <p:nvPr/>
        </p:nvSpPr>
        <p:spPr>
          <a:xfrm>
            <a:off x="5173125" y="2201100"/>
            <a:ext cx="318300" cy="1157400"/>
          </a:xfrm>
          <a:prstGeom prst="rightBrace">
            <a:avLst>
              <a:gd fmla="val 63635" name="adj1"/>
              <a:gd fmla="val 50000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" name="Google Shape;318;p25"/>
          <p:cNvSpPr txBox="1"/>
          <p:nvPr/>
        </p:nvSpPr>
        <p:spPr>
          <a:xfrm>
            <a:off x="5562600" y="2351700"/>
            <a:ext cx="1774200" cy="8562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Fotosistemi</a:t>
            </a:r>
            <a:endParaRPr sz="2400"/>
          </a:p>
        </p:txBody>
      </p:sp>
      <p:pic>
        <p:nvPicPr>
          <p:cNvPr id="319" name="Google Shape;319;p25"/>
          <p:cNvPicPr preferRelativeResize="0"/>
          <p:nvPr/>
        </p:nvPicPr>
        <p:blipFill rotWithShape="1">
          <a:blip r:embed="rId3">
            <a:alphaModFix/>
          </a:blip>
          <a:srcRect b="0" l="0" r="55983" t="35350"/>
          <a:stretch/>
        </p:blipFill>
        <p:spPr>
          <a:xfrm>
            <a:off x="228600" y="4018921"/>
            <a:ext cx="4343401" cy="2534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25"/>
          <p:cNvPicPr preferRelativeResize="0"/>
          <p:nvPr/>
        </p:nvPicPr>
        <p:blipFill rotWithShape="1">
          <a:blip r:embed="rId3">
            <a:alphaModFix/>
          </a:blip>
          <a:srcRect b="0" l="56230" r="-246" t="35350"/>
          <a:stretch/>
        </p:blipFill>
        <p:spPr>
          <a:xfrm>
            <a:off x="4572000" y="4026546"/>
            <a:ext cx="4343401" cy="2534279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p25"/>
          <p:cNvSpPr txBox="1"/>
          <p:nvPr/>
        </p:nvSpPr>
        <p:spPr>
          <a:xfrm>
            <a:off x="1163250" y="3718000"/>
            <a:ext cx="2474100" cy="30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batteri purpurei rossi e verdi</a:t>
            </a:r>
            <a:endParaRPr/>
          </a:p>
        </p:txBody>
      </p:sp>
      <p:sp>
        <p:nvSpPr>
          <p:cNvPr id="322" name="Google Shape;322;p25"/>
          <p:cNvSpPr txBox="1"/>
          <p:nvPr/>
        </p:nvSpPr>
        <p:spPr>
          <a:xfrm>
            <a:off x="5307900" y="3718000"/>
            <a:ext cx="2871600" cy="30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cianobatteri, alghe e piante verdi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26"/>
          <p:cNvSpPr txBox="1"/>
          <p:nvPr/>
        </p:nvSpPr>
        <p:spPr>
          <a:xfrm>
            <a:off x="323850" y="381000"/>
            <a:ext cx="8820000" cy="887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2475" lIns="81700" spcFirstLastPara="1" rIns="81700" wrap="square" tIns="424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FF0000"/>
                </a:solidFill>
              </a:rPr>
              <a:t>9. Vie anaboliche: la fototrofia</a:t>
            </a:r>
            <a:endParaRPr/>
          </a:p>
        </p:txBody>
      </p:sp>
      <p:sp>
        <p:nvSpPr>
          <p:cNvPr id="333" name="Google Shape;333;p26"/>
          <p:cNvSpPr txBox="1"/>
          <p:nvPr/>
        </p:nvSpPr>
        <p:spPr>
          <a:xfrm>
            <a:off x="323850" y="1039800"/>
            <a:ext cx="8621700" cy="54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/>
              <a:t>Batteri fotosintetici ossigenici (cianobatteri)</a:t>
            </a:r>
            <a:endParaRPr b="1" sz="2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/>
          </a:p>
          <a:p>
            <a:pPr indent="-381000" lvl="0" marL="457200" marR="2954215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Primi organismi fototrofi produttori di ossigeno 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400">
                <a:solidFill>
                  <a:schemeClr val="dk1"/>
                </a:solidFill>
              </a:rPr>
              <a:t>Gram negativi, a volte filamentosi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400">
                <a:solidFill>
                  <a:schemeClr val="dk1"/>
                </a:solidFill>
              </a:rPr>
              <a:t>Strutture fotosintetiche: </a:t>
            </a:r>
            <a:r>
              <a:rPr b="1" lang="en-US" sz="2400">
                <a:solidFill>
                  <a:schemeClr val="dk1"/>
                </a:solidFill>
              </a:rPr>
              <a:t>tilacoidi</a:t>
            </a:r>
            <a:endParaRPr b="1" sz="2400">
              <a:solidFill>
                <a:schemeClr val="dk1"/>
              </a:solidFill>
            </a:endParaRPr>
          </a:p>
          <a:p>
            <a:pPr indent="-381000" lvl="0" marL="457200" marR="2954215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400">
                <a:solidFill>
                  <a:schemeClr val="dk1"/>
                </a:solidFill>
              </a:rPr>
              <a:t>Pigmenti: clorofilla a, carotenoidi, ficobiline.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Molte specie possono fissare l’azoto </a:t>
            </a:r>
            <a:endParaRPr sz="2400"/>
          </a:p>
          <a:p>
            <a:pPr indent="-381000" lvl="0" marL="457200" marR="2954215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i="1" lang="en-US" sz="2400"/>
              <a:t>Generi: Oscillatoria, Spirulina, Nostoc, Anabaena, Microcystis</a:t>
            </a:r>
            <a:endParaRPr b="1" sz="2400"/>
          </a:p>
        </p:txBody>
      </p:sp>
      <p:grpSp>
        <p:nvGrpSpPr>
          <p:cNvPr id="334" name="Google Shape;334;p26"/>
          <p:cNvGrpSpPr/>
          <p:nvPr/>
        </p:nvGrpSpPr>
        <p:grpSpPr>
          <a:xfrm>
            <a:off x="6286650" y="1954200"/>
            <a:ext cx="2658775" cy="3240925"/>
            <a:chOff x="3924525" y="1983100"/>
            <a:chExt cx="2658775" cy="3240925"/>
          </a:xfrm>
        </p:grpSpPr>
        <p:pic>
          <p:nvPicPr>
            <p:cNvPr id="335" name="Google Shape;335;p26"/>
            <p:cNvPicPr preferRelativeResize="0"/>
            <p:nvPr/>
          </p:nvPicPr>
          <p:blipFill rotWithShape="1">
            <a:blip r:embed="rId3">
              <a:alphaModFix/>
            </a:blip>
            <a:srcRect b="7466" l="0" r="45587" t="3224"/>
            <a:stretch/>
          </p:blipFill>
          <p:spPr>
            <a:xfrm>
              <a:off x="3924525" y="1983100"/>
              <a:ext cx="2658775" cy="32409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6" name="Google Shape;336;p26"/>
            <p:cNvSpPr txBox="1"/>
            <p:nvPr/>
          </p:nvSpPr>
          <p:spPr>
            <a:xfrm>
              <a:off x="4036650" y="2055475"/>
              <a:ext cx="1070700" cy="390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-US">
                  <a:solidFill>
                    <a:srgbClr val="FFFFFF"/>
                  </a:solidFill>
                </a:rPr>
                <a:t>Anabaena</a:t>
              </a:r>
              <a:endParaRPr i="1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27"/>
          <p:cNvSpPr txBox="1"/>
          <p:nvPr/>
        </p:nvSpPr>
        <p:spPr>
          <a:xfrm>
            <a:off x="323850" y="381000"/>
            <a:ext cx="8820000" cy="887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2475" lIns="81700" spcFirstLastPara="1" rIns="81700" wrap="square" tIns="424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FF0000"/>
                </a:solidFill>
              </a:rPr>
              <a:t>9. Vie anaboliche: la fototrofia</a:t>
            </a:r>
            <a:endParaRPr/>
          </a:p>
        </p:txBody>
      </p:sp>
      <p:sp>
        <p:nvSpPr>
          <p:cNvPr id="347" name="Google Shape;347;p27"/>
          <p:cNvSpPr txBox="1"/>
          <p:nvPr/>
        </p:nvSpPr>
        <p:spPr>
          <a:xfrm>
            <a:off x="323850" y="1039800"/>
            <a:ext cx="8621700" cy="54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/>
              <a:t>Batteri fotosintetici ossigenici (cianobatteri)</a:t>
            </a:r>
            <a:endParaRPr b="1"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Riproduzione per scissione binaria o frammentazione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Costituiscono i principali componenti del </a:t>
            </a:r>
            <a:r>
              <a:rPr b="1" lang="en-US" sz="2400"/>
              <a:t>fitoplancton</a:t>
            </a:r>
            <a:endParaRPr b="1"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Possono causare il fenomeno dell’ </a:t>
            </a:r>
            <a:r>
              <a:rPr b="1" lang="en-US" sz="2400"/>
              <a:t>eutrofizzazione</a:t>
            </a:r>
            <a:r>
              <a:rPr lang="en-US" sz="2400"/>
              <a:t> (</a:t>
            </a:r>
            <a:r>
              <a:rPr i="1" lang="en-US" sz="2400"/>
              <a:t>Anabaena</a:t>
            </a:r>
            <a:r>
              <a:rPr lang="en-US" sz="2400"/>
              <a:t>)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Sono responsabili della comparsa di odori e sapori sgradevoli in acque per il consumo umano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Alcune specie sono tossinogene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In associazione con funghi (</a:t>
            </a:r>
            <a:r>
              <a:rPr i="1" lang="en-US" sz="2400"/>
              <a:t>ascomiceti</a:t>
            </a:r>
            <a:r>
              <a:rPr lang="en-US" sz="2400"/>
              <a:t>) formano i </a:t>
            </a:r>
            <a:r>
              <a:rPr b="1" lang="en-US" sz="2400"/>
              <a:t>licheni</a:t>
            </a:r>
            <a:endParaRPr b="1" sz="24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28"/>
          <p:cNvSpPr txBox="1"/>
          <p:nvPr/>
        </p:nvSpPr>
        <p:spPr>
          <a:xfrm>
            <a:off x="323850" y="381000"/>
            <a:ext cx="8820000" cy="887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2475" lIns="81700" spcFirstLastPara="1" rIns="81700" wrap="square" tIns="424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FF0000"/>
                </a:solidFill>
              </a:rPr>
              <a:t>9. Vie anaboliche: la fototrofia</a:t>
            </a:r>
            <a:endParaRPr/>
          </a:p>
        </p:txBody>
      </p:sp>
      <p:sp>
        <p:nvSpPr>
          <p:cNvPr id="358" name="Google Shape;358;p28"/>
          <p:cNvSpPr txBox="1"/>
          <p:nvPr/>
        </p:nvSpPr>
        <p:spPr>
          <a:xfrm>
            <a:off x="323850" y="1039800"/>
            <a:ext cx="8621700" cy="59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/>
              <a:t>Batteri fotosintetici anossigenici </a:t>
            </a:r>
            <a:endParaRPr b="1" sz="2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/>
          </a:p>
        </p:txBody>
      </p:sp>
      <p:graphicFrame>
        <p:nvGraphicFramePr>
          <p:cNvPr id="359" name="Google Shape;359;p28"/>
          <p:cNvGraphicFramePr/>
          <p:nvPr/>
        </p:nvGraphicFramePr>
        <p:xfrm>
          <a:off x="323850" y="1635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{87009B29-BEF8-45AE-A598-78060FB54AC0}</a:tableStyleId>
              </a:tblPr>
              <a:tblGrid>
                <a:gridCol w="1065375"/>
                <a:gridCol w="3821550"/>
                <a:gridCol w="3821550"/>
              </a:tblGrid>
              <a:tr h="4515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/>
                    </a:p>
                  </a:txBody>
                  <a:tcPr marT="91425" marB="91425" marR="91425" marL="91425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/>
                        <a:t>Batteri rossi</a:t>
                      </a:r>
                      <a:endParaRPr b="1" sz="1800"/>
                    </a:p>
                  </a:txBody>
                  <a:tcPr marT="91425" marB="91425" marR="91425" marL="91425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/>
                        <a:t>Batteri verdi</a:t>
                      </a:r>
                      <a:endParaRPr b="1" sz="1800"/>
                    </a:p>
                  </a:txBody>
                  <a:tcPr marT="91425" marB="91425" marR="91425" marL="91425">
                    <a:solidFill>
                      <a:schemeClr val="accent5"/>
                    </a:solidFill>
                  </a:tcPr>
                </a:tc>
              </a:tr>
              <a:tr h="4366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/>
                        <a:t>Sulfurei</a:t>
                      </a:r>
                      <a:endParaRPr b="1" sz="1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330200" lvl="0" marL="28575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Char char="-"/>
                      </a:pPr>
                      <a:r>
                        <a:rPr lang="en-US" sz="1600"/>
                        <a:t>Anaerobi obbligati, Fotolitotrofi anossigenici</a:t>
                      </a:r>
                      <a:endParaRPr sz="1600"/>
                    </a:p>
                    <a:p>
                      <a:pPr indent="-330200" lvl="0" marL="28575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Char char="-"/>
                      </a:pPr>
                      <a:r>
                        <a:rPr lang="en-US" sz="1600"/>
                        <a:t>donatore di elettroni: H</a:t>
                      </a:r>
                      <a:r>
                        <a:rPr baseline="-25000" lang="en-US" sz="1600"/>
                        <a:t>2</a:t>
                      </a:r>
                      <a:r>
                        <a:rPr lang="en-US" sz="1600"/>
                        <a:t>S o S</a:t>
                      </a:r>
                      <a:r>
                        <a:rPr baseline="30000" lang="en-US" sz="1600"/>
                        <a:t> </a:t>
                      </a:r>
                      <a:endParaRPr sz="1600"/>
                    </a:p>
                    <a:p>
                      <a:pPr indent="-330200" lvl="0" marL="28575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Char char="-"/>
                      </a:pPr>
                      <a:r>
                        <a:rPr lang="en-US" sz="1600"/>
                        <a:t>Habitat: sorgenti sulfuree</a:t>
                      </a:r>
                      <a:endParaRPr sz="1600"/>
                    </a:p>
                    <a:p>
                      <a:pPr indent="-330200" lvl="0" marL="28575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Char char="-"/>
                      </a:pPr>
                      <a:r>
                        <a:rPr i="1" lang="en-US" sz="1600"/>
                        <a:t>Thiospirillum, Thiocapsa, Chromatium</a:t>
                      </a:r>
                      <a:endParaRPr i="1" sz="16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330200" lvl="0" marL="28575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Char char="-"/>
                      </a:pPr>
                      <a:r>
                        <a:rPr lang="en-US" sz="1600">
                          <a:solidFill>
                            <a:schemeClr val="dk1"/>
                          </a:solidFill>
                        </a:rPr>
                        <a:t>Fototrofi, Azotofissatori</a:t>
                      </a:r>
                      <a:endParaRPr sz="1600">
                        <a:solidFill>
                          <a:schemeClr val="dk1"/>
                        </a:solidFill>
                      </a:endParaRPr>
                    </a:p>
                    <a:p>
                      <a:pPr indent="-330200" lvl="0" marL="28575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Char char="-"/>
                      </a:pPr>
                      <a:r>
                        <a:rPr lang="en-US" sz="1600">
                          <a:solidFill>
                            <a:schemeClr val="dk1"/>
                          </a:solidFill>
                        </a:rPr>
                        <a:t>donatore di elettroni: H</a:t>
                      </a:r>
                      <a:r>
                        <a:rPr baseline="-25000" lang="en-US" sz="1600">
                          <a:solidFill>
                            <a:schemeClr val="dk1"/>
                          </a:solidFill>
                        </a:rPr>
                        <a:t>2</a:t>
                      </a:r>
                      <a:r>
                        <a:rPr lang="en-US" sz="1600">
                          <a:solidFill>
                            <a:schemeClr val="dk1"/>
                          </a:solidFill>
                        </a:rPr>
                        <a:t>S o S o H</a:t>
                      </a:r>
                      <a:r>
                        <a:rPr baseline="-25000" lang="en-US" sz="1600">
                          <a:solidFill>
                            <a:schemeClr val="dk1"/>
                          </a:solidFill>
                        </a:rPr>
                        <a:t>2</a:t>
                      </a:r>
                      <a:r>
                        <a:rPr baseline="30000" lang="en-US" sz="1600">
                          <a:solidFill>
                            <a:schemeClr val="dk1"/>
                          </a:solidFill>
                        </a:rPr>
                        <a:t> </a:t>
                      </a:r>
                      <a:endParaRPr sz="1600">
                        <a:solidFill>
                          <a:schemeClr val="dk1"/>
                        </a:solidFill>
                      </a:endParaRPr>
                    </a:p>
                    <a:p>
                      <a:pPr indent="-330200" lvl="0" marL="28575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Char char="-"/>
                      </a:pPr>
                      <a:r>
                        <a:rPr lang="en-US" sz="1600">
                          <a:solidFill>
                            <a:schemeClr val="dk1"/>
                          </a:solidFill>
                        </a:rPr>
                        <a:t>Pigmenti: batterioclorofille</a:t>
                      </a:r>
                      <a:endParaRPr sz="1600">
                        <a:solidFill>
                          <a:schemeClr val="dk1"/>
                        </a:solidFill>
                      </a:endParaRPr>
                    </a:p>
                    <a:p>
                      <a:pPr indent="-330200" lvl="0" marL="28575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Char char="-"/>
                      </a:pPr>
                      <a:r>
                        <a:rPr lang="en-US" sz="1600">
                          <a:solidFill>
                            <a:schemeClr val="dk1"/>
                          </a:solidFill>
                        </a:rPr>
                        <a:t>Habitat: acque di lago e stagno in presenza di solfuri</a:t>
                      </a:r>
                      <a:endParaRPr sz="1600">
                        <a:solidFill>
                          <a:schemeClr val="dk1"/>
                        </a:solidFill>
                      </a:endParaRPr>
                    </a:p>
                    <a:p>
                      <a:pPr indent="-330200" lvl="0" marL="28575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Char char="-"/>
                      </a:pPr>
                      <a:r>
                        <a:rPr i="1" lang="en-US" sz="1600">
                          <a:solidFill>
                            <a:schemeClr val="dk1"/>
                          </a:solidFill>
                        </a:rPr>
                        <a:t>Chlorobium</a:t>
                      </a:r>
                      <a:endParaRPr sz="1600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grpSp>
        <p:nvGrpSpPr>
          <p:cNvPr id="360" name="Google Shape;360;p28"/>
          <p:cNvGrpSpPr/>
          <p:nvPr/>
        </p:nvGrpSpPr>
        <p:grpSpPr>
          <a:xfrm>
            <a:off x="1753898" y="3762723"/>
            <a:ext cx="3095525" cy="2574974"/>
            <a:chOff x="1753898" y="3762723"/>
            <a:chExt cx="3095525" cy="2574974"/>
          </a:xfrm>
        </p:grpSpPr>
        <p:pic>
          <p:nvPicPr>
            <p:cNvPr id="361" name="Google Shape;361;p28"/>
            <p:cNvPicPr preferRelativeResize="0"/>
            <p:nvPr/>
          </p:nvPicPr>
          <p:blipFill rotWithShape="1">
            <a:blip r:embed="rId3">
              <a:alphaModFix/>
            </a:blip>
            <a:srcRect b="0" l="0" r="53481" t="0"/>
            <a:stretch/>
          </p:blipFill>
          <p:spPr>
            <a:xfrm rot="-5400000">
              <a:off x="2014173" y="3502448"/>
              <a:ext cx="2574974" cy="30955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62" name="Google Shape;362;p28"/>
            <p:cNvSpPr txBox="1"/>
            <p:nvPr/>
          </p:nvSpPr>
          <p:spPr>
            <a:xfrm>
              <a:off x="1866625" y="5817225"/>
              <a:ext cx="1258800" cy="40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1" lang="en-US">
                  <a:solidFill>
                    <a:srgbClr val="FFFFFF"/>
                  </a:solidFill>
                </a:rPr>
                <a:t>Chromatium</a:t>
              </a:r>
              <a:endParaRPr b="1" i="1">
                <a:solidFill>
                  <a:srgbClr val="FFFFFF"/>
                </a:solidFill>
              </a:endParaRPr>
            </a:p>
          </p:txBody>
        </p:sp>
      </p:grpSp>
      <p:pic>
        <p:nvPicPr>
          <p:cNvPr id="363" name="Google Shape;363;p28"/>
          <p:cNvPicPr preferRelativeResize="0"/>
          <p:nvPr/>
        </p:nvPicPr>
        <p:blipFill rotWithShape="1">
          <a:blip r:embed="rId3">
            <a:alphaModFix/>
          </a:blip>
          <a:srcRect b="0" l="53700" r="-218" t="0"/>
          <a:stretch/>
        </p:blipFill>
        <p:spPr>
          <a:xfrm rot="-5400000">
            <a:off x="5812598" y="3502448"/>
            <a:ext cx="2574974" cy="3095525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p28"/>
          <p:cNvSpPr txBox="1"/>
          <p:nvPr/>
        </p:nvSpPr>
        <p:spPr>
          <a:xfrm>
            <a:off x="5665050" y="5810450"/>
            <a:ext cx="1258800" cy="4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>
                <a:solidFill>
                  <a:srgbClr val="FFFFFF"/>
                </a:solidFill>
              </a:rPr>
              <a:t>Chlorobium</a:t>
            </a:r>
            <a:endParaRPr b="1" i="1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29"/>
          <p:cNvSpPr txBox="1"/>
          <p:nvPr/>
        </p:nvSpPr>
        <p:spPr>
          <a:xfrm>
            <a:off x="323850" y="381000"/>
            <a:ext cx="8820000" cy="887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2475" lIns="81700" spcFirstLastPara="1" rIns="81700" wrap="square" tIns="424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FF0000"/>
                </a:solidFill>
              </a:rPr>
              <a:t>9. Vie anaboliche: la fototrofia</a:t>
            </a:r>
            <a:endParaRPr/>
          </a:p>
        </p:txBody>
      </p:sp>
      <p:sp>
        <p:nvSpPr>
          <p:cNvPr id="375" name="Google Shape;375;p29"/>
          <p:cNvSpPr txBox="1"/>
          <p:nvPr/>
        </p:nvSpPr>
        <p:spPr>
          <a:xfrm>
            <a:off x="323850" y="1039800"/>
            <a:ext cx="8621700" cy="59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/>
              <a:t>Batteri fotosintetici anossigenici </a:t>
            </a:r>
            <a:endParaRPr b="1" sz="2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/>
          </a:p>
        </p:txBody>
      </p:sp>
      <p:graphicFrame>
        <p:nvGraphicFramePr>
          <p:cNvPr id="376" name="Google Shape;376;p29"/>
          <p:cNvGraphicFramePr/>
          <p:nvPr/>
        </p:nvGraphicFramePr>
        <p:xfrm>
          <a:off x="323850" y="1635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{87009B29-BEF8-45AE-A598-78060FB54AC0}</a:tableStyleId>
              </a:tblPr>
              <a:tblGrid>
                <a:gridCol w="1065375"/>
                <a:gridCol w="3821550"/>
                <a:gridCol w="3821550"/>
              </a:tblGrid>
              <a:tr h="404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/>
                    </a:p>
                  </a:txBody>
                  <a:tcPr marT="91425" marB="91425" marR="91425" marL="91425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/>
                        <a:t>Batteri rossi</a:t>
                      </a:r>
                      <a:endParaRPr b="1" sz="1800"/>
                    </a:p>
                  </a:txBody>
                  <a:tcPr marT="91425" marB="91425" marR="91425" marL="91425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/>
                        <a:t>Batteri verdi</a:t>
                      </a:r>
                      <a:endParaRPr b="1" sz="1800"/>
                    </a:p>
                  </a:txBody>
                  <a:tcPr marT="91425" marB="91425" marR="91425" marL="91425">
                    <a:solidFill>
                      <a:schemeClr val="accent5"/>
                    </a:solidFill>
                  </a:tcPr>
                </a:tc>
              </a:tr>
              <a:tr h="2184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/>
                        <a:t>Non sulfurei</a:t>
                      </a:r>
                      <a:endParaRPr b="1" sz="1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330200" lvl="0" marL="28575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Char char="-"/>
                      </a:pPr>
                      <a:r>
                        <a:rPr lang="en-US" sz="1600">
                          <a:solidFill>
                            <a:schemeClr val="dk1"/>
                          </a:solidFill>
                        </a:rPr>
                        <a:t>Anaerobi, Fotoeterotrofi (aerobi chemioeterotrofi in assenza di luce)</a:t>
                      </a:r>
                      <a:endParaRPr sz="1600">
                        <a:solidFill>
                          <a:schemeClr val="dk1"/>
                        </a:solidFill>
                      </a:endParaRPr>
                    </a:p>
                    <a:p>
                      <a:pPr indent="-330200" lvl="0" marL="28575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Char char="-"/>
                      </a:pPr>
                      <a:r>
                        <a:rPr lang="en-US" sz="1600">
                          <a:solidFill>
                            <a:schemeClr val="dk1"/>
                          </a:solidFill>
                        </a:rPr>
                        <a:t>donatore di elettroni: H</a:t>
                      </a:r>
                      <a:r>
                        <a:rPr baseline="-25000" lang="en-US" sz="1600">
                          <a:solidFill>
                            <a:schemeClr val="dk1"/>
                          </a:solidFill>
                        </a:rPr>
                        <a:t>2</a:t>
                      </a:r>
                      <a:r>
                        <a:rPr lang="en-US" sz="1600">
                          <a:solidFill>
                            <a:schemeClr val="dk1"/>
                          </a:solidFill>
                        </a:rPr>
                        <a:t>S, H</a:t>
                      </a:r>
                      <a:r>
                        <a:rPr baseline="-25000" lang="en-US" sz="1600">
                          <a:solidFill>
                            <a:schemeClr val="dk1"/>
                          </a:solidFill>
                        </a:rPr>
                        <a:t>2</a:t>
                      </a:r>
                      <a:r>
                        <a:rPr lang="en-US" sz="1600">
                          <a:solidFill>
                            <a:schemeClr val="dk1"/>
                          </a:solidFill>
                        </a:rPr>
                        <a:t>, Fe</a:t>
                      </a:r>
                      <a:r>
                        <a:rPr baseline="30000" lang="en-US" sz="1600">
                          <a:solidFill>
                            <a:schemeClr val="dk1"/>
                          </a:solidFill>
                        </a:rPr>
                        <a:t> </a:t>
                      </a:r>
                      <a:endParaRPr sz="1600">
                        <a:solidFill>
                          <a:schemeClr val="dk1"/>
                        </a:solidFill>
                      </a:endParaRPr>
                    </a:p>
                    <a:p>
                      <a:pPr indent="-330200" lvl="0" marL="28575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Char char="-"/>
                      </a:pPr>
                      <a:r>
                        <a:rPr lang="en-US" sz="1600">
                          <a:solidFill>
                            <a:schemeClr val="dk1"/>
                          </a:solidFill>
                        </a:rPr>
                        <a:t>Habitat: limo, sedimenti, acque dolci</a:t>
                      </a:r>
                      <a:endParaRPr sz="1600">
                        <a:solidFill>
                          <a:schemeClr val="dk1"/>
                        </a:solidFill>
                      </a:endParaRPr>
                    </a:p>
                    <a:p>
                      <a:pPr indent="-330200" lvl="0" marL="28575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Char char="-"/>
                      </a:pPr>
                      <a:r>
                        <a:rPr i="1" lang="en-US" sz="1600">
                          <a:solidFill>
                            <a:schemeClr val="dk1"/>
                          </a:solidFill>
                        </a:rPr>
                        <a:t>Rhodospirillum, Rhodobacter, Rhodoferax.</a:t>
                      </a:r>
                      <a:endParaRPr sz="16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330200" lvl="0" marL="28575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Char char="-"/>
                      </a:pPr>
                      <a:r>
                        <a:rPr lang="en-US" sz="1600">
                          <a:solidFill>
                            <a:schemeClr val="dk1"/>
                          </a:solidFill>
                        </a:rPr>
                        <a:t>Fototrofi</a:t>
                      </a:r>
                      <a:endParaRPr sz="1600">
                        <a:solidFill>
                          <a:schemeClr val="dk1"/>
                        </a:solidFill>
                      </a:endParaRPr>
                    </a:p>
                    <a:p>
                      <a:pPr indent="-330200" lvl="0" marL="28575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Char char="-"/>
                      </a:pPr>
                      <a:r>
                        <a:rPr lang="en-US" sz="1600">
                          <a:solidFill>
                            <a:schemeClr val="dk1"/>
                          </a:solidFill>
                        </a:rPr>
                        <a:t>donatore di elettroni: H</a:t>
                      </a:r>
                      <a:r>
                        <a:rPr baseline="-25000" lang="en-US" sz="1600">
                          <a:solidFill>
                            <a:schemeClr val="dk1"/>
                          </a:solidFill>
                        </a:rPr>
                        <a:t>2</a:t>
                      </a:r>
                      <a:r>
                        <a:rPr lang="en-US" sz="1600">
                          <a:solidFill>
                            <a:schemeClr val="dk1"/>
                          </a:solidFill>
                        </a:rPr>
                        <a:t>S, H</a:t>
                      </a:r>
                      <a:r>
                        <a:rPr baseline="-25000" lang="en-US" sz="1600">
                          <a:solidFill>
                            <a:schemeClr val="dk1"/>
                          </a:solidFill>
                        </a:rPr>
                        <a:t>2</a:t>
                      </a:r>
                      <a:endParaRPr sz="1600">
                        <a:solidFill>
                          <a:schemeClr val="dk1"/>
                        </a:solidFill>
                      </a:endParaRPr>
                    </a:p>
                    <a:p>
                      <a:pPr indent="-330200" lvl="0" marL="28575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Char char="-"/>
                      </a:pPr>
                      <a:r>
                        <a:rPr lang="en-US" sz="1600">
                          <a:solidFill>
                            <a:schemeClr val="dk1"/>
                          </a:solidFill>
                        </a:rPr>
                        <a:t>Forme filamentose e striscianti, termofile</a:t>
                      </a:r>
                      <a:endParaRPr sz="1600">
                        <a:solidFill>
                          <a:schemeClr val="dk1"/>
                        </a:solidFill>
                      </a:endParaRPr>
                    </a:p>
                    <a:p>
                      <a:pPr indent="-330200" lvl="0" marL="28575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Char char="-"/>
                      </a:pPr>
                      <a:r>
                        <a:rPr lang="en-US" sz="1600">
                          <a:solidFill>
                            <a:schemeClr val="dk1"/>
                          </a:solidFill>
                        </a:rPr>
                        <a:t>Habitat: sorgenti di acqua calda a reazione neutra o alcalina.</a:t>
                      </a:r>
                      <a:endParaRPr sz="1600">
                        <a:solidFill>
                          <a:schemeClr val="dk1"/>
                        </a:solidFill>
                      </a:endParaRPr>
                    </a:p>
                    <a:p>
                      <a:pPr indent="-330200" lvl="0" marL="28575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Char char="-"/>
                      </a:pPr>
                      <a:r>
                        <a:rPr i="1" lang="en-US" sz="1600">
                          <a:solidFill>
                            <a:schemeClr val="dk1"/>
                          </a:solidFill>
                        </a:rPr>
                        <a:t>Chloroflexus, Heliotrix, Thermomicrobium</a:t>
                      </a:r>
                      <a:endParaRPr sz="1600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377" name="Google Shape;377;p29"/>
          <p:cNvSpPr txBox="1"/>
          <p:nvPr/>
        </p:nvSpPr>
        <p:spPr>
          <a:xfrm>
            <a:off x="332975" y="4486125"/>
            <a:ext cx="7338300" cy="189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/>
              <a:t>Eliobatteri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-US" sz="1600"/>
              <a:t>Fototrofi anossigenici, anaerobi obbligati, azotofissatori (chemioeterotrofi in assenza di luce)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-US" sz="1600"/>
              <a:t>Producono endospore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-US" sz="1600"/>
              <a:t>Habitat: suolo, risaie, ambienti alcalini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i="1" lang="en-US" sz="1600"/>
              <a:t>Heliobacyterium, Heliophilum</a:t>
            </a:r>
            <a:endParaRPr sz="16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30"/>
          <p:cNvSpPr txBox="1"/>
          <p:nvPr/>
        </p:nvSpPr>
        <p:spPr>
          <a:xfrm>
            <a:off x="323850" y="381000"/>
            <a:ext cx="8820000" cy="887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2475" lIns="81700" spcFirstLastPara="1" rIns="81700" wrap="square" tIns="424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FF0000"/>
                </a:solidFill>
              </a:rPr>
              <a:t>10. Vie anaboliche: le biosintesi microbiche</a:t>
            </a:r>
            <a:endParaRPr/>
          </a:p>
        </p:txBody>
      </p:sp>
      <p:grpSp>
        <p:nvGrpSpPr>
          <p:cNvPr id="388" name="Google Shape;388;p30"/>
          <p:cNvGrpSpPr/>
          <p:nvPr/>
        </p:nvGrpSpPr>
        <p:grpSpPr>
          <a:xfrm>
            <a:off x="499500" y="2028975"/>
            <a:ext cx="8250300" cy="3037800"/>
            <a:chOff x="499500" y="2028975"/>
            <a:chExt cx="8250300" cy="3037800"/>
          </a:xfrm>
        </p:grpSpPr>
        <p:sp>
          <p:nvSpPr>
            <p:cNvPr id="389" name="Google Shape;389;p30"/>
            <p:cNvSpPr txBox="1"/>
            <p:nvPr/>
          </p:nvSpPr>
          <p:spPr>
            <a:xfrm>
              <a:off x="2818650" y="2028975"/>
              <a:ext cx="2400900" cy="419700"/>
            </a:xfrm>
            <a:prstGeom prst="rect">
              <a:avLst/>
            </a:prstGeom>
            <a:solidFill>
              <a:srgbClr val="EA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/>
                <a:t>Monosaccaridi</a:t>
              </a:r>
              <a:endParaRPr sz="1800"/>
            </a:p>
          </p:txBody>
        </p:sp>
        <p:sp>
          <p:nvSpPr>
            <p:cNvPr id="390" name="Google Shape;390;p30"/>
            <p:cNvSpPr txBox="1"/>
            <p:nvPr/>
          </p:nvSpPr>
          <p:spPr>
            <a:xfrm>
              <a:off x="2818650" y="2523650"/>
              <a:ext cx="2400900" cy="419700"/>
            </a:xfrm>
            <a:prstGeom prst="rect">
              <a:avLst/>
            </a:prstGeom>
            <a:solidFill>
              <a:srgbClr val="EA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/>
                <a:t>Glicerolo</a:t>
              </a:r>
              <a:endParaRPr sz="1800"/>
            </a:p>
          </p:txBody>
        </p:sp>
        <p:sp>
          <p:nvSpPr>
            <p:cNvPr id="391" name="Google Shape;391;p30"/>
            <p:cNvSpPr txBox="1"/>
            <p:nvPr/>
          </p:nvSpPr>
          <p:spPr>
            <a:xfrm>
              <a:off x="6348900" y="2028975"/>
              <a:ext cx="2400900" cy="419700"/>
            </a:xfrm>
            <a:prstGeom prst="rect">
              <a:avLst/>
            </a:pr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/>
                <a:t>Polisaccaridi</a:t>
              </a:r>
              <a:endParaRPr sz="1800"/>
            </a:p>
          </p:txBody>
        </p:sp>
        <p:sp>
          <p:nvSpPr>
            <p:cNvPr id="392" name="Google Shape;392;p30"/>
            <p:cNvSpPr txBox="1"/>
            <p:nvPr/>
          </p:nvSpPr>
          <p:spPr>
            <a:xfrm>
              <a:off x="2818650" y="3018312"/>
              <a:ext cx="2400900" cy="419700"/>
            </a:xfrm>
            <a:prstGeom prst="rect">
              <a:avLst/>
            </a:prstGeom>
            <a:solidFill>
              <a:srgbClr val="EA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/>
                <a:t>Acidi Grassi</a:t>
              </a:r>
              <a:endParaRPr sz="1800"/>
            </a:p>
          </p:txBody>
        </p:sp>
        <p:sp>
          <p:nvSpPr>
            <p:cNvPr id="393" name="Google Shape;393;p30"/>
            <p:cNvSpPr txBox="1"/>
            <p:nvPr/>
          </p:nvSpPr>
          <p:spPr>
            <a:xfrm>
              <a:off x="2818650" y="3512975"/>
              <a:ext cx="2400900" cy="419700"/>
            </a:xfrm>
            <a:prstGeom prst="rect">
              <a:avLst/>
            </a:prstGeom>
            <a:solidFill>
              <a:srgbClr val="EA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/>
                <a:t>Alcoli</a:t>
              </a:r>
              <a:endParaRPr sz="1800"/>
            </a:p>
          </p:txBody>
        </p:sp>
        <p:sp>
          <p:nvSpPr>
            <p:cNvPr id="394" name="Google Shape;394;p30"/>
            <p:cNvSpPr txBox="1"/>
            <p:nvPr/>
          </p:nvSpPr>
          <p:spPr>
            <a:xfrm>
              <a:off x="6348900" y="3011188"/>
              <a:ext cx="2400900" cy="419700"/>
            </a:xfrm>
            <a:prstGeom prst="rect">
              <a:avLst/>
            </a:pr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/>
                <a:t>Lipidi</a:t>
              </a:r>
              <a:endParaRPr sz="1800"/>
            </a:p>
          </p:txBody>
        </p:sp>
        <p:sp>
          <p:nvSpPr>
            <p:cNvPr id="395" name="Google Shape;395;p30"/>
            <p:cNvSpPr txBox="1"/>
            <p:nvPr/>
          </p:nvSpPr>
          <p:spPr>
            <a:xfrm>
              <a:off x="2818650" y="4007638"/>
              <a:ext cx="2400900" cy="419700"/>
            </a:xfrm>
            <a:prstGeom prst="rect">
              <a:avLst/>
            </a:prstGeom>
            <a:solidFill>
              <a:srgbClr val="EA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/>
                <a:t>Aminoacidi</a:t>
              </a:r>
              <a:endParaRPr sz="1800"/>
            </a:p>
          </p:txBody>
        </p:sp>
        <p:sp>
          <p:nvSpPr>
            <p:cNvPr id="396" name="Google Shape;396;p30"/>
            <p:cNvSpPr txBox="1"/>
            <p:nvPr/>
          </p:nvSpPr>
          <p:spPr>
            <a:xfrm>
              <a:off x="6348900" y="3993425"/>
              <a:ext cx="2400900" cy="419700"/>
            </a:xfrm>
            <a:prstGeom prst="rect">
              <a:avLst/>
            </a:pr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/>
                <a:t>Proteine</a:t>
              </a:r>
              <a:endParaRPr sz="1800"/>
            </a:p>
          </p:txBody>
        </p:sp>
        <p:sp>
          <p:nvSpPr>
            <p:cNvPr id="397" name="Google Shape;397;p30"/>
            <p:cNvSpPr txBox="1"/>
            <p:nvPr/>
          </p:nvSpPr>
          <p:spPr>
            <a:xfrm>
              <a:off x="2818650" y="4502300"/>
              <a:ext cx="2400900" cy="564300"/>
            </a:xfrm>
            <a:prstGeom prst="rect">
              <a:avLst/>
            </a:prstGeom>
            <a:solidFill>
              <a:srgbClr val="EA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/>
                <a:t>Purine</a:t>
              </a:r>
              <a:endParaRPr sz="1800"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/>
                <a:t>Pirimidine</a:t>
              </a:r>
              <a:endParaRPr sz="1800"/>
            </a:p>
          </p:txBody>
        </p:sp>
        <p:sp>
          <p:nvSpPr>
            <p:cNvPr id="398" name="Google Shape;398;p30"/>
            <p:cNvSpPr txBox="1"/>
            <p:nvPr/>
          </p:nvSpPr>
          <p:spPr>
            <a:xfrm>
              <a:off x="6348900" y="4574600"/>
              <a:ext cx="2400900" cy="419700"/>
            </a:xfrm>
            <a:prstGeom prst="rect">
              <a:avLst/>
            </a:pr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/>
                <a:t>Acidi Nucleici</a:t>
              </a:r>
              <a:endParaRPr sz="1800"/>
            </a:p>
          </p:txBody>
        </p:sp>
        <p:sp>
          <p:nvSpPr>
            <p:cNvPr id="399" name="Google Shape;399;p30"/>
            <p:cNvSpPr txBox="1"/>
            <p:nvPr/>
          </p:nvSpPr>
          <p:spPr>
            <a:xfrm>
              <a:off x="499500" y="2028975"/>
              <a:ext cx="732600" cy="4197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/>
                <a:t>CO</a:t>
              </a:r>
              <a:r>
                <a:rPr baseline="-25000" lang="en-US" sz="1800"/>
                <a:t>2</a:t>
              </a:r>
              <a:endParaRPr baseline="-25000" sz="1800"/>
            </a:p>
          </p:txBody>
        </p:sp>
        <p:sp>
          <p:nvSpPr>
            <p:cNvPr id="400" name="Google Shape;400;p30"/>
            <p:cNvSpPr txBox="1"/>
            <p:nvPr/>
          </p:nvSpPr>
          <p:spPr>
            <a:xfrm>
              <a:off x="499500" y="2911217"/>
              <a:ext cx="732600" cy="4197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/>
                <a:t>H</a:t>
              </a:r>
              <a:r>
                <a:rPr baseline="-25000" lang="en-US" sz="1800"/>
                <a:t>2</a:t>
              </a:r>
              <a:r>
                <a:rPr lang="en-US" sz="1800"/>
                <a:t>O</a:t>
              </a:r>
              <a:endParaRPr baseline="-25000" sz="1800"/>
            </a:p>
          </p:txBody>
        </p:sp>
        <p:sp>
          <p:nvSpPr>
            <p:cNvPr id="401" name="Google Shape;401;p30"/>
            <p:cNvSpPr txBox="1"/>
            <p:nvPr/>
          </p:nvSpPr>
          <p:spPr>
            <a:xfrm>
              <a:off x="499500" y="3793458"/>
              <a:ext cx="732600" cy="390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/>
                <a:t>NH</a:t>
              </a:r>
              <a:r>
                <a:rPr baseline="-25000" lang="en-US" sz="1800"/>
                <a:t>3</a:t>
              </a:r>
              <a:endParaRPr baseline="-25000" sz="1800"/>
            </a:p>
          </p:txBody>
        </p:sp>
        <p:sp>
          <p:nvSpPr>
            <p:cNvPr id="402" name="Google Shape;402;p30"/>
            <p:cNvSpPr txBox="1"/>
            <p:nvPr/>
          </p:nvSpPr>
          <p:spPr>
            <a:xfrm>
              <a:off x="499500" y="4646900"/>
              <a:ext cx="732600" cy="4197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</a:rPr>
                <a:t>N</a:t>
              </a:r>
              <a:r>
                <a:rPr baseline="-25000" lang="en-US" sz="1800">
                  <a:solidFill>
                    <a:schemeClr val="dk1"/>
                  </a:solidFill>
                </a:rPr>
                <a:t>2</a:t>
              </a:r>
              <a:endParaRPr baseline="-25000" sz="1800">
                <a:solidFill>
                  <a:schemeClr val="dk1"/>
                </a:solidFill>
              </a:endParaRPr>
            </a:p>
          </p:txBody>
        </p:sp>
        <p:sp>
          <p:nvSpPr>
            <p:cNvPr id="403" name="Google Shape;403;p30"/>
            <p:cNvSpPr/>
            <p:nvPr/>
          </p:nvSpPr>
          <p:spPr>
            <a:xfrm>
              <a:off x="1356375" y="2028975"/>
              <a:ext cx="1200900" cy="3037800"/>
            </a:xfrm>
            <a:prstGeom prst="homePlate">
              <a:avLst>
                <a:gd fmla="val 22892" name="adj"/>
              </a:avLst>
            </a:prstGeom>
            <a:noFill/>
            <a:ln cap="flat" cmpd="sng" w="285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/>
                <a:t>batteri autotrofi</a:t>
              </a:r>
              <a:endParaRPr/>
            </a:p>
          </p:txBody>
        </p:sp>
        <p:cxnSp>
          <p:nvCxnSpPr>
            <p:cNvPr id="404" name="Google Shape;404;p30"/>
            <p:cNvCxnSpPr>
              <a:stCxn id="389" idx="3"/>
              <a:endCxn id="391" idx="1"/>
            </p:cNvCxnSpPr>
            <p:nvPr/>
          </p:nvCxnSpPr>
          <p:spPr>
            <a:xfrm>
              <a:off x="5219550" y="2238825"/>
              <a:ext cx="11295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405" name="Google Shape;405;p30"/>
            <p:cNvCxnSpPr>
              <a:stCxn id="390" idx="3"/>
              <a:endCxn id="394" idx="1"/>
            </p:cNvCxnSpPr>
            <p:nvPr/>
          </p:nvCxnSpPr>
          <p:spPr>
            <a:xfrm>
              <a:off x="5219550" y="2733500"/>
              <a:ext cx="1129500" cy="487500"/>
            </a:xfrm>
            <a:prstGeom prst="curvedConnector3">
              <a:avLst>
                <a:gd fmla="val 49993" name="adj1"/>
              </a:avLst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406" name="Google Shape;406;p30"/>
            <p:cNvCxnSpPr>
              <a:stCxn id="393" idx="3"/>
              <a:endCxn id="394" idx="1"/>
            </p:cNvCxnSpPr>
            <p:nvPr/>
          </p:nvCxnSpPr>
          <p:spPr>
            <a:xfrm flipH="1" rot="10800000">
              <a:off x="5219550" y="3220925"/>
              <a:ext cx="1129500" cy="501900"/>
            </a:xfrm>
            <a:prstGeom prst="curvedConnector3">
              <a:avLst>
                <a:gd fmla="val 49993" name="adj1"/>
              </a:avLst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407" name="Google Shape;407;p30"/>
            <p:cNvCxnSpPr>
              <a:stCxn id="395" idx="3"/>
              <a:endCxn id="396" idx="1"/>
            </p:cNvCxnSpPr>
            <p:nvPr/>
          </p:nvCxnSpPr>
          <p:spPr>
            <a:xfrm flipH="1" rot="10800000">
              <a:off x="5219550" y="4203388"/>
              <a:ext cx="1129500" cy="141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408" name="Google Shape;408;p30"/>
            <p:cNvCxnSpPr>
              <a:stCxn id="397" idx="3"/>
              <a:endCxn id="398" idx="1"/>
            </p:cNvCxnSpPr>
            <p:nvPr/>
          </p:nvCxnSpPr>
          <p:spPr>
            <a:xfrm>
              <a:off x="5219550" y="4784450"/>
              <a:ext cx="11295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409" name="Google Shape;409;p30"/>
            <p:cNvCxnSpPr>
              <a:stCxn id="392" idx="3"/>
              <a:endCxn id="394" idx="1"/>
            </p:cNvCxnSpPr>
            <p:nvPr/>
          </p:nvCxnSpPr>
          <p:spPr>
            <a:xfrm flipH="1" rot="10800000">
              <a:off x="5219550" y="3220962"/>
              <a:ext cx="1129500" cy="72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31"/>
          <p:cNvSpPr txBox="1"/>
          <p:nvPr/>
        </p:nvSpPr>
        <p:spPr>
          <a:xfrm>
            <a:off x="323850" y="381000"/>
            <a:ext cx="8820000" cy="887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2475" lIns="81700" spcFirstLastPara="1" rIns="81700" wrap="square" tIns="424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FF0000"/>
                </a:solidFill>
              </a:rPr>
              <a:t>11</a:t>
            </a:r>
            <a:r>
              <a:rPr b="0" i="0" lang="en-US" sz="32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3200">
                <a:solidFill>
                  <a:srgbClr val="FF0000"/>
                </a:solidFill>
              </a:rPr>
              <a:t>Le ossidazioni biologiche: fonte di energia</a:t>
            </a:r>
            <a:endParaRPr/>
          </a:p>
        </p:txBody>
      </p:sp>
      <p:sp>
        <p:nvSpPr>
          <p:cNvPr id="420" name="Google Shape;420;p31"/>
          <p:cNvSpPr txBox="1"/>
          <p:nvPr/>
        </p:nvSpPr>
        <p:spPr>
          <a:xfrm>
            <a:off x="323850" y="1039800"/>
            <a:ext cx="8621700" cy="189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Modalità con cui avvengono le reazioni di ossidazione: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perdita di elettroni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addizione di ossigeno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b="1" lang="en-US" sz="2400"/>
              <a:t>rimozione di idrogeno </a:t>
            </a:r>
            <a:r>
              <a:rPr lang="en-US" sz="2400"/>
              <a:t>(forma più utilizzata dalle cellule)</a:t>
            </a:r>
            <a:endParaRPr sz="2400"/>
          </a:p>
        </p:txBody>
      </p:sp>
      <p:sp>
        <p:nvSpPr>
          <p:cNvPr id="421" name="Google Shape;421;p31"/>
          <p:cNvSpPr txBox="1"/>
          <p:nvPr/>
        </p:nvSpPr>
        <p:spPr>
          <a:xfrm>
            <a:off x="405350" y="4288800"/>
            <a:ext cx="1959300" cy="16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Glucosio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Sostanze inorganiche 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(batteri chemiolitotrofi)</a:t>
            </a:r>
            <a:endParaRPr sz="2000"/>
          </a:p>
        </p:txBody>
      </p:sp>
      <p:sp>
        <p:nvSpPr>
          <p:cNvPr id="422" name="Google Shape;422;p31"/>
          <p:cNvSpPr txBox="1"/>
          <p:nvPr/>
        </p:nvSpPr>
        <p:spPr>
          <a:xfrm>
            <a:off x="2706800" y="4425775"/>
            <a:ext cx="2392200" cy="10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</a:rPr>
              <a:t>NADH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</a:rPr>
              <a:t>NADPH 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</a:rPr>
              <a:t>FADH</a:t>
            </a:r>
            <a:r>
              <a:rPr baseline="-25000" lang="en-US" sz="2000">
                <a:solidFill>
                  <a:schemeClr val="dk1"/>
                </a:solidFill>
              </a:rPr>
              <a:t>2</a:t>
            </a:r>
            <a:endParaRPr sz="2000">
              <a:solidFill>
                <a:schemeClr val="dk1"/>
              </a:solidFill>
            </a:endParaRPr>
          </a:p>
        </p:txBody>
      </p:sp>
      <p:sp>
        <p:nvSpPr>
          <p:cNvPr id="423" name="Google Shape;423;p31"/>
          <p:cNvSpPr txBox="1"/>
          <p:nvPr/>
        </p:nvSpPr>
        <p:spPr>
          <a:xfrm>
            <a:off x="5914275" y="4357350"/>
            <a:ext cx="2882100" cy="15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</a:rPr>
              <a:t>Ossigeno 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</a:rPr>
              <a:t>(respirazione aerobica)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</a:rPr>
              <a:t>NO</a:t>
            </a:r>
            <a:r>
              <a:rPr baseline="-25000" lang="en-US" sz="2000">
                <a:solidFill>
                  <a:schemeClr val="dk1"/>
                </a:solidFill>
              </a:rPr>
              <a:t>3</a:t>
            </a:r>
            <a:r>
              <a:rPr baseline="30000" lang="en-US" sz="2000">
                <a:solidFill>
                  <a:schemeClr val="dk1"/>
                </a:solidFill>
              </a:rPr>
              <a:t>-</a:t>
            </a:r>
            <a:r>
              <a:rPr lang="en-US" sz="2000">
                <a:solidFill>
                  <a:schemeClr val="dk1"/>
                </a:solidFill>
              </a:rPr>
              <a:t>, SO</a:t>
            </a:r>
            <a:r>
              <a:rPr baseline="-25000" lang="en-US" sz="2000">
                <a:solidFill>
                  <a:schemeClr val="dk1"/>
                </a:solidFill>
              </a:rPr>
              <a:t>4</a:t>
            </a:r>
            <a:r>
              <a:rPr baseline="30000" lang="en-US" sz="2000">
                <a:solidFill>
                  <a:schemeClr val="dk1"/>
                </a:solidFill>
              </a:rPr>
              <a:t>2-</a:t>
            </a:r>
            <a:r>
              <a:rPr lang="en-US" sz="2000">
                <a:solidFill>
                  <a:schemeClr val="dk1"/>
                </a:solidFill>
              </a:rPr>
              <a:t>, CO</a:t>
            </a:r>
            <a:r>
              <a:rPr baseline="-25000" lang="en-US" sz="2000">
                <a:solidFill>
                  <a:schemeClr val="dk1"/>
                </a:solidFill>
              </a:rPr>
              <a:t>2</a:t>
            </a:r>
            <a:r>
              <a:rPr baseline="30000" lang="en-US" sz="2000">
                <a:solidFill>
                  <a:schemeClr val="dk1"/>
                </a:solidFill>
              </a:rPr>
              <a:t> </a:t>
            </a:r>
            <a:r>
              <a:rPr lang="en-US" sz="2000">
                <a:solidFill>
                  <a:schemeClr val="dk1"/>
                </a:solidFill>
              </a:rPr>
              <a:t>(respirazione anaerobica)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</p:txBody>
      </p:sp>
      <p:grpSp>
        <p:nvGrpSpPr>
          <p:cNvPr id="424" name="Google Shape;424;p31"/>
          <p:cNvGrpSpPr/>
          <p:nvPr/>
        </p:nvGrpSpPr>
        <p:grpSpPr>
          <a:xfrm>
            <a:off x="411000" y="3266975"/>
            <a:ext cx="8550625" cy="1021825"/>
            <a:chOff x="411000" y="3266975"/>
            <a:chExt cx="8550625" cy="1021825"/>
          </a:xfrm>
        </p:grpSpPr>
        <p:grpSp>
          <p:nvGrpSpPr>
            <p:cNvPr id="425" name="Google Shape;425;p31"/>
            <p:cNvGrpSpPr/>
            <p:nvPr/>
          </p:nvGrpSpPr>
          <p:grpSpPr>
            <a:xfrm>
              <a:off x="411000" y="3277488"/>
              <a:ext cx="8550600" cy="1011313"/>
              <a:chOff x="822000" y="3429000"/>
              <a:chExt cx="8550600" cy="1011313"/>
            </a:xfrm>
          </p:grpSpPr>
          <p:sp>
            <p:nvSpPr>
              <p:cNvPr id="426" name="Google Shape;426;p31"/>
              <p:cNvSpPr/>
              <p:nvPr/>
            </p:nvSpPr>
            <p:spPr>
              <a:xfrm>
                <a:off x="822000" y="3429000"/>
                <a:ext cx="2022600" cy="1011300"/>
              </a:xfrm>
              <a:prstGeom prst="homePlate">
                <a:avLst>
                  <a:gd fmla="val 50000" name="adj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/>
                  <a:t>Donatori di elettroni</a:t>
                </a:r>
                <a:endParaRPr sz="2400"/>
              </a:p>
            </p:txBody>
          </p:sp>
          <p:sp>
            <p:nvSpPr>
              <p:cNvPr id="427" name="Google Shape;427;p31"/>
              <p:cNvSpPr/>
              <p:nvPr/>
            </p:nvSpPr>
            <p:spPr>
              <a:xfrm>
                <a:off x="3107700" y="3429013"/>
                <a:ext cx="3055500" cy="1011300"/>
              </a:xfrm>
              <a:prstGeom prst="chevron">
                <a:avLst>
                  <a:gd fmla="val 50000" name="adj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/>
                  <a:t>Trasportatori di elettroni</a:t>
                </a:r>
                <a:endParaRPr sz="2400"/>
              </a:p>
            </p:txBody>
          </p:sp>
          <p:sp>
            <p:nvSpPr>
              <p:cNvPr id="428" name="Google Shape;428;p31"/>
              <p:cNvSpPr/>
              <p:nvPr/>
            </p:nvSpPr>
            <p:spPr>
              <a:xfrm>
                <a:off x="6486000" y="3429000"/>
                <a:ext cx="2886600" cy="1011300"/>
              </a:xfrm>
              <a:prstGeom prst="chevron">
                <a:avLst>
                  <a:gd fmla="val 47888" name="adj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/>
                  <a:t>Accettori</a:t>
                </a:r>
                <a:r>
                  <a:rPr lang="en-US" sz="2400"/>
                  <a:t> di elettroni</a:t>
                </a:r>
                <a:endParaRPr sz="2400"/>
              </a:p>
            </p:txBody>
          </p:sp>
        </p:grpSp>
        <p:sp>
          <p:nvSpPr>
            <p:cNvPr id="429" name="Google Shape;429;p31"/>
            <p:cNvSpPr/>
            <p:nvPr/>
          </p:nvSpPr>
          <p:spPr>
            <a:xfrm>
              <a:off x="8466925" y="3266975"/>
              <a:ext cx="494700" cy="1011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32"/>
          <p:cNvSpPr txBox="1"/>
          <p:nvPr/>
        </p:nvSpPr>
        <p:spPr>
          <a:xfrm>
            <a:off x="323850" y="381000"/>
            <a:ext cx="8820000" cy="887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2475" lIns="81700" spcFirstLastPara="1" rIns="81700" wrap="square" tIns="424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FF0000"/>
                </a:solidFill>
              </a:rPr>
              <a:t>12. Vie cataboliche: la glicolisi</a:t>
            </a:r>
            <a:endParaRPr/>
          </a:p>
        </p:txBody>
      </p:sp>
      <p:sp>
        <p:nvSpPr>
          <p:cNvPr id="440" name="Google Shape;440;p32"/>
          <p:cNvSpPr txBox="1"/>
          <p:nvPr/>
        </p:nvSpPr>
        <p:spPr>
          <a:xfrm>
            <a:off x="323850" y="1039800"/>
            <a:ext cx="8621700" cy="55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Il catabolismo del glucosio è un processo comune a tutti i viventi, e la glicolisi è la via principale.</a:t>
            </a:r>
            <a:endParaRPr sz="2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Ha luogo nel citoplasma</a:t>
            </a:r>
            <a:endParaRPr sz="2400"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Degrada una molecola di glucosio (C</a:t>
            </a:r>
            <a:r>
              <a:rPr baseline="-25000" lang="en-US" sz="2400"/>
              <a:t>6</a:t>
            </a:r>
            <a:r>
              <a:rPr lang="en-US" sz="2400"/>
              <a:t>H</a:t>
            </a:r>
            <a:r>
              <a:rPr baseline="-25000" lang="en-US" sz="2400"/>
              <a:t>12</a:t>
            </a:r>
            <a:r>
              <a:rPr lang="en-US" sz="2400"/>
              <a:t>O</a:t>
            </a:r>
            <a:r>
              <a:rPr baseline="-25000" lang="en-US" sz="2400"/>
              <a:t>6</a:t>
            </a:r>
            <a:r>
              <a:rPr lang="en-US" sz="2400"/>
              <a:t>) in due molecole di acido piruvico (</a:t>
            </a:r>
            <a:r>
              <a:rPr lang="en-US" sz="2400">
                <a:solidFill>
                  <a:srgbClr val="222222"/>
                </a:solidFill>
                <a:highlight>
                  <a:srgbClr val="FFFFFF"/>
                </a:highlight>
              </a:rPr>
              <a:t>C</a:t>
            </a:r>
            <a:r>
              <a:rPr baseline="-25000" lang="en-US" sz="2400">
                <a:solidFill>
                  <a:srgbClr val="222222"/>
                </a:solidFill>
                <a:highlight>
                  <a:srgbClr val="FFFFFF"/>
                </a:highlight>
              </a:rPr>
              <a:t>3</a:t>
            </a:r>
            <a:r>
              <a:rPr lang="en-US" sz="2400">
                <a:solidFill>
                  <a:srgbClr val="222222"/>
                </a:solidFill>
                <a:highlight>
                  <a:srgbClr val="FFFFFF"/>
                </a:highlight>
              </a:rPr>
              <a:t>H</a:t>
            </a:r>
            <a:r>
              <a:rPr baseline="-25000" lang="en-US" sz="2400">
                <a:solidFill>
                  <a:srgbClr val="222222"/>
                </a:solidFill>
                <a:highlight>
                  <a:srgbClr val="FFFFFF"/>
                </a:highlight>
              </a:rPr>
              <a:t>4</a:t>
            </a:r>
            <a:r>
              <a:rPr lang="en-US" sz="2400">
                <a:solidFill>
                  <a:srgbClr val="222222"/>
                </a:solidFill>
                <a:highlight>
                  <a:srgbClr val="FFFFFF"/>
                </a:highlight>
              </a:rPr>
              <a:t>O</a:t>
            </a:r>
            <a:r>
              <a:rPr baseline="-25000" lang="en-US" sz="2400">
                <a:solidFill>
                  <a:srgbClr val="222222"/>
                </a:solidFill>
                <a:highlight>
                  <a:srgbClr val="FFFFFF"/>
                </a:highlight>
              </a:rPr>
              <a:t>3</a:t>
            </a:r>
            <a:r>
              <a:rPr lang="en-US" sz="2400">
                <a:solidFill>
                  <a:srgbClr val="222222"/>
                </a:solidFill>
                <a:highlight>
                  <a:srgbClr val="FFFFFF"/>
                </a:highlight>
              </a:rPr>
              <a:t>)</a:t>
            </a:r>
            <a:endParaRPr sz="24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Char char="●"/>
            </a:pPr>
            <a:r>
              <a:rPr lang="en-US" sz="2400">
                <a:solidFill>
                  <a:srgbClr val="222222"/>
                </a:solidFill>
                <a:highlight>
                  <a:srgbClr val="FFFFFF"/>
                </a:highlight>
              </a:rPr>
              <a:t>L’acido piruvico può seguire due destini alternativi:</a:t>
            </a:r>
            <a:endParaRPr sz="24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-3810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Char char="○"/>
            </a:pPr>
            <a:r>
              <a:rPr lang="en-US" sz="2400">
                <a:solidFill>
                  <a:srgbClr val="222222"/>
                </a:solidFill>
                <a:highlight>
                  <a:srgbClr val="FFFFFF"/>
                </a:highlight>
              </a:rPr>
              <a:t>ossidazione (respirazione aerobica)</a:t>
            </a:r>
            <a:endParaRPr sz="24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-3810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Char char="○"/>
            </a:pPr>
            <a:r>
              <a:rPr lang="en-US" sz="2400">
                <a:solidFill>
                  <a:srgbClr val="222222"/>
                </a:solidFill>
                <a:highlight>
                  <a:srgbClr val="FFFFFF"/>
                </a:highlight>
              </a:rPr>
              <a:t>riduzione (fermentazione in anaerobiosi)</a:t>
            </a:r>
            <a:endParaRPr sz="2400">
              <a:solidFill>
                <a:srgbClr val="222222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33"/>
          <p:cNvSpPr txBox="1"/>
          <p:nvPr/>
        </p:nvSpPr>
        <p:spPr>
          <a:xfrm>
            <a:off x="323850" y="381000"/>
            <a:ext cx="8820000" cy="887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2475" lIns="81700" spcFirstLastPara="1" rIns="81700" wrap="square" tIns="424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FF0000"/>
                </a:solidFill>
              </a:rPr>
              <a:t>12. Vie cataboliche: la glicolisi</a:t>
            </a:r>
            <a:endParaRPr/>
          </a:p>
        </p:txBody>
      </p:sp>
      <p:sp>
        <p:nvSpPr>
          <p:cNvPr id="451" name="Google Shape;451;p33"/>
          <p:cNvSpPr txBox="1"/>
          <p:nvPr/>
        </p:nvSpPr>
        <p:spPr>
          <a:xfrm>
            <a:off x="323850" y="1039800"/>
            <a:ext cx="8621700" cy="55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Char char="●"/>
            </a:pPr>
            <a:r>
              <a:rPr lang="en-US" sz="2400">
                <a:solidFill>
                  <a:srgbClr val="222222"/>
                </a:solidFill>
                <a:highlight>
                  <a:srgbClr val="FFFFFF"/>
                </a:highlight>
              </a:rPr>
              <a:t>Oltre all’acido piruvico vengono prodotte:</a:t>
            </a:r>
            <a:endParaRPr sz="24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-3810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Char char="○"/>
            </a:pPr>
            <a:r>
              <a:rPr lang="en-US" sz="2400">
                <a:solidFill>
                  <a:srgbClr val="222222"/>
                </a:solidFill>
                <a:highlight>
                  <a:srgbClr val="FFFFFF"/>
                </a:highlight>
              </a:rPr>
              <a:t>due molecole di ATP</a:t>
            </a:r>
            <a:endParaRPr sz="24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-3810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Char char="○"/>
            </a:pPr>
            <a:r>
              <a:rPr lang="en-US" sz="2400">
                <a:solidFill>
                  <a:srgbClr val="222222"/>
                </a:solidFill>
                <a:highlight>
                  <a:srgbClr val="FFFFFF"/>
                </a:highlight>
              </a:rPr>
              <a:t>due molecole di NADH</a:t>
            </a:r>
            <a:endParaRPr sz="24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Char char="●"/>
            </a:pPr>
            <a:r>
              <a:rPr lang="en-US" sz="2400">
                <a:solidFill>
                  <a:srgbClr val="222222"/>
                </a:solidFill>
                <a:highlight>
                  <a:srgbClr val="FFFFFF"/>
                </a:highlight>
              </a:rPr>
              <a:t>La glicolisi è costituita da 10 reazioni, suddivise in due fasi, una di preparazione e una di recupero energetico</a:t>
            </a:r>
            <a:endParaRPr sz="2400">
              <a:solidFill>
                <a:srgbClr val="222222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7"/>
          <p:cNvSpPr txBox="1"/>
          <p:nvPr/>
        </p:nvSpPr>
        <p:spPr>
          <a:xfrm>
            <a:off x="323850" y="596900"/>
            <a:ext cx="8569325" cy="5210175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2475" lIns="81700" spcFirstLastPara="1" rIns="81700" wrap="square" tIns="424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>
              <a:solidFill>
                <a:srgbClr val="80808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>
              <a:solidFill>
                <a:srgbClr val="80808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4000"/>
              <a:buFont typeface="Arial"/>
              <a:buNone/>
            </a:pPr>
            <a:r>
              <a:rPr b="0" i="0" lang="en-US" sz="4000" u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rPr>
              <a:t>Capitolo </a:t>
            </a:r>
            <a:r>
              <a:rPr lang="en-US" sz="4000">
                <a:solidFill>
                  <a:srgbClr val="808080"/>
                </a:solidFill>
              </a:rPr>
              <a:t>3</a:t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t/>
            </a:r>
            <a:endParaRPr b="0" i="0" sz="1800" u="none">
              <a:solidFill>
                <a:srgbClr val="80808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8000"/>
              <a:buFont typeface="Arial"/>
              <a:buNone/>
            </a:pPr>
            <a:r>
              <a:rPr lang="en-US" sz="8000">
                <a:solidFill>
                  <a:srgbClr val="808080"/>
                </a:solidFill>
              </a:rPr>
              <a:t>Il metabolismo microbico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34"/>
          <p:cNvSpPr txBox="1"/>
          <p:nvPr/>
        </p:nvSpPr>
        <p:spPr>
          <a:xfrm>
            <a:off x="323850" y="381000"/>
            <a:ext cx="8820000" cy="887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2475" lIns="81700" spcFirstLastPara="1" rIns="81700" wrap="square" tIns="424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FF0000"/>
                </a:solidFill>
              </a:rPr>
              <a:t>12. Vie cataboliche: la glicolisi</a:t>
            </a:r>
            <a:endParaRPr/>
          </a:p>
        </p:txBody>
      </p:sp>
      <p:sp>
        <p:nvSpPr>
          <p:cNvPr id="462" name="Google Shape;462;p34"/>
          <p:cNvSpPr txBox="1"/>
          <p:nvPr/>
        </p:nvSpPr>
        <p:spPr>
          <a:xfrm>
            <a:off x="323850" y="1039800"/>
            <a:ext cx="8621700" cy="5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/>
              <a:t>Fase preparatoria</a:t>
            </a:r>
            <a:endParaRPr b="1" sz="2400">
              <a:solidFill>
                <a:srgbClr val="222222"/>
              </a:solidFill>
              <a:highlight>
                <a:srgbClr val="FFFFFF"/>
              </a:highlight>
            </a:endParaRPr>
          </a:p>
        </p:txBody>
      </p:sp>
      <p:pic>
        <p:nvPicPr>
          <p:cNvPr id="463" name="Google Shape;463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01175" y="1563600"/>
            <a:ext cx="6467050" cy="4845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35"/>
          <p:cNvSpPr txBox="1"/>
          <p:nvPr/>
        </p:nvSpPr>
        <p:spPr>
          <a:xfrm>
            <a:off x="323850" y="381000"/>
            <a:ext cx="8820000" cy="887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2475" lIns="81700" spcFirstLastPara="1" rIns="81700" wrap="square" tIns="424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FF0000"/>
                </a:solidFill>
              </a:rPr>
              <a:t>12. Vie cataboliche: la glicolisi</a:t>
            </a:r>
            <a:endParaRPr/>
          </a:p>
        </p:txBody>
      </p:sp>
      <p:sp>
        <p:nvSpPr>
          <p:cNvPr id="474" name="Google Shape;474;p35"/>
          <p:cNvSpPr txBox="1"/>
          <p:nvPr/>
        </p:nvSpPr>
        <p:spPr>
          <a:xfrm>
            <a:off x="323850" y="1039800"/>
            <a:ext cx="8621700" cy="5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/>
              <a:t>Fase di recupero energetico</a:t>
            </a:r>
            <a:endParaRPr b="1" sz="2400">
              <a:solidFill>
                <a:srgbClr val="222222"/>
              </a:solidFill>
              <a:highlight>
                <a:srgbClr val="FFFFFF"/>
              </a:highlight>
            </a:endParaRPr>
          </a:p>
        </p:txBody>
      </p:sp>
      <p:pic>
        <p:nvPicPr>
          <p:cNvPr id="475" name="Google Shape;475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63600"/>
            <a:ext cx="6537293" cy="4992275"/>
          </a:xfrm>
          <a:prstGeom prst="rect">
            <a:avLst/>
          </a:prstGeom>
          <a:noFill/>
          <a:ln>
            <a:noFill/>
          </a:ln>
        </p:spPr>
      </p:pic>
      <p:sp>
        <p:nvSpPr>
          <p:cNvPr id="476" name="Google Shape;476;p35"/>
          <p:cNvSpPr txBox="1"/>
          <p:nvPr/>
        </p:nvSpPr>
        <p:spPr>
          <a:xfrm>
            <a:off x="5944050" y="4044425"/>
            <a:ext cx="3001500" cy="2322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</a:rPr>
              <a:t>BILANCIO ENERGETICO</a:t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</a:rPr>
              <a:t>glucosio + 2ATP + 4ADP + 2Pi + 2NAD</a:t>
            </a:r>
            <a:r>
              <a:rPr baseline="30000" lang="en-US" sz="1800">
                <a:solidFill>
                  <a:schemeClr val="dk1"/>
                </a:solidFill>
              </a:rPr>
              <a:t>+</a:t>
            </a:r>
            <a:r>
              <a:rPr lang="en-US" sz="1800">
                <a:solidFill>
                  <a:schemeClr val="dk1"/>
                </a:solidFill>
              </a:rPr>
              <a:t>   →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1800">
                <a:solidFill>
                  <a:schemeClr val="dk1"/>
                </a:solidFill>
              </a:rPr>
              <a:t>2 acido piruvico + 4 ATP + 2 NADH + 2 H</a:t>
            </a:r>
            <a:r>
              <a:rPr baseline="30000" lang="en-US" sz="1800">
                <a:solidFill>
                  <a:schemeClr val="dk1"/>
                </a:solidFill>
              </a:rPr>
              <a:t>+</a:t>
            </a:r>
            <a:r>
              <a:rPr lang="en-US" sz="1800">
                <a:solidFill>
                  <a:schemeClr val="dk1"/>
                </a:solidFill>
              </a:rPr>
              <a:t> + 2 H</a:t>
            </a:r>
            <a:r>
              <a:rPr baseline="-25000" lang="en-US" sz="1800">
                <a:solidFill>
                  <a:schemeClr val="dk1"/>
                </a:solidFill>
              </a:rPr>
              <a:t>2</a:t>
            </a:r>
            <a:r>
              <a:rPr lang="en-US" sz="1800">
                <a:solidFill>
                  <a:schemeClr val="dk1"/>
                </a:solidFill>
              </a:rPr>
              <a:t>O </a:t>
            </a: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36"/>
          <p:cNvSpPr txBox="1"/>
          <p:nvPr/>
        </p:nvSpPr>
        <p:spPr>
          <a:xfrm>
            <a:off x="323850" y="381000"/>
            <a:ext cx="8820000" cy="887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2475" lIns="81700" spcFirstLastPara="1" rIns="81700" wrap="square" tIns="424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FF0000"/>
                </a:solidFill>
              </a:rPr>
              <a:t>13</a:t>
            </a:r>
            <a:r>
              <a:rPr b="0" i="0" lang="en-US" sz="32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3200">
                <a:solidFill>
                  <a:srgbClr val="FF0000"/>
                </a:solidFill>
              </a:rPr>
              <a:t>Vie alternative alla glicolisi nei batteri</a:t>
            </a:r>
            <a:endParaRPr/>
          </a:p>
        </p:txBody>
      </p:sp>
      <p:sp>
        <p:nvSpPr>
          <p:cNvPr id="487" name="Google Shape;487;p36"/>
          <p:cNvSpPr txBox="1"/>
          <p:nvPr/>
        </p:nvSpPr>
        <p:spPr>
          <a:xfrm>
            <a:off x="323850" y="1039800"/>
            <a:ext cx="4099500" cy="55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/>
              <a:t>Via dei pentoso-fosfati </a:t>
            </a:r>
            <a:endParaRPr b="1"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Alternativa alla glicolisi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Avviene sia in aerobiosi che in anaerobiosi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Indispensabile per la sintesi di carboidrati a 4 o 5 atomi di C. 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Importante per la produzione di NADPH da NADP</a:t>
            </a:r>
            <a:r>
              <a:rPr baseline="30000" lang="en-US" sz="2400"/>
              <a:t>+</a:t>
            </a:r>
            <a:r>
              <a:rPr lang="en-US" sz="2400"/>
              <a:t>. 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La G3P è il punto di interconnessione con la glicolisi.</a:t>
            </a:r>
            <a:endParaRPr sz="2400"/>
          </a:p>
        </p:txBody>
      </p:sp>
      <p:sp>
        <p:nvSpPr>
          <p:cNvPr id="488" name="Google Shape;488;p36"/>
          <p:cNvSpPr txBox="1"/>
          <p:nvPr/>
        </p:nvSpPr>
        <p:spPr>
          <a:xfrm>
            <a:off x="4572000" y="1039800"/>
            <a:ext cx="4099500" cy="55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/>
              <a:t>Via dei </a:t>
            </a:r>
            <a:r>
              <a:rPr b="1" i="1" lang="en-US" sz="2400"/>
              <a:t>Entner-Doudoroff</a:t>
            </a:r>
            <a:r>
              <a:rPr b="1" lang="en-US" sz="2400"/>
              <a:t> </a:t>
            </a:r>
            <a:endParaRPr b="1"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Alternativa alla glicolisi, solo in alcuni procarioti privi dell’enzima per la sintesi di fruttosio 1,6-PP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il glucosio-6P viene ossidato ad acido 6-fosfogluconico  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processo aerobico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La resa energetica è di un solo ATP</a:t>
            </a:r>
            <a:endParaRPr sz="240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37"/>
          <p:cNvSpPr txBox="1"/>
          <p:nvPr/>
        </p:nvSpPr>
        <p:spPr>
          <a:xfrm>
            <a:off x="323850" y="381000"/>
            <a:ext cx="8820000" cy="887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2475" lIns="81700" spcFirstLastPara="1" rIns="81700" wrap="square" tIns="424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FF0000"/>
                </a:solidFill>
              </a:rPr>
              <a:t>14. Vie cataboliche: la respirazione cellulare</a:t>
            </a:r>
            <a:endParaRPr/>
          </a:p>
        </p:txBody>
      </p:sp>
      <p:sp>
        <p:nvSpPr>
          <p:cNvPr id="499" name="Google Shape;499;p37"/>
          <p:cNvSpPr txBox="1"/>
          <p:nvPr/>
        </p:nvSpPr>
        <p:spPr>
          <a:xfrm>
            <a:off x="261150" y="1268400"/>
            <a:ext cx="8621700" cy="189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Le reazioni avvengono all’interno dei mitocondri.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Ossidazione dell’acido piruvico (3C) ad Acetil-CoA (2C)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Ciclo di Krebs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Catena di trasporto degli elettroni</a:t>
            </a:r>
            <a:endParaRPr sz="2400"/>
          </a:p>
        </p:txBody>
      </p:sp>
      <p:pic>
        <p:nvPicPr>
          <p:cNvPr id="500" name="Google Shape;500;p37"/>
          <p:cNvPicPr preferRelativeResize="0"/>
          <p:nvPr/>
        </p:nvPicPr>
        <p:blipFill rotWithShape="1">
          <a:blip r:embed="rId3">
            <a:alphaModFix/>
          </a:blip>
          <a:srcRect b="25140" l="0" r="0" t="12570"/>
          <a:stretch/>
        </p:blipFill>
        <p:spPr>
          <a:xfrm>
            <a:off x="930388" y="3158400"/>
            <a:ext cx="7283226" cy="3402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38"/>
          <p:cNvSpPr txBox="1"/>
          <p:nvPr/>
        </p:nvSpPr>
        <p:spPr>
          <a:xfrm>
            <a:off x="323850" y="381000"/>
            <a:ext cx="8820000" cy="887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2475" lIns="81700" spcFirstLastPara="1" rIns="81700" wrap="square" tIns="424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FF0000"/>
                </a:solidFill>
              </a:rPr>
              <a:t>14. Vie cataboliche: la respirazione cellulare</a:t>
            </a:r>
            <a:endParaRPr/>
          </a:p>
        </p:txBody>
      </p:sp>
      <p:sp>
        <p:nvSpPr>
          <p:cNvPr id="511" name="Google Shape;511;p38"/>
          <p:cNvSpPr txBox="1"/>
          <p:nvPr/>
        </p:nvSpPr>
        <p:spPr>
          <a:xfrm>
            <a:off x="261150" y="1268400"/>
            <a:ext cx="3196500" cy="320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/>
              <a:t>Ciclo dell’acido citrico</a:t>
            </a:r>
            <a:endParaRPr b="1" sz="2400"/>
          </a:p>
        </p:txBody>
      </p:sp>
      <p:pic>
        <p:nvPicPr>
          <p:cNvPr id="512" name="Google Shape;512;p38"/>
          <p:cNvPicPr preferRelativeResize="0"/>
          <p:nvPr/>
        </p:nvPicPr>
        <p:blipFill rotWithShape="1">
          <a:blip r:embed="rId3">
            <a:alphaModFix/>
          </a:blip>
          <a:srcRect b="7525" l="9967" r="18270" t="5774"/>
          <a:stretch/>
        </p:blipFill>
        <p:spPr>
          <a:xfrm>
            <a:off x="2828925" y="1075650"/>
            <a:ext cx="6053924" cy="5485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39"/>
          <p:cNvSpPr txBox="1"/>
          <p:nvPr/>
        </p:nvSpPr>
        <p:spPr>
          <a:xfrm>
            <a:off x="323850" y="381000"/>
            <a:ext cx="8820000" cy="887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2475" lIns="81700" spcFirstLastPara="1" rIns="81700" wrap="square" tIns="424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FF0000"/>
                </a:solidFill>
              </a:rPr>
              <a:t>14. Vie cataboliche: la respirazione cellulare</a:t>
            </a:r>
            <a:endParaRPr/>
          </a:p>
        </p:txBody>
      </p:sp>
      <p:sp>
        <p:nvSpPr>
          <p:cNvPr id="523" name="Google Shape;523;p39"/>
          <p:cNvSpPr txBox="1"/>
          <p:nvPr/>
        </p:nvSpPr>
        <p:spPr>
          <a:xfrm>
            <a:off x="323850" y="1268400"/>
            <a:ext cx="8321100" cy="320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/>
              <a:t>Catena di trasporto degli elettroni</a:t>
            </a:r>
            <a:endParaRPr b="1" sz="2400"/>
          </a:p>
        </p:txBody>
      </p:sp>
      <p:pic>
        <p:nvPicPr>
          <p:cNvPr id="524" name="Google Shape;524;p39"/>
          <p:cNvPicPr preferRelativeResize="0"/>
          <p:nvPr/>
        </p:nvPicPr>
        <p:blipFill rotWithShape="1">
          <a:blip r:embed="rId3">
            <a:alphaModFix/>
          </a:blip>
          <a:srcRect b="6636" l="2685" r="0" t="31627"/>
          <a:stretch/>
        </p:blipFill>
        <p:spPr>
          <a:xfrm>
            <a:off x="380135" y="1920225"/>
            <a:ext cx="8383724" cy="3989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40"/>
          <p:cNvSpPr txBox="1"/>
          <p:nvPr/>
        </p:nvSpPr>
        <p:spPr>
          <a:xfrm>
            <a:off x="256200" y="1268400"/>
            <a:ext cx="8631600" cy="520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/>
              <a:t>Riduzione di composti in assenza di ossigeno.</a:t>
            </a:r>
            <a:endParaRPr sz="2200"/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b="1" lang="en-US" sz="2200"/>
              <a:t>assimilativa</a:t>
            </a:r>
            <a:r>
              <a:rPr lang="en-US" sz="2200"/>
              <a:t>: 	i composti sono usati come nutrienti</a:t>
            </a:r>
            <a:endParaRPr sz="2200"/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b="1" lang="en-US" sz="2200"/>
              <a:t>dissimilativa</a:t>
            </a:r>
            <a:r>
              <a:rPr lang="en-US" sz="2200"/>
              <a:t>: i composti sono usati come fonte di energia</a:t>
            </a:r>
            <a:endParaRPr sz="22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 u="sng"/>
              <a:t>NITRATI</a:t>
            </a:r>
            <a:r>
              <a:rPr b="1" lang="en-US" sz="2200"/>
              <a:t> (NO</a:t>
            </a:r>
            <a:r>
              <a:rPr b="1" baseline="-25000" lang="en-US" sz="2200"/>
              <a:t>3</a:t>
            </a:r>
            <a:r>
              <a:rPr b="1" baseline="30000" lang="en-US" sz="2200"/>
              <a:t>-</a:t>
            </a:r>
            <a:r>
              <a:rPr b="1" lang="en-US" sz="2200"/>
              <a:t>) </a:t>
            </a:r>
            <a:r>
              <a:rPr lang="en-US" sz="2200"/>
              <a:t>-</a:t>
            </a:r>
            <a:r>
              <a:rPr b="1" lang="en-US" sz="2200"/>
              <a:t> </a:t>
            </a:r>
            <a:r>
              <a:rPr lang="en-US" sz="2200"/>
              <a:t>batteri denitrificanti</a:t>
            </a:r>
            <a:endParaRPr sz="2200"/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en-US" sz="2200"/>
              <a:t>Denitrificazione: 	</a:t>
            </a:r>
            <a:r>
              <a:rPr lang="en-US" sz="2200">
                <a:solidFill>
                  <a:schemeClr val="dk1"/>
                </a:solidFill>
              </a:rPr>
              <a:t>NO</a:t>
            </a:r>
            <a:r>
              <a:rPr baseline="-25000" lang="en-US" sz="2200">
                <a:solidFill>
                  <a:schemeClr val="dk1"/>
                </a:solidFill>
              </a:rPr>
              <a:t>3</a:t>
            </a:r>
            <a:r>
              <a:rPr baseline="30000" lang="en-US" sz="2200">
                <a:solidFill>
                  <a:schemeClr val="dk1"/>
                </a:solidFill>
              </a:rPr>
              <a:t>-</a:t>
            </a:r>
            <a:r>
              <a:rPr lang="en-US" sz="2200"/>
              <a:t> → </a:t>
            </a:r>
            <a:r>
              <a:rPr lang="en-US" sz="2200">
                <a:solidFill>
                  <a:schemeClr val="dk1"/>
                </a:solidFill>
              </a:rPr>
              <a:t>NO</a:t>
            </a:r>
            <a:r>
              <a:rPr baseline="-25000" lang="en-US" sz="2200">
                <a:solidFill>
                  <a:schemeClr val="dk1"/>
                </a:solidFill>
              </a:rPr>
              <a:t>2</a:t>
            </a:r>
            <a:r>
              <a:rPr baseline="30000" lang="en-US" sz="2200">
                <a:solidFill>
                  <a:schemeClr val="dk1"/>
                </a:solidFill>
              </a:rPr>
              <a:t>- </a:t>
            </a:r>
            <a:r>
              <a:rPr lang="en-US" sz="2200">
                <a:solidFill>
                  <a:schemeClr val="dk1"/>
                </a:solidFill>
              </a:rPr>
              <a:t>→ NO → N</a:t>
            </a:r>
            <a:r>
              <a:rPr baseline="-25000" lang="en-US" sz="2200">
                <a:solidFill>
                  <a:schemeClr val="dk1"/>
                </a:solidFill>
              </a:rPr>
              <a:t>2</a:t>
            </a:r>
            <a:r>
              <a:rPr lang="en-US" sz="2200">
                <a:solidFill>
                  <a:schemeClr val="dk1"/>
                </a:solidFill>
              </a:rPr>
              <a:t>O → N</a:t>
            </a:r>
            <a:r>
              <a:rPr baseline="-25000" lang="en-US" sz="2200">
                <a:solidFill>
                  <a:schemeClr val="dk1"/>
                </a:solidFill>
              </a:rPr>
              <a:t>2</a:t>
            </a:r>
            <a:endParaRPr sz="2200">
              <a:solidFill>
                <a:schemeClr val="dk1"/>
              </a:solidFill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-"/>
            </a:pPr>
            <a:r>
              <a:rPr lang="en-US" sz="2200">
                <a:solidFill>
                  <a:schemeClr val="dk1"/>
                </a:solidFill>
              </a:rPr>
              <a:t>Anammox: 		NH</a:t>
            </a:r>
            <a:r>
              <a:rPr baseline="-25000" lang="en-US" sz="2200">
                <a:solidFill>
                  <a:schemeClr val="dk1"/>
                </a:solidFill>
              </a:rPr>
              <a:t>4</a:t>
            </a:r>
            <a:r>
              <a:rPr baseline="30000" lang="en-US" sz="2200">
                <a:solidFill>
                  <a:schemeClr val="dk1"/>
                </a:solidFill>
              </a:rPr>
              <a:t>+</a:t>
            </a:r>
            <a:r>
              <a:rPr lang="en-US" sz="2200">
                <a:solidFill>
                  <a:schemeClr val="dk1"/>
                </a:solidFill>
              </a:rPr>
              <a:t> + NO</a:t>
            </a:r>
            <a:r>
              <a:rPr baseline="-25000" lang="en-US" sz="2200">
                <a:solidFill>
                  <a:schemeClr val="dk1"/>
                </a:solidFill>
              </a:rPr>
              <a:t>2</a:t>
            </a:r>
            <a:r>
              <a:rPr baseline="30000" lang="en-US" sz="2200">
                <a:solidFill>
                  <a:schemeClr val="dk1"/>
                </a:solidFill>
              </a:rPr>
              <a:t>- </a:t>
            </a:r>
            <a:r>
              <a:rPr lang="en-US" sz="2200">
                <a:solidFill>
                  <a:schemeClr val="dk1"/>
                </a:solidFill>
              </a:rPr>
              <a:t>→ H</a:t>
            </a:r>
            <a:r>
              <a:rPr baseline="-25000" lang="en-US" sz="2200">
                <a:solidFill>
                  <a:schemeClr val="dk1"/>
                </a:solidFill>
              </a:rPr>
              <a:t>2</a:t>
            </a:r>
            <a:r>
              <a:rPr lang="en-US" sz="2200">
                <a:solidFill>
                  <a:schemeClr val="dk1"/>
                </a:solidFill>
              </a:rPr>
              <a:t>O + N</a:t>
            </a:r>
            <a:r>
              <a:rPr baseline="-25000" lang="en-US" sz="2200">
                <a:solidFill>
                  <a:schemeClr val="dk1"/>
                </a:solidFill>
              </a:rPr>
              <a:t>2 </a:t>
            </a:r>
            <a:endParaRPr sz="2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</a:rPr>
              <a:t>Queste reazioni sono utili nella depurazione delle acque reflue, e quando è necessario rimuovere ammoniaca dall’ambiente, ma risultano svantaggiose nel suolo, perchè impoveriscono il terreno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400" u="sng">
                <a:solidFill>
                  <a:schemeClr val="dk1"/>
                </a:solidFill>
              </a:rPr>
              <a:t>SOLFATI</a:t>
            </a:r>
            <a:r>
              <a:rPr b="1" lang="en-US" sz="2400">
                <a:solidFill>
                  <a:schemeClr val="dk1"/>
                </a:solidFill>
              </a:rPr>
              <a:t> (SO</a:t>
            </a:r>
            <a:r>
              <a:rPr b="1" baseline="-25000" lang="en-US" sz="2400">
                <a:solidFill>
                  <a:schemeClr val="dk1"/>
                </a:solidFill>
              </a:rPr>
              <a:t>4</a:t>
            </a:r>
            <a:r>
              <a:rPr b="1" baseline="30000" lang="en-US" sz="2400">
                <a:solidFill>
                  <a:schemeClr val="dk1"/>
                </a:solidFill>
              </a:rPr>
              <a:t>2-</a:t>
            </a:r>
            <a:r>
              <a:rPr b="1" lang="en-US" sz="2400">
                <a:solidFill>
                  <a:schemeClr val="dk1"/>
                </a:solidFill>
              </a:rPr>
              <a:t>) </a:t>
            </a:r>
            <a:r>
              <a:rPr lang="en-US" sz="2400">
                <a:solidFill>
                  <a:schemeClr val="dk1"/>
                </a:solidFill>
              </a:rPr>
              <a:t>-</a:t>
            </a:r>
            <a:r>
              <a:rPr b="1" lang="en-US" sz="2400">
                <a:solidFill>
                  <a:schemeClr val="dk1"/>
                </a:solidFill>
              </a:rPr>
              <a:t> </a:t>
            </a:r>
            <a:r>
              <a:rPr lang="en-US" sz="2400">
                <a:solidFill>
                  <a:schemeClr val="dk1"/>
                </a:solidFill>
              </a:rPr>
              <a:t>batteri solfato-riduttori</a:t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chemeClr val="dk1"/>
                </a:solidFill>
              </a:rPr>
              <a:t>SO</a:t>
            </a:r>
            <a:r>
              <a:rPr baseline="-25000" lang="en-US" sz="2400">
                <a:solidFill>
                  <a:schemeClr val="dk1"/>
                </a:solidFill>
              </a:rPr>
              <a:t>4</a:t>
            </a:r>
            <a:r>
              <a:rPr baseline="30000" lang="en-US" sz="2400">
                <a:solidFill>
                  <a:schemeClr val="dk1"/>
                </a:solidFill>
              </a:rPr>
              <a:t>2-</a:t>
            </a:r>
            <a:r>
              <a:rPr lang="en-US" sz="2400">
                <a:solidFill>
                  <a:schemeClr val="dk1"/>
                </a:solidFill>
              </a:rPr>
              <a:t> → H</a:t>
            </a:r>
            <a:r>
              <a:rPr baseline="-25000" lang="en-US" sz="2400">
                <a:solidFill>
                  <a:schemeClr val="dk1"/>
                </a:solidFill>
              </a:rPr>
              <a:t>2</a:t>
            </a:r>
            <a:r>
              <a:rPr lang="en-US" sz="2400">
                <a:solidFill>
                  <a:schemeClr val="dk1"/>
                </a:solidFill>
              </a:rPr>
              <a:t>S 			S</a:t>
            </a:r>
            <a:r>
              <a:rPr baseline="30000" lang="en-US" sz="2400">
                <a:solidFill>
                  <a:schemeClr val="dk1"/>
                </a:solidFill>
              </a:rPr>
              <a:t>0</a:t>
            </a:r>
            <a:r>
              <a:rPr lang="en-US" sz="2400">
                <a:solidFill>
                  <a:schemeClr val="dk1"/>
                </a:solidFill>
              </a:rPr>
              <a:t> + 2H → H</a:t>
            </a:r>
            <a:r>
              <a:rPr baseline="-25000" lang="en-US" sz="2400">
                <a:solidFill>
                  <a:schemeClr val="dk1"/>
                </a:solidFill>
              </a:rPr>
              <a:t>2</a:t>
            </a:r>
            <a:r>
              <a:rPr lang="en-US" sz="2400">
                <a:solidFill>
                  <a:schemeClr val="dk1"/>
                </a:solidFill>
              </a:rPr>
              <a:t>S</a:t>
            </a:r>
            <a:endParaRPr sz="2200">
              <a:solidFill>
                <a:schemeClr val="dk1"/>
              </a:solidFill>
            </a:endParaRPr>
          </a:p>
        </p:txBody>
      </p:sp>
      <p:sp>
        <p:nvSpPr>
          <p:cNvPr id="535" name="Google Shape;535;p40"/>
          <p:cNvSpPr txBox="1"/>
          <p:nvPr/>
        </p:nvSpPr>
        <p:spPr>
          <a:xfrm>
            <a:off x="323850" y="381000"/>
            <a:ext cx="8820000" cy="887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2475" lIns="81700" spcFirstLastPara="1" rIns="81700" wrap="square" tIns="424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FF0000"/>
                </a:solidFill>
              </a:rPr>
              <a:t>15. Vie cataboliche: la respirazione anaerobica</a:t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41"/>
          <p:cNvSpPr txBox="1"/>
          <p:nvPr/>
        </p:nvSpPr>
        <p:spPr>
          <a:xfrm>
            <a:off x="159050" y="1116000"/>
            <a:ext cx="8610900" cy="520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 u="sng">
                <a:solidFill>
                  <a:schemeClr val="dk1"/>
                </a:solidFill>
              </a:rPr>
              <a:t>Produzione di acetato</a:t>
            </a:r>
            <a:r>
              <a:rPr b="1" lang="en-US" sz="2400">
                <a:solidFill>
                  <a:schemeClr val="dk1"/>
                </a:solidFill>
              </a:rPr>
              <a:t> - </a:t>
            </a:r>
            <a:r>
              <a:rPr lang="en-US" sz="2400">
                <a:solidFill>
                  <a:schemeClr val="dk1"/>
                </a:solidFill>
              </a:rPr>
              <a:t>batteri acetici e acetogeni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</a:rPr>
              <a:t>I batteri acetici producono acido acetico a partire da zuccheri ed alcool, i batteri acetogeni usano la “via dell’Acetil CoA”.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</a:rPr>
              <a:t>4H</a:t>
            </a:r>
            <a:r>
              <a:rPr baseline="-25000" lang="en-US" sz="2400">
                <a:solidFill>
                  <a:schemeClr val="dk1"/>
                </a:solidFill>
              </a:rPr>
              <a:t>2</a:t>
            </a:r>
            <a:r>
              <a:rPr lang="en-US" sz="2400">
                <a:solidFill>
                  <a:schemeClr val="dk1"/>
                </a:solidFill>
              </a:rPr>
              <a:t> + 2CO</a:t>
            </a:r>
            <a:r>
              <a:rPr baseline="-25000" lang="en-US" sz="2400">
                <a:solidFill>
                  <a:schemeClr val="dk1"/>
                </a:solidFill>
              </a:rPr>
              <a:t>2</a:t>
            </a:r>
            <a:r>
              <a:rPr lang="en-US" sz="2400">
                <a:solidFill>
                  <a:schemeClr val="dk1"/>
                </a:solidFill>
              </a:rPr>
              <a:t> → CH</a:t>
            </a:r>
            <a:r>
              <a:rPr baseline="-25000" lang="en-US" sz="2400">
                <a:solidFill>
                  <a:schemeClr val="dk1"/>
                </a:solidFill>
              </a:rPr>
              <a:t>3</a:t>
            </a:r>
            <a:r>
              <a:rPr lang="en-US" sz="2400">
                <a:solidFill>
                  <a:schemeClr val="dk1"/>
                </a:solidFill>
              </a:rPr>
              <a:t>COO</a:t>
            </a:r>
            <a:r>
              <a:rPr baseline="30000" lang="en-US" sz="2400">
                <a:solidFill>
                  <a:schemeClr val="dk1"/>
                </a:solidFill>
              </a:rPr>
              <a:t>-</a:t>
            </a:r>
            <a:r>
              <a:rPr lang="en-US" sz="2400">
                <a:solidFill>
                  <a:schemeClr val="dk1"/>
                </a:solidFill>
              </a:rPr>
              <a:t> + 2H</a:t>
            </a:r>
            <a:r>
              <a:rPr baseline="-25000" lang="en-US" sz="2400">
                <a:solidFill>
                  <a:schemeClr val="dk1"/>
                </a:solidFill>
              </a:rPr>
              <a:t>2</a:t>
            </a:r>
            <a:r>
              <a:rPr lang="en-US" sz="2400">
                <a:solidFill>
                  <a:schemeClr val="dk1"/>
                </a:solidFill>
              </a:rPr>
              <a:t>O + H</a:t>
            </a:r>
            <a:r>
              <a:rPr baseline="30000" lang="en-US" sz="2400">
                <a:solidFill>
                  <a:schemeClr val="dk1"/>
                </a:solidFill>
              </a:rPr>
              <a:t>+</a:t>
            </a:r>
            <a:endParaRPr baseline="30000"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 u="sng">
                <a:solidFill>
                  <a:schemeClr val="dk1"/>
                </a:solidFill>
              </a:rPr>
              <a:t>Metanogenesi</a:t>
            </a:r>
            <a:r>
              <a:rPr b="1" lang="en-US" sz="2400">
                <a:solidFill>
                  <a:schemeClr val="dk1"/>
                </a:solidFill>
              </a:rPr>
              <a:t> - </a:t>
            </a:r>
            <a:r>
              <a:rPr i="1" lang="en-US" sz="2400">
                <a:solidFill>
                  <a:schemeClr val="dk1"/>
                </a:solidFill>
              </a:rPr>
              <a:t>Archaea</a:t>
            </a:r>
            <a:r>
              <a:rPr lang="en-US" sz="2400">
                <a:solidFill>
                  <a:schemeClr val="dk1"/>
                </a:solidFill>
              </a:rPr>
              <a:t> metanogeni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</a:rPr>
              <a:t>CH</a:t>
            </a:r>
            <a:r>
              <a:rPr baseline="-25000" lang="en-US" sz="2400">
                <a:solidFill>
                  <a:schemeClr val="dk1"/>
                </a:solidFill>
              </a:rPr>
              <a:t>3</a:t>
            </a:r>
            <a:r>
              <a:rPr lang="en-US" sz="2400">
                <a:solidFill>
                  <a:schemeClr val="dk1"/>
                </a:solidFill>
              </a:rPr>
              <a:t>COOH → CH</a:t>
            </a:r>
            <a:r>
              <a:rPr baseline="-25000" lang="en-US" sz="2400">
                <a:solidFill>
                  <a:schemeClr val="dk1"/>
                </a:solidFill>
              </a:rPr>
              <a:t>4</a:t>
            </a:r>
            <a:r>
              <a:rPr lang="en-US" sz="2400">
                <a:solidFill>
                  <a:schemeClr val="dk1"/>
                </a:solidFill>
              </a:rPr>
              <a:t> + CO</a:t>
            </a:r>
            <a:r>
              <a:rPr baseline="-25000" lang="en-US" sz="2400">
                <a:solidFill>
                  <a:schemeClr val="dk1"/>
                </a:solidFill>
              </a:rPr>
              <a:t>2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</a:rPr>
              <a:t>4H</a:t>
            </a:r>
            <a:r>
              <a:rPr baseline="-25000" lang="en-US" sz="2400">
                <a:solidFill>
                  <a:schemeClr val="dk1"/>
                </a:solidFill>
              </a:rPr>
              <a:t>2</a:t>
            </a:r>
            <a:r>
              <a:rPr lang="en-US" sz="2400">
                <a:solidFill>
                  <a:schemeClr val="dk1"/>
                </a:solidFill>
              </a:rPr>
              <a:t> + 2CO</a:t>
            </a:r>
            <a:r>
              <a:rPr baseline="-25000" lang="en-US" sz="2400">
                <a:solidFill>
                  <a:schemeClr val="dk1"/>
                </a:solidFill>
              </a:rPr>
              <a:t>2</a:t>
            </a:r>
            <a:r>
              <a:rPr lang="en-US" sz="2400">
                <a:solidFill>
                  <a:schemeClr val="dk1"/>
                </a:solidFill>
              </a:rPr>
              <a:t> → CH</a:t>
            </a:r>
            <a:r>
              <a:rPr baseline="-25000" lang="en-US" sz="2400">
                <a:solidFill>
                  <a:schemeClr val="dk1"/>
                </a:solidFill>
              </a:rPr>
              <a:t>4</a:t>
            </a:r>
            <a:r>
              <a:rPr lang="en-US" sz="2400">
                <a:solidFill>
                  <a:schemeClr val="dk1"/>
                </a:solidFill>
              </a:rPr>
              <a:t> + 2H</a:t>
            </a:r>
            <a:r>
              <a:rPr baseline="-25000" lang="en-US" sz="2400">
                <a:solidFill>
                  <a:schemeClr val="dk1"/>
                </a:solidFill>
              </a:rPr>
              <a:t>2</a:t>
            </a:r>
            <a:r>
              <a:rPr lang="en-US" sz="2400">
                <a:solidFill>
                  <a:schemeClr val="dk1"/>
                </a:solidFill>
              </a:rPr>
              <a:t>O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546" name="Google Shape;546;p41"/>
          <p:cNvSpPr txBox="1"/>
          <p:nvPr/>
        </p:nvSpPr>
        <p:spPr>
          <a:xfrm>
            <a:off x="323850" y="381000"/>
            <a:ext cx="8820000" cy="887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2475" lIns="81700" spcFirstLastPara="1" rIns="81700" wrap="square" tIns="424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FF0000"/>
                </a:solidFill>
              </a:rPr>
              <a:t>15. Vie cataboliche: la respirazione anaerobica</a:t>
            </a:r>
            <a:endParaRPr/>
          </a:p>
        </p:txBody>
      </p:sp>
      <p:sp>
        <p:nvSpPr>
          <p:cNvPr id="547" name="Google Shape;547;p41"/>
          <p:cNvSpPr/>
          <p:nvPr/>
        </p:nvSpPr>
        <p:spPr>
          <a:xfrm>
            <a:off x="7183925" y="2842525"/>
            <a:ext cx="165900" cy="2490600"/>
          </a:xfrm>
          <a:prstGeom prst="rightBrace">
            <a:avLst>
              <a:gd fmla="val 84846" name="adj1"/>
              <a:gd fmla="val 50391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8" name="Google Shape;548;p41"/>
          <p:cNvSpPr txBox="1"/>
          <p:nvPr/>
        </p:nvSpPr>
        <p:spPr>
          <a:xfrm>
            <a:off x="7485750" y="3775825"/>
            <a:ext cx="1445700" cy="6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Produzione di biogas</a:t>
            </a:r>
            <a:endParaRPr sz="180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42"/>
          <p:cNvSpPr txBox="1"/>
          <p:nvPr/>
        </p:nvSpPr>
        <p:spPr>
          <a:xfrm>
            <a:off x="323850" y="381000"/>
            <a:ext cx="8820000" cy="887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2475" lIns="81700" spcFirstLastPara="1" rIns="81700" wrap="square" tIns="424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FF0000"/>
                </a:solidFill>
              </a:rPr>
              <a:t>16. La </a:t>
            </a:r>
            <a:r>
              <a:rPr lang="en-US" sz="3200">
                <a:solidFill>
                  <a:srgbClr val="FF0000"/>
                </a:solidFill>
              </a:rPr>
              <a:t>chemiolitotrofia: energia da sostanze inorganiche</a:t>
            </a:r>
            <a:endParaRPr/>
          </a:p>
        </p:txBody>
      </p:sp>
      <p:sp>
        <p:nvSpPr>
          <p:cNvPr id="559" name="Google Shape;559;p42"/>
          <p:cNvSpPr txBox="1"/>
          <p:nvPr/>
        </p:nvSpPr>
        <p:spPr>
          <a:xfrm>
            <a:off x="256200" y="1344600"/>
            <a:ext cx="8631600" cy="520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/>
              <a:t>Chemiolitotrofia</a:t>
            </a:r>
            <a:r>
              <a:rPr lang="en-US" sz="2400"/>
              <a:t>: ossidazione di molecole inorganiche.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-US" sz="2400"/>
              <a:t>I batteri chemiolitotrofi hanno un ruolo rilevante nei </a:t>
            </a:r>
            <a:r>
              <a:rPr b="1" lang="en-US" sz="2400"/>
              <a:t>cicli biogeochimici</a:t>
            </a:r>
            <a:r>
              <a:rPr lang="en-US" sz="2400"/>
              <a:t>.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-US" sz="2400"/>
              <a:t>L’ATP viene prodotta con catene di trasporto di elettroni similmente alla respirazione aerobica.</a:t>
            </a:r>
            <a:endParaRPr sz="2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/>
              <a:t>IDROGENO</a:t>
            </a:r>
            <a:r>
              <a:rPr lang="en-US" sz="2400"/>
              <a:t> (idrogenobatteri):		H</a:t>
            </a:r>
            <a:r>
              <a:rPr baseline="-25000" lang="en-US" sz="2400"/>
              <a:t>2</a:t>
            </a:r>
            <a:r>
              <a:rPr lang="en-US" sz="2400"/>
              <a:t> + O</a:t>
            </a:r>
            <a:r>
              <a:rPr baseline="-25000" lang="en-US" sz="2400"/>
              <a:t>2</a:t>
            </a:r>
            <a:r>
              <a:rPr lang="en-US" sz="2400"/>
              <a:t> → H</a:t>
            </a:r>
            <a:r>
              <a:rPr baseline="-25000" lang="en-US" sz="2400"/>
              <a:t>2</a:t>
            </a:r>
            <a:r>
              <a:rPr lang="en-US" sz="2400"/>
              <a:t>O</a:t>
            </a:r>
            <a:endParaRPr sz="2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400">
                <a:solidFill>
                  <a:schemeClr val="dk1"/>
                </a:solidFill>
              </a:rPr>
              <a:t>ZOLFO</a:t>
            </a:r>
            <a:r>
              <a:rPr lang="en-US" sz="2400">
                <a:solidFill>
                  <a:schemeClr val="dk1"/>
                </a:solidFill>
              </a:rPr>
              <a:t> (solfobatteri incolori):		H</a:t>
            </a:r>
            <a:r>
              <a:rPr baseline="-25000" lang="en-US" sz="2400">
                <a:solidFill>
                  <a:schemeClr val="dk1"/>
                </a:solidFill>
              </a:rPr>
              <a:t>2</a:t>
            </a:r>
            <a:r>
              <a:rPr lang="en-US" sz="2400">
                <a:solidFill>
                  <a:schemeClr val="dk1"/>
                </a:solidFill>
              </a:rPr>
              <a:t>S → SO</a:t>
            </a:r>
            <a:r>
              <a:rPr baseline="-25000" lang="en-US" sz="2400">
                <a:solidFill>
                  <a:schemeClr val="dk1"/>
                </a:solidFill>
              </a:rPr>
              <a:t>4</a:t>
            </a:r>
            <a:r>
              <a:rPr baseline="30000" lang="en-US" sz="2400">
                <a:solidFill>
                  <a:schemeClr val="dk1"/>
                </a:solidFill>
              </a:rPr>
              <a:t>2- </a:t>
            </a:r>
            <a:r>
              <a:rPr lang="en-US" sz="2400">
                <a:solidFill>
                  <a:schemeClr val="dk1"/>
                </a:solidFill>
              </a:rPr>
              <a:t>o S</a:t>
            </a:r>
            <a:r>
              <a:rPr baseline="30000" lang="en-US" sz="2400">
                <a:solidFill>
                  <a:schemeClr val="dk1"/>
                </a:solidFill>
              </a:rPr>
              <a:t>0</a:t>
            </a:r>
            <a:endParaRPr baseline="30000"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</a:rPr>
              <a:t>FERRO</a:t>
            </a:r>
            <a:r>
              <a:rPr lang="en-US" sz="2400">
                <a:solidFill>
                  <a:schemeClr val="dk1"/>
                </a:solidFill>
              </a:rPr>
              <a:t> (ferrobatteri):		Fe</a:t>
            </a:r>
            <a:r>
              <a:rPr baseline="30000" lang="en-US" sz="2400">
                <a:solidFill>
                  <a:schemeClr val="dk1"/>
                </a:solidFill>
              </a:rPr>
              <a:t>3+ </a:t>
            </a:r>
            <a:r>
              <a:rPr lang="en-US" sz="2400">
                <a:solidFill>
                  <a:schemeClr val="dk1"/>
                </a:solidFill>
              </a:rPr>
              <a:t>+ 3H</a:t>
            </a:r>
            <a:r>
              <a:rPr baseline="-25000" lang="en-US" sz="2400">
                <a:solidFill>
                  <a:schemeClr val="dk1"/>
                </a:solidFill>
              </a:rPr>
              <a:t>2</a:t>
            </a:r>
            <a:r>
              <a:rPr lang="en-US" sz="2400">
                <a:solidFill>
                  <a:schemeClr val="dk1"/>
                </a:solidFill>
              </a:rPr>
              <a:t>O → Fe(OH)</a:t>
            </a:r>
            <a:r>
              <a:rPr baseline="-25000" lang="en-US" sz="2400">
                <a:solidFill>
                  <a:schemeClr val="dk1"/>
                </a:solidFill>
              </a:rPr>
              <a:t>3</a:t>
            </a:r>
            <a:r>
              <a:rPr lang="en-US" sz="2400">
                <a:solidFill>
                  <a:schemeClr val="dk1"/>
                </a:solidFill>
              </a:rPr>
              <a:t> + 3H</a:t>
            </a:r>
            <a:r>
              <a:rPr baseline="30000" lang="en-US" sz="2400">
                <a:solidFill>
                  <a:schemeClr val="dk1"/>
                </a:solidFill>
              </a:rPr>
              <a:t>+</a:t>
            </a:r>
            <a:endParaRPr sz="2400">
              <a:solidFill>
                <a:schemeClr val="dk1"/>
              </a:solidFill>
            </a:endParaRPr>
          </a:p>
          <a:p>
            <a:pPr indent="457200" lvl="0" marL="274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</a:rPr>
              <a:t>La reazione provoca acidificazione nell’ambiente</a:t>
            </a:r>
            <a:endParaRPr sz="240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43"/>
          <p:cNvSpPr txBox="1"/>
          <p:nvPr/>
        </p:nvSpPr>
        <p:spPr>
          <a:xfrm>
            <a:off x="323850" y="381000"/>
            <a:ext cx="8820000" cy="887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2475" lIns="81700" spcFirstLastPara="1" rIns="81700" wrap="square" tIns="424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FF0000"/>
                </a:solidFill>
              </a:rPr>
              <a:t>17. Vie cataboliche: la fermentazione microbica</a:t>
            </a:r>
            <a:endParaRPr/>
          </a:p>
        </p:txBody>
      </p:sp>
      <p:sp>
        <p:nvSpPr>
          <p:cNvPr id="570" name="Google Shape;570;p43"/>
          <p:cNvSpPr txBox="1"/>
          <p:nvPr/>
        </p:nvSpPr>
        <p:spPr>
          <a:xfrm>
            <a:off x="256200" y="1344600"/>
            <a:ext cx="8631600" cy="12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/>
              <a:t>Scopo della fermentazione</a:t>
            </a:r>
            <a:r>
              <a:rPr lang="en-US" sz="2400"/>
              <a:t>: riossidare il NADH a NAD</a:t>
            </a:r>
            <a:r>
              <a:rPr baseline="30000" lang="en-US" sz="2400"/>
              <a:t>+</a:t>
            </a:r>
            <a:r>
              <a:rPr lang="en-US" sz="2400"/>
              <a:t> (se non avvenisse, si bloccherebbe la glicolisi)</a:t>
            </a:r>
            <a:endParaRPr b="1" sz="2400"/>
          </a:p>
        </p:txBody>
      </p:sp>
      <p:pic>
        <p:nvPicPr>
          <p:cNvPr id="571" name="Google Shape;571;p43"/>
          <p:cNvPicPr preferRelativeResize="0"/>
          <p:nvPr/>
        </p:nvPicPr>
        <p:blipFill rotWithShape="1">
          <a:blip r:embed="rId3">
            <a:alphaModFix/>
          </a:blip>
          <a:srcRect b="14398" l="0" r="0" t="0"/>
          <a:stretch/>
        </p:blipFill>
        <p:spPr>
          <a:xfrm>
            <a:off x="1304925" y="2507100"/>
            <a:ext cx="6481151" cy="3659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8"/>
          <p:cNvSpPr txBox="1"/>
          <p:nvPr/>
        </p:nvSpPr>
        <p:spPr>
          <a:xfrm>
            <a:off x="323850" y="381000"/>
            <a:ext cx="8820000" cy="887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2475" lIns="81700" spcFirstLastPara="1" rIns="81700" wrap="square" tIns="424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FF0000"/>
                </a:solidFill>
              </a:rPr>
              <a:t>1</a:t>
            </a:r>
            <a:r>
              <a:rPr b="0" i="0" lang="en-US" sz="32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3200">
                <a:solidFill>
                  <a:srgbClr val="FF0000"/>
                </a:solidFill>
              </a:rPr>
              <a:t>Gli scambi di energia e materia fra organismi e ambiente</a:t>
            </a:r>
            <a:endParaRPr/>
          </a:p>
        </p:txBody>
      </p:sp>
      <p:grpSp>
        <p:nvGrpSpPr>
          <p:cNvPr id="72" name="Google Shape;72;p8"/>
          <p:cNvGrpSpPr/>
          <p:nvPr/>
        </p:nvGrpSpPr>
        <p:grpSpPr>
          <a:xfrm>
            <a:off x="704850" y="1872675"/>
            <a:ext cx="7990825" cy="3755650"/>
            <a:chOff x="323850" y="1796475"/>
            <a:chExt cx="7990825" cy="3755650"/>
          </a:xfrm>
        </p:grpSpPr>
        <p:sp>
          <p:nvSpPr>
            <p:cNvPr id="73" name="Google Shape;73;p8"/>
            <p:cNvSpPr/>
            <p:nvPr/>
          </p:nvSpPr>
          <p:spPr>
            <a:xfrm>
              <a:off x="323850" y="1796475"/>
              <a:ext cx="1389000" cy="7437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/>
                <a:t>ENERGIA</a:t>
              </a:r>
              <a:endParaRPr sz="1800"/>
            </a:p>
          </p:txBody>
        </p:sp>
        <p:sp>
          <p:nvSpPr>
            <p:cNvPr id="74" name="Google Shape;74;p8"/>
            <p:cNvSpPr txBox="1"/>
            <p:nvPr/>
          </p:nvSpPr>
          <p:spPr>
            <a:xfrm>
              <a:off x="6751975" y="4576825"/>
              <a:ext cx="1562700" cy="9753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/>
                <a:t>sintesi, accrescimento, riproduzione, movimento</a:t>
              </a:r>
              <a:endParaRPr/>
            </a:p>
          </p:txBody>
        </p:sp>
        <p:grpSp>
          <p:nvGrpSpPr>
            <p:cNvPr id="75" name="Google Shape;75;p8"/>
            <p:cNvGrpSpPr/>
            <p:nvPr/>
          </p:nvGrpSpPr>
          <p:grpSpPr>
            <a:xfrm>
              <a:off x="2185213" y="2540175"/>
              <a:ext cx="4773575" cy="2374225"/>
              <a:chOff x="436200" y="2868250"/>
              <a:chExt cx="4773575" cy="2374225"/>
            </a:xfrm>
          </p:grpSpPr>
          <p:sp>
            <p:nvSpPr>
              <p:cNvPr id="76" name="Google Shape;76;p8"/>
              <p:cNvSpPr/>
              <p:nvPr/>
            </p:nvSpPr>
            <p:spPr>
              <a:xfrm>
                <a:off x="436200" y="2868250"/>
                <a:ext cx="1389000" cy="8562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/>
                  <a:t>Sostanze</a:t>
                </a:r>
                <a:r>
                  <a:rPr lang="en-US" sz="1800"/>
                  <a:t> inorganiche semplici</a:t>
                </a:r>
                <a:endParaRPr sz="1800"/>
              </a:p>
            </p:txBody>
          </p:sp>
          <p:sp>
            <p:nvSpPr>
              <p:cNvPr id="77" name="Google Shape;77;p8"/>
              <p:cNvSpPr/>
              <p:nvPr/>
            </p:nvSpPr>
            <p:spPr>
              <a:xfrm>
                <a:off x="3820775" y="2907850"/>
                <a:ext cx="1389000" cy="8562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/>
                  <a:t>Sostanze organiche complesse</a:t>
                </a:r>
                <a:endParaRPr sz="1800"/>
              </a:p>
            </p:txBody>
          </p:sp>
          <p:sp>
            <p:nvSpPr>
              <p:cNvPr id="78" name="Google Shape;78;p8"/>
              <p:cNvSpPr/>
              <p:nvPr/>
            </p:nvSpPr>
            <p:spPr>
              <a:xfrm>
                <a:off x="2237538" y="3126100"/>
                <a:ext cx="1170900" cy="419700"/>
              </a:xfrm>
              <a:prstGeom prst="rightArrow">
                <a:avLst>
                  <a:gd fmla="val 50000" name="adj1"/>
                  <a:gd fmla="val 50000" name="adj2"/>
                </a:avLst>
              </a:prstGeom>
              <a:solidFill>
                <a:schemeClr val="accent1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/>
                  <a:t>Autotrofi</a:t>
                </a:r>
                <a:endParaRPr sz="1800"/>
              </a:p>
            </p:txBody>
          </p:sp>
          <p:grpSp>
            <p:nvGrpSpPr>
              <p:cNvPr id="79" name="Google Shape;79;p8"/>
              <p:cNvGrpSpPr/>
              <p:nvPr/>
            </p:nvGrpSpPr>
            <p:grpSpPr>
              <a:xfrm>
                <a:off x="544225" y="3843750"/>
                <a:ext cx="4065600" cy="1398725"/>
                <a:chOff x="1611025" y="3843750"/>
                <a:chExt cx="4065600" cy="1398725"/>
              </a:xfrm>
            </p:grpSpPr>
            <p:sp>
              <p:nvSpPr>
                <p:cNvPr id="80" name="Google Shape;80;p8"/>
                <p:cNvSpPr/>
                <p:nvPr/>
              </p:nvSpPr>
              <p:spPr>
                <a:xfrm>
                  <a:off x="2679490" y="4267175"/>
                  <a:ext cx="2196300" cy="9753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/>
                    <a:t>Cicli biogeochimici</a:t>
                  </a:r>
                  <a:endParaRPr sz="1800"/>
                </a:p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/>
                </a:p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/>
                    <a:t> (decompositori)</a:t>
                  </a:r>
                  <a:endParaRPr sz="1800"/>
                </a:p>
              </p:txBody>
            </p:sp>
            <p:sp>
              <p:nvSpPr>
                <p:cNvPr id="81" name="Google Shape;81;p8"/>
                <p:cNvSpPr/>
                <p:nvPr/>
              </p:nvSpPr>
              <p:spPr>
                <a:xfrm flipH="1">
                  <a:off x="1611025" y="3843750"/>
                  <a:ext cx="4065600" cy="887400"/>
                </a:xfrm>
                <a:prstGeom prst="curvedUpArrow">
                  <a:avLst>
                    <a:gd fmla="val 25000" name="adj1"/>
                    <a:gd fmla="val 50000" name="adj2"/>
                    <a:gd fmla="val 25000" name="adj3"/>
                  </a:avLst>
                </a:prstGeom>
                <a:solidFill>
                  <a:schemeClr val="accent1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/>
                </a:p>
              </p:txBody>
            </p:sp>
          </p:grpSp>
        </p:grpSp>
        <p:sp>
          <p:nvSpPr>
            <p:cNvPr id="82" name="Google Shape;82;p8"/>
            <p:cNvSpPr/>
            <p:nvPr/>
          </p:nvSpPr>
          <p:spPr>
            <a:xfrm flipH="1" rot="10800000">
              <a:off x="841300" y="2619875"/>
              <a:ext cx="1242300" cy="477300"/>
            </a:xfrm>
            <a:prstGeom prst="bentArrow">
              <a:avLst>
                <a:gd fmla="val 25000" name="adj1"/>
                <a:gd fmla="val 25000" name="adj2"/>
                <a:gd fmla="val 25000" name="adj3"/>
                <a:gd fmla="val 43750" name="adj4"/>
              </a:avLst>
            </a:prstGeom>
            <a:solidFill>
              <a:schemeClr val="accen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83" name="Google Shape;83;p8"/>
            <p:cNvSpPr/>
            <p:nvPr/>
          </p:nvSpPr>
          <p:spPr>
            <a:xfrm rot="5400000">
              <a:off x="6720550" y="3450538"/>
              <a:ext cx="1389000" cy="477300"/>
            </a:xfrm>
            <a:prstGeom prst="bentArrow">
              <a:avLst>
                <a:gd fmla="val 25000" name="adj1"/>
                <a:gd fmla="val 25000" name="adj2"/>
                <a:gd fmla="val 25000" name="adj3"/>
                <a:gd fmla="val 43750" name="adj4"/>
              </a:avLst>
            </a:prstGeom>
            <a:solidFill>
              <a:schemeClr val="accen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76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44"/>
          <p:cNvSpPr txBox="1"/>
          <p:nvPr/>
        </p:nvSpPr>
        <p:spPr>
          <a:xfrm>
            <a:off x="323850" y="381000"/>
            <a:ext cx="8820000" cy="887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2475" lIns="81700" spcFirstLastPara="1" rIns="81700" wrap="square" tIns="424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FF0000"/>
                </a:solidFill>
              </a:rPr>
              <a:t>17. Vie cataboliche: la fermentazione microbica</a:t>
            </a:r>
            <a:endParaRPr/>
          </a:p>
        </p:txBody>
      </p:sp>
      <p:sp>
        <p:nvSpPr>
          <p:cNvPr id="578" name="Google Shape;578;p44"/>
          <p:cNvSpPr txBox="1"/>
          <p:nvPr/>
        </p:nvSpPr>
        <p:spPr>
          <a:xfrm>
            <a:off x="323850" y="1039800"/>
            <a:ext cx="8321100" cy="6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/>
              <a:t>Fermentazione alcolica</a:t>
            </a:r>
            <a:endParaRPr b="1" sz="2400"/>
          </a:p>
        </p:txBody>
      </p:sp>
      <p:grpSp>
        <p:nvGrpSpPr>
          <p:cNvPr id="579" name="Google Shape;579;p44"/>
          <p:cNvGrpSpPr/>
          <p:nvPr/>
        </p:nvGrpSpPr>
        <p:grpSpPr>
          <a:xfrm>
            <a:off x="1045889" y="1700411"/>
            <a:ext cx="7052221" cy="3828838"/>
            <a:chOff x="811525" y="2052065"/>
            <a:chExt cx="7696410" cy="4427426"/>
          </a:xfrm>
        </p:grpSpPr>
        <p:pic>
          <p:nvPicPr>
            <p:cNvPr id="580" name="Google Shape;580;p44"/>
            <p:cNvPicPr preferRelativeResize="0"/>
            <p:nvPr/>
          </p:nvPicPr>
          <p:blipFill rotWithShape="1">
            <a:blip r:embed="rId3">
              <a:alphaModFix/>
            </a:blip>
            <a:srcRect b="2423" l="21033" r="21934" t="54295"/>
            <a:stretch/>
          </p:blipFill>
          <p:spPr>
            <a:xfrm>
              <a:off x="4961185" y="2052065"/>
              <a:ext cx="3546750" cy="44274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1" name="Google Shape;581;p44"/>
            <p:cNvPicPr preferRelativeResize="0"/>
            <p:nvPr/>
          </p:nvPicPr>
          <p:blipFill rotWithShape="1">
            <a:blip r:embed="rId3">
              <a:alphaModFix/>
            </a:blip>
            <a:srcRect b="54671" l="28628" r="47475" t="28976"/>
            <a:stretch/>
          </p:blipFill>
          <p:spPr>
            <a:xfrm>
              <a:off x="811525" y="2052075"/>
              <a:ext cx="1548426" cy="1743051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582" name="Google Shape;582;p44"/>
            <p:cNvCxnSpPr>
              <a:stCxn id="581" idx="3"/>
            </p:cNvCxnSpPr>
            <p:nvPr/>
          </p:nvCxnSpPr>
          <p:spPr>
            <a:xfrm>
              <a:off x="2359951" y="2923601"/>
              <a:ext cx="2732100" cy="19500"/>
            </a:xfrm>
            <a:prstGeom prst="straightConnector1">
              <a:avLst/>
            </a:prstGeom>
            <a:noFill/>
            <a:ln cap="flat" cmpd="sng" w="28575">
              <a:solidFill>
                <a:schemeClr val="accent6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pic>
        <p:nvPicPr>
          <p:cNvPr id="583" name="Google Shape;583;p44"/>
          <p:cNvPicPr preferRelativeResize="0"/>
          <p:nvPr/>
        </p:nvPicPr>
        <p:blipFill rotWithShape="1">
          <a:blip r:embed="rId4">
            <a:alphaModFix/>
          </a:blip>
          <a:srcRect b="85566" l="0" r="0" t="0"/>
          <a:stretch/>
        </p:blipFill>
        <p:spPr>
          <a:xfrm>
            <a:off x="0" y="5818334"/>
            <a:ext cx="9144001" cy="765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45"/>
          <p:cNvSpPr txBox="1"/>
          <p:nvPr/>
        </p:nvSpPr>
        <p:spPr>
          <a:xfrm>
            <a:off x="323850" y="381000"/>
            <a:ext cx="8820000" cy="887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2475" lIns="81700" spcFirstLastPara="1" rIns="81700" wrap="square" tIns="424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FF0000"/>
                </a:solidFill>
              </a:rPr>
              <a:t>17. Vie cataboliche: la fermentazione microbica</a:t>
            </a:r>
            <a:endParaRPr/>
          </a:p>
        </p:txBody>
      </p:sp>
      <p:sp>
        <p:nvSpPr>
          <p:cNvPr id="590" name="Google Shape;590;p45"/>
          <p:cNvSpPr txBox="1"/>
          <p:nvPr/>
        </p:nvSpPr>
        <p:spPr>
          <a:xfrm>
            <a:off x="323850" y="1039800"/>
            <a:ext cx="4248000" cy="6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/>
              <a:t>Fermentazione omolattica</a:t>
            </a:r>
            <a:endParaRPr b="1" sz="2400"/>
          </a:p>
        </p:txBody>
      </p:sp>
      <p:pic>
        <p:nvPicPr>
          <p:cNvPr id="591" name="Google Shape;591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3849" y="1672525"/>
            <a:ext cx="4882730" cy="35987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92" name="Google Shape;592;p45"/>
          <p:cNvGrpSpPr/>
          <p:nvPr/>
        </p:nvGrpSpPr>
        <p:grpSpPr>
          <a:xfrm>
            <a:off x="0" y="5675456"/>
            <a:ext cx="9144001" cy="1113961"/>
            <a:chOff x="0" y="5435425"/>
            <a:chExt cx="9144001" cy="1113961"/>
          </a:xfrm>
        </p:grpSpPr>
        <p:pic>
          <p:nvPicPr>
            <p:cNvPr id="593" name="Google Shape;593;p45"/>
            <p:cNvPicPr preferRelativeResize="0"/>
            <p:nvPr/>
          </p:nvPicPr>
          <p:blipFill rotWithShape="1">
            <a:blip r:embed="rId4">
              <a:alphaModFix/>
            </a:blip>
            <a:srcRect b="94404" l="0" r="0" t="0"/>
            <a:stretch/>
          </p:blipFill>
          <p:spPr>
            <a:xfrm>
              <a:off x="0" y="5435425"/>
              <a:ext cx="9144001" cy="2967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94" name="Google Shape;594;p45"/>
            <p:cNvPicPr preferRelativeResize="0"/>
            <p:nvPr/>
          </p:nvPicPr>
          <p:blipFill rotWithShape="1">
            <a:blip r:embed="rId4">
              <a:alphaModFix/>
            </a:blip>
            <a:srcRect b="70137" l="0" r="0" t="14450"/>
            <a:stretch/>
          </p:blipFill>
          <p:spPr>
            <a:xfrm>
              <a:off x="0" y="5732136"/>
              <a:ext cx="9144001" cy="81725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95" name="Google Shape;595;p4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18973" y="1876950"/>
            <a:ext cx="3632621" cy="31899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0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46"/>
          <p:cNvSpPr txBox="1"/>
          <p:nvPr/>
        </p:nvSpPr>
        <p:spPr>
          <a:xfrm>
            <a:off x="323850" y="381000"/>
            <a:ext cx="8820000" cy="887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2475" lIns="81700" spcFirstLastPara="1" rIns="81700" wrap="square" tIns="424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FF0000"/>
                </a:solidFill>
              </a:rPr>
              <a:t>17. Vie cataboliche: la fermentazione microbica</a:t>
            </a:r>
            <a:endParaRPr/>
          </a:p>
        </p:txBody>
      </p:sp>
      <p:grpSp>
        <p:nvGrpSpPr>
          <p:cNvPr id="602" name="Google Shape;602;p46"/>
          <p:cNvGrpSpPr/>
          <p:nvPr/>
        </p:nvGrpSpPr>
        <p:grpSpPr>
          <a:xfrm>
            <a:off x="0" y="1172035"/>
            <a:ext cx="9144001" cy="4071138"/>
            <a:chOff x="0" y="5435425"/>
            <a:chExt cx="9144001" cy="4071138"/>
          </a:xfrm>
        </p:grpSpPr>
        <p:pic>
          <p:nvPicPr>
            <p:cNvPr id="603" name="Google Shape;603;p46"/>
            <p:cNvPicPr preferRelativeResize="0"/>
            <p:nvPr/>
          </p:nvPicPr>
          <p:blipFill rotWithShape="1">
            <a:blip r:embed="rId3">
              <a:alphaModFix/>
            </a:blip>
            <a:srcRect b="94404" l="0" r="0" t="0"/>
            <a:stretch/>
          </p:blipFill>
          <p:spPr>
            <a:xfrm>
              <a:off x="0" y="5435425"/>
              <a:ext cx="9144001" cy="2967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04" name="Google Shape;604;p46"/>
            <p:cNvPicPr preferRelativeResize="0"/>
            <p:nvPr/>
          </p:nvPicPr>
          <p:blipFill rotWithShape="1">
            <a:blip r:embed="rId3">
              <a:alphaModFix/>
            </a:blip>
            <a:srcRect b="0" l="0" r="0" t="28997"/>
            <a:stretch/>
          </p:blipFill>
          <p:spPr>
            <a:xfrm>
              <a:off x="0" y="5741664"/>
              <a:ext cx="9144001" cy="37649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Google Shape;93;p9"/>
          <p:cNvGrpSpPr/>
          <p:nvPr/>
        </p:nvGrpSpPr>
        <p:grpSpPr>
          <a:xfrm>
            <a:off x="2133600" y="1858966"/>
            <a:ext cx="6955353" cy="1722434"/>
            <a:chOff x="2133600" y="1782766"/>
            <a:chExt cx="6955353" cy="1722434"/>
          </a:xfrm>
        </p:grpSpPr>
        <p:pic>
          <p:nvPicPr>
            <p:cNvPr id="94" name="Google Shape;94;p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33600" y="1782766"/>
              <a:ext cx="6955353" cy="172243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5" name="Google Shape;95;p9"/>
            <p:cNvSpPr txBox="1"/>
            <p:nvPr/>
          </p:nvSpPr>
          <p:spPr>
            <a:xfrm>
              <a:off x="2209800" y="1983100"/>
              <a:ext cx="2105700" cy="12297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/>
                <a:t>L’energia non può essere creata, nè distrutta, ma solo trasformata</a:t>
              </a:r>
              <a:endParaRPr sz="1800"/>
            </a:p>
          </p:txBody>
        </p:sp>
      </p:grpSp>
      <p:sp>
        <p:nvSpPr>
          <p:cNvPr id="96" name="Google Shape;96;p9"/>
          <p:cNvSpPr txBox="1"/>
          <p:nvPr/>
        </p:nvSpPr>
        <p:spPr>
          <a:xfrm>
            <a:off x="323850" y="1525616"/>
            <a:ext cx="7795500" cy="66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Primo principio della termodinamica</a:t>
            </a:r>
            <a:endParaRPr sz="2400"/>
          </a:p>
        </p:txBody>
      </p:sp>
      <p:sp>
        <p:nvSpPr>
          <p:cNvPr id="97" name="Google Shape;97;p9"/>
          <p:cNvSpPr txBox="1"/>
          <p:nvPr/>
        </p:nvSpPr>
        <p:spPr>
          <a:xfrm>
            <a:off x="323850" y="381000"/>
            <a:ext cx="8820000" cy="887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2475" lIns="81700" spcFirstLastPara="1" rIns="81700" wrap="square" tIns="424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FF0000"/>
                </a:solidFill>
              </a:rPr>
              <a:t>2</a:t>
            </a:r>
            <a:r>
              <a:rPr b="0" i="0" lang="en-US" sz="32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3200">
                <a:solidFill>
                  <a:srgbClr val="FF0000"/>
                </a:solidFill>
              </a:rPr>
              <a:t>La termodinamica e le trasformazioni energetiche</a:t>
            </a:r>
            <a:endParaRPr/>
          </a:p>
        </p:txBody>
      </p:sp>
      <p:sp>
        <p:nvSpPr>
          <p:cNvPr id="98" name="Google Shape;98;p9"/>
          <p:cNvSpPr txBox="1"/>
          <p:nvPr/>
        </p:nvSpPr>
        <p:spPr>
          <a:xfrm>
            <a:off x="323850" y="3497716"/>
            <a:ext cx="7795500" cy="66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Secondo</a:t>
            </a:r>
            <a:r>
              <a:rPr lang="en-US" sz="2400"/>
              <a:t> principio della termodinamica</a:t>
            </a:r>
            <a:endParaRPr sz="2400"/>
          </a:p>
        </p:txBody>
      </p:sp>
      <p:pic>
        <p:nvPicPr>
          <p:cNvPr id="99" name="Google Shape;99;p9"/>
          <p:cNvPicPr preferRelativeResize="0"/>
          <p:nvPr/>
        </p:nvPicPr>
        <p:blipFill rotWithShape="1">
          <a:blip r:embed="rId4">
            <a:alphaModFix/>
          </a:blip>
          <a:srcRect b="0" l="26359" r="25042" t="18327"/>
          <a:stretch/>
        </p:blipFill>
        <p:spPr>
          <a:xfrm>
            <a:off x="4572000" y="4103200"/>
            <a:ext cx="4109225" cy="148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9"/>
          <p:cNvPicPr preferRelativeResize="0"/>
          <p:nvPr/>
        </p:nvPicPr>
        <p:blipFill rotWithShape="1">
          <a:blip r:embed="rId5">
            <a:alphaModFix/>
          </a:blip>
          <a:srcRect b="35035" l="0" r="0" t="0"/>
          <a:stretch/>
        </p:blipFill>
        <p:spPr>
          <a:xfrm>
            <a:off x="0" y="5469823"/>
            <a:ext cx="9144001" cy="1011625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9"/>
          <p:cNvSpPr txBox="1"/>
          <p:nvPr/>
        </p:nvSpPr>
        <p:spPr>
          <a:xfrm>
            <a:off x="7190975" y="3982675"/>
            <a:ext cx="10647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/>
              <a:t>energia libera</a:t>
            </a:r>
            <a:endParaRPr sz="800"/>
          </a:p>
        </p:txBody>
      </p:sp>
      <p:sp>
        <p:nvSpPr>
          <p:cNvPr id="102" name="Google Shape;102;p9"/>
          <p:cNvSpPr txBox="1"/>
          <p:nvPr/>
        </p:nvSpPr>
        <p:spPr>
          <a:xfrm>
            <a:off x="7190975" y="4324375"/>
            <a:ext cx="13167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/>
              <a:t>energia non utilizzabile</a:t>
            </a:r>
            <a:endParaRPr sz="800"/>
          </a:p>
        </p:txBody>
      </p:sp>
      <p:sp>
        <p:nvSpPr>
          <p:cNvPr id="103" name="Google Shape;103;p9"/>
          <p:cNvSpPr txBox="1"/>
          <p:nvPr/>
        </p:nvSpPr>
        <p:spPr>
          <a:xfrm>
            <a:off x="2199400" y="4228525"/>
            <a:ext cx="2372700" cy="12297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Nelle trasformazioni spontanee il disordine del sistema (</a:t>
            </a:r>
            <a:r>
              <a:rPr i="1" lang="en-US" sz="1800"/>
              <a:t>entropia</a:t>
            </a:r>
            <a:r>
              <a:rPr lang="en-US" sz="1800"/>
              <a:t>) aumenta</a:t>
            </a:r>
            <a:endParaRPr sz="18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10"/>
          <p:cNvPicPr preferRelativeResize="0"/>
          <p:nvPr/>
        </p:nvPicPr>
        <p:blipFill rotWithShape="1">
          <a:blip r:embed="rId3">
            <a:alphaModFix/>
          </a:blip>
          <a:srcRect b="48480" l="10576" r="31845" t="0"/>
          <a:stretch/>
        </p:blipFill>
        <p:spPr>
          <a:xfrm>
            <a:off x="4086825" y="1830425"/>
            <a:ext cx="4904774" cy="214235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0"/>
          <p:cNvSpPr txBox="1"/>
          <p:nvPr/>
        </p:nvSpPr>
        <p:spPr>
          <a:xfrm>
            <a:off x="323850" y="1525616"/>
            <a:ext cx="7795500" cy="66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Reazioni ESOERGONICHE</a:t>
            </a:r>
            <a:endParaRPr sz="2400"/>
          </a:p>
        </p:txBody>
      </p:sp>
      <p:sp>
        <p:nvSpPr>
          <p:cNvPr id="115" name="Google Shape;115;p10"/>
          <p:cNvSpPr txBox="1"/>
          <p:nvPr/>
        </p:nvSpPr>
        <p:spPr>
          <a:xfrm>
            <a:off x="323850" y="381000"/>
            <a:ext cx="8820000" cy="887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2475" lIns="81700" spcFirstLastPara="1" rIns="81700" wrap="square" tIns="424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FF0000"/>
                </a:solidFill>
              </a:rPr>
              <a:t>2</a:t>
            </a:r>
            <a:r>
              <a:rPr b="0" i="0" lang="en-US" sz="32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3200">
                <a:solidFill>
                  <a:srgbClr val="FF0000"/>
                </a:solidFill>
              </a:rPr>
              <a:t>La termodinamica e le trasformazioni energetiche</a:t>
            </a:r>
            <a:endParaRPr/>
          </a:p>
        </p:txBody>
      </p:sp>
      <p:sp>
        <p:nvSpPr>
          <p:cNvPr id="116" name="Google Shape;116;p10"/>
          <p:cNvSpPr txBox="1"/>
          <p:nvPr/>
        </p:nvSpPr>
        <p:spPr>
          <a:xfrm>
            <a:off x="323850" y="3802516"/>
            <a:ext cx="7795500" cy="66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Reazioni ENDOERGONICHE</a:t>
            </a:r>
            <a:endParaRPr sz="2400"/>
          </a:p>
        </p:txBody>
      </p:sp>
      <p:sp>
        <p:nvSpPr>
          <p:cNvPr id="117" name="Google Shape;117;p10"/>
          <p:cNvSpPr txBox="1"/>
          <p:nvPr/>
        </p:nvSpPr>
        <p:spPr>
          <a:xfrm>
            <a:off x="323850" y="2104575"/>
            <a:ext cx="2372700" cy="992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L’energia dei prodotti è inferiore a quella dei reagenti</a:t>
            </a:r>
            <a:endParaRPr sz="1800"/>
          </a:p>
        </p:txBody>
      </p:sp>
      <p:sp>
        <p:nvSpPr>
          <p:cNvPr id="118" name="Google Shape;118;p10"/>
          <p:cNvSpPr txBox="1"/>
          <p:nvPr/>
        </p:nvSpPr>
        <p:spPr>
          <a:xfrm>
            <a:off x="323850" y="4675125"/>
            <a:ext cx="2372700" cy="1229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L’energia dei prodotti è superiore a quella dei reagenti</a:t>
            </a:r>
            <a:endParaRPr sz="1800"/>
          </a:p>
        </p:txBody>
      </p:sp>
      <p:pic>
        <p:nvPicPr>
          <p:cNvPr id="119" name="Google Shape;119;p10"/>
          <p:cNvPicPr preferRelativeResize="0"/>
          <p:nvPr/>
        </p:nvPicPr>
        <p:blipFill rotWithShape="1">
          <a:blip r:embed="rId3">
            <a:alphaModFix/>
          </a:blip>
          <a:srcRect b="0" l="10576" r="31845" t="51707"/>
          <a:stretch/>
        </p:blipFill>
        <p:spPr>
          <a:xfrm>
            <a:off x="4016625" y="4374250"/>
            <a:ext cx="4904774" cy="200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1"/>
          <p:cNvSpPr txBox="1"/>
          <p:nvPr/>
        </p:nvSpPr>
        <p:spPr>
          <a:xfrm>
            <a:off x="323850" y="1268400"/>
            <a:ext cx="8487000" cy="522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Gli enzimi sono </a:t>
            </a:r>
            <a:r>
              <a:rPr b="1" lang="en-US" sz="2400"/>
              <a:t>proteine</a:t>
            </a:r>
            <a:r>
              <a:rPr lang="en-US" sz="2400"/>
              <a:t> globulari formate da una o più catene.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Permettono di trasformare un </a:t>
            </a:r>
            <a:r>
              <a:rPr b="1" lang="en-US" sz="2400"/>
              <a:t>substrato</a:t>
            </a:r>
            <a:r>
              <a:rPr lang="en-US" sz="2400"/>
              <a:t> in un </a:t>
            </a:r>
            <a:r>
              <a:rPr b="1" lang="en-US" sz="2400"/>
              <a:t>prodotto</a:t>
            </a:r>
            <a:r>
              <a:rPr lang="en-US" sz="2400"/>
              <a:t> attraverso la formazione di un </a:t>
            </a:r>
            <a:r>
              <a:rPr b="1" lang="en-US" sz="2400"/>
              <a:t>complesso enzima-substrato</a:t>
            </a:r>
            <a:r>
              <a:rPr lang="en-US" sz="2400"/>
              <a:t> (ES).</a:t>
            </a:r>
            <a:endParaRPr sz="2400"/>
          </a:p>
        </p:txBody>
      </p:sp>
      <p:sp>
        <p:nvSpPr>
          <p:cNvPr id="130" name="Google Shape;130;p11"/>
          <p:cNvSpPr txBox="1"/>
          <p:nvPr/>
        </p:nvSpPr>
        <p:spPr>
          <a:xfrm>
            <a:off x="323850" y="381000"/>
            <a:ext cx="8820000" cy="887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2475" lIns="81700" spcFirstLastPara="1" rIns="81700" wrap="square" tIns="424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FF0000"/>
                </a:solidFill>
              </a:rPr>
              <a:t>3</a:t>
            </a:r>
            <a:r>
              <a:rPr b="0" i="0" lang="en-US" sz="32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3200">
                <a:solidFill>
                  <a:srgbClr val="FF0000"/>
                </a:solidFill>
              </a:rPr>
              <a:t>Gli enzimi: catalizzatori biologici</a:t>
            </a:r>
            <a:endParaRPr/>
          </a:p>
        </p:txBody>
      </p:sp>
      <p:pic>
        <p:nvPicPr>
          <p:cNvPr id="131" name="Google Shape;131;p11"/>
          <p:cNvPicPr preferRelativeResize="0"/>
          <p:nvPr/>
        </p:nvPicPr>
        <p:blipFill rotWithShape="1">
          <a:blip r:embed="rId3">
            <a:alphaModFix/>
          </a:blip>
          <a:srcRect b="18433" l="0" r="0" t="0"/>
          <a:stretch/>
        </p:blipFill>
        <p:spPr>
          <a:xfrm>
            <a:off x="2303000" y="1917475"/>
            <a:ext cx="4528700" cy="3328725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1"/>
          <p:cNvSpPr txBox="1"/>
          <p:nvPr/>
        </p:nvSpPr>
        <p:spPr>
          <a:xfrm>
            <a:off x="6831700" y="4703150"/>
            <a:ext cx="2187600" cy="5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/>
              <a:t>Struttura tridimensionale di un enzima di Escherichia coli.</a:t>
            </a:r>
            <a:endParaRPr sz="10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2"/>
          <p:cNvSpPr txBox="1"/>
          <p:nvPr/>
        </p:nvSpPr>
        <p:spPr>
          <a:xfrm>
            <a:off x="323850" y="381000"/>
            <a:ext cx="8820000" cy="887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2475" lIns="81700" spcFirstLastPara="1" rIns="81700" wrap="square" tIns="424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FF0000"/>
                </a:solidFill>
              </a:rPr>
              <a:t>4. Caratteristiche e proprietà degli enzimi</a:t>
            </a:r>
            <a:endParaRPr/>
          </a:p>
        </p:txBody>
      </p:sp>
      <p:sp>
        <p:nvSpPr>
          <p:cNvPr id="143" name="Google Shape;143;p12"/>
          <p:cNvSpPr txBox="1"/>
          <p:nvPr/>
        </p:nvSpPr>
        <p:spPr>
          <a:xfrm>
            <a:off x="323850" y="1268400"/>
            <a:ext cx="8487000" cy="350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Restano inalterati dopo la reazione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Sono efficaci a piccole concentrazioni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Aumentano la velocità della reazione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Sono substrato-specifici (modello chiave-serratura o adattamento indotto)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Hanno un sito attivo in cui si inserisce il substrato e dove avviene la catalisi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Possono avere bisogno di </a:t>
            </a:r>
            <a:r>
              <a:rPr b="1" lang="en-US" sz="2400"/>
              <a:t>cofattori </a:t>
            </a:r>
            <a:r>
              <a:rPr lang="en-US" sz="2400"/>
              <a:t>(</a:t>
            </a:r>
            <a:r>
              <a:rPr b="1" lang="en-US" sz="2400"/>
              <a:t>attivatori</a:t>
            </a:r>
            <a:r>
              <a:rPr lang="en-US" sz="2400"/>
              <a:t> o </a:t>
            </a:r>
            <a:r>
              <a:rPr b="1" lang="en-US" sz="2400"/>
              <a:t>coenzimi</a:t>
            </a:r>
            <a:r>
              <a:rPr lang="en-US" sz="2400"/>
              <a:t>)</a:t>
            </a:r>
            <a:endParaRPr sz="2400"/>
          </a:p>
        </p:txBody>
      </p:sp>
      <p:pic>
        <p:nvPicPr>
          <p:cNvPr id="144" name="Google Shape;144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0" y="4696800"/>
            <a:ext cx="7735909" cy="178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3"/>
          <p:cNvSpPr txBox="1"/>
          <p:nvPr/>
        </p:nvSpPr>
        <p:spPr>
          <a:xfrm>
            <a:off x="323850" y="381000"/>
            <a:ext cx="8820000" cy="887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2475" lIns="81700" spcFirstLastPara="1" rIns="81700" wrap="square" tIns="424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FF0000"/>
                </a:solidFill>
              </a:rPr>
              <a:t>5. I fattori che influenzano la catalisi enzimatica</a:t>
            </a:r>
            <a:endParaRPr/>
          </a:p>
        </p:txBody>
      </p:sp>
      <p:sp>
        <p:nvSpPr>
          <p:cNvPr id="155" name="Google Shape;155;p13"/>
          <p:cNvSpPr txBox="1"/>
          <p:nvPr/>
        </p:nvSpPr>
        <p:spPr>
          <a:xfrm>
            <a:off x="323850" y="1268400"/>
            <a:ext cx="8487000" cy="49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Concentrazione del substrato</a:t>
            </a:r>
            <a:endParaRPr sz="2400"/>
          </a:p>
          <a:p>
            <a:pPr indent="-3810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Concentrazione dell’enzima</a:t>
            </a:r>
            <a:endParaRPr sz="2400"/>
          </a:p>
          <a:p>
            <a:pPr indent="-3810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Presenza di cofattori</a:t>
            </a:r>
            <a:endParaRPr sz="2400"/>
          </a:p>
          <a:p>
            <a:pPr indent="-3810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Effetto della temperatura</a:t>
            </a:r>
            <a:endParaRPr sz="2400"/>
          </a:p>
          <a:p>
            <a:pPr indent="-3810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Effetto del pH</a:t>
            </a:r>
            <a:endParaRPr sz="2400"/>
          </a:p>
          <a:p>
            <a:pPr indent="-3810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Effetto di inibitori</a:t>
            </a:r>
            <a:endParaRPr sz="2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resentazione vuota">
  <a:themeElements>
    <a:clrScheme name="Presentazione vuo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8_Presentazione vuota">
  <a:themeElements>
    <a:clrScheme name="Presentazione vuo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