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0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2" name="Google Shape;32;p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" name="Google Shape;33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" name="Google Shape;34;p1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" name="Google Shape;35;p1:notes"/>
          <p:cNvSpPr txBox="1"/>
          <p:nvPr/>
        </p:nvSpPr>
        <p:spPr>
          <a:xfrm>
            <a:off x="1141412" y="685800"/>
            <a:ext cx="4570412" cy="3427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914400" y="4343400"/>
            <a:ext cx="5014912" cy="41100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343597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ccd62075d_0_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ccd62075d_0_6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6ccd62075d_0_6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ccd62075d_0_87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ccd62075d_0_87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6ccd62075d_0_87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6177a4439_0_27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09" name="Google Shape;209;g76177a4439_0_27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10" name="Google Shape;210;g76177a4439_0_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1" name="Google Shape;211;g76177a4439_0_27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2" name="Google Shape;212;g76177a4439_0_27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76177a4439_0_27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76177a4439_0_27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6177a4439_0_3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20" name="Google Shape;220;g76177a4439_0_3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21" name="Google Shape;221;g76177a4439_0_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2" name="Google Shape;222;g76177a4439_0_3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3" name="Google Shape;223;g76177a4439_0_3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76177a4439_0_3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76177a4439_0_3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ccd62075d_0_153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32" name="Google Shape;232;g6ccd62075d_0_15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33" name="Google Shape;233;g6ccd62075d_0_15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4" name="Google Shape;234;g6ccd62075d_0_153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5" name="Google Shape;235;g6ccd62075d_0_153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6ccd62075d_0_153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6ccd62075d_0_15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6177a4439_0_45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46" name="Google Shape;246;g76177a4439_0_45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47" name="Google Shape;247;g76177a4439_0_4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8" name="Google Shape;248;g76177a4439_0_45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9" name="Google Shape;249;g76177a4439_0_45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76177a4439_0_45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76177a4439_0_4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6177a4439_0_5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57" name="Google Shape;257;g76177a4439_0_5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8" name="Google Shape;258;g76177a4439_0_5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9" name="Google Shape;259;g76177a4439_0_5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0" name="Google Shape;260;g76177a4439_0_5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76177a4439_0_54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76177a4439_0_54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6177a4439_0_63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68" name="Google Shape;268;g76177a4439_0_6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69" name="Google Shape;269;g76177a4439_0_6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0" name="Google Shape;270;g76177a4439_0_63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1" name="Google Shape;271;g76177a4439_0_63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76177a4439_0_63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76177a4439_0_6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6177a4439_0_7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89" name="Google Shape;289;g76177a4439_0_7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90" name="Google Shape;290;g76177a4439_0_7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1" name="Google Shape;291;g76177a4439_0_7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2" name="Google Shape;292;g76177a4439_0_7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76177a4439_0_7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76177a4439_0_7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ccd62075d_0_183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11" name="Google Shape;311;g6ccd62075d_0_18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12" name="Google Shape;312;g6ccd62075d_0_18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3" name="Google Shape;313;g6ccd62075d_0_183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4" name="Google Shape;314;g6ccd62075d_0_183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6ccd62075d_0_183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6ccd62075d_0_18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3" name="Google Shape;43;p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4" name="Google Shape;44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" name="Google Shape;45;p2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" name="Google Shape;46;p2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ccd62075d_0_22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ccd62075d_0_22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6ccd62075d_0_225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6177a4439_0_8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42" name="Google Shape;342;g76177a4439_0_8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43" name="Google Shape;343;g76177a4439_0_8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4" name="Google Shape;344;g76177a4439_0_8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5" name="Google Shape;345;g76177a4439_0_8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76177a4439_0_8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76177a4439_0_8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ccd62075d_0_27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57" name="Google Shape;357;g6ccd62075d_0_27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58" name="Google Shape;358;g6ccd62075d_0_27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9" name="Google Shape;359;g6ccd62075d_0_27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0" name="Google Shape;360;g6ccd62075d_0_27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6ccd62075d_0_27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6ccd62075d_0_27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6177a4439_0_13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76177a4439_0_133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76177a4439_0_133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ccd62075d_0_29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6ccd62075d_0_299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6ccd62075d_0_299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ccd62075d_0_30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6ccd62075d_0_309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6ccd62075d_0_309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ccd62075d_0_31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ccd62075d_0_31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6ccd62075d_0_31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76177a4439_0_13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76177a4439_0_139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76177a4439_0_139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6ccd62075d_0_33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6ccd62075d_0_331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6ccd62075d_0_331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6ccd62075d_0_347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6ccd62075d_0_347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6ccd62075d_0_347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4" name="Google Shape;54;p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5" name="Google Shape;5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" name="Google Shape;56;p3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7" name="Google Shape;57;p3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76177a4439_0_9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58" name="Google Shape;458;g76177a4439_0_9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59" name="Google Shape;459;g76177a4439_0_9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0" name="Google Shape;460;g76177a4439_0_9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1" name="Google Shape;461;g76177a4439_0_9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76177a4439_0_9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76177a4439_0_9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6177a4439_0_15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6177a4439_0_15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76177a4439_0_15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9f5d4556_0_38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71" name="Google Shape;71;g479f5d4556_0_38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72" name="Google Shape;72;g479f5d4556_0_38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3" name="Google Shape;73;g479f5d4556_0_38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4" name="Google Shape;74;g479f5d4556_0_38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479f5d4556_0_38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479f5d4556_0_38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6177a4439_0_14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6177a4439_0_14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76177a4439_0_14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6177a4439_0_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90" name="Google Shape;90;g76177a4439_0_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91" name="Google Shape;91;g76177a4439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2" name="Google Shape;92;g76177a4439_0_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3" name="Google Shape;93;g76177a4439_0_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76177a4439_0_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76177a4439_0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6177a4439_0_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19" name="Google Shape;119;g76177a4439_0_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20" name="Google Shape;120;g76177a4439_0_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1" name="Google Shape;121;g76177a4439_0_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2" name="Google Shape;122;g76177a4439_0_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76177a4439_0_9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76177a4439_0_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6177a4439_0_11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33" name="Google Shape;133;g76177a4439_0_11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34" name="Google Shape;134;g76177a4439_0_1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5" name="Google Shape;135;g76177a4439_0_11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6" name="Google Shape;136;g76177a4439_0_11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76177a4439_0_11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76177a4439_0_11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0" y="6621462"/>
            <a:ext cx="9144000" cy="23653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LOGO"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21600" y="6623050"/>
            <a:ext cx="1435100" cy="24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3598862" y="6626225"/>
            <a:ext cx="203993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2862" y="6621462"/>
            <a:ext cx="461168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Fabio Fanti, </a:t>
            </a:r>
            <a:r>
              <a:rPr b="0" i="1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Biologia, Microbiologia e tecniche di controllo sanitario</a:t>
            </a: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© Zanichelli editore 2019</a:t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556375" y="6246812"/>
            <a:ext cx="2122487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162" y="2546350"/>
            <a:ext cx="6553200" cy="131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4. Le malattie infettive trasmissibili e non</a:t>
            </a:r>
            <a:endParaRPr/>
          </a:p>
        </p:txBody>
      </p:sp>
      <p:sp>
        <p:nvSpPr>
          <p:cNvPr id="151" name="Google Shape;151;p14"/>
          <p:cNvSpPr/>
          <p:nvPr/>
        </p:nvSpPr>
        <p:spPr>
          <a:xfrm>
            <a:off x="3762749" y="1268400"/>
            <a:ext cx="1923300" cy="1119000"/>
          </a:xfrm>
          <a:prstGeom prst="flowChartAlternateProcess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MALATTIA</a:t>
            </a:r>
            <a:endParaRPr b="1" sz="2400"/>
          </a:p>
        </p:txBody>
      </p:sp>
      <p:grpSp>
        <p:nvGrpSpPr>
          <p:cNvPr id="152" name="Google Shape;152;p14"/>
          <p:cNvGrpSpPr/>
          <p:nvPr/>
        </p:nvGrpSpPr>
        <p:grpSpPr>
          <a:xfrm>
            <a:off x="894749" y="2934250"/>
            <a:ext cx="7659300" cy="3443400"/>
            <a:chOff x="1114274" y="2923525"/>
            <a:chExt cx="7659300" cy="3443400"/>
          </a:xfrm>
        </p:grpSpPr>
        <p:sp>
          <p:nvSpPr>
            <p:cNvPr id="153" name="Google Shape;153;p14"/>
            <p:cNvSpPr/>
            <p:nvPr/>
          </p:nvSpPr>
          <p:spPr>
            <a:xfrm>
              <a:off x="1114274" y="2923525"/>
              <a:ext cx="7659300" cy="34434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4" name="Google Shape;154;p14"/>
            <p:cNvPicPr preferRelativeResize="0"/>
            <p:nvPr/>
          </p:nvPicPr>
          <p:blipFill rotWithShape="1">
            <a:blip r:embed="rId3">
              <a:alphaModFix/>
            </a:blip>
            <a:srcRect b="18725" l="2647" r="0" t="0"/>
            <a:stretch/>
          </p:blipFill>
          <p:spPr>
            <a:xfrm>
              <a:off x="4360000" y="3429000"/>
              <a:ext cx="4141126" cy="2711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4"/>
            <p:cNvSpPr/>
            <p:nvPr/>
          </p:nvSpPr>
          <p:spPr>
            <a:xfrm>
              <a:off x="7133125" y="5020700"/>
              <a:ext cx="1363200" cy="303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Sporadica</a:t>
              </a:r>
              <a:endParaRPr b="1" sz="1800"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475676" y="4896775"/>
              <a:ext cx="1363200" cy="303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Endemica</a:t>
              </a:r>
              <a:endParaRPr b="1" sz="1800"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454775" y="4214075"/>
              <a:ext cx="1572900" cy="303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Epidemica</a:t>
              </a:r>
              <a:r>
                <a:rPr b="1" lang="en-US" sz="1800"/>
                <a:t> </a:t>
              </a:r>
              <a:endParaRPr b="1" sz="1800"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3186532" y="2926442"/>
              <a:ext cx="3514800" cy="4407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/>
                <a:t>FREQUENZA</a:t>
              </a:r>
              <a:endParaRPr b="1" sz="2400"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1334000" y="3553476"/>
              <a:ext cx="2778600" cy="440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Incidenza</a:t>
              </a:r>
              <a:endParaRPr b="1" sz="1800"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1334000" y="4203100"/>
              <a:ext cx="2778600" cy="440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Prevalenza</a:t>
              </a:r>
              <a:endParaRPr b="1" sz="1800"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1334000" y="4864599"/>
              <a:ext cx="2778600" cy="440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Tasso di incidenza</a:t>
              </a:r>
              <a:r>
                <a:rPr b="1" lang="en-US" sz="1800"/>
                <a:t> </a:t>
              </a:r>
              <a:endParaRPr b="1" sz="1800"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1334000" y="5569675"/>
              <a:ext cx="2778600" cy="440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Fattori predisponenti</a:t>
              </a:r>
              <a:r>
                <a:rPr b="1" lang="en-US" sz="1800"/>
                <a:t> </a:t>
              </a:r>
              <a:endParaRPr b="1" sz="1800"/>
            </a:p>
          </p:txBody>
        </p:sp>
      </p:grpSp>
      <p:grpSp>
        <p:nvGrpSpPr>
          <p:cNvPr id="163" name="Google Shape;163;p14"/>
          <p:cNvGrpSpPr/>
          <p:nvPr/>
        </p:nvGrpSpPr>
        <p:grpSpPr>
          <a:xfrm>
            <a:off x="323850" y="1657625"/>
            <a:ext cx="1923300" cy="920327"/>
            <a:chOff x="2906850" y="2612866"/>
            <a:chExt cx="1923300" cy="1290600"/>
          </a:xfrm>
        </p:grpSpPr>
        <p:sp>
          <p:nvSpPr>
            <p:cNvPr id="164" name="Google Shape;164;p14"/>
            <p:cNvSpPr/>
            <p:nvPr/>
          </p:nvSpPr>
          <p:spPr>
            <a:xfrm>
              <a:off x="2906850" y="2612866"/>
              <a:ext cx="1923300" cy="1290600"/>
            </a:xfrm>
            <a:prstGeom prst="flowChartAlternateProcess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Trasmissibile</a:t>
              </a:r>
              <a:endParaRPr b="1" sz="1800"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3070200" y="3258046"/>
              <a:ext cx="1596600" cy="510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Contagiosa</a:t>
              </a:r>
              <a:endParaRPr/>
            </a:p>
          </p:txBody>
        </p:sp>
      </p:grpSp>
      <p:sp>
        <p:nvSpPr>
          <p:cNvPr id="166" name="Google Shape;166;p14"/>
          <p:cNvSpPr/>
          <p:nvPr/>
        </p:nvSpPr>
        <p:spPr>
          <a:xfrm>
            <a:off x="6896850" y="1657625"/>
            <a:ext cx="1923300" cy="887400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Non</a:t>
            </a:r>
            <a:endParaRPr b="1"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Trasmissibile</a:t>
            </a:r>
            <a:endParaRPr b="1" sz="1800"/>
          </a:p>
        </p:txBody>
      </p:sp>
      <p:cxnSp>
        <p:nvCxnSpPr>
          <p:cNvPr id="167" name="Google Shape;167;p14"/>
          <p:cNvCxnSpPr>
            <a:stCxn id="151" idx="1"/>
            <a:endCxn id="164" idx="3"/>
          </p:cNvCxnSpPr>
          <p:nvPr/>
        </p:nvCxnSpPr>
        <p:spPr>
          <a:xfrm flipH="1">
            <a:off x="2247149" y="1827900"/>
            <a:ext cx="1515600" cy="289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14"/>
          <p:cNvCxnSpPr>
            <a:stCxn id="151" idx="3"/>
            <a:endCxn id="166" idx="1"/>
          </p:cNvCxnSpPr>
          <p:nvPr/>
        </p:nvCxnSpPr>
        <p:spPr>
          <a:xfrm>
            <a:off x="5686049" y="1827900"/>
            <a:ext cx="1210800" cy="273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14"/>
          <p:cNvCxnSpPr>
            <a:stCxn id="151" idx="2"/>
            <a:endCxn id="158" idx="0"/>
          </p:cNvCxnSpPr>
          <p:nvPr/>
        </p:nvCxnSpPr>
        <p:spPr>
          <a:xfrm>
            <a:off x="4724399" y="2387400"/>
            <a:ext cx="0" cy="54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4. Le malattie infettive trasmissibili e non</a:t>
            </a:r>
            <a:endParaRPr/>
          </a:p>
        </p:txBody>
      </p:sp>
      <p:grpSp>
        <p:nvGrpSpPr>
          <p:cNvPr id="176" name="Google Shape;176;p15"/>
          <p:cNvGrpSpPr/>
          <p:nvPr/>
        </p:nvGrpSpPr>
        <p:grpSpPr>
          <a:xfrm>
            <a:off x="206780" y="1234545"/>
            <a:ext cx="3124960" cy="2577817"/>
            <a:chOff x="65725" y="1795475"/>
            <a:chExt cx="3012300" cy="1175100"/>
          </a:xfrm>
        </p:grpSpPr>
        <p:sp>
          <p:nvSpPr>
            <p:cNvPr id="177" name="Google Shape;177;p15"/>
            <p:cNvSpPr/>
            <p:nvPr/>
          </p:nvSpPr>
          <p:spPr>
            <a:xfrm>
              <a:off x="65725" y="1795475"/>
              <a:ext cx="3012300" cy="11751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610225" y="1810907"/>
              <a:ext cx="1923300" cy="281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/>
                <a:t>DURATA</a:t>
              </a:r>
              <a:endParaRPr b="1" sz="2400"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947725" y="2375900"/>
              <a:ext cx="1248300" cy="2445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Acuta</a:t>
              </a:r>
              <a:endParaRPr b="1" sz="1800"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947725" y="2092007"/>
              <a:ext cx="1248300" cy="2445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Cronica</a:t>
              </a:r>
              <a:endParaRPr b="1" sz="1800"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947725" y="2659793"/>
              <a:ext cx="1248300" cy="2445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Latente</a:t>
              </a:r>
              <a:endParaRPr b="1" sz="1800"/>
            </a:p>
          </p:txBody>
        </p:sp>
      </p:grpSp>
      <p:sp>
        <p:nvSpPr>
          <p:cNvPr id="182" name="Google Shape;182;p15"/>
          <p:cNvSpPr/>
          <p:nvPr/>
        </p:nvSpPr>
        <p:spPr>
          <a:xfrm>
            <a:off x="3610338" y="1268400"/>
            <a:ext cx="1923300" cy="1119000"/>
          </a:xfrm>
          <a:prstGeom prst="flowChartAlternateProcess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MALATTIA</a:t>
            </a:r>
            <a:endParaRPr b="1" sz="2400"/>
          </a:p>
        </p:txBody>
      </p:sp>
      <p:grpSp>
        <p:nvGrpSpPr>
          <p:cNvPr id="183" name="Google Shape;183;p15"/>
          <p:cNvGrpSpPr/>
          <p:nvPr/>
        </p:nvGrpSpPr>
        <p:grpSpPr>
          <a:xfrm>
            <a:off x="5874412" y="1268411"/>
            <a:ext cx="3124908" cy="2577869"/>
            <a:chOff x="5903300" y="1401651"/>
            <a:chExt cx="2986913" cy="2577869"/>
          </a:xfrm>
        </p:grpSpPr>
        <p:grpSp>
          <p:nvGrpSpPr>
            <p:cNvPr id="184" name="Google Shape;184;p15"/>
            <p:cNvGrpSpPr/>
            <p:nvPr/>
          </p:nvGrpSpPr>
          <p:grpSpPr>
            <a:xfrm>
              <a:off x="5903300" y="1401651"/>
              <a:ext cx="2986913" cy="2577869"/>
              <a:chOff x="94650" y="3401195"/>
              <a:chExt cx="2437500" cy="1545300"/>
            </a:xfrm>
          </p:grpSpPr>
          <p:sp>
            <p:nvSpPr>
              <p:cNvPr id="185" name="Google Shape;185;p15"/>
              <p:cNvSpPr/>
              <p:nvPr/>
            </p:nvSpPr>
            <p:spPr>
              <a:xfrm>
                <a:off x="94650" y="3401195"/>
                <a:ext cx="2437500" cy="15453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>
                <a:off x="419322" y="3401213"/>
                <a:ext cx="1923300" cy="5511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/>
                  <a:t>DIFFUSIONE</a:t>
                </a:r>
                <a:endParaRPr b="1" sz="2400"/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>
                <a:off x="323840" y="3955607"/>
                <a:ext cx="2024100" cy="3603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/>
                  <a:t>Percentuale di individui vaccinati</a:t>
                </a:r>
                <a:endParaRPr b="1" sz="1800"/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>
                <a:off x="323840" y="4571424"/>
                <a:ext cx="2024100" cy="2808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/>
                  <a:t>Immunità di gruppo</a:t>
                </a:r>
                <a:endParaRPr b="1" sz="1800"/>
              </a:p>
            </p:txBody>
          </p:sp>
        </p:grpSp>
        <p:sp>
          <p:nvSpPr>
            <p:cNvPr id="189" name="Google Shape;189;p15"/>
            <p:cNvSpPr txBox="1"/>
            <p:nvPr/>
          </p:nvSpPr>
          <p:spPr>
            <a:xfrm>
              <a:off x="6218074" y="1861150"/>
              <a:ext cx="2437500" cy="3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è influenzata da</a:t>
              </a:r>
              <a:endParaRPr/>
            </a:p>
          </p:txBody>
        </p:sp>
        <p:sp>
          <p:nvSpPr>
            <p:cNvPr id="190" name="Google Shape;190;p15"/>
            <p:cNvSpPr txBox="1"/>
            <p:nvPr/>
          </p:nvSpPr>
          <p:spPr>
            <a:xfrm>
              <a:off x="6218074" y="2968475"/>
              <a:ext cx="2437500" cy="3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che favorisce</a:t>
              </a:r>
              <a:endParaRPr/>
            </a:p>
          </p:txBody>
        </p:sp>
      </p:grpSp>
      <p:grpSp>
        <p:nvGrpSpPr>
          <p:cNvPr id="191" name="Google Shape;191;p15"/>
          <p:cNvGrpSpPr/>
          <p:nvPr/>
        </p:nvGrpSpPr>
        <p:grpSpPr>
          <a:xfrm>
            <a:off x="180984" y="4007775"/>
            <a:ext cx="8827345" cy="2502000"/>
            <a:chOff x="492125" y="3429000"/>
            <a:chExt cx="4470900" cy="2502000"/>
          </a:xfrm>
        </p:grpSpPr>
        <p:sp>
          <p:nvSpPr>
            <p:cNvPr id="192" name="Google Shape;192;p15"/>
            <p:cNvSpPr/>
            <p:nvPr/>
          </p:nvSpPr>
          <p:spPr>
            <a:xfrm>
              <a:off x="492125" y="3429000"/>
              <a:ext cx="4470900" cy="2502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2214871" y="3555450"/>
              <a:ext cx="1025400" cy="5214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/>
                <a:t>INFEZIONE</a:t>
              </a:r>
              <a:endParaRPr b="1" sz="2400"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972773" y="4229250"/>
              <a:ext cx="1480800" cy="448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Localizzata</a:t>
              </a:r>
              <a:endParaRPr b="1" sz="1800"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972773" y="4824475"/>
              <a:ext cx="1480800" cy="448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Sistemica</a:t>
              </a:r>
              <a:endParaRPr b="1" sz="1800"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203159" y="4153050"/>
              <a:ext cx="1265700" cy="448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Primaria</a:t>
              </a:r>
              <a:endParaRPr b="1" sz="1800"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203197" y="4748225"/>
              <a:ext cx="1265700" cy="448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Secondaria</a:t>
              </a:r>
              <a:endParaRPr b="1" sz="1800"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203197" y="5343400"/>
              <a:ext cx="1265700" cy="448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Latente</a:t>
              </a:r>
              <a:endParaRPr b="1" sz="1800"/>
            </a:p>
          </p:txBody>
        </p:sp>
        <p:cxnSp>
          <p:nvCxnSpPr>
            <p:cNvPr id="199" name="Google Shape;199;p15"/>
            <p:cNvCxnSpPr>
              <a:stCxn id="193" idx="1"/>
              <a:endCxn id="195" idx="1"/>
            </p:cNvCxnSpPr>
            <p:nvPr/>
          </p:nvCxnSpPr>
          <p:spPr>
            <a:xfrm flipH="1">
              <a:off x="972871" y="3816150"/>
              <a:ext cx="1242000" cy="1232400"/>
            </a:xfrm>
            <a:prstGeom prst="bentConnector3">
              <a:avLst>
                <a:gd fmla="val 109719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0" name="Google Shape;200;p15"/>
            <p:cNvCxnSpPr>
              <a:stCxn id="193" idx="1"/>
              <a:endCxn id="194" idx="1"/>
            </p:cNvCxnSpPr>
            <p:nvPr/>
          </p:nvCxnSpPr>
          <p:spPr>
            <a:xfrm flipH="1">
              <a:off x="972871" y="3816150"/>
              <a:ext cx="1242000" cy="637200"/>
            </a:xfrm>
            <a:prstGeom prst="bentConnector3">
              <a:avLst>
                <a:gd fmla="val 109719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1" name="Google Shape;201;p15"/>
            <p:cNvCxnSpPr>
              <a:stCxn id="193" idx="3"/>
              <a:endCxn id="197" idx="3"/>
            </p:cNvCxnSpPr>
            <p:nvPr/>
          </p:nvCxnSpPr>
          <p:spPr>
            <a:xfrm>
              <a:off x="3240271" y="3816150"/>
              <a:ext cx="1228500" cy="1156200"/>
            </a:xfrm>
            <a:prstGeom prst="bentConnector3">
              <a:avLst>
                <a:gd fmla="val 109828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2" name="Google Shape;202;p15"/>
            <p:cNvCxnSpPr>
              <a:stCxn id="193" idx="3"/>
              <a:endCxn id="198" idx="3"/>
            </p:cNvCxnSpPr>
            <p:nvPr/>
          </p:nvCxnSpPr>
          <p:spPr>
            <a:xfrm>
              <a:off x="3240271" y="3816150"/>
              <a:ext cx="1228500" cy="1751400"/>
            </a:xfrm>
            <a:prstGeom prst="bentConnector3">
              <a:avLst>
                <a:gd fmla="val 109828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3" name="Google Shape;203;p15"/>
            <p:cNvCxnSpPr>
              <a:stCxn id="193" idx="3"/>
              <a:endCxn id="196" idx="3"/>
            </p:cNvCxnSpPr>
            <p:nvPr/>
          </p:nvCxnSpPr>
          <p:spPr>
            <a:xfrm>
              <a:off x="3240271" y="3816150"/>
              <a:ext cx="1228500" cy="561000"/>
            </a:xfrm>
            <a:prstGeom prst="bentConnector3">
              <a:avLst>
                <a:gd fmla="val 109825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204" name="Google Shape;204;p15"/>
          <p:cNvCxnSpPr>
            <a:stCxn id="182" idx="2"/>
            <a:endCxn id="192" idx="0"/>
          </p:cNvCxnSpPr>
          <p:nvPr/>
        </p:nvCxnSpPr>
        <p:spPr>
          <a:xfrm>
            <a:off x="4571988" y="2387400"/>
            <a:ext cx="22800" cy="162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15"/>
          <p:cNvCxnSpPr>
            <a:stCxn id="182" idx="2"/>
            <a:endCxn id="177" idx="3"/>
          </p:cNvCxnSpPr>
          <p:nvPr/>
        </p:nvCxnSpPr>
        <p:spPr>
          <a:xfrm rot="5400000">
            <a:off x="3883788" y="1835400"/>
            <a:ext cx="136200" cy="12402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15"/>
          <p:cNvCxnSpPr>
            <a:stCxn id="182" idx="2"/>
            <a:endCxn id="185" idx="1"/>
          </p:cNvCxnSpPr>
          <p:nvPr/>
        </p:nvCxnSpPr>
        <p:spPr>
          <a:xfrm flipH="1" rot="-5400000">
            <a:off x="5138238" y="1821150"/>
            <a:ext cx="169800" cy="1302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Le diverse fasi della malattia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297475" y="1268400"/>
            <a:ext cx="8584500" cy="514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Periodo di incubazione</a:t>
            </a:r>
            <a:r>
              <a:rPr lang="en-US" sz="2400"/>
              <a:t>: tempo che intercorre tra il contatto con il microrganismo e la comparsa di segni e sintomi.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Periodo prodromico</a:t>
            </a:r>
            <a:r>
              <a:rPr lang="en-US" sz="2400"/>
              <a:t>: fase iniziale della malattia, con sintomi lievi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Malattia conclamata</a:t>
            </a:r>
            <a:r>
              <a:rPr lang="en-US" sz="2400"/>
              <a:t>: fase acuta, attivazione del sistema immunitario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Declino</a:t>
            </a:r>
            <a:r>
              <a:rPr lang="en-US" sz="2400"/>
              <a:t>: Miglioramento delle condizioni, ma il paziente è suscettibile all’insorgere di infezioni secondarie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Convalescenza</a:t>
            </a:r>
            <a:r>
              <a:rPr lang="en-US" sz="2400"/>
              <a:t>: Debolezza generale, la malattia può essere ancora trasmissibile.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/>
          <p:nvPr/>
        </p:nvSpPr>
        <p:spPr>
          <a:xfrm>
            <a:off x="297475" y="1116000"/>
            <a:ext cx="8584500" cy="5156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Trasmissibilità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Capacità di un microrganismo patogeno di passare da un ospite (</a:t>
            </a:r>
            <a:r>
              <a:rPr b="1" lang="en-US" sz="2000"/>
              <a:t>sorgente di infezione</a:t>
            </a:r>
            <a:r>
              <a:rPr lang="en-US" sz="2000"/>
              <a:t>) a un altro. Può essere: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Orizzontale</a:t>
            </a:r>
            <a:r>
              <a:rPr lang="en-US" sz="2000"/>
              <a:t>: da un individuo a un altro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Verticale</a:t>
            </a:r>
            <a:r>
              <a:rPr lang="en-US" sz="2000"/>
              <a:t>: da madre a figlio  (in gravidanza, durante o dopo la nascita)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Portatore:</a:t>
            </a:r>
            <a:r>
              <a:rPr lang="en-US" sz="2400"/>
              <a:t> </a:t>
            </a:r>
            <a:r>
              <a:rPr lang="en-US" sz="2000"/>
              <a:t>individuo NON ammalato,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che ospita i patogeni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(precoce, convalescente, cronico, sano)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Serbatoio</a:t>
            </a:r>
            <a:r>
              <a:rPr lang="en-US" sz="2400"/>
              <a:t>: </a:t>
            </a:r>
            <a:r>
              <a:rPr lang="en-US" sz="2000"/>
              <a:t>specie (animale o vegetale)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o substrato (suolo o acqua) in cui il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patogeno ha il suo habitat naturale</a:t>
            </a:r>
            <a:endParaRPr sz="2000"/>
          </a:p>
        </p:txBody>
      </p:sp>
      <p:pic>
        <p:nvPicPr>
          <p:cNvPr id="228" name="Google Shape;228;p17"/>
          <p:cNvPicPr preferRelativeResize="0"/>
          <p:nvPr/>
        </p:nvPicPr>
        <p:blipFill rotWithShape="1">
          <a:blip r:embed="rId3">
            <a:alphaModFix/>
          </a:blip>
          <a:srcRect b="9338" l="0" r="0" t="0"/>
          <a:stretch/>
        </p:blipFill>
        <p:spPr>
          <a:xfrm>
            <a:off x="5069350" y="3169525"/>
            <a:ext cx="4009075" cy="3368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6. La trasmissione delle infezioni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6. La trasmissione delle infezioni</a:t>
            </a:r>
            <a:endParaRPr/>
          </a:p>
        </p:txBody>
      </p:sp>
      <p:pic>
        <p:nvPicPr>
          <p:cNvPr id="240" name="Google Shape;240;p18"/>
          <p:cNvPicPr preferRelativeResize="0"/>
          <p:nvPr/>
        </p:nvPicPr>
        <p:blipFill rotWithShape="1">
          <a:blip r:embed="rId3">
            <a:alphaModFix/>
          </a:blip>
          <a:srcRect b="0" l="0" r="0" t="6794"/>
          <a:stretch/>
        </p:blipFill>
        <p:spPr>
          <a:xfrm>
            <a:off x="4359050" y="1192200"/>
            <a:ext cx="4589276" cy="3583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1" name="Google Shape;241;p18"/>
          <p:cNvPicPr preferRelativeResize="0"/>
          <p:nvPr/>
        </p:nvPicPr>
        <p:blipFill rotWithShape="1">
          <a:blip r:embed="rId4">
            <a:alphaModFix/>
          </a:blip>
          <a:srcRect b="11284" l="51869" r="0" t="0"/>
          <a:stretch/>
        </p:blipFill>
        <p:spPr>
          <a:xfrm>
            <a:off x="6411460" y="4775500"/>
            <a:ext cx="2536868" cy="17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8"/>
          <p:cNvSpPr txBox="1"/>
          <p:nvPr/>
        </p:nvSpPr>
        <p:spPr>
          <a:xfrm>
            <a:off x="297475" y="1116000"/>
            <a:ext cx="4188000" cy="3048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Il contagio può avvenire: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400"/>
              <a:t>per</a:t>
            </a:r>
            <a:r>
              <a:rPr b="1" lang="en-US" sz="2400"/>
              <a:t> contatto diretto</a:t>
            </a:r>
            <a:r>
              <a:rPr lang="en-US" sz="2400"/>
              <a:t> (epidermide o mucose)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per </a:t>
            </a:r>
            <a:r>
              <a:rPr b="1" lang="en-US" sz="2400"/>
              <a:t>contatto indiretto</a:t>
            </a:r>
            <a:r>
              <a:rPr lang="en-US" sz="2400"/>
              <a:t>, attraverso intermediari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attraverso l’</a:t>
            </a:r>
            <a:r>
              <a:rPr b="1" lang="en-US" sz="2400"/>
              <a:t>aria</a:t>
            </a:r>
            <a:r>
              <a:rPr lang="en-US" sz="2400"/>
              <a:t>, per inalazione di polvere o goccioline di saliva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attraverso il </a:t>
            </a:r>
            <a:r>
              <a:rPr b="1" lang="en-US" sz="2400"/>
              <a:t>circuito oro-fecale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per </a:t>
            </a:r>
            <a:r>
              <a:rPr b="1" lang="en-US" sz="2400"/>
              <a:t>contaminazione del sangue</a:t>
            </a:r>
            <a:endParaRPr b="1" sz="2400"/>
          </a:p>
        </p:txBody>
      </p:sp>
      <p:pic>
        <p:nvPicPr>
          <p:cNvPr id="243" name="Google Shape;243;p18"/>
          <p:cNvPicPr preferRelativeResize="0"/>
          <p:nvPr/>
        </p:nvPicPr>
        <p:blipFill rotWithShape="1">
          <a:blip r:embed="rId4">
            <a:alphaModFix/>
          </a:blip>
          <a:srcRect b="11284" l="7635" r="53424" t="0"/>
          <a:stretch/>
        </p:blipFill>
        <p:spPr>
          <a:xfrm>
            <a:off x="4359050" y="4764875"/>
            <a:ext cx="2052398" cy="17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Le infezioni contratte in ambiente ospedaliero</a:t>
            </a:r>
            <a:endParaRPr/>
          </a:p>
        </p:txBody>
      </p:sp>
      <p:sp>
        <p:nvSpPr>
          <p:cNvPr id="254" name="Google Shape;254;p19"/>
          <p:cNvSpPr txBox="1"/>
          <p:nvPr/>
        </p:nvSpPr>
        <p:spPr>
          <a:xfrm>
            <a:off x="297475" y="1268400"/>
            <a:ext cx="8584500" cy="514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Le </a:t>
            </a:r>
            <a:r>
              <a:rPr b="1" lang="en-US" sz="2400"/>
              <a:t>infezioni nosocomiali</a:t>
            </a:r>
            <a:r>
              <a:rPr lang="en-US" sz="2400"/>
              <a:t> sono pericolose </a:t>
            </a:r>
            <a:r>
              <a:rPr lang="en-US" sz="2400"/>
              <a:t>perché</a:t>
            </a:r>
            <a:r>
              <a:rPr lang="en-US" sz="2400"/>
              <a:t>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colpiscono soggetti </a:t>
            </a:r>
            <a:r>
              <a:rPr b="1" lang="en-US" sz="2400"/>
              <a:t>defedati</a:t>
            </a:r>
            <a:r>
              <a:rPr lang="en-US" sz="2400"/>
              <a:t> (con basse difese)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sono causate da agenti particolarmente aggressivi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 causa di un largo impiego di </a:t>
            </a:r>
            <a:r>
              <a:rPr b="1" lang="en-US" sz="2400"/>
              <a:t>antibiotici</a:t>
            </a:r>
            <a:r>
              <a:rPr lang="en-US" sz="2400"/>
              <a:t>, molti batteri (soprattutto specie opportuniste) hanno sviluppato forme di </a:t>
            </a:r>
            <a:r>
              <a:rPr b="1" lang="en-US" sz="2400"/>
              <a:t>resistenza</a:t>
            </a:r>
            <a:r>
              <a:rPr lang="en-US" sz="2400"/>
              <a:t>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Le procedure di indagine e le pratiche terapeutiche ospedaliere (interventi chirurgici, cateteri, intubazioni, …) possono veicolare microrganismi patogeni all’interno del paziente.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8. Le vie di ingresso nell’ospite</a:t>
            </a:r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297475" y="1344600"/>
            <a:ext cx="8584500" cy="514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Via </a:t>
            </a:r>
            <a:r>
              <a:rPr b="1" lang="en-US" sz="2400"/>
              <a:t>parenterale</a:t>
            </a:r>
            <a:r>
              <a:rPr lang="en-US" sz="2400"/>
              <a:t>: </a:t>
            </a:r>
            <a:r>
              <a:rPr lang="en-US" sz="2400"/>
              <a:t>attraverso l’</a:t>
            </a:r>
            <a:r>
              <a:rPr b="1" lang="en-US" sz="2400"/>
              <a:t>epidermide non integra</a:t>
            </a:r>
            <a:r>
              <a:rPr lang="en-US" sz="2400"/>
              <a:t> il microrganismo penetra nel tessuto sottocutaneo (punture, morsi, iniezioni, fleboclisi, ferite, interventi chirurgici, …)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Mucose</a:t>
            </a:r>
            <a:r>
              <a:rPr lang="en-US" sz="2400"/>
              <a:t>: soprattutto quelle dell’apparato respiratorio, costituiscono una via molto facile per i microrganismi.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Via </a:t>
            </a:r>
            <a:r>
              <a:rPr b="1" lang="en-US" sz="2400"/>
              <a:t>orale</a:t>
            </a:r>
            <a:r>
              <a:rPr lang="en-US" sz="2400"/>
              <a:t>: i microrganismi possono provocare la malattia se riescono a superare le naturali difese dell’organismo (lisozima della saliva, succhi gastrici, enzimi digestivi) e possono venire trasmessi ad altri organismi attraverso il circuito oro-fecale.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Via </a:t>
            </a:r>
            <a:r>
              <a:rPr b="1" lang="en-US" sz="2400"/>
              <a:t>uro-genitale</a:t>
            </a:r>
            <a:r>
              <a:rPr lang="en-US" sz="2400"/>
              <a:t>: via di ingresso per i patogeni delle malattie a trasmissione sessuale.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9. La dinamica del processo infettivo</a:t>
            </a:r>
            <a:endParaRPr/>
          </a:p>
        </p:txBody>
      </p:sp>
      <p:sp>
        <p:nvSpPr>
          <p:cNvPr id="276" name="Google Shape;276;p21"/>
          <p:cNvSpPr txBox="1"/>
          <p:nvPr/>
        </p:nvSpPr>
        <p:spPr>
          <a:xfrm>
            <a:off x="297475" y="4878950"/>
            <a:ext cx="8584500" cy="1310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Periodo di incubazione</a:t>
            </a:r>
            <a:r>
              <a:rPr lang="en-US" sz="2400"/>
              <a:t>: tempo intercorso tra l’ingresso dei microrganismi e la comparsa della malattia</a:t>
            </a:r>
            <a:endParaRPr sz="2400"/>
          </a:p>
        </p:txBody>
      </p:sp>
      <p:sp>
        <p:nvSpPr>
          <p:cNvPr id="277" name="Google Shape;277;p21"/>
          <p:cNvSpPr/>
          <p:nvPr/>
        </p:nvSpPr>
        <p:spPr>
          <a:xfrm>
            <a:off x="297475" y="1268400"/>
            <a:ext cx="2336100" cy="145260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DBF3E9"/>
              </a:gs>
              <a:gs pos="100000">
                <a:srgbClr val="7FCCAB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Contaminazione</a:t>
            </a:r>
            <a:endParaRPr b="1" sz="1800"/>
          </a:p>
        </p:txBody>
      </p:sp>
      <p:sp>
        <p:nvSpPr>
          <p:cNvPr id="278" name="Google Shape;278;p21"/>
          <p:cNvSpPr txBox="1"/>
          <p:nvPr/>
        </p:nvSpPr>
        <p:spPr>
          <a:xfrm>
            <a:off x="297475" y="2721025"/>
            <a:ext cx="20520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contatto tra microrganismi e ospite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2112575" y="1268400"/>
            <a:ext cx="2806800" cy="1452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BF3E9"/>
              </a:gs>
              <a:gs pos="100000">
                <a:srgbClr val="7FCCAB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Penetra-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zione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80" name="Google Shape;280;p21"/>
          <p:cNvSpPr txBox="1"/>
          <p:nvPr/>
        </p:nvSpPr>
        <p:spPr>
          <a:xfrm>
            <a:off x="2199200" y="2721025"/>
            <a:ext cx="22020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attraverso una via di ingresso il microrganismo entra nell’ospite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1" name="Google Shape;281;p21"/>
          <p:cNvSpPr txBox="1"/>
          <p:nvPr/>
        </p:nvSpPr>
        <p:spPr>
          <a:xfrm>
            <a:off x="4345625" y="2721025"/>
            <a:ext cx="2336100" cy="15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sede in cui il microrganismo si riproduce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(casuale o elettiva)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6756925" y="2721025"/>
            <a:ext cx="21252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compaiono i sintomi della malattia a causa della crescita dei microrganismi.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283" name="Google Shape;283;p21"/>
          <p:cNvGrpSpPr/>
          <p:nvPr/>
        </p:nvGrpSpPr>
        <p:grpSpPr>
          <a:xfrm>
            <a:off x="6681730" y="1268408"/>
            <a:ext cx="2199204" cy="1452616"/>
            <a:chOff x="6019050" y="1268400"/>
            <a:chExt cx="1389000" cy="694500"/>
          </a:xfrm>
        </p:grpSpPr>
        <p:sp>
          <p:nvSpPr>
            <p:cNvPr id="284" name="Google Shape;284;p21"/>
            <p:cNvSpPr/>
            <p:nvPr/>
          </p:nvSpPr>
          <p:spPr>
            <a:xfrm>
              <a:off x="6019050" y="1268400"/>
              <a:ext cx="1389000" cy="694500"/>
            </a:xfrm>
            <a:prstGeom prst="rect">
              <a:avLst/>
            </a:prstGeom>
            <a:gradFill>
              <a:gsLst>
                <a:gs pos="0">
                  <a:srgbClr val="DBF3E9"/>
                </a:gs>
                <a:gs pos="100000">
                  <a:srgbClr val="7FCCAB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     </a:t>
              </a:r>
              <a:r>
                <a:rPr b="1" lang="en-US" sz="1800">
                  <a:solidFill>
                    <a:schemeClr val="dk1"/>
                  </a:solidFill>
                </a:rPr>
                <a:t>Infezione</a:t>
              </a:r>
              <a:endParaRPr b="1" sz="1800">
                <a:solidFill>
                  <a:schemeClr val="dk1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</a:rPr>
                <a:t>  conclamata</a:t>
              </a:r>
              <a:endParaRPr b="1" sz="1800">
                <a:solidFill>
                  <a:schemeClr val="dk1"/>
                </a:solidFill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 rot="-5400000">
              <a:off x="5907838" y="1398450"/>
              <a:ext cx="656825" cy="434400"/>
            </a:xfrm>
            <a:prstGeom prst="flowChartMerge">
              <a:avLst/>
            </a:prstGeom>
            <a:solidFill>
              <a:srgbClr val="FFFFFF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21"/>
          <p:cNvSpPr/>
          <p:nvPr/>
        </p:nvSpPr>
        <p:spPr>
          <a:xfrm>
            <a:off x="4401250" y="1268400"/>
            <a:ext cx="2806800" cy="1452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BF3E9"/>
              </a:gs>
              <a:gs pos="100000">
                <a:srgbClr val="7FCCAB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Localiz-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zazione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10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Il meccanismo dell’azione patogena</a:t>
            </a:r>
            <a:endParaRPr/>
          </a:p>
        </p:txBody>
      </p:sp>
      <p:pic>
        <p:nvPicPr>
          <p:cNvPr id="297" name="Google Shape;297;p22"/>
          <p:cNvPicPr preferRelativeResize="0"/>
          <p:nvPr/>
        </p:nvPicPr>
        <p:blipFill rotWithShape="1">
          <a:blip r:embed="rId3">
            <a:alphaModFix/>
          </a:blip>
          <a:srcRect b="80519" l="27649" r="32457" t="2360"/>
          <a:stretch/>
        </p:blipFill>
        <p:spPr>
          <a:xfrm>
            <a:off x="323850" y="2107900"/>
            <a:ext cx="2749725" cy="19780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98" name="Google Shape;298;p22"/>
          <p:cNvSpPr txBox="1"/>
          <p:nvPr/>
        </p:nvSpPr>
        <p:spPr>
          <a:xfrm>
            <a:off x="279750" y="1268400"/>
            <a:ext cx="56526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Meccanismi microbici di patogenicità</a:t>
            </a:r>
            <a:endParaRPr sz="2400"/>
          </a:p>
        </p:txBody>
      </p:sp>
      <p:pic>
        <p:nvPicPr>
          <p:cNvPr id="299" name="Google Shape;299;p22"/>
          <p:cNvPicPr preferRelativeResize="0"/>
          <p:nvPr/>
        </p:nvPicPr>
        <p:blipFill rotWithShape="1">
          <a:blip r:embed="rId3">
            <a:alphaModFix/>
          </a:blip>
          <a:srcRect b="47615" l="27647" r="28805" t="30919"/>
          <a:stretch/>
        </p:blipFill>
        <p:spPr>
          <a:xfrm>
            <a:off x="5805275" y="1856925"/>
            <a:ext cx="3001551" cy="248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0" name="Google Shape;300;p22"/>
          <p:cNvPicPr preferRelativeResize="0"/>
          <p:nvPr/>
        </p:nvPicPr>
        <p:blipFill rotWithShape="1">
          <a:blip r:embed="rId3">
            <a:alphaModFix/>
          </a:blip>
          <a:srcRect b="72322" l="6324" r="66752" t="22566"/>
          <a:stretch/>
        </p:blipFill>
        <p:spPr>
          <a:xfrm>
            <a:off x="3511538" y="2085525"/>
            <a:ext cx="1855774" cy="59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1" name="Google Shape;301;p22"/>
          <p:cNvPicPr preferRelativeResize="0"/>
          <p:nvPr/>
        </p:nvPicPr>
        <p:blipFill rotWithShape="1">
          <a:blip r:embed="rId3">
            <a:alphaModFix/>
          </a:blip>
          <a:srcRect b="72322" l="67183" r="5893" t="22566"/>
          <a:stretch/>
        </p:blipFill>
        <p:spPr>
          <a:xfrm>
            <a:off x="3511538" y="3606350"/>
            <a:ext cx="1855774" cy="59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302" name="Google Shape;302;p22"/>
          <p:cNvCxnSpPr>
            <a:stCxn id="297" idx="3"/>
            <a:endCxn id="299" idx="1"/>
          </p:cNvCxnSpPr>
          <p:nvPr/>
        </p:nvCxnSpPr>
        <p:spPr>
          <a:xfrm>
            <a:off x="3073575" y="3096913"/>
            <a:ext cx="2731800" cy="6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p22"/>
          <p:cNvCxnSpPr>
            <a:stCxn id="300" idx="2"/>
            <a:endCxn id="299" idx="1"/>
          </p:cNvCxnSpPr>
          <p:nvPr/>
        </p:nvCxnSpPr>
        <p:spPr>
          <a:xfrm flipH="1" rot="-5400000">
            <a:off x="4911925" y="2203525"/>
            <a:ext cx="420900" cy="1365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22"/>
          <p:cNvCxnSpPr>
            <a:stCxn id="301" idx="0"/>
            <a:endCxn id="299" idx="1"/>
          </p:cNvCxnSpPr>
          <p:nvPr/>
        </p:nvCxnSpPr>
        <p:spPr>
          <a:xfrm rot="-5400000">
            <a:off x="4867675" y="2668700"/>
            <a:ext cx="509400" cy="1365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5" name="Google Shape;305;p22"/>
          <p:cNvPicPr preferRelativeResize="0"/>
          <p:nvPr/>
        </p:nvPicPr>
        <p:blipFill rotWithShape="1">
          <a:blip r:embed="rId3">
            <a:alphaModFix/>
          </a:blip>
          <a:srcRect b="23302" l="27647" r="28805" t="58596"/>
          <a:stretch/>
        </p:blipFill>
        <p:spPr>
          <a:xfrm>
            <a:off x="4286875" y="4504550"/>
            <a:ext cx="3001551" cy="20914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6" name="Google Shape;306;p22"/>
          <p:cNvPicPr preferRelativeResize="0"/>
          <p:nvPr/>
        </p:nvPicPr>
        <p:blipFill rotWithShape="1">
          <a:blip r:embed="rId3">
            <a:alphaModFix/>
          </a:blip>
          <a:srcRect b="4852" l="33983" r="34196" t="83219"/>
          <a:stretch/>
        </p:blipFill>
        <p:spPr>
          <a:xfrm>
            <a:off x="602100" y="4861163"/>
            <a:ext cx="2193224" cy="13781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307" name="Google Shape;307;p22"/>
          <p:cNvCxnSpPr>
            <a:stCxn id="299" idx="3"/>
            <a:endCxn id="305" idx="3"/>
          </p:cNvCxnSpPr>
          <p:nvPr/>
        </p:nvCxnSpPr>
        <p:spPr>
          <a:xfrm flipH="1">
            <a:off x="7288526" y="3096925"/>
            <a:ext cx="1518300" cy="2453400"/>
          </a:xfrm>
          <a:prstGeom prst="curvedConnector3">
            <a:avLst>
              <a:gd fmla="val -1568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22"/>
          <p:cNvCxnSpPr>
            <a:stCxn id="305" idx="1"/>
            <a:endCxn id="306" idx="3"/>
          </p:cNvCxnSpPr>
          <p:nvPr/>
        </p:nvCxnSpPr>
        <p:spPr>
          <a:xfrm flipH="1">
            <a:off x="2795275" y="5550262"/>
            <a:ext cx="1491600" cy="6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10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Il meccanismo dell’azione patogena</a:t>
            </a:r>
            <a:endParaRPr/>
          </a:p>
        </p:txBody>
      </p:sp>
      <p:sp>
        <p:nvSpPr>
          <p:cNvPr id="319" name="Google Shape;319;p23"/>
          <p:cNvSpPr txBox="1"/>
          <p:nvPr/>
        </p:nvSpPr>
        <p:spPr>
          <a:xfrm>
            <a:off x="279750" y="1268400"/>
            <a:ext cx="8531700" cy="531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Carica microbica infettante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Numero di microrganismi necessario a trasformare una contaminazione microbica in infezione o malattia.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Dipende da: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grado di patogenicità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capacità di risposta immunitaria dell’ospite.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Si misura in </a:t>
            </a:r>
            <a:r>
              <a:rPr b="1" lang="en-US" sz="2400"/>
              <a:t>LD</a:t>
            </a:r>
            <a:r>
              <a:rPr b="1" baseline="-25000" lang="en-US" sz="2400"/>
              <a:t>50</a:t>
            </a:r>
            <a:r>
              <a:rPr b="1" lang="en-US" sz="2400"/>
              <a:t> </a:t>
            </a:r>
            <a:r>
              <a:rPr lang="en-US" sz="2400"/>
              <a:t>(carica microbica infettante per il 50% della popolazione).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Virulenza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gradi di patogenicità di un microrganismo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/>
        </p:nvSpPr>
        <p:spPr>
          <a:xfrm>
            <a:off x="323850" y="1466850"/>
            <a:ext cx="8820150" cy="205898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Biologia, microbiologia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tecniche di controllo sanitario</a:t>
            </a:r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323850" y="908050"/>
            <a:ext cx="8135937" cy="72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Fabio Fanti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fattori di virulenza dei microrganismi</a:t>
            </a:r>
            <a:endParaRPr/>
          </a:p>
        </p:txBody>
      </p:sp>
      <p:sp>
        <p:nvSpPr>
          <p:cNvPr id="326" name="Google Shape;326;p24"/>
          <p:cNvSpPr/>
          <p:nvPr/>
        </p:nvSpPr>
        <p:spPr>
          <a:xfrm>
            <a:off x="639600" y="1268400"/>
            <a:ext cx="7599000" cy="2583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4"/>
          <p:cNvSpPr/>
          <p:nvPr/>
        </p:nvSpPr>
        <p:spPr>
          <a:xfrm>
            <a:off x="3149409" y="1268409"/>
            <a:ext cx="2579400" cy="601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Invasività</a:t>
            </a:r>
            <a:endParaRPr b="1" sz="2400"/>
          </a:p>
        </p:txBody>
      </p:sp>
      <p:sp>
        <p:nvSpPr>
          <p:cNvPr id="328" name="Google Shape;328;p24"/>
          <p:cNvSpPr/>
          <p:nvPr/>
        </p:nvSpPr>
        <p:spPr>
          <a:xfrm>
            <a:off x="957125" y="2363175"/>
            <a:ext cx="2714700" cy="60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Adesività</a:t>
            </a:r>
            <a:endParaRPr b="1" sz="1800"/>
          </a:p>
        </p:txBody>
      </p:sp>
      <p:sp>
        <p:nvSpPr>
          <p:cNvPr id="329" name="Google Shape;329;p24"/>
          <p:cNvSpPr txBox="1"/>
          <p:nvPr/>
        </p:nvSpPr>
        <p:spPr>
          <a:xfrm>
            <a:off x="3784350" y="2956200"/>
            <a:ext cx="1201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dipende da</a:t>
            </a:r>
            <a:endParaRPr/>
          </a:p>
        </p:txBody>
      </p:sp>
      <p:grpSp>
        <p:nvGrpSpPr>
          <p:cNvPr id="330" name="Google Shape;330;p24"/>
          <p:cNvGrpSpPr/>
          <p:nvPr/>
        </p:nvGrpSpPr>
        <p:grpSpPr>
          <a:xfrm>
            <a:off x="639466" y="4040280"/>
            <a:ext cx="7628388" cy="2395272"/>
            <a:chOff x="4678850" y="1268367"/>
            <a:chExt cx="4094899" cy="1738098"/>
          </a:xfrm>
        </p:grpSpPr>
        <p:sp>
          <p:nvSpPr>
            <p:cNvPr id="331" name="Google Shape;331;p24"/>
            <p:cNvSpPr/>
            <p:nvPr/>
          </p:nvSpPr>
          <p:spPr>
            <a:xfrm>
              <a:off x="4678850" y="1268367"/>
              <a:ext cx="4094899" cy="1738098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4882247" y="1268386"/>
              <a:ext cx="3688070" cy="601052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/>
                <a:t>Produzione di tossine</a:t>
              </a:r>
              <a:endParaRPr b="1" sz="2400"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4795085" y="2450537"/>
              <a:ext cx="1860000" cy="436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Esotossine</a:t>
              </a:r>
              <a:endParaRPr b="1" sz="1800"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6814678" y="2450537"/>
              <a:ext cx="1860000" cy="436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Endotossine</a:t>
              </a:r>
              <a:endParaRPr b="1" sz="1800"/>
            </a:p>
          </p:txBody>
        </p:sp>
      </p:grpSp>
      <p:sp>
        <p:nvSpPr>
          <p:cNvPr id="335" name="Google Shape;335;p24"/>
          <p:cNvSpPr/>
          <p:nvPr/>
        </p:nvSpPr>
        <p:spPr>
          <a:xfrm>
            <a:off x="5098076" y="3108144"/>
            <a:ext cx="2714700" cy="60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Enzimi extracellulari</a:t>
            </a:r>
            <a:endParaRPr b="1" sz="1800"/>
          </a:p>
        </p:txBody>
      </p:sp>
      <p:sp>
        <p:nvSpPr>
          <p:cNvPr id="336" name="Google Shape;336;p24"/>
          <p:cNvSpPr/>
          <p:nvPr/>
        </p:nvSpPr>
        <p:spPr>
          <a:xfrm>
            <a:off x="957126" y="3108138"/>
            <a:ext cx="2714700" cy="60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Siderofori</a:t>
            </a:r>
            <a:endParaRPr b="1" sz="1800"/>
          </a:p>
        </p:txBody>
      </p:sp>
      <p:sp>
        <p:nvSpPr>
          <p:cNvPr id="337" name="Google Shape;337;p24"/>
          <p:cNvSpPr/>
          <p:nvPr/>
        </p:nvSpPr>
        <p:spPr>
          <a:xfrm>
            <a:off x="5098076" y="2363183"/>
            <a:ext cx="2714700" cy="601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Capacità di inibire killing / fagocitosi</a:t>
            </a:r>
            <a:endParaRPr b="1" sz="1800"/>
          </a:p>
        </p:txBody>
      </p:sp>
      <p:sp>
        <p:nvSpPr>
          <p:cNvPr id="338" name="Google Shape;338;p24"/>
          <p:cNvSpPr txBox="1"/>
          <p:nvPr/>
        </p:nvSpPr>
        <p:spPr>
          <a:xfrm>
            <a:off x="957125" y="1793400"/>
            <a:ext cx="68556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capacità dei microrganismi di moltiplicarsi all’interno dell’ospite</a:t>
            </a:r>
            <a:endParaRPr sz="1800"/>
          </a:p>
        </p:txBody>
      </p:sp>
      <p:sp>
        <p:nvSpPr>
          <p:cNvPr id="339" name="Google Shape;339;p24"/>
          <p:cNvSpPr txBox="1"/>
          <p:nvPr/>
        </p:nvSpPr>
        <p:spPr>
          <a:xfrm>
            <a:off x="819900" y="4598100"/>
            <a:ext cx="72384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sostanze veicolate da sangue o linfa, in grado di provocare effetti anche molto gravi e a volte letali, anche in concentrazioni estremamente basse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fattori di virulenza dei microrganismi</a:t>
            </a:r>
            <a:endParaRPr/>
          </a:p>
        </p:txBody>
      </p:sp>
      <p:pic>
        <p:nvPicPr>
          <p:cNvPr id="350" name="Google Shape;350;p25"/>
          <p:cNvPicPr preferRelativeResize="0"/>
          <p:nvPr/>
        </p:nvPicPr>
        <p:blipFill rotWithShape="1">
          <a:blip r:embed="rId3">
            <a:alphaModFix/>
          </a:blip>
          <a:srcRect b="62400" l="6977" r="4698" t="2830"/>
          <a:stretch/>
        </p:blipFill>
        <p:spPr>
          <a:xfrm>
            <a:off x="492125" y="2415225"/>
            <a:ext cx="6788590" cy="405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5"/>
          <p:cNvSpPr txBox="1"/>
          <p:nvPr/>
        </p:nvSpPr>
        <p:spPr>
          <a:xfrm>
            <a:off x="323850" y="1520075"/>
            <a:ext cx="8531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Permette ai microrganismi di rimanere adesi ai tessuti dell’ospite, è la risultante dell’interazione fra </a:t>
            </a:r>
            <a:r>
              <a:rPr i="1" lang="en-US" sz="1800"/>
              <a:t>adesine</a:t>
            </a:r>
            <a:r>
              <a:rPr lang="en-US" sz="1800"/>
              <a:t> o </a:t>
            </a:r>
            <a:r>
              <a:rPr i="1" lang="en-US" sz="1800"/>
              <a:t>ligandi</a:t>
            </a:r>
            <a:r>
              <a:rPr lang="en-US" sz="1800"/>
              <a:t> e specifici recettori nei tessuti dell’ospite.</a:t>
            </a:r>
            <a:endParaRPr sz="1800"/>
          </a:p>
        </p:txBody>
      </p:sp>
      <p:sp>
        <p:nvSpPr>
          <p:cNvPr id="352" name="Google Shape;352;p25"/>
          <p:cNvSpPr txBox="1"/>
          <p:nvPr/>
        </p:nvSpPr>
        <p:spPr>
          <a:xfrm>
            <a:off x="323850" y="1007975"/>
            <a:ext cx="56526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Adesione</a:t>
            </a:r>
            <a:endParaRPr sz="2400"/>
          </a:p>
        </p:txBody>
      </p:sp>
      <p:pic>
        <p:nvPicPr>
          <p:cNvPr id="353" name="Google Shape;353;p25"/>
          <p:cNvPicPr preferRelativeResize="0"/>
          <p:nvPr/>
        </p:nvPicPr>
        <p:blipFill rotWithShape="1">
          <a:blip r:embed="rId3">
            <a:alphaModFix/>
          </a:blip>
          <a:srcRect b="10466" l="-1605" r="0" t="41787"/>
          <a:stretch/>
        </p:blipFill>
        <p:spPr>
          <a:xfrm>
            <a:off x="2911709" y="2415226"/>
            <a:ext cx="5803767" cy="405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5"/>
          <p:cNvSpPr txBox="1"/>
          <p:nvPr/>
        </p:nvSpPr>
        <p:spPr>
          <a:xfrm>
            <a:off x="622325" y="5985150"/>
            <a:ext cx="1750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placca dentale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/>
          <p:nvPr/>
        </p:nvSpPr>
        <p:spPr>
          <a:xfrm>
            <a:off x="87025" y="1592475"/>
            <a:ext cx="4222200" cy="4507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fattori di virulenza dei microrganismi</a:t>
            </a:r>
            <a:endParaRPr/>
          </a:p>
        </p:txBody>
      </p:sp>
      <p:pic>
        <p:nvPicPr>
          <p:cNvPr id="366" name="Google Shape;366;p26"/>
          <p:cNvPicPr preferRelativeResize="0"/>
          <p:nvPr/>
        </p:nvPicPr>
        <p:blipFill rotWithShape="1">
          <a:blip r:embed="rId3">
            <a:alphaModFix/>
          </a:blip>
          <a:srcRect b="54790" l="6451" r="6945" t="0"/>
          <a:stretch/>
        </p:blipFill>
        <p:spPr>
          <a:xfrm>
            <a:off x="171450" y="1619450"/>
            <a:ext cx="4137625" cy="363439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6"/>
          <p:cNvSpPr txBox="1"/>
          <p:nvPr/>
        </p:nvSpPr>
        <p:spPr>
          <a:xfrm>
            <a:off x="323850" y="1007975"/>
            <a:ext cx="56526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Adesione</a:t>
            </a:r>
            <a:endParaRPr sz="2400"/>
          </a:p>
        </p:txBody>
      </p:sp>
      <p:grpSp>
        <p:nvGrpSpPr>
          <p:cNvPr id="368" name="Google Shape;368;p26"/>
          <p:cNvGrpSpPr/>
          <p:nvPr/>
        </p:nvGrpSpPr>
        <p:grpSpPr>
          <a:xfrm>
            <a:off x="112122" y="5212315"/>
            <a:ext cx="4137779" cy="887356"/>
            <a:chOff x="419800" y="4982550"/>
            <a:chExt cx="4438249" cy="1070651"/>
          </a:xfrm>
        </p:grpSpPr>
        <p:pic>
          <p:nvPicPr>
            <p:cNvPr id="369" name="Google Shape;369;p26"/>
            <p:cNvPicPr preferRelativeResize="0"/>
            <p:nvPr/>
          </p:nvPicPr>
          <p:blipFill rotWithShape="1">
            <a:blip r:embed="rId3">
              <a:alphaModFix/>
            </a:blip>
            <a:srcRect b="8003" l="0" r="0" t="77603"/>
            <a:stretch/>
          </p:blipFill>
          <p:spPr>
            <a:xfrm>
              <a:off x="436825" y="4982551"/>
              <a:ext cx="4421224" cy="1070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26"/>
            <p:cNvSpPr/>
            <p:nvPr/>
          </p:nvSpPr>
          <p:spPr>
            <a:xfrm>
              <a:off x="419800" y="4982550"/>
              <a:ext cx="1345500" cy="2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3226500" y="5782900"/>
              <a:ext cx="1562700" cy="2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26"/>
          <p:cNvGrpSpPr/>
          <p:nvPr/>
        </p:nvGrpSpPr>
        <p:grpSpPr>
          <a:xfrm>
            <a:off x="4565650" y="1619450"/>
            <a:ext cx="4438249" cy="3329676"/>
            <a:chOff x="4718050" y="1619450"/>
            <a:chExt cx="4438249" cy="3329676"/>
          </a:xfrm>
        </p:grpSpPr>
        <p:pic>
          <p:nvPicPr>
            <p:cNvPr id="373" name="Google Shape;373;p26"/>
            <p:cNvPicPr preferRelativeResize="0"/>
            <p:nvPr/>
          </p:nvPicPr>
          <p:blipFill rotWithShape="1">
            <a:blip r:embed="rId3">
              <a:alphaModFix/>
            </a:blip>
            <a:srcRect b="25230" l="10920" r="2476" t="46725"/>
            <a:stretch/>
          </p:blipFill>
          <p:spPr>
            <a:xfrm>
              <a:off x="4864100" y="1619450"/>
              <a:ext cx="4146150" cy="22590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4" name="Google Shape;374;p26"/>
            <p:cNvGrpSpPr/>
            <p:nvPr/>
          </p:nvGrpSpPr>
          <p:grpSpPr>
            <a:xfrm>
              <a:off x="4718050" y="4030875"/>
              <a:ext cx="4438249" cy="918251"/>
              <a:chOff x="419800" y="5134950"/>
              <a:chExt cx="4438249" cy="918251"/>
            </a:xfrm>
          </p:grpSpPr>
          <p:pic>
            <p:nvPicPr>
              <p:cNvPr id="375" name="Google Shape;375;p26"/>
              <p:cNvPicPr preferRelativeResize="0"/>
              <p:nvPr/>
            </p:nvPicPr>
            <p:blipFill rotWithShape="1">
              <a:blip r:embed="rId3">
                <a:alphaModFix/>
              </a:blip>
              <a:srcRect b="-193" l="0" r="0" t="88263"/>
              <a:stretch/>
            </p:blipFill>
            <p:spPr>
              <a:xfrm>
                <a:off x="436825" y="5165800"/>
                <a:ext cx="4421224" cy="8874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6" name="Google Shape;376;p26"/>
              <p:cNvSpPr/>
              <p:nvPr/>
            </p:nvSpPr>
            <p:spPr>
              <a:xfrm>
                <a:off x="419800" y="5134950"/>
                <a:ext cx="3022800" cy="270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77" name="Google Shape;377;p26"/>
          <p:cNvSpPr/>
          <p:nvPr/>
        </p:nvSpPr>
        <p:spPr>
          <a:xfrm>
            <a:off x="4641850" y="1605938"/>
            <a:ext cx="4369200" cy="335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fattori di virulenza dei microrganismi</a:t>
            </a:r>
            <a:endParaRPr/>
          </a:p>
        </p:txBody>
      </p:sp>
      <p:pic>
        <p:nvPicPr>
          <p:cNvPr id="384" name="Google Shape;384;p27"/>
          <p:cNvPicPr preferRelativeResize="0"/>
          <p:nvPr/>
        </p:nvPicPr>
        <p:blipFill rotWithShape="1">
          <a:blip r:embed="rId3">
            <a:alphaModFix/>
          </a:blip>
          <a:srcRect b="13934" l="1945" r="4979" t="0"/>
          <a:stretch/>
        </p:blipFill>
        <p:spPr>
          <a:xfrm>
            <a:off x="105975" y="1649400"/>
            <a:ext cx="8819999" cy="435647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7"/>
          <p:cNvSpPr txBox="1"/>
          <p:nvPr/>
        </p:nvSpPr>
        <p:spPr>
          <a:xfrm>
            <a:off x="323850" y="1007975"/>
            <a:ext cx="56526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Capacità di resistere alla fagocitosi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"/>
          <p:cNvSpPr txBox="1"/>
          <p:nvPr/>
        </p:nvSpPr>
        <p:spPr>
          <a:xfrm>
            <a:off x="323850" y="1596275"/>
            <a:ext cx="8328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La produzione di esoenzimi permette ai batteri di sopravvivere e diffondersi all’interno dei tessuti dell’ospite.  (Es.: </a:t>
            </a:r>
            <a:r>
              <a:rPr i="1" lang="en-US" sz="2400"/>
              <a:t>ialuronidasi</a:t>
            </a:r>
            <a:r>
              <a:rPr lang="en-US" sz="2400"/>
              <a:t>, </a:t>
            </a:r>
            <a:r>
              <a:rPr i="1" lang="en-US" sz="2400"/>
              <a:t>coagulasi</a:t>
            </a:r>
            <a:r>
              <a:rPr lang="en-US" sz="2400"/>
              <a:t>, </a:t>
            </a:r>
            <a:r>
              <a:rPr i="1" lang="en-US" sz="2400"/>
              <a:t>collagenasi</a:t>
            </a:r>
            <a:r>
              <a:rPr lang="en-US" sz="2400"/>
              <a:t>, </a:t>
            </a:r>
            <a:r>
              <a:rPr i="1" lang="en-US" sz="2400"/>
              <a:t>streptochinasi).</a:t>
            </a:r>
            <a:endParaRPr i="1" sz="2400"/>
          </a:p>
        </p:txBody>
      </p:sp>
      <p:sp>
        <p:nvSpPr>
          <p:cNvPr id="392" name="Google Shape;392;p2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fattori di virulenza dei microrganismi</a:t>
            </a:r>
            <a:endParaRPr/>
          </a:p>
        </p:txBody>
      </p:sp>
      <p:sp>
        <p:nvSpPr>
          <p:cNvPr id="393" name="Google Shape;393;p28"/>
          <p:cNvSpPr txBox="1"/>
          <p:nvPr/>
        </p:nvSpPr>
        <p:spPr>
          <a:xfrm>
            <a:off x="323850" y="1084175"/>
            <a:ext cx="56526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Enzimi extracellulari</a:t>
            </a:r>
            <a:endParaRPr sz="2400"/>
          </a:p>
        </p:txBody>
      </p:sp>
      <p:sp>
        <p:nvSpPr>
          <p:cNvPr id="394" name="Google Shape;394;p28"/>
          <p:cNvSpPr txBox="1"/>
          <p:nvPr/>
        </p:nvSpPr>
        <p:spPr>
          <a:xfrm>
            <a:off x="323850" y="3788700"/>
            <a:ext cx="8328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Proteine che complessano il ferro, agisce sottraendo questo elemento essenziale per la sopravvivenza dei batteri alle proteine che lo trasportano nell’organismo. </a:t>
            </a:r>
            <a:endParaRPr i="1" sz="2400"/>
          </a:p>
        </p:txBody>
      </p:sp>
      <p:sp>
        <p:nvSpPr>
          <p:cNvPr id="395" name="Google Shape;395;p28"/>
          <p:cNvSpPr txBox="1"/>
          <p:nvPr/>
        </p:nvSpPr>
        <p:spPr>
          <a:xfrm>
            <a:off x="323850" y="3276600"/>
            <a:ext cx="56526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Siderofori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9"/>
          <p:cNvSpPr txBox="1"/>
          <p:nvPr/>
        </p:nvSpPr>
        <p:spPr>
          <a:xfrm>
            <a:off x="323850" y="1596275"/>
            <a:ext cx="83283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Molecole di natura proteica con potere antigenico. Termolabili, la denaturazione ne annulla la tossicità ma non l’immunogenicità.</a:t>
            </a:r>
            <a:endParaRPr sz="2400"/>
          </a:p>
        </p:txBody>
      </p:sp>
      <p:sp>
        <p:nvSpPr>
          <p:cNvPr id="402" name="Google Shape;402;p2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fattori di virulenza dei microrganismi</a:t>
            </a:r>
            <a:endParaRPr/>
          </a:p>
        </p:txBody>
      </p:sp>
      <p:sp>
        <p:nvSpPr>
          <p:cNvPr id="403" name="Google Shape;403;p29"/>
          <p:cNvSpPr txBox="1"/>
          <p:nvPr/>
        </p:nvSpPr>
        <p:spPr>
          <a:xfrm>
            <a:off x="323850" y="1084175"/>
            <a:ext cx="56526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Esotossine</a:t>
            </a:r>
            <a:endParaRPr sz="2400"/>
          </a:p>
        </p:txBody>
      </p:sp>
      <p:grpSp>
        <p:nvGrpSpPr>
          <p:cNvPr id="404" name="Google Shape;404;p29"/>
          <p:cNvGrpSpPr/>
          <p:nvPr/>
        </p:nvGrpSpPr>
        <p:grpSpPr>
          <a:xfrm>
            <a:off x="911725" y="3107788"/>
            <a:ext cx="2915975" cy="3024000"/>
            <a:chOff x="521075" y="3107775"/>
            <a:chExt cx="2915975" cy="3024000"/>
          </a:xfrm>
        </p:grpSpPr>
        <p:sp>
          <p:nvSpPr>
            <p:cNvPr id="405" name="Google Shape;405;p29"/>
            <p:cNvSpPr/>
            <p:nvPr/>
          </p:nvSpPr>
          <p:spPr>
            <a:xfrm>
              <a:off x="521075" y="3107775"/>
              <a:ext cx="2838300" cy="302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9"/>
            <p:cNvSpPr txBox="1"/>
            <p:nvPr/>
          </p:nvSpPr>
          <p:spPr>
            <a:xfrm>
              <a:off x="598750" y="3125125"/>
              <a:ext cx="2838300" cy="85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In base al loro specifico </a:t>
              </a:r>
              <a:r>
                <a:rPr b="1" lang="en-US" sz="1800">
                  <a:solidFill>
                    <a:schemeClr val="dk1"/>
                  </a:solidFill>
                </a:rPr>
                <a:t>bersaglio d’azione</a:t>
              </a:r>
              <a:endParaRPr/>
            </a:p>
          </p:txBody>
        </p:sp>
        <p:sp>
          <p:nvSpPr>
            <p:cNvPr id="407" name="Google Shape;407;p29"/>
            <p:cNvSpPr txBox="1"/>
            <p:nvPr/>
          </p:nvSpPr>
          <p:spPr>
            <a:xfrm>
              <a:off x="598750" y="4106475"/>
              <a:ext cx="2838300" cy="18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810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-"/>
              </a:pPr>
              <a:r>
                <a:rPr lang="en-US" sz="2400">
                  <a:solidFill>
                    <a:schemeClr val="dk1"/>
                  </a:solidFill>
                </a:rPr>
                <a:t>citolitiche</a:t>
              </a:r>
              <a:endParaRPr sz="2400">
                <a:solidFill>
                  <a:schemeClr val="dk1"/>
                </a:solidFill>
              </a:endParaRPr>
            </a:p>
            <a:p>
              <a:pPr indent="-3810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-"/>
              </a:pPr>
              <a:r>
                <a:rPr lang="en-US" sz="2400">
                  <a:solidFill>
                    <a:schemeClr val="dk1"/>
                  </a:solidFill>
                </a:rPr>
                <a:t>neurotrope</a:t>
              </a:r>
              <a:endParaRPr sz="2400">
                <a:solidFill>
                  <a:schemeClr val="dk1"/>
                </a:solidFill>
              </a:endParaRPr>
            </a:p>
            <a:p>
              <a:pPr indent="-3810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-"/>
              </a:pPr>
              <a:r>
                <a:rPr lang="en-US" sz="2400">
                  <a:solidFill>
                    <a:schemeClr val="dk1"/>
                  </a:solidFill>
                </a:rPr>
                <a:t>enterotossine</a:t>
              </a:r>
              <a:endParaRPr sz="2400">
                <a:solidFill>
                  <a:schemeClr val="dk1"/>
                </a:solidFill>
              </a:endParaRPr>
            </a:p>
            <a:p>
              <a:pPr indent="-3810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-"/>
              </a:pPr>
              <a:r>
                <a:rPr lang="en-US" sz="2400">
                  <a:solidFill>
                    <a:schemeClr val="dk1"/>
                  </a:solidFill>
                </a:rPr>
                <a:t>pantrope</a:t>
              </a:r>
              <a:endParaRPr sz="2400">
                <a:solidFill>
                  <a:schemeClr val="dk1"/>
                </a:solidFill>
              </a:endParaRPr>
            </a:p>
          </p:txBody>
        </p:sp>
      </p:grpSp>
      <p:grpSp>
        <p:nvGrpSpPr>
          <p:cNvPr id="408" name="Google Shape;408;p29"/>
          <p:cNvGrpSpPr/>
          <p:nvPr/>
        </p:nvGrpSpPr>
        <p:grpSpPr>
          <a:xfrm>
            <a:off x="4839050" y="3095388"/>
            <a:ext cx="2838300" cy="3048775"/>
            <a:chOff x="4781175" y="2999975"/>
            <a:chExt cx="2838300" cy="3048775"/>
          </a:xfrm>
        </p:grpSpPr>
        <p:sp>
          <p:nvSpPr>
            <p:cNvPr id="409" name="Google Shape;409;p29"/>
            <p:cNvSpPr/>
            <p:nvPr/>
          </p:nvSpPr>
          <p:spPr>
            <a:xfrm>
              <a:off x="4781175" y="2999975"/>
              <a:ext cx="2838300" cy="302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9"/>
            <p:cNvSpPr txBox="1"/>
            <p:nvPr/>
          </p:nvSpPr>
          <p:spPr>
            <a:xfrm>
              <a:off x="5208825" y="4166850"/>
              <a:ext cx="1983000" cy="18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810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-"/>
              </a:pPr>
              <a:r>
                <a:rPr lang="en-US" sz="2400">
                  <a:solidFill>
                    <a:schemeClr val="dk1"/>
                  </a:solidFill>
                </a:rPr>
                <a:t>Tipo I</a:t>
              </a:r>
              <a:endParaRPr sz="2400">
                <a:solidFill>
                  <a:schemeClr val="dk1"/>
                </a:solidFill>
              </a:endParaRPr>
            </a:p>
            <a:p>
              <a:pPr indent="-3810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-"/>
              </a:pPr>
              <a:r>
                <a:rPr lang="en-US" sz="2400">
                  <a:solidFill>
                    <a:schemeClr val="dk1"/>
                  </a:solidFill>
                </a:rPr>
                <a:t>Tipo II</a:t>
              </a:r>
              <a:endParaRPr sz="2400">
                <a:solidFill>
                  <a:schemeClr val="dk1"/>
                </a:solidFill>
              </a:endParaRPr>
            </a:p>
            <a:p>
              <a:pPr indent="-3810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-"/>
              </a:pPr>
              <a:r>
                <a:rPr lang="en-US" sz="2400">
                  <a:solidFill>
                    <a:schemeClr val="dk1"/>
                  </a:solidFill>
                </a:rPr>
                <a:t>Tipo III</a:t>
              </a: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411" name="Google Shape;411;p29"/>
            <p:cNvSpPr txBox="1"/>
            <p:nvPr/>
          </p:nvSpPr>
          <p:spPr>
            <a:xfrm>
              <a:off x="4781175" y="3125125"/>
              <a:ext cx="2838300" cy="85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In base al </a:t>
              </a:r>
              <a:r>
                <a:rPr b="1" lang="en-US" sz="1800">
                  <a:solidFill>
                    <a:schemeClr val="dk1"/>
                  </a:solidFill>
                </a:rPr>
                <a:t>meccanismo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0"/>
          <p:cNvSpPr txBox="1"/>
          <p:nvPr/>
        </p:nvSpPr>
        <p:spPr>
          <a:xfrm>
            <a:off x="323850" y="1596275"/>
            <a:ext cx="8617800" cy="26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Stimolano in modo anomalo e diretto i linfociti T del sistema immunitario che, a loro volta, rilasciano una quantità eccessiva di citochine (linfochine, interleuchine).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Provocano febbre, nausea, vomito, diarrea, shock, insufficienza respiratoria.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Esempi: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Enterotossina stafilococcica prodotta da </a:t>
            </a:r>
            <a:r>
              <a:rPr i="1" lang="en-US" sz="1800"/>
              <a:t>Staphylococcus aureus.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Le tossine pirogeniche di </a:t>
            </a:r>
            <a:r>
              <a:rPr i="1" lang="en-US" sz="1800"/>
              <a:t>Streptococcus pyogenes</a:t>
            </a:r>
            <a:r>
              <a:rPr lang="en-US" sz="1800"/>
              <a:t>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La tossina termostabile (STa) di ceppi enterotossinogeni di </a:t>
            </a:r>
            <a:r>
              <a:rPr i="1" lang="en-US" sz="1800"/>
              <a:t>E. coli</a:t>
            </a:r>
            <a:r>
              <a:rPr lang="en-US" sz="1800"/>
              <a:t>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8" name="Google Shape;418;p3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fattori di virulenza dei microrganismi</a:t>
            </a:r>
            <a:endParaRPr/>
          </a:p>
        </p:txBody>
      </p:sp>
      <p:sp>
        <p:nvSpPr>
          <p:cNvPr id="419" name="Google Shape;419;p30"/>
          <p:cNvSpPr txBox="1"/>
          <p:nvPr/>
        </p:nvSpPr>
        <p:spPr>
          <a:xfrm>
            <a:off x="323850" y="1084175"/>
            <a:ext cx="56526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Superantigeni (tossine di tipo I)</a:t>
            </a:r>
            <a:endParaRPr sz="2400"/>
          </a:p>
        </p:txBody>
      </p:sp>
      <p:sp>
        <p:nvSpPr>
          <p:cNvPr id="420" name="Google Shape;420;p30"/>
          <p:cNvSpPr txBox="1"/>
          <p:nvPr/>
        </p:nvSpPr>
        <p:spPr>
          <a:xfrm>
            <a:off x="323850" y="4737875"/>
            <a:ext cx="86178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Degradano la componente fosfolipidica o formano canali proteici nella membrana della cellula ospite.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Esempi: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Tossina citolitica di </a:t>
            </a:r>
            <a:r>
              <a:rPr i="1" lang="en-US" sz="1800"/>
              <a:t>S. aureus</a:t>
            </a:r>
            <a:r>
              <a:rPr lang="en-US" sz="1800"/>
              <a:t>, che apre canali proteici,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i="1" lang="en-US" sz="1800"/>
              <a:t>Clostridium perfringens</a:t>
            </a:r>
            <a:r>
              <a:rPr lang="en-US" sz="1800"/>
              <a:t> che agisce sui fosfolipidi. </a:t>
            </a:r>
            <a:endParaRPr sz="1800"/>
          </a:p>
        </p:txBody>
      </p:sp>
      <p:sp>
        <p:nvSpPr>
          <p:cNvPr id="421" name="Google Shape;421;p30"/>
          <p:cNvSpPr txBox="1"/>
          <p:nvPr/>
        </p:nvSpPr>
        <p:spPr>
          <a:xfrm>
            <a:off x="323850" y="4225775"/>
            <a:ext cx="56526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Eso</a:t>
            </a:r>
            <a:r>
              <a:rPr b="1" lang="en-US" sz="2400"/>
              <a:t>tossine di tipo II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fattori di virulenza dei microrganismi</a:t>
            </a:r>
            <a:endParaRPr/>
          </a:p>
        </p:txBody>
      </p:sp>
      <p:pic>
        <p:nvPicPr>
          <p:cNvPr id="428" name="Google Shape;428;p31"/>
          <p:cNvPicPr preferRelativeResize="0"/>
          <p:nvPr/>
        </p:nvPicPr>
        <p:blipFill rotWithShape="1">
          <a:blip r:embed="rId3">
            <a:alphaModFix/>
          </a:blip>
          <a:srcRect b="9982" l="0" r="0" t="0"/>
          <a:stretch/>
        </p:blipFill>
        <p:spPr>
          <a:xfrm>
            <a:off x="412700" y="2588250"/>
            <a:ext cx="4665852" cy="272149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1"/>
          <p:cNvSpPr txBox="1"/>
          <p:nvPr/>
        </p:nvSpPr>
        <p:spPr>
          <a:xfrm>
            <a:off x="323850" y="1084175"/>
            <a:ext cx="47547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Esotossine di tipo A-B</a:t>
            </a:r>
            <a:r>
              <a:rPr b="1" lang="en-US" sz="2400"/>
              <a:t> 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(tossine di tipo III)</a:t>
            </a:r>
            <a:endParaRPr sz="2400"/>
          </a:p>
        </p:txBody>
      </p:sp>
      <p:pic>
        <p:nvPicPr>
          <p:cNvPr id="430" name="Google Shape;43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0695" y="1084175"/>
            <a:ext cx="3573156" cy="554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fattori di virulenza dei microrganismi</a:t>
            </a:r>
            <a:endParaRPr/>
          </a:p>
        </p:txBody>
      </p:sp>
      <p:pic>
        <p:nvPicPr>
          <p:cNvPr id="437" name="Google Shape;437;p32"/>
          <p:cNvPicPr preferRelativeResize="0"/>
          <p:nvPr/>
        </p:nvPicPr>
        <p:blipFill rotWithShape="1">
          <a:blip r:embed="rId3">
            <a:alphaModFix/>
          </a:blip>
          <a:srcRect b="78315" l="8739" r="17071" t="0"/>
          <a:stretch/>
        </p:blipFill>
        <p:spPr>
          <a:xfrm>
            <a:off x="439350" y="2083375"/>
            <a:ext cx="3269851" cy="171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48" y="8518975"/>
            <a:ext cx="5591204" cy="47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2"/>
          <p:cNvSpPr txBox="1"/>
          <p:nvPr/>
        </p:nvSpPr>
        <p:spPr>
          <a:xfrm>
            <a:off x="323850" y="1084175"/>
            <a:ext cx="85890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Esotossine di tipo A-B (tossine di tipo III)</a:t>
            </a:r>
            <a:endParaRPr sz="2400"/>
          </a:p>
        </p:txBody>
      </p:sp>
      <p:pic>
        <p:nvPicPr>
          <p:cNvPr id="440" name="Google Shape;440;p32"/>
          <p:cNvPicPr preferRelativeResize="0"/>
          <p:nvPr/>
        </p:nvPicPr>
        <p:blipFill rotWithShape="1">
          <a:blip r:embed="rId3">
            <a:alphaModFix/>
          </a:blip>
          <a:srcRect b="47260" l="9709" r="4973" t="21181"/>
          <a:stretch/>
        </p:blipFill>
        <p:spPr>
          <a:xfrm>
            <a:off x="4292500" y="1690800"/>
            <a:ext cx="3760351" cy="25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2"/>
          <p:cNvPicPr preferRelativeResize="0"/>
          <p:nvPr/>
        </p:nvPicPr>
        <p:blipFill rotWithShape="1">
          <a:blip r:embed="rId3">
            <a:alphaModFix/>
          </a:blip>
          <a:srcRect b="14890" l="10232" r="26913" t="52018"/>
          <a:stretch/>
        </p:blipFill>
        <p:spPr>
          <a:xfrm>
            <a:off x="2547875" y="3973950"/>
            <a:ext cx="2770199" cy="26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2"/>
          <p:cNvSpPr txBox="1"/>
          <p:nvPr/>
        </p:nvSpPr>
        <p:spPr>
          <a:xfrm>
            <a:off x="439350" y="1538388"/>
            <a:ext cx="85890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Tossina botulinica</a:t>
            </a:r>
            <a:endParaRPr sz="1800"/>
          </a:p>
        </p:txBody>
      </p:sp>
      <p:pic>
        <p:nvPicPr>
          <p:cNvPr id="443" name="Google Shape;443;p32"/>
          <p:cNvPicPr preferRelativeResize="0"/>
          <p:nvPr/>
        </p:nvPicPr>
        <p:blipFill rotWithShape="1">
          <a:blip r:embed="rId3">
            <a:alphaModFix/>
          </a:blip>
          <a:srcRect b="3444" l="10232" r="26913" t="84853"/>
          <a:stretch/>
        </p:blipFill>
        <p:spPr>
          <a:xfrm>
            <a:off x="5087550" y="5368700"/>
            <a:ext cx="3665999" cy="12268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32"/>
          <p:cNvCxnSpPr>
            <a:stCxn id="437" idx="3"/>
            <a:endCxn id="440" idx="1"/>
          </p:cNvCxnSpPr>
          <p:nvPr/>
        </p:nvCxnSpPr>
        <p:spPr>
          <a:xfrm flipH="1" rot="10800000">
            <a:off x="3709201" y="2940838"/>
            <a:ext cx="5832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5" name="Google Shape;445;p32"/>
          <p:cNvCxnSpPr>
            <a:stCxn id="440" idx="2"/>
            <a:endCxn id="441" idx="3"/>
          </p:cNvCxnSpPr>
          <p:nvPr/>
        </p:nvCxnSpPr>
        <p:spPr>
          <a:xfrm flipH="1">
            <a:off x="5317975" y="4190951"/>
            <a:ext cx="854700" cy="109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fattori di virulenza dei microrganismi</a:t>
            </a:r>
            <a:endParaRPr/>
          </a:p>
        </p:txBody>
      </p:sp>
      <p:pic>
        <p:nvPicPr>
          <p:cNvPr id="452" name="Google Shape;4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48" y="8518975"/>
            <a:ext cx="5591204" cy="47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3"/>
          <p:cNvSpPr txBox="1"/>
          <p:nvPr/>
        </p:nvSpPr>
        <p:spPr>
          <a:xfrm>
            <a:off x="323850" y="1084175"/>
            <a:ext cx="85890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Esotossine di tipo A-B (tossine di tipo III)</a:t>
            </a:r>
            <a:endParaRPr sz="2400"/>
          </a:p>
        </p:txBody>
      </p:sp>
      <p:sp>
        <p:nvSpPr>
          <p:cNvPr id="454" name="Google Shape;454;p33"/>
          <p:cNvSpPr txBox="1"/>
          <p:nvPr/>
        </p:nvSpPr>
        <p:spPr>
          <a:xfrm>
            <a:off x="439350" y="1538388"/>
            <a:ext cx="8589000" cy="51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Tossina colerica</a:t>
            </a:r>
            <a:endParaRPr sz="1800"/>
          </a:p>
        </p:txBody>
      </p:sp>
      <p:pic>
        <p:nvPicPr>
          <p:cNvPr id="455" name="Google Shape;4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7300" y="1947238"/>
            <a:ext cx="5300778" cy="4502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/>
        </p:nvSpPr>
        <p:spPr>
          <a:xfrm>
            <a:off x="323850" y="596900"/>
            <a:ext cx="8569325" cy="521017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Capitolo </a:t>
            </a:r>
            <a:r>
              <a:rPr lang="en-US" sz="4000">
                <a:solidFill>
                  <a:srgbClr val="808080"/>
                </a:solidFill>
              </a:rPr>
              <a:t>4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1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808080"/>
                </a:solidFill>
              </a:rPr>
              <a:t>L’attività patogena dei microrganismi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12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vie di eliminazione dei microrganismi</a:t>
            </a:r>
            <a:endParaRPr/>
          </a:p>
        </p:txBody>
      </p:sp>
      <p:sp>
        <p:nvSpPr>
          <p:cNvPr id="466" name="Google Shape;466;p34"/>
          <p:cNvSpPr txBox="1"/>
          <p:nvPr/>
        </p:nvSpPr>
        <p:spPr>
          <a:xfrm>
            <a:off x="323850" y="1143000"/>
            <a:ext cx="84960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 genere, i microrganismi che sono entrati nell’organismo lo abbandonano attraverso le stesse vie per cui sono entrati: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L’apparato respiratorio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L’apparato gastroenterico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L’apparato genito-urinario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La pelle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Il sangue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Flora microbica normale e relazioni con l’ospite</a:t>
            </a:r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297475" y="1574775"/>
            <a:ext cx="8584500" cy="484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Tipi di </a:t>
            </a:r>
            <a:r>
              <a:rPr b="1" lang="en-US" sz="2400"/>
              <a:t>simbiosi: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commensalismo</a:t>
            </a:r>
            <a:r>
              <a:rPr lang="en-US" sz="2400"/>
              <a:t>: uno dei componenti riceve un vantaggio, l’altro rimane indifferente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simbiosi mutualistica</a:t>
            </a:r>
            <a:r>
              <a:rPr lang="en-US" sz="2400"/>
              <a:t>: entrambi i componenti ricavano un vantaggio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parassitismo</a:t>
            </a:r>
            <a:r>
              <a:rPr lang="en-US" sz="2400"/>
              <a:t>: un componente vive a spese di un altro (</a:t>
            </a:r>
            <a:r>
              <a:rPr b="1" lang="en-US" sz="2400"/>
              <a:t>patogeni</a:t>
            </a:r>
            <a:r>
              <a:rPr lang="en-US" sz="2400"/>
              <a:t>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Microbiota umano</a:t>
            </a:r>
            <a:r>
              <a:rPr lang="en-US" sz="2400">
                <a:solidFill>
                  <a:schemeClr val="dk1"/>
                </a:solidFill>
              </a:rPr>
              <a:t>: insieme dei microrganismi che convivono come commensali o simbionti nell’organismo umano.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Microbioma</a:t>
            </a:r>
            <a:r>
              <a:rPr lang="en-US" sz="2400">
                <a:solidFill>
                  <a:schemeClr val="dk1"/>
                </a:solidFill>
              </a:rPr>
              <a:t>: patrimonio genetico del microbiota.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Flora microbica normale e relazioni con l’ospite</a:t>
            </a:r>
            <a:endParaRPr/>
          </a:p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3">
            <a:alphaModFix/>
          </a:blip>
          <a:srcRect b="8750" l="0" r="0" t="0"/>
          <a:stretch/>
        </p:blipFill>
        <p:spPr>
          <a:xfrm>
            <a:off x="152400" y="1725600"/>
            <a:ext cx="8281001" cy="48221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/>
          <p:nvPr/>
        </p:nvSpPr>
        <p:spPr>
          <a:xfrm>
            <a:off x="2792900" y="1200000"/>
            <a:ext cx="30000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Microbiota umano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Flora microbica normale e relazioni con l’ospite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297475" y="1574775"/>
            <a:ext cx="8584500" cy="484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Antagonismo microbico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 microrganismi del microbiota contrastano l’ingresso e la proliferazione dei patogeni attraverso: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la competizione per il nutrimento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la produzione di sostanze che inibiscono la crescita, il pH, o la disponibilità di ossigeno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Esempi: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Lattobacilli dell’ambiente vaginale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Streptococchi nella bocca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i="1" lang="en-US" sz="2400"/>
              <a:t>Escherichia coli</a:t>
            </a:r>
            <a:r>
              <a:rPr lang="en-US" sz="2400"/>
              <a:t> nel colon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2. Dall’infestazione alla malattia</a:t>
            </a:r>
            <a:endParaRPr/>
          </a:p>
        </p:txBody>
      </p:sp>
      <p:sp>
        <p:nvSpPr>
          <p:cNvPr id="98" name="Google Shape;98;p11"/>
          <p:cNvSpPr/>
          <p:nvPr/>
        </p:nvSpPr>
        <p:spPr>
          <a:xfrm>
            <a:off x="3000750" y="2869500"/>
            <a:ext cx="1923300" cy="1119000"/>
          </a:xfrm>
          <a:prstGeom prst="flowChartAlternateProcess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MALATTIA</a:t>
            </a:r>
            <a:endParaRPr b="1" sz="2400"/>
          </a:p>
        </p:txBody>
      </p:sp>
      <p:sp>
        <p:nvSpPr>
          <p:cNvPr id="99" name="Google Shape;99;p11"/>
          <p:cNvSpPr/>
          <p:nvPr/>
        </p:nvSpPr>
        <p:spPr>
          <a:xfrm>
            <a:off x="804500" y="1268400"/>
            <a:ext cx="1923300" cy="55115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BF3E9"/>
              </a:gs>
              <a:gs pos="100000">
                <a:srgbClr val="7FCCAB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19050">
              <a:srgbClr val="80808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EZIOLOGIA </a:t>
            </a:r>
            <a:endParaRPr b="1" sz="1800"/>
          </a:p>
        </p:txBody>
      </p:sp>
      <p:cxnSp>
        <p:nvCxnSpPr>
          <p:cNvPr id="100" name="Google Shape;100;p11"/>
          <p:cNvCxnSpPr>
            <a:stCxn id="99" idx="2"/>
            <a:endCxn id="98" idx="0"/>
          </p:cNvCxnSpPr>
          <p:nvPr/>
        </p:nvCxnSpPr>
        <p:spPr>
          <a:xfrm flipH="1" rot="-5400000">
            <a:off x="2339300" y="1246400"/>
            <a:ext cx="1050000" cy="21963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" name="Google Shape;101;p11"/>
          <p:cNvSpPr txBox="1"/>
          <p:nvPr/>
        </p:nvSpPr>
        <p:spPr>
          <a:xfrm>
            <a:off x="1766150" y="1976900"/>
            <a:ext cx="25176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causa di una</a:t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1294075" y="4935578"/>
            <a:ext cx="1923300" cy="887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BF3E9"/>
              </a:gs>
              <a:gs pos="100000">
                <a:srgbClr val="7FCCAB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19050">
              <a:srgbClr val="80808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INFETTIVA</a:t>
            </a:r>
            <a:endParaRPr b="1"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(ACUTA)</a:t>
            </a:r>
            <a:endParaRPr b="1" sz="1800"/>
          </a:p>
        </p:txBody>
      </p:sp>
      <p:sp>
        <p:nvSpPr>
          <p:cNvPr id="103" name="Google Shape;103;p11"/>
          <p:cNvSpPr/>
          <p:nvPr/>
        </p:nvSpPr>
        <p:spPr>
          <a:xfrm>
            <a:off x="6923800" y="2279500"/>
            <a:ext cx="1616175" cy="55115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BF3E9"/>
              </a:gs>
              <a:gs pos="100000">
                <a:srgbClr val="7FCCAB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19050">
              <a:srgbClr val="80808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SEGNI </a:t>
            </a:r>
            <a:endParaRPr b="1"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oggettivi</a:t>
            </a:r>
            <a:r>
              <a:rPr b="1" lang="en-US" sz="1800"/>
              <a:t> </a:t>
            </a:r>
            <a:endParaRPr b="1" sz="1800"/>
          </a:p>
        </p:txBody>
      </p:sp>
      <p:sp>
        <p:nvSpPr>
          <p:cNvPr id="104" name="Google Shape;104;p11"/>
          <p:cNvSpPr/>
          <p:nvPr/>
        </p:nvSpPr>
        <p:spPr>
          <a:xfrm>
            <a:off x="6923800" y="3988500"/>
            <a:ext cx="1616175" cy="55115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BF3E9"/>
              </a:gs>
              <a:gs pos="100000">
                <a:srgbClr val="7FCCAB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19050">
              <a:srgbClr val="80808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SINTOMI</a:t>
            </a:r>
            <a:r>
              <a:rPr b="1" lang="en-US" sz="1800"/>
              <a:t> soggettivi </a:t>
            </a:r>
            <a:endParaRPr b="1" sz="1800"/>
          </a:p>
        </p:txBody>
      </p:sp>
      <p:cxnSp>
        <p:nvCxnSpPr>
          <p:cNvPr id="105" name="Google Shape;105;p11"/>
          <p:cNvCxnSpPr>
            <a:stCxn id="98" idx="3"/>
            <a:endCxn id="103" idx="1"/>
          </p:cNvCxnSpPr>
          <p:nvPr/>
        </p:nvCxnSpPr>
        <p:spPr>
          <a:xfrm flipH="1" rot="10800000">
            <a:off x="4924050" y="2555100"/>
            <a:ext cx="1999800" cy="8739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1"/>
          <p:cNvCxnSpPr>
            <a:stCxn id="98" idx="3"/>
            <a:endCxn id="104" idx="1"/>
          </p:cNvCxnSpPr>
          <p:nvPr/>
        </p:nvCxnSpPr>
        <p:spPr>
          <a:xfrm>
            <a:off x="4924050" y="3429000"/>
            <a:ext cx="1999800" cy="835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1"/>
          <p:cNvSpPr txBox="1"/>
          <p:nvPr/>
        </p:nvSpPr>
        <p:spPr>
          <a:xfrm>
            <a:off x="4917750" y="3149150"/>
            <a:ext cx="12504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si manifesta 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attraverso</a:t>
            </a:r>
            <a:endParaRPr sz="1200"/>
          </a:p>
        </p:txBody>
      </p:sp>
      <p:cxnSp>
        <p:nvCxnSpPr>
          <p:cNvPr id="108" name="Google Shape;108;p11"/>
          <p:cNvCxnSpPr>
            <a:stCxn id="103" idx="3"/>
            <a:endCxn id="109" idx="3"/>
          </p:cNvCxnSpPr>
          <p:nvPr/>
        </p:nvCxnSpPr>
        <p:spPr>
          <a:xfrm rot="10800000">
            <a:off x="6848875" y="1544075"/>
            <a:ext cx="1691100" cy="1011000"/>
          </a:xfrm>
          <a:prstGeom prst="bentConnector3">
            <a:avLst>
              <a:gd fmla="val -14081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11"/>
          <p:cNvSpPr/>
          <p:nvPr/>
        </p:nvSpPr>
        <p:spPr>
          <a:xfrm>
            <a:off x="4925700" y="1268400"/>
            <a:ext cx="1923300" cy="55115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BF3E9"/>
              </a:gs>
              <a:gs pos="100000">
                <a:srgbClr val="7FCCAB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19050">
              <a:srgbClr val="80808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DIAGNOSI</a:t>
            </a:r>
            <a:r>
              <a:rPr b="1" lang="en-US" sz="1800"/>
              <a:t> </a:t>
            </a:r>
            <a:endParaRPr b="1" sz="1800"/>
          </a:p>
        </p:txBody>
      </p:sp>
      <p:cxnSp>
        <p:nvCxnSpPr>
          <p:cNvPr id="110" name="Google Shape;110;p11"/>
          <p:cNvCxnSpPr>
            <a:stCxn id="104" idx="3"/>
            <a:endCxn id="109" idx="3"/>
          </p:cNvCxnSpPr>
          <p:nvPr/>
        </p:nvCxnSpPr>
        <p:spPr>
          <a:xfrm rot="10800000">
            <a:off x="6848875" y="1543975"/>
            <a:ext cx="1691100" cy="2720100"/>
          </a:xfrm>
          <a:prstGeom prst="bentConnector3">
            <a:avLst>
              <a:gd fmla="val -14081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1"/>
          <p:cNvCxnSpPr>
            <a:stCxn id="109" idx="2"/>
            <a:endCxn id="98" idx="0"/>
          </p:cNvCxnSpPr>
          <p:nvPr/>
        </p:nvCxnSpPr>
        <p:spPr>
          <a:xfrm rot="5400000">
            <a:off x="4399800" y="1382000"/>
            <a:ext cx="1050000" cy="19251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1"/>
          <p:cNvSpPr txBox="1"/>
          <p:nvPr/>
        </p:nvSpPr>
        <p:spPr>
          <a:xfrm>
            <a:off x="7106800" y="1192200"/>
            <a:ext cx="16713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portano a una</a:t>
            </a:r>
            <a:endParaRPr/>
          </a:p>
        </p:txBody>
      </p:sp>
      <p:sp>
        <p:nvSpPr>
          <p:cNvPr id="113" name="Google Shape;113;p11"/>
          <p:cNvSpPr txBox="1"/>
          <p:nvPr/>
        </p:nvSpPr>
        <p:spPr>
          <a:xfrm>
            <a:off x="5603550" y="2012425"/>
            <a:ext cx="360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</a:t>
            </a:r>
            <a:endParaRPr/>
          </a:p>
        </p:txBody>
      </p:sp>
      <p:sp>
        <p:nvSpPr>
          <p:cNvPr id="114" name="Google Shape;114;p11"/>
          <p:cNvSpPr/>
          <p:nvPr/>
        </p:nvSpPr>
        <p:spPr>
          <a:xfrm>
            <a:off x="5179550" y="4935575"/>
            <a:ext cx="2181350" cy="887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BF3E9"/>
              </a:gs>
              <a:gs pos="100000">
                <a:srgbClr val="7FCCAB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19050">
              <a:srgbClr val="80808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NON </a:t>
            </a:r>
            <a:r>
              <a:rPr b="1" lang="en-US" sz="1800"/>
              <a:t>INFETTIVA</a:t>
            </a:r>
            <a:endParaRPr b="1"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(CRONICA o DEGENERATIVA</a:t>
            </a:r>
            <a:endParaRPr b="1" sz="1800"/>
          </a:p>
        </p:txBody>
      </p:sp>
      <p:cxnSp>
        <p:nvCxnSpPr>
          <p:cNvPr id="115" name="Google Shape;115;p11"/>
          <p:cNvCxnSpPr>
            <a:stCxn id="98" idx="2"/>
            <a:endCxn id="102" idx="0"/>
          </p:cNvCxnSpPr>
          <p:nvPr/>
        </p:nvCxnSpPr>
        <p:spPr>
          <a:xfrm rot="5400000">
            <a:off x="2635500" y="3608700"/>
            <a:ext cx="947100" cy="17067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1"/>
          <p:cNvCxnSpPr>
            <a:stCxn id="98" idx="2"/>
            <a:endCxn id="114" idx="0"/>
          </p:cNvCxnSpPr>
          <p:nvPr/>
        </p:nvCxnSpPr>
        <p:spPr>
          <a:xfrm flipH="1" rot="-5400000">
            <a:off x="4642800" y="3308100"/>
            <a:ext cx="947100" cy="23079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/>
          <p:nvPr/>
        </p:nvSpPr>
        <p:spPr>
          <a:xfrm>
            <a:off x="297475" y="1574775"/>
            <a:ext cx="8715600" cy="484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Pasteur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primo scienziato ad identificare un agente eziologico (pebrina nei bachi da seta)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Koch</a:t>
            </a:r>
            <a:r>
              <a:rPr lang="en-US" sz="2400"/>
              <a:t>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isola un batterio patogeno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(</a:t>
            </a:r>
            <a:r>
              <a:rPr i="1" lang="en-US" sz="2400"/>
              <a:t>Bacillus anthracis</a:t>
            </a:r>
            <a:r>
              <a:rPr lang="en-US" sz="2400"/>
              <a:t>) e dimostra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sperimentalmente che è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l’agente eziologico.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mette a punto tecniche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utilizzate tutt’ora.</a:t>
            </a:r>
            <a:endParaRPr sz="2400"/>
          </a:p>
        </p:txBody>
      </p:sp>
      <p:sp>
        <p:nvSpPr>
          <p:cNvPr id="127" name="Google Shape;127;p1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3. Eziologia delle malattie infettive: i postulati di Koch</a:t>
            </a:r>
            <a:endParaRPr sz="3200">
              <a:solidFill>
                <a:srgbClr val="FF0000"/>
              </a:solidFill>
            </a:endParaRPr>
          </a:p>
        </p:txBody>
      </p:sp>
      <p:grpSp>
        <p:nvGrpSpPr>
          <p:cNvPr id="128" name="Google Shape;128;p12"/>
          <p:cNvGrpSpPr/>
          <p:nvPr/>
        </p:nvGrpSpPr>
        <p:grpSpPr>
          <a:xfrm>
            <a:off x="5223220" y="2838748"/>
            <a:ext cx="3789914" cy="3675113"/>
            <a:chOff x="4232475" y="1158450"/>
            <a:chExt cx="4693974" cy="4541101"/>
          </a:xfrm>
        </p:grpSpPr>
        <p:pic>
          <p:nvPicPr>
            <p:cNvPr id="129" name="Google Shape;129;p12"/>
            <p:cNvPicPr preferRelativeResize="0"/>
            <p:nvPr/>
          </p:nvPicPr>
          <p:blipFill rotWithShape="1">
            <a:blip r:embed="rId3">
              <a:alphaModFix/>
            </a:blip>
            <a:srcRect b="14074" l="0" r="0" t="0"/>
            <a:stretch/>
          </p:blipFill>
          <p:spPr>
            <a:xfrm>
              <a:off x="4232475" y="1158450"/>
              <a:ext cx="4693974" cy="4541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2"/>
            <p:cNvSpPr txBox="1"/>
            <p:nvPr/>
          </p:nvSpPr>
          <p:spPr>
            <a:xfrm>
              <a:off x="4441950" y="4905520"/>
              <a:ext cx="2315100" cy="6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Robert Koch </a:t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(1843 - 1910)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3. Eziologia delle malattie infettive: i postulati di Koch</a:t>
            </a:r>
            <a:endParaRPr sz="3200">
              <a:solidFill>
                <a:srgbClr val="FF0000"/>
              </a:solidFill>
            </a:endParaRPr>
          </a:p>
        </p:txBody>
      </p:sp>
      <p:grpSp>
        <p:nvGrpSpPr>
          <p:cNvPr id="141" name="Google Shape;141;p13"/>
          <p:cNvGrpSpPr/>
          <p:nvPr/>
        </p:nvGrpSpPr>
        <p:grpSpPr>
          <a:xfrm>
            <a:off x="4803690" y="2057466"/>
            <a:ext cx="4285883" cy="2891811"/>
            <a:chOff x="1331300" y="1954175"/>
            <a:chExt cx="6206927" cy="4166874"/>
          </a:xfrm>
        </p:grpSpPr>
        <p:pic>
          <p:nvPicPr>
            <p:cNvPr id="142" name="Google Shape;142;p13"/>
            <p:cNvPicPr preferRelativeResize="0"/>
            <p:nvPr/>
          </p:nvPicPr>
          <p:blipFill rotWithShape="1">
            <a:blip r:embed="rId3">
              <a:alphaModFix/>
            </a:blip>
            <a:srcRect b="2422" l="0" r="3975" t="11674"/>
            <a:stretch/>
          </p:blipFill>
          <p:spPr>
            <a:xfrm>
              <a:off x="1349575" y="1968650"/>
              <a:ext cx="6188652" cy="4152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3"/>
            <p:cNvSpPr/>
            <p:nvPr/>
          </p:nvSpPr>
          <p:spPr>
            <a:xfrm>
              <a:off x="1331300" y="1954175"/>
              <a:ext cx="578700" cy="289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3"/>
          <p:cNvSpPr txBox="1"/>
          <p:nvPr/>
        </p:nvSpPr>
        <p:spPr>
          <a:xfrm>
            <a:off x="297475" y="1574775"/>
            <a:ext cx="8715600" cy="5038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Requisiti per associare una malattia ad un agente eziologico</a:t>
            </a:r>
            <a:endParaRPr b="1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-US" sz="2000"/>
              <a:t>Lo stesso microrganismo patogeno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deve essere presente in TUTTI i 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casi di una malattia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-US" sz="2000"/>
              <a:t>Il microrganismo deve poter essere 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isolato dall’ospite e coltivato in 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coltura pura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-US" sz="2000"/>
              <a:t>Quando il patogeno è inoculato 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in un animale sano e suscettibile 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alla malattia, nell’animale deve prodursi la stessa malattia.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-US" sz="2000"/>
              <a:t>Lo stesso patogeno deve poter essere isolato nell’animale inoculato e si deve poter dimostrare che si tratta del medesimo microrganismo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Eccezioni: difficoltà di isolamento, esistenza di portatori sani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8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