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1" r:id="rId5"/>
    <p:sldMasterId id="214748365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E349DDC-305F-4A8A-B4DD-2EB9673CFD51}">
  <a:tblStyle styleId="{5E349DDC-305F-4A8A-B4DD-2EB9673CFD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6" name="Google Shape;36;p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7" name="Google Shape;37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" name="Google Shape;38;p1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" name="Google Shape;39;p1:notes"/>
          <p:cNvSpPr txBox="1"/>
          <p:nvPr/>
        </p:nvSpPr>
        <p:spPr>
          <a:xfrm>
            <a:off x="1141412" y="685800"/>
            <a:ext cx="4570412" cy="3427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914400" y="4343400"/>
            <a:ext cx="5014912" cy="41100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343597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cf3985c48_0_2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37" name="Google Shape;137;g6cf3985c48_0_2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38" name="Google Shape;138;g6cf3985c48_0_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9" name="Google Shape;139;g6cf3985c48_0_2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0" name="Google Shape;140;g6cf3985c48_0_2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6cf3985c48_0_2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6cf3985c48_0_2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627b059ee_0_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50" name="Google Shape;150;g7627b059ee_0_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51" name="Google Shape;151;g7627b059ee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2" name="Google Shape;152;g7627b059ee_0_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3" name="Google Shape;153;g7627b059ee_0_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7627b059ee_0_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7627b059ee_0_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cf3985c48_0_67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61" name="Google Shape;161;g6cf3985c48_0_67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62" name="Google Shape;162;g6cf3985c48_0_6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3" name="Google Shape;163;g6cf3985c48_0_67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4" name="Google Shape;164;g6cf3985c48_0_67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6cf3985c48_0_67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6cf3985c48_0_67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cf3985c48_0_4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80" name="Google Shape;180;g6cf3985c48_0_4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81" name="Google Shape;181;g6cf3985c48_0_4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2" name="Google Shape;182;g6cf3985c48_0_4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3" name="Google Shape;183;g6cf3985c48_0_4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6cf3985c48_0_46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6cf3985c48_0_4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cf3985c48_0_13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94" name="Google Shape;194;g6cf3985c48_0_13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95" name="Google Shape;195;g6cf3985c48_0_13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6" name="Google Shape;196;g6cf3985c48_0_13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7" name="Google Shape;197;g6cf3985c48_0_13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6cf3985c48_0_13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6cf3985c48_0_13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cf3985c48_0_15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11" name="Google Shape;211;g6cf3985c48_0_15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12" name="Google Shape;212;g6cf3985c48_0_15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3" name="Google Shape;213;g6cf3985c48_0_15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4" name="Google Shape;214;g6cf3985c48_0_15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6cf3985c48_0_15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6cf3985c48_0_15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627b059ee_0_1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26" name="Google Shape;226;g7627b059ee_0_1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27" name="Google Shape;227;g7627b059ee_0_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8" name="Google Shape;228;g7627b059ee_0_1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9" name="Google Shape;229;g7627b059ee_0_1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7627b059ee_0_1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7627b059ee_0_1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627b059ee_0_2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43" name="Google Shape;243;g7627b059ee_0_2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44" name="Google Shape;244;g7627b059ee_0_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5" name="Google Shape;245;g7627b059ee_0_2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6" name="Google Shape;246;g7627b059ee_0_2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7627b059ee_0_2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7627b059ee_0_2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627b059ee_0_3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58" name="Google Shape;258;g7627b059ee_0_3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59" name="Google Shape;259;g7627b059ee_0_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0" name="Google Shape;260;g7627b059ee_0_3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1" name="Google Shape;261;g7627b059ee_0_3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7627b059ee_0_3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7627b059ee_0_3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cf3985c48_0_21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75" name="Google Shape;275;g6cf3985c48_0_21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76" name="Google Shape;276;g6cf3985c48_0_2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7" name="Google Shape;277;g6cf3985c48_0_21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8" name="Google Shape;278;g6cf3985c48_0_21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6cf3985c48_0_216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6cf3985c48_0_21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7" name="Google Shape;47;p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8" name="Google Shape;48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" name="Google Shape;49;p2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0" name="Google Shape;50;p2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cf3985c48_0_237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90" name="Google Shape;290;g6cf3985c48_0_237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91" name="Google Shape;291;g6cf3985c48_0_23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2" name="Google Shape;292;g6cf3985c48_0_237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3" name="Google Shape;293;g6cf3985c48_0_237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6cf3985c48_0_237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6cf3985c48_0_237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cf3985c48_0_259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08" name="Google Shape;308;g6cf3985c48_0_259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09" name="Google Shape;309;g6cf3985c48_0_25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0" name="Google Shape;310;g6cf3985c48_0_259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1" name="Google Shape;311;g6cf3985c48_0_259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6cf3985c48_0_259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6cf3985c48_0_25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cf3985c48_0_275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22" name="Google Shape;322;g6cf3985c48_0_275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23" name="Google Shape;323;g6cf3985c48_0_27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4" name="Google Shape;324;g6cf3985c48_0_275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5" name="Google Shape;325;g6cf3985c48_0_275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6cf3985c48_0_275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6cf3985c48_0_27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7627b059ee_0_4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38" name="Google Shape;338;g7627b059ee_0_4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39" name="Google Shape;339;g7627b059ee_0_4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0" name="Google Shape;340;g7627b059ee_0_4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1" name="Google Shape;341;g7627b059ee_0_4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7627b059ee_0_4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7627b059ee_0_4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cf3985c48_0_295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55" name="Google Shape;355;g6cf3985c48_0_295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56" name="Google Shape;356;g6cf3985c48_0_29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7" name="Google Shape;357;g6cf3985c48_0_295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8" name="Google Shape;358;g6cf3985c48_0_295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6cf3985c48_0_295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6cf3985c48_0_29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cf3985c48_0_31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69" name="Google Shape;369;g6cf3985c48_0_31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70" name="Google Shape;370;g6cf3985c48_0_3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1" name="Google Shape;371;g6cf3985c48_0_31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2" name="Google Shape;372;g6cf3985c48_0_31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6cf3985c48_0_316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6cf3985c48_0_31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cf3985c48_0_33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81" name="Google Shape;381;g6cf3985c48_0_33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82" name="Google Shape;382;g6cf3985c48_0_3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3" name="Google Shape;383;g6cf3985c48_0_33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4" name="Google Shape;384;g6cf3985c48_0_33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6cf3985c48_0_33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6cf3985c48_0_33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cf3985c48_0_34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92" name="Google Shape;392;g6cf3985c48_0_34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93" name="Google Shape;393;g6cf3985c48_0_34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4" name="Google Shape;394;g6cf3985c48_0_34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5" name="Google Shape;395;g6cf3985c48_0_34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6cf3985c48_0_346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6cf3985c48_0_34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cf3985c48_0_35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03" name="Google Shape;403;g6cf3985c48_0_35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04" name="Google Shape;404;g6cf3985c48_0_35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5" name="Google Shape;405;g6cf3985c48_0_35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6" name="Google Shape;406;g6cf3985c48_0_35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6cf3985c48_0_356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6cf3985c48_0_35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627b059ee_0_53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14" name="Google Shape;414;g7627b059ee_0_53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15" name="Google Shape;415;g7627b059ee_0_5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6" name="Google Shape;416;g7627b059ee_0_53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7" name="Google Shape;417;g7627b059ee_0_53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7627b059ee_0_53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7627b059ee_0_53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8" name="Google Shape;58;p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9" name="Google Shape;59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0" name="Google Shape;60;p3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1" name="Google Shape;61;p3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6cf3985c48_0_369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27" name="Google Shape;427;g6cf3985c48_0_369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28" name="Google Shape;428;g6cf3985c48_0_36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9" name="Google Shape;429;g6cf3985c48_0_369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0" name="Google Shape;430;g6cf3985c48_0_369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6cf3985c48_0_369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6cf3985c48_0_36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7627b059ee_0_64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40" name="Google Shape;440;g7627b059ee_0_64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41" name="Google Shape;441;g7627b059ee_0_6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2" name="Google Shape;442;g7627b059ee_0_64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3" name="Google Shape;443;g7627b059ee_0_64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7627b059ee_0_64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7627b059ee_0_64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7627b059ee_0_74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51" name="Google Shape;451;g7627b059ee_0_74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52" name="Google Shape;452;g7627b059ee_0_7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3" name="Google Shape;453;g7627b059ee_0_74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4" name="Google Shape;454;g7627b059ee_0_74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7627b059ee_0_74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7627b059ee_0_74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6177a4439_0_15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6177a4439_0_15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76177a4439_0_158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627b059ee_0_9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627b059ee_0_95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7627b059ee_0_95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6177a4439_0_14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6177a4439_0_14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76177a4439_0_148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627b059ee_0_179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96" name="Google Shape;96;g7627b059ee_0_179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97" name="Google Shape;97;g7627b059ee_0_17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8" name="Google Shape;98;g7627b059ee_0_179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9" name="Google Shape;99;g7627b059ee_0_179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7627b059ee_0_179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7627b059ee_0_17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6177a4439_0_9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07" name="Google Shape;107;g76177a4439_0_9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08" name="Google Shape;108;g76177a4439_0_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9" name="Google Shape;109;g76177a4439_0_9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0" name="Google Shape;110;g76177a4439_0_9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76177a4439_0_9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76177a4439_0_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cf3985c48_0_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25" name="Google Shape;125;g6cf3985c48_0_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26" name="Google Shape;126;g6cf3985c48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7" name="Google Shape;127;g6cf3985c48_0_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8" name="Google Shape;128;g6cf3985c48_0_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6cf3985c48_0_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6cf3985c48_0_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o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0" y="6621462"/>
            <a:ext cx="9144000" cy="23653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LOGO" id="20" name="Google Shape;20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21600" y="6623050"/>
            <a:ext cx="1435100" cy="24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3598862" y="6626225"/>
            <a:ext cx="203993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2862" y="6621462"/>
            <a:ext cx="4611687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Fabio Fanti, </a:t>
            </a:r>
            <a:r>
              <a:rPr b="0" i="1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Biologia, Microbiologia e tecniche di controllo sanitario</a:t>
            </a: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© Zanichelli editore 2019</a:t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/>
        </p:nvSpPr>
        <p:spPr>
          <a:xfrm>
            <a:off x="6556375" y="6246812"/>
            <a:ext cx="2122487" cy="465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162" y="2546350"/>
            <a:ext cx="6553200" cy="131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3. Agenti fisici e crescita microbica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323850" y="1192200"/>
            <a:ext cx="8637600" cy="53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Filtrazione</a:t>
            </a:r>
            <a:endParaRPr sz="2400"/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22600"/>
            <a:ext cx="4611027" cy="483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827" y="1875000"/>
            <a:ext cx="4075773" cy="4054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/>
        </p:nvSpPr>
        <p:spPr>
          <a:xfrm>
            <a:off x="297475" y="1193775"/>
            <a:ext cx="8715600" cy="484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Criteri per la scelta corretta del disinfettante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Natura del materiale da trattare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Microrganismo su cui si intende agire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Concentrazione del disinfettante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Condizioni ambientali (pH, T, sostanze organiche presenti)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Tempi di contatto con il disinfettante</a:t>
            </a:r>
            <a:endParaRPr sz="2400"/>
          </a:p>
        </p:txBody>
      </p:sp>
      <p:sp>
        <p:nvSpPr>
          <p:cNvPr id="158" name="Google Shape;158;p1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</a:t>
            </a:r>
            <a:r>
              <a:rPr lang="en-US" sz="3200">
                <a:solidFill>
                  <a:srgbClr val="FF0000"/>
                </a:solidFill>
              </a:rPr>
              <a:t>. Agenti chimici antimicrobici</a:t>
            </a:r>
            <a:endParaRPr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4. Agenti chimici antimicrobici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169" name="Google Shape;169;p17"/>
          <p:cNvPicPr preferRelativeResize="0"/>
          <p:nvPr/>
        </p:nvPicPr>
        <p:blipFill rotWithShape="1">
          <a:blip r:embed="rId3">
            <a:alphaModFix/>
          </a:blip>
          <a:srcRect b="48871" l="39411" r="42544" t="33771"/>
          <a:stretch/>
        </p:blipFill>
        <p:spPr>
          <a:xfrm>
            <a:off x="2197638" y="5287638"/>
            <a:ext cx="1802751" cy="123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323850" y="1192200"/>
            <a:ext cx="86376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Alcoli, composti fenolici</a:t>
            </a:r>
            <a:endParaRPr sz="2400"/>
          </a:p>
        </p:txBody>
      </p:sp>
      <p:pic>
        <p:nvPicPr>
          <p:cNvPr id="171" name="Google Shape;171;p17"/>
          <p:cNvPicPr preferRelativeResize="0"/>
          <p:nvPr/>
        </p:nvPicPr>
        <p:blipFill rotWithShape="1">
          <a:blip r:embed="rId3">
            <a:alphaModFix/>
          </a:blip>
          <a:srcRect b="48870" l="0" r="81955" t="38687"/>
          <a:stretch/>
        </p:blipFill>
        <p:spPr>
          <a:xfrm>
            <a:off x="323850" y="4461063"/>
            <a:ext cx="1802747" cy="8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 rotWithShape="1">
          <a:blip r:embed="rId3">
            <a:alphaModFix/>
          </a:blip>
          <a:srcRect b="68115" l="39412" r="36206" t="2956"/>
          <a:stretch/>
        </p:blipFill>
        <p:spPr>
          <a:xfrm>
            <a:off x="6122475" y="4755725"/>
            <a:ext cx="2191958" cy="185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 rotWithShape="1">
          <a:blip r:embed="rId3">
            <a:alphaModFix/>
          </a:blip>
          <a:srcRect b="69176" l="0" r="87779" t="6672"/>
          <a:stretch/>
        </p:blipFill>
        <p:spPr>
          <a:xfrm>
            <a:off x="4669000" y="4234850"/>
            <a:ext cx="1247849" cy="17606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17"/>
          <p:cNvGrpSpPr/>
          <p:nvPr/>
        </p:nvGrpSpPr>
        <p:grpSpPr>
          <a:xfrm>
            <a:off x="255719" y="1798800"/>
            <a:ext cx="8773855" cy="2242500"/>
            <a:chOff x="255719" y="1798800"/>
            <a:chExt cx="8773855" cy="2242500"/>
          </a:xfrm>
        </p:grpSpPr>
        <p:pic>
          <p:nvPicPr>
            <p:cNvPr id="175" name="Google Shape;175;p17"/>
            <p:cNvPicPr preferRelativeResize="0"/>
            <p:nvPr/>
          </p:nvPicPr>
          <p:blipFill rotWithShape="1">
            <a:blip r:embed="rId4">
              <a:alphaModFix/>
            </a:blip>
            <a:srcRect b="0" l="248" r="397" t="4507"/>
            <a:stretch/>
          </p:blipFill>
          <p:spPr>
            <a:xfrm>
              <a:off x="255725" y="2146900"/>
              <a:ext cx="8736901" cy="83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7"/>
            <p:cNvPicPr preferRelativeResize="0"/>
            <p:nvPr/>
          </p:nvPicPr>
          <p:blipFill rotWithShape="1">
            <a:blip r:embed="rId5">
              <a:alphaModFix/>
            </a:blip>
            <a:srcRect b="0" l="299" r="-79" t="0"/>
            <a:stretch/>
          </p:blipFill>
          <p:spPr>
            <a:xfrm>
              <a:off x="255719" y="1798800"/>
              <a:ext cx="8773849" cy="37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17"/>
            <p:cNvPicPr preferRelativeResize="0"/>
            <p:nvPr/>
          </p:nvPicPr>
          <p:blipFill rotWithShape="1">
            <a:blip r:embed="rId6">
              <a:alphaModFix/>
            </a:blip>
            <a:srcRect b="77228" l="209" r="0" t="566"/>
            <a:stretch/>
          </p:blipFill>
          <p:spPr>
            <a:xfrm>
              <a:off x="255725" y="2986400"/>
              <a:ext cx="8773849" cy="1054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4. Agenti chimici antimicrobici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323850" y="1192200"/>
            <a:ext cx="8637600" cy="53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Alogeni </a:t>
            </a:r>
            <a:endParaRPr sz="2400"/>
          </a:p>
        </p:txBody>
      </p:sp>
      <p:grpSp>
        <p:nvGrpSpPr>
          <p:cNvPr id="189" name="Google Shape;189;p18"/>
          <p:cNvGrpSpPr/>
          <p:nvPr/>
        </p:nvGrpSpPr>
        <p:grpSpPr>
          <a:xfrm>
            <a:off x="172425" y="1982088"/>
            <a:ext cx="8786493" cy="3205213"/>
            <a:chOff x="172425" y="1982088"/>
            <a:chExt cx="8786493" cy="3205213"/>
          </a:xfrm>
        </p:grpSpPr>
        <p:pic>
          <p:nvPicPr>
            <p:cNvPr id="190" name="Google Shape;190;p18"/>
            <p:cNvPicPr preferRelativeResize="0"/>
            <p:nvPr/>
          </p:nvPicPr>
          <p:blipFill rotWithShape="1">
            <a:blip r:embed="rId3">
              <a:alphaModFix/>
            </a:blip>
            <a:srcRect b="0" l="0" r="0" t="7570"/>
            <a:stretch/>
          </p:blipFill>
          <p:spPr>
            <a:xfrm>
              <a:off x="172425" y="2349155"/>
              <a:ext cx="8773849" cy="28381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8"/>
            <p:cNvPicPr preferRelativeResize="0"/>
            <p:nvPr/>
          </p:nvPicPr>
          <p:blipFill rotWithShape="1">
            <a:blip r:embed="rId4">
              <a:alphaModFix/>
            </a:blip>
            <a:srcRect b="0" l="299" r="-79" t="0"/>
            <a:stretch/>
          </p:blipFill>
          <p:spPr>
            <a:xfrm>
              <a:off x="185069" y="1982088"/>
              <a:ext cx="8773849" cy="375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4. Agenti chimici antimicrobici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323850" y="1192200"/>
            <a:ext cx="8637600" cy="53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Tensioattivi, aldeidi</a:t>
            </a:r>
            <a:r>
              <a:rPr b="1" lang="en-US" sz="2400"/>
              <a:t> </a:t>
            </a:r>
            <a:endParaRPr sz="2400"/>
          </a:p>
        </p:txBody>
      </p:sp>
      <p:grpSp>
        <p:nvGrpSpPr>
          <p:cNvPr id="203" name="Google Shape;203;p19"/>
          <p:cNvGrpSpPr/>
          <p:nvPr/>
        </p:nvGrpSpPr>
        <p:grpSpPr>
          <a:xfrm>
            <a:off x="185069" y="1696913"/>
            <a:ext cx="8773855" cy="3134024"/>
            <a:chOff x="185069" y="1982088"/>
            <a:chExt cx="8773855" cy="3134024"/>
          </a:xfrm>
        </p:grpSpPr>
        <p:pic>
          <p:nvPicPr>
            <p:cNvPr id="204" name="Google Shape;204;p19"/>
            <p:cNvPicPr preferRelativeResize="0"/>
            <p:nvPr/>
          </p:nvPicPr>
          <p:blipFill rotWithShape="1">
            <a:blip r:embed="rId3">
              <a:alphaModFix/>
            </a:blip>
            <a:srcRect b="0" l="299" r="-79" t="0"/>
            <a:stretch/>
          </p:blipFill>
          <p:spPr>
            <a:xfrm>
              <a:off x="185069" y="1982088"/>
              <a:ext cx="8773849" cy="37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9"/>
            <p:cNvPicPr preferRelativeResize="0"/>
            <p:nvPr/>
          </p:nvPicPr>
          <p:blipFill rotWithShape="1">
            <a:blip r:embed="rId4">
              <a:alphaModFix/>
            </a:blip>
            <a:srcRect b="19141" l="0" r="0" t="22661"/>
            <a:stretch/>
          </p:blipFill>
          <p:spPr>
            <a:xfrm>
              <a:off x="185075" y="2351225"/>
              <a:ext cx="8773849" cy="27648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" name="Google Shape;206;p19"/>
          <p:cNvPicPr preferRelativeResize="0"/>
          <p:nvPr/>
        </p:nvPicPr>
        <p:blipFill rotWithShape="1">
          <a:blip r:embed="rId5">
            <a:alphaModFix/>
          </a:blip>
          <a:srcRect b="0" l="32853" r="32527" t="75783"/>
          <a:stretch/>
        </p:blipFill>
        <p:spPr>
          <a:xfrm>
            <a:off x="185075" y="5079350"/>
            <a:ext cx="3145851" cy="157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/>
          <p:cNvPicPr preferRelativeResize="0"/>
          <p:nvPr/>
        </p:nvPicPr>
        <p:blipFill rotWithShape="1">
          <a:blip r:embed="rId5">
            <a:alphaModFix/>
          </a:blip>
          <a:srcRect b="25397" l="-587" r="85753" t="55500"/>
          <a:stretch/>
        </p:blipFill>
        <p:spPr>
          <a:xfrm>
            <a:off x="3190275" y="5259450"/>
            <a:ext cx="1513010" cy="13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9"/>
          <p:cNvPicPr preferRelativeResize="0"/>
          <p:nvPr/>
        </p:nvPicPr>
        <p:blipFill rotWithShape="1">
          <a:blip r:embed="rId5">
            <a:alphaModFix/>
          </a:blip>
          <a:srcRect b="26705" l="31523" r="29442" t="55699"/>
          <a:stretch/>
        </p:blipFill>
        <p:spPr>
          <a:xfrm>
            <a:off x="4980125" y="5259450"/>
            <a:ext cx="3981325" cy="12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4. Agenti chimici antimicrobici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323850" y="1192200"/>
            <a:ext cx="8637600" cy="53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Sterilizzanti gassosi, metalli pesanti, ossidanti</a:t>
            </a:r>
            <a:r>
              <a:rPr b="1" lang="en-US" sz="2400"/>
              <a:t> </a:t>
            </a:r>
            <a:endParaRPr sz="2400"/>
          </a:p>
        </p:txBody>
      </p:sp>
      <p:grpSp>
        <p:nvGrpSpPr>
          <p:cNvPr id="220" name="Google Shape;220;p20"/>
          <p:cNvGrpSpPr/>
          <p:nvPr/>
        </p:nvGrpSpPr>
        <p:grpSpPr>
          <a:xfrm>
            <a:off x="185069" y="1696913"/>
            <a:ext cx="8773855" cy="1226588"/>
            <a:chOff x="185069" y="1982088"/>
            <a:chExt cx="8773855" cy="1226588"/>
          </a:xfrm>
        </p:grpSpPr>
        <p:pic>
          <p:nvPicPr>
            <p:cNvPr id="221" name="Google Shape;221;p20"/>
            <p:cNvPicPr preferRelativeResize="0"/>
            <p:nvPr/>
          </p:nvPicPr>
          <p:blipFill rotWithShape="1">
            <a:blip r:embed="rId3">
              <a:alphaModFix/>
            </a:blip>
            <a:srcRect b="0" l="299" r="-79" t="0"/>
            <a:stretch/>
          </p:blipFill>
          <p:spPr>
            <a:xfrm>
              <a:off x="185069" y="1982088"/>
              <a:ext cx="8773849" cy="37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0"/>
            <p:cNvPicPr preferRelativeResize="0"/>
            <p:nvPr/>
          </p:nvPicPr>
          <p:blipFill rotWithShape="1">
            <a:blip r:embed="rId4">
              <a:alphaModFix/>
            </a:blip>
            <a:srcRect b="0" l="0" r="0" t="81611"/>
            <a:stretch/>
          </p:blipFill>
          <p:spPr>
            <a:xfrm>
              <a:off x="185075" y="2335063"/>
              <a:ext cx="8773849" cy="8736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3" name="Google Shape;223;p20"/>
          <p:cNvPicPr preferRelativeResize="0"/>
          <p:nvPr/>
        </p:nvPicPr>
        <p:blipFill rotWithShape="1">
          <a:blip r:embed="rId5">
            <a:alphaModFix/>
          </a:blip>
          <a:srcRect b="0" l="0" r="0" t="1603"/>
          <a:stretch/>
        </p:blipFill>
        <p:spPr>
          <a:xfrm>
            <a:off x="185075" y="2922500"/>
            <a:ext cx="8773849" cy="26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/>
          <p:nvPr/>
        </p:nvSpPr>
        <p:spPr>
          <a:xfrm>
            <a:off x="297475" y="1268400"/>
            <a:ext cx="87156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Utilizzati per prevenire lo sviluppo dei microrganismi e le conseguenti alterazioni microbiche</a:t>
            </a:r>
            <a:endParaRPr sz="2400"/>
          </a:p>
        </p:txBody>
      </p:sp>
      <p:sp>
        <p:nvSpPr>
          <p:cNvPr id="234" name="Google Shape;234;p2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5. I conservanti per le preparazioni alimentari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196175" y="2376250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Sostanze antimicrobiche</a:t>
            </a:r>
            <a:endParaRPr b="1" sz="2400"/>
          </a:p>
        </p:txBody>
      </p:sp>
      <p:sp>
        <p:nvSpPr>
          <p:cNvPr id="236" name="Google Shape;236;p21"/>
          <p:cNvSpPr/>
          <p:nvPr/>
        </p:nvSpPr>
        <p:spPr>
          <a:xfrm>
            <a:off x="3192088" y="2376250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Conservanti secondari</a:t>
            </a:r>
            <a:endParaRPr b="1" sz="2400"/>
          </a:p>
        </p:txBody>
      </p:sp>
      <p:sp>
        <p:nvSpPr>
          <p:cNvPr id="237" name="Google Shape;237;p21"/>
          <p:cNvSpPr/>
          <p:nvPr/>
        </p:nvSpPr>
        <p:spPr>
          <a:xfrm>
            <a:off x="6188000" y="2376250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Antiossidanti</a:t>
            </a:r>
            <a:endParaRPr b="1" sz="2400"/>
          </a:p>
        </p:txBody>
      </p:sp>
      <p:sp>
        <p:nvSpPr>
          <p:cNvPr id="238" name="Google Shape;238;p21"/>
          <p:cNvSpPr txBox="1"/>
          <p:nvPr/>
        </p:nvSpPr>
        <p:spPr>
          <a:xfrm>
            <a:off x="196175" y="3661825"/>
            <a:ext cx="2922600" cy="27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17145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Anidride solforosa</a:t>
            </a:r>
            <a:r>
              <a:rPr lang="en-US"/>
              <a:t> (E220), </a:t>
            </a:r>
            <a:r>
              <a:rPr lang="en-US"/>
              <a:t>industria enologica</a:t>
            </a:r>
            <a:endParaRPr/>
          </a:p>
          <a:p>
            <a:pPr indent="-260350" lvl="0" marL="17145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Acido sorbico</a:t>
            </a:r>
            <a:r>
              <a:rPr lang="en-US"/>
              <a:t> (E200) e </a:t>
            </a:r>
            <a:r>
              <a:rPr b="1" lang="en-US"/>
              <a:t>sorbato di potassio</a:t>
            </a:r>
            <a:r>
              <a:rPr lang="en-US"/>
              <a:t> (E202), antimuffa</a:t>
            </a:r>
            <a:endParaRPr/>
          </a:p>
          <a:p>
            <a:pPr indent="-260350" lvl="0" marL="17145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Acido benzoico</a:t>
            </a:r>
            <a:r>
              <a:rPr lang="en-US"/>
              <a:t> (E210), </a:t>
            </a:r>
            <a:r>
              <a:rPr lang="en-US">
                <a:solidFill>
                  <a:schemeClr val="dk1"/>
                </a:solidFill>
              </a:rPr>
              <a:t>fungicida e battericida </a:t>
            </a:r>
            <a:r>
              <a:rPr lang="en-US"/>
              <a:t>nelle bibite analcoliche</a:t>
            </a:r>
            <a:endParaRPr/>
          </a:p>
          <a:p>
            <a:pPr indent="-260350" lvl="0" marL="17145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Difenile</a:t>
            </a:r>
            <a:r>
              <a:rPr lang="en-US"/>
              <a:t> (E230), antimuffa.</a:t>
            </a:r>
            <a:endParaRPr/>
          </a:p>
          <a:p>
            <a:pPr indent="-260350" lvl="0" marL="17145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Nisina</a:t>
            </a:r>
            <a:r>
              <a:rPr lang="en-US"/>
              <a:t> (E234) antifungino</a:t>
            </a:r>
            <a:endParaRPr/>
          </a:p>
          <a:p>
            <a:pPr indent="-260350" lvl="0" marL="17145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Pimaricina</a:t>
            </a:r>
            <a:r>
              <a:rPr lang="en-US"/>
              <a:t>, o natamicina (E235), antifungino </a:t>
            </a:r>
            <a:endParaRPr/>
          </a:p>
        </p:txBody>
      </p:sp>
      <p:sp>
        <p:nvSpPr>
          <p:cNvPr id="239" name="Google Shape;239;p21"/>
          <p:cNvSpPr txBox="1"/>
          <p:nvPr/>
        </p:nvSpPr>
        <p:spPr>
          <a:xfrm>
            <a:off x="3115900" y="3661825"/>
            <a:ext cx="2922600" cy="28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</a:t>
            </a:r>
            <a:r>
              <a:rPr b="1" lang="en-US"/>
              <a:t>cido propionico </a:t>
            </a:r>
            <a:r>
              <a:rPr lang="en-US"/>
              <a:t>(E280), antimuffa e antibatterico.</a:t>
            </a:r>
            <a:endParaRPr/>
          </a:p>
          <a:p>
            <a:pPr indent="-2603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Propionato di calcio</a:t>
            </a:r>
            <a:r>
              <a:rPr lang="en-US"/>
              <a:t>, antimuffa e antibatterico</a:t>
            </a:r>
            <a:endParaRPr/>
          </a:p>
          <a:p>
            <a:pPr indent="-2603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Sodio nitrato</a:t>
            </a:r>
            <a:r>
              <a:rPr lang="en-US"/>
              <a:t> (E250) e </a:t>
            </a:r>
            <a:r>
              <a:rPr b="1" lang="en-US"/>
              <a:t>sodio nitrito</a:t>
            </a:r>
            <a:r>
              <a:rPr lang="en-US"/>
              <a:t> (E251), impediscono la germinazione delle spore di Clostridium botulinum.</a:t>
            </a:r>
            <a:endParaRPr/>
          </a:p>
          <a:p>
            <a:pPr indent="-2603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Diossido di carbonio</a:t>
            </a:r>
            <a:r>
              <a:rPr lang="en-US"/>
              <a:t> (CO</a:t>
            </a:r>
            <a:r>
              <a:rPr baseline="-25000" lang="en-US"/>
              <a:t>2</a:t>
            </a:r>
            <a:r>
              <a:rPr lang="en-US"/>
              <a:t>), blanda azione antimicrobica.</a:t>
            </a:r>
            <a:endParaRPr/>
          </a:p>
          <a:p>
            <a:pPr indent="-2603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Acido lattico</a:t>
            </a:r>
            <a:r>
              <a:rPr lang="en-US"/>
              <a:t> (E270) addizionato a latticini, a paste per il pane, a conserve vegetali.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"/>
          <p:cNvSpPr txBox="1"/>
          <p:nvPr/>
        </p:nvSpPr>
        <p:spPr>
          <a:xfrm>
            <a:off x="6188000" y="3733775"/>
            <a:ext cx="28251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B</a:t>
            </a:r>
            <a:r>
              <a:rPr b="1" lang="en-US"/>
              <a:t>utilidrossianisolo</a:t>
            </a:r>
            <a:r>
              <a:rPr lang="en-US"/>
              <a:t> (E320), antiossidante</a:t>
            </a:r>
            <a:endParaRPr/>
          </a:p>
          <a:p>
            <a:pPr indent="-2603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Acidi citrico</a:t>
            </a:r>
            <a:r>
              <a:rPr lang="en-US"/>
              <a:t> (E330) e </a:t>
            </a:r>
            <a:r>
              <a:rPr b="1" lang="en-US"/>
              <a:t>tartarico</a:t>
            </a:r>
            <a:r>
              <a:rPr lang="en-US"/>
              <a:t> (E334) , addizionati a bevande e prodotti da forno.</a:t>
            </a:r>
            <a:endParaRPr/>
          </a:p>
          <a:p>
            <a:pPr indent="-2603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Lecitina</a:t>
            </a:r>
            <a:r>
              <a:rPr lang="en-US"/>
              <a:t> (E322), antiossidante ed emulsionante.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 txBox="1"/>
          <p:nvPr/>
        </p:nvSpPr>
        <p:spPr>
          <a:xfrm>
            <a:off x="4927000" y="2078600"/>
            <a:ext cx="3959100" cy="145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prodotti naturalmente da microrganismi (es.: penicillina, streptomicina</a:t>
            </a:r>
            <a:endParaRPr sz="2200"/>
          </a:p>
        </p:txBody>
      </p:sp>
      <p:sp>
        <p:nvSpPr>
          <p:cNvPr id="251" name="Google Shape;251;p2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6. Farmaci antimicrobici: </a:t>
            </a:r>
            <a:endParaRPr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    chemioterapici 			e 			 antibiotici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52" name="Google Shape;252;p22"/>
          <p:cNvSpPr txBox="1"/>
          <p:nvPr/>
        </p:nvSpPr>
        <p:spPr>
          <a:xfrm>
            <a:off x="323850" y="2078600"/>
            <a:ext cx="3959100" cy="145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ottenuti per sintesi </a:t>
            </a:r>
            <a:endParaRPr sz="2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(es.: sulfamidici, chinoloni)</a:t>
            </a:r>
            <a:endParaRPr sz="2200"/>
          </a:p>
        </p:txBody>
      </p:sp>
      <p:sp>
        <p:nvSpPr>
          <p:cNvPr id="253" name="Google Shape;253;p22"/>
          <p:cNvSpPr/>
          <p:nvPr/>
        </p:nvSpPr>
        <p:spPr>
          <a:xfrm>
            <a:off x="323850" y="1191200"/>
            <a:ext cx="3959100" cy="88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2"/>
          <p:cNvSpPr/>
          <p:nvPr/>
        </p:nvSpPr>
        <p:spPr>
          <a:xfrm>
            <a:off x="4948375" y="1191200"/>
            <a:ext cx="3882000" cy="88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2"/>
          <p:cNvSpPr txBox="1"/>
          <p:nvPr/>
        </p:nvSpPr>
        <p:spPr>
          <a:xfrm>
            <a:off x="0" y="3384800"/>
            <a:ext cx="9067500" cy="3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Si distinguono: </a:t>
            </a:r>
            <a:r>
              <a:rPr lang="en-US" sz="2200"/>
              <a:t>antibatterici (batteriostatici o battericidi), antimicotici, antiprotozoari, antielmintici, antivirali.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Sono caratterizzati da </a:t>
            </a:r>
            <a:r>
              <a:rPr b="1" lang="en-US" sz="2200"/>
              <a:t>tossicità selettiva</a:t>
            </a:r>
            <a:r>
              <a:rPr lang="en-US" sz="2200"/>
              <a:t>: danneggiano i microrganismi senza alterare le strutture dell’ospite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Possono avere </a:t>
            </a:r>
            <a:r>
              <a:rPr b="1" lang="en-US" sz="2200"/>
              <a:t>spettro d’azione limitato</a:t>
            </a:r>
            <a:r>
              <a:rPr lang="en-US" sz="2200"/>
              <a:t> o essere </a:t>
            </a:r>
            <a:r>
              <a:rPr b="1" lang="en-US" sz="2200"/>
              <a:t>ad ampio spettro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Attraverso un </a:t>
            </a:r>
            <a:r>
              <a:rPr b="1" lang="en-US" sz="2200"/>
              <a:t>antibiogramma</a:t>
            </a:r>
            <a:r>
              <a:rPr lang="en-US" sz="2200"/>
              <a:t> è possibile verificare in vitro l’efficacia degli antibiotici.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7. Chemioterapici antibatterici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66" name="Google Shape;266;p23"/>
          <p:cNvSpPr/>
          <p:nvPr/>
        </p:nvSpPr>
        <p:spPr>
          <a:xfrm>
            <a:off x="382950" y="1878000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Sulfamidici</a:t>
            </a:r>
            <a:endParaRPr b="1" sz="2400"/>
          </a:p>
        </p:txBody>
      </p:sp>
      <p:sp>
        <p:nvSpPr>
          <p:cNvPr id="267" name="Google Shape;267;p23"/>
          <p:cNvSpPr/>
          <p:nvPr/>
        </p:nvSpPr>
        <p:spPr>
          <a:xfrm>
            <a:off x="382950" y="3302325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Acido para - aminosalicilico</a:t>
            </a:r>
            <a:endParaRPr b="1" sz="2400"/>
          </a:p>
        </p:txBody>
      </p:sp>
      <p:sp>
        <p:nvSpPr>
          <p:cNvPr id="268" name="Google Shape;268;p23"/>
          <p:cNvSpPr/>
          <p:nvPr/>
        </p:nvSpPr>
        <p:spPr>
          <a:xfrm>
            <a:off x="3231575" y="1268400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Isoniazide</a:t>
            </a:r>
            <a:endParaRPr b="1" sz="2400"/>
          </a:p>
        </p:txBody>
      </p:sp>
      <p:sp>
        <p:nvSpPr>
          <p:cNvPr id="269" name="Google Shape;269;p23"/>
          <p:cNvSpPr/>
          <p:nvPr/>
        </p:nvSpPr>
        <p:spPr>
          <a:xfrm>
            <a:off x="3250800" y="2692725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Etambutolo</a:t>
            </a:r>
            <a:endParaRPr b="1" sz="2400"/>
          </a:p>
        </p:txBody>
      </p:sp>
      <p:sp>
        <p:nvSpPr>
          <p:cNvPr id="270" name="Google Shape;270;p23"/>
          <p:cNvSpPr/>
          <p:nvPr/>
        </p:nvSpPr>
        <p:spPr>
          <a:xfrm>
            <a:off x="6118650" y="1878000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Chinoloni</a:t>
            </a:r>
            <a:endParaRPr b="1" sz="2400"/>
          </a:p>
        </p:txBody>
      </p:sp>
      <p:sp>
        <p:nvSpPr>
          <p:cNvPr id="271" name="Google Shape;271;p23"/>
          <p:cNvSpPr/>
          <p:nvPr/>
        </p:nvSpPr>
        <p:spPr>
          <a:xfrm>
            <a:off x="6157100" y="3302325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Nitrofurani</a:t>
            </a:r>
            <a:endParaRPr b="1" sz="2400"/>
          </a:p>
        </p:txBody>
      </p:sp>
      <p:sp>
        <p:nvSpPr>
          <p:cNvPr id="272" name="Google Shape;272;p23"/>
          <p:cNvSpPr/>
          <p:nvPr/>
        </p:nvSpPr>
        <p:spPr>
          <a:xfrm>
            <a:off x="3250800" y="4117050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Niroimidazoli</a:t>
            </a:r>
            <a:endParaRPr b="1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7. Chemioterapici antibatterici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323850" y="1268400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Sulfamidici</a:t>
            </a:r>
            <a:endParaRPr b="1" sz="2400"/>
          </a:p>
        </p:txBody>
      </p:sp>
      <p:sp>
        <p:nvSpPr>
          <p:cNvPr id="284" name="Google Shape;284;p24"/>
          <p:cNvSpPr txBox="1"/>
          <p:nvPr/>
        </p:nvSpPr>
        <p:spPr>
          <a:xfrm>
            <a:off x="3180000" y="1268400"/>
            <a:ext cx="56376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Farmaci batteriostatici che agiscono come antimetaboliti, per analogia di struttura.</a:t>
            </a:r>
            <a:endParaRPr sz="2400"/>
          </a:p>
        </p:txBody>
      </p:sp>
      <p:pic>
        <p:nvPicPr>
          <p:cNvPr id="285" name="Google Shape;2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825" y="2571650"/>
            <a:ext cx="6634723" cy="408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2550" y="2819830"/>
            <a:ext cx="1978025" cy="83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2554" y="5210846"/>
            <a:ext cx="1978021" cy="8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/>
        </p:nvSpPr>
        <p:spPr>
          <a:xfrm>
            <a:off x="323850" y="1466850"/>
            <a:ext cx="8820150" cy="205898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Biologia, microbiologia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 tecniche di controllo sanitario</a:t>
            </a:r>
            <a:endParaRPr/>
          </a:p>
        </p:txBody>
      </p:sp>
      <p:sp>
        <p:nvSpPr>
          <p:cNvPr id="55" name="Google Shape;55;p7"/>
          <p:cNvSpPr txBox="1"/>
          <p:nvPr/>
        </p:nvSpPr>
        <p:spPr>
          <a:xfrm>
            <a:off x="323850" y="908050"/>
            <a:ext cx="8135937" cy="723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Fabio Fanti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7. Chemioterapici antibatterici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98" name="Google Shape;298;p25"/>
          <p:cNvSpPr txBox="1"/>
          <p:nvPr/>
        </p:nvSpPr>
        <p:spPr>
          <a:xfrm>
            <a:off x="3180000" y="1268400"/>
            <a:ext cx="35121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Derivato dell’acido benzoico, agisce come antimetabolita del PABA</a:t>
            </a:r>
            <a:endParaRPr sz="2400"/>
          </a:p>
        </p:txBody>
      </p:sp>
      <p:sp>
        <p:nvSpPr>
          <p:cNvPr id="299" name="Google Shape;299;p25"/>
          <p:cNvSpPr/>
          <p:nvPr/>
        </p:nvSpPr>
        <p:spPr>
          <a:xfrm>
            <a:off x="323850" y="1268400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Acido para - aminosalicilico</a:t>
            </a:r>
            <a:endParaRPr b="1" sz="2400"/>
          </a:p>
        </p:txBody>
      </p:sp>
      <p:pic>
        <p:nvPicPr>
          <p:cNvPr id="300" name="Google Shape;3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850" y="1129609"/>
            <a:ext cx="2085600" cy="134119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5"/>
          <p:cNvSpPr txBox="1"/>
          <p:nvPr/>
        </p:nvSpPr>
        <p:spPr>
          <a:xfrm>
            <a:off x="3180000" y="3079363"/>
            <a:ext cx="35121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Inibisce la sintesi </a:t>
            </a:r>
            <a:r>
              <a:rPr lang="en-US" sz="2400"/>
              <a:t>degli</a:t>
            </a:r>
            <a:r>
              <a:rPr lang="en-US" sz="2400"/>
              <a:t> acidi micolici, tipici dei micobatteri.</a:t>
            </a:r>
            <a:endParaRPr sz="2400"/>
          </a:p>
        </p:txBody>
      </p:sp>
      <p:sp>
        <p:nvSpPr>
          <p:cNvPr id="302" name="Google Shape;302;p25"/>
          <p:cNvSpPr/>
          <p:nvPr/>
        </p:nvSpPr>
        <p:spPr>
          <a:xfrm>
            <a:off x="323850" y="3079363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Isoniazide</a:t>
            </a:r>
            <a:endParaRPr b="1" sz="2400"/>
          </a:p>
        </p:txBody>
      </p:sp>
      <p:pic>
        <p:nvPicPr>
          <p:cNvPr id="303" name="Google Shape;3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0288" y="2747850"/>
            <a:ext cx="1696725" cy="18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5"/>
          <p:cNvSpPr txBox="1"/>
          <p:nvPr/>
        </p:nvSpPr>
        <p:spPr>
          <a:xfrm>
            <a:off x="3180000" y="4949725"/>
            <a:ext cx="58116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Acido nalidixico e fluorochinoloni, bloccano la replicazione del DNA. Possono interferire con lo sviluppo delle cartilagini in feti, bambini e adolescenti</a:t>
            </a:r>
            <a:endParaRPr sz="2400"/>
          </a:p>
        </p:txBody>
      </p:sp>
      <p:sp>
        <p:nvSpPr>
          <p:cNvPr id="305" name="Google Shape;305;p25"/>
          <p:cNvSpPr/>
          <p:nvPr/>
        </p:nvSpPr>
        <p:spPr>
          <a:xfrm>
            <a:off x="323850" y="4949713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Chinoloni</a:t>
            </a:r>
            <a:endParaRPr b="1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7. Chemioterapici antibatterici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16" name="Google Shape;316;p26"/>
          <p:cNvSpPr/>
          <p:nvPr/>
        </p:nvSpPr>
        <p:spPr>
          <a:xfrm>
            <a:off x="323850" y="1268400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Etambutolo</a:t>
            </a:r>
            <a:endParaRPr b="1" sz="2400"/>
          </a:p>
        </p:txBody>
      </p:sp>
      <p:sp>
        <p:nvSpPr>
          <p:cNvPr id="317" name="Google Shape;317;p26"/>
          <p:cNvSpPr txBox="1"/>
          <p:nvPr/>
        </p:nvSpPr>
        <p:spPr>
          <a:xfrm>
            <a:off x="323850" y="2599200"/>
            <a:ext cx="34185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Impiegato nelle infezioni da </a:t>
            </a:r>
            <a:r>
              <a:rPr i="1" lang="en-US" sz="2400"/>
              <a:t>Mycobacterium tubercolosis</a:t>
            </a:r>
            <a:r>
              <a:rPr lang="en-US" sz="2400"/>
              <a:t>. Blocca una transferasi, coinvolta nella sintesi della parete cellulare</a:t>
            </a:r>
            <a:endParaRPr sz="2400"/>
          </a:p>
        </p:txBody>
      </p:sp>
      <p:pic>
        <p:nvPicPr>
          <p:cNvPr id="318" name="Google Shape;318;p26"/>
          <p:cNvPicPr preferRelativeResize="0"/>
          <p:nvPr/>
        </p:nvPicPr>
        <p:blipFill rotWithShape="1">
          <a:blip r:embed="rId3">
            <a:alphaModFix/>
          </a:blip>
          <a:srcRect b="9297" l="0" r="0" t="0"/>
          <a:stretch/>
        </p:blipFill>
        <p:spPr>
          <a:xfrm>
            <a:off x="3310431" y="1268400"/>
            <a:ext cx="5833570" cy="52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50" y="5282825"/>
            <a:ext cx="2216188" cy="12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7. Chemioterapici antibatterici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30" name="Google Shape;330;p27"/>
          <p:cNvSpPr txBox="1"/>
          <p:nvPr/>
        </p:nvSpPr>
        <p:spPr>
          <a:xfrm>
            <a:off x="3180000" y="1268400"/>
            <a:ext cx="5777100" cy="16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Derivati di vegetali, hanno ampio spettro d’azione su batteri e funghi.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Agiscono sulle funzioni di acidi nucleici e sulla sintesi di acetil-CoA</a:t>
            </a:r>
            <a:endParaRPr sz="2400"/>
          </a:p>
        </p:txBody>
      </p:sp>
      <p:sp>
        <p:nvSpPr>
          <p:cNvPr id="331" name="Google Shape;331;p27"/>
          <p:cNvSpPr/>
          <p:nvPr/>
        </p:nvSpPr>
        <p:spPr>
          <a:xfrm>
            <a:off x="323850" y="1268400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Nitrofurani</a:t>
            </a:r>
            <a:endParaRPr b="1" sz="2400"/>
          </a:p>
        </p:txBody>
      </p:sp>
      <p:sp>
        <p:nvSpPr>
          <p:cNvPr id="332" name="Google Shape;332;p27"/>
          <p:cNvSpPr txBox="1"/>
          <p:nvPr/>
        </p:nvSpPr>
        <p:spPr>
          <a:xfrm>
            <a:off x="3180000" y="4908175"/>
            <a:ext cx="34932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Agiscono contro batteri anaerobi o microaerofili, o protozoi</a:t>
            </a:r>
            <a:endParaRPr sz="2400"/>
          </a:p>
        </p:txBody>
      </p:sp>
      <p:sp>
        <p:nvSpPr>
          <p:cNvPr id="333" name="Google Shape;333;p27"/>
          <p:cNvSpPr/>
          <p:nvPr/>
        </p:nvSpPr>
        <p:spPr>
          <a:xfrm>
            <a:off x="323850" y="4908163"/>
            <a:ext cx="26424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Nitroimidazoli</a:t>
            </a:r>
            <a:endParaRPr b="1" sz="2400"/>
          </a:p>
        </p:txBody>
      </p:sp>
      <p:pic>
        <p:nvPicPr>
          <p:cNvPr id="334" name="Google Shape;3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00" y="2971475"/>
            <a:ext cx="320040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6950" y="4762444"/>
            <a:ext cx="2070100" cy="1366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175" y="1090800"/>
            <a:ext cx="7491800" cy="54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8. Antibiotici: strutture e meccanismi d’azione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47" name="Google Shape;347;p28"/>
          <p:cNvSpPr/>
          <p:nvPr/>
        </p:nvSpPr>
        <p:spPr>
          <a:xfrm>
            <a:off x="1567250" y="1329600"/>
            <a:ext cx="1875000" cy="1012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Inibizione della sintesi della parete</a:t>
            </a:r>
            <a:endParaRPr b="1" sz="1800"/>
          </a:p>
        </p:txBody>
      </p:sp>
      <p:sp>
        <p:nvSpPr>
          <p:cNvPr id="348" name="Google Shape;348;p28"/>
          <p:cNvSpPr/>
          <p:nvPr/>
        </p:nvSpPr>
        <p:spPr>
          <a:xfrm>
            <a:off x="2040150" y="5665800"/>
            <a:ext cx="1875000" cy="887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Lisi della membrana cellulare</a:t>
            </a:r>
            <a:endParaRPr b="1" sz="1800"/>
          </a:p>
        </p:txBody>
      </p:sp>
      <p:sp>
        <p:nvSpPr>
          <p:cNvPr id="349" name="Google Shape;349;p28"/>
          <p:cNvSpPr/>
          <p:nvPr/>
        </p:nvSpPr>
        <p:spPr>
          <a:xfrm>
            <a:off x="4037225" y="5665800"/>
            <a:ext cx="1875000" cy="887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Blocco della sintesi degli acidi nucleici</a:t>
            </a:r>
            <a:endParaRPr b="1" sz="1800"/>
          </a:p>
        </p:txBody>
      </p:sp>
      <p:grpSp>
        <p:nvGrpSpPr>
          <p:cNvPr id="350" name="Google Shape;350;p28"/>
          <p:cNvGrpSpPr/>
          <p:nvPr/>
        </p:nvGrpSpPr>
        <p:grpSpPr>
          <a:xfrm>
            <a:off x="3729300" y="1111950"/>
            <a:ext cx="3272700" cy="1229850"/>
            <a:chOff x="3729300" y="1111950"/>
            <a:chExt cx="3272700" cy="1229850"/>
          </a:xfrm>
        </p:grpSpPr>
        <p:sp>
          <p:nvSpPr>
            <p:cNvPr id="351" name="Google Shape;351;p28"/>
            <p:cNvSpPr/>
            <p:nvPr/>
          </p:nvSpPr>
          <p:spPr>
            <a:xfrm>
              <a:off x="3729300" y="1111950"/>
              <a:ext cx="3272700" cy="1229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4316975" y="1329600"/>
              <a:ext cx="1875000" cy="1012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Inibizione della sintesi proteica</a:t>
              </a:r>
              <a:endParaRPr b="1" sz="180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8. Antibiotici: strutture e meccanismi d’azione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63" name="Google Shape;363;p29"/>
          <p:cNvSpPr txBox="1"/>
          <p:nvPr/>
        </p:nvSpPr>
        <p:spPr>
          <a:xfrm>
            <a:off x="297475" y="1193775"/>
            <a:ext cx="8715600" cy="484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Antibiotici che inibiscono la sintesi della parete cellulare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Agiscono bloccando gli enzimi responsabili della sintesi del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peptidoglicano, con siti di legame per molecole contenenti un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anello β - lattamico.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Si distinguono: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Penicilline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Carbapenemi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Monobattamici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Cefalosporine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Antibiotici polipeptidici</a:t>
            </a:r>
            <a:endParaRPr sz="2400"/>
          </a:p>
        </p:txBody>
      </p:sp>
      <p:grpSp>
        <p:nvGrpSpPr>
          <p:cNvPr id="364" name="Google Shape;364;p29"/>
          <p:cNvGrpSpPr/>
          <p:nvPr/>
        </p:nvGrpSpPr>
        <p:grpSpPr>
          <a:xfrm>
            <a:off x="4762517" y="2841607"/>
            <a:ext cx="3923285" cy="2938451"/>
            <a:chOff x="5560450" y="1657575"/>
            <a:chExt cx="3172125" cy="2412125"/>
          </a:xfrm>
        </p:grpSpPr>
        <p:pic>
          <p:nvPicPr>
            <p:cNvPr id="365" name="Google Shape;365;p29"/>
            <p:cNvPicPr preferRelativeResize="0"/>
            <p:nvPr/>
          </p:nvPicPr>
          <p:blipFill rotWithShape="1">
            <a:blip r:embed="rId3">
              <a:alphaModFix/>
            </a:blip>
            <a:srcRect b="0" l="5168" r="0" t="0"/>
            <a:stretch/>
          </p:blipFill>
          <p:spPr>
            <a:xfrm>
              <a:off x="5560450" y="1657575"/>
              <a:ext cx="3172125" cy="219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29"/>
            <p:cNvSpPr txBox="1"/>
            <p:nvPr/>
          </p:nvSpPr>
          <p:spPr>
            <a:xfrm>
              <a:off x="5560450" y="3715100"/>
              <a:ext cx="2989800" cy="354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anello </a:t>
              </a:r>
              <a:r>
                <a:rPr lang="en-US">
                  <a:solidFill>
                    <a:schemeClr val="dk1"/>
                  </a:solidFill>
                </a:rPr>
                <a:t>β - lattamico delle </a:t>
              </a:r>
              <a:r>
                <a:rPr lang="en-US"/>
                <a:t>penicilline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8. Antibiotici: strutture e meccanismi d’azione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77" name="Google Shape;377;p30"/>
          <p:cNvSpPr txBox="1"/>
          <p:nvPr/>
        </p:nvSpPr>
        <p:spPr>
          <a:xfrm>
            <a:off x="297475" y="1193775"/>
            <a:ext cx="8715600" cy="100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Alcuni batteri sono in grado di produrre </a:t>
            </a:r>
            <a:r>
              <a:rPr i="1" lang="en-US" sz="2400"/>
              <a:t>penicillinasi</a:t>
            </a:r>
            <a:r>
              <a:rPr lang="en-US" sz="2400"/>
              <a:t> che inattivano l’anello </a:t>
            </a:r>
            <a:r>
              <a:rPr lang="en-US" sz="2400">
                <a:solidFill>
                  <a:schemeClr val="dk1"/>
                </a:solidFill>
              </a:rPr>
              <a:t>β - lattamico</a:t>
            </a:r>
            <a:r>
              <a:rPr lang="en-US" sz="2400"/>
              <a:t>.</a:t>
            </a:r>
            <a:endParaRPr sz="2400"/>
          </a:p>
        </p:txBody>
      </p:sp>
      <p:pic>
        <p:nvPicPr>
          <p:cNvPr id="378" name="Google Shape;3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438" y="2202075"/>
            <a:ext cx="4385118" cy="435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8. Antibiotici: strutture e meccanismi d’azione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89" name="Google Shape;389;p31"/>
          <p:cNvSpPr txBox="1"/>
          <p:nvPr/>
        </p:nvSpPr>
        <p:spPr>
          <a:xfrm>
            <a:off x="297475" y="1193775"/>
            <a:ext cx="8715600" cy="484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Antibiotici che provocano la lisi della membrana cellulare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Agiscono alterando la permeabilità della membrana, senza bloccare particolari vie biosintetiche. Sono scarsamente selettivi a causa della similarità tra membrana procariotica ed eucariotica.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Sono esempi: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polimixina B (infezioni da </a:t>
            </a:r>
            <a:r>
              <a:rPr i="1" lang="en-US" sz="2400"/>
              <a:t>Pseudomonas</a:t>
            </a:r>
            <a:r>
              <a:rPr lang="en-US" sz="2400"/>
              <a:t>),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daptomicina (stafilococchi e streptococchi)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oritavancina (Gram positivi)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8. Antibiotici: strutture e meccanismi d’azione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400" name="Google Shape;400;p32"/>
          <p:cNvSpPr txBox="1"/>
          <p:nvPr/>
        </p:nvSpPr>
        <p:spPr>
          <a:xfrm>
            <a:off x="297475" y="1193775"/>
            <a:ext cx="8715600" cy="484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Antibiotici che bloccano la sintesi degli acidi nucleici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Queste molecole non hanno azione selettiva sui procarioti, e possono quindi dare problemi di tossicità. Sono esempi: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novobiocina (topoisomerasi 2 batterica),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mitomicina (farmaco antitumorale),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actinomicine (inibizione della sintesi di RNA),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rifamicine (mRNA-polimerasi batterica, usate per micobatteri).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8. Antibiotici: strutture e meccanismi d’azione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411" name="Google Shape;411;p33"/>
          <p:cNvSpPr txBox="1"/>
          <p:nvPr/>
        </p:nvSpPr>
        <p:spPr>
          <a:xfrm>
            <a:off x="297475" y="1193775"/>
            <a:ext cx="8715600" cy="5482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Antibiotici che bloccano la sintesi proteica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Agiscono sui ribosomi batterici 70S.  Si distinguono: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Aminoglicosidi (Es.: </a:t>
            </a:r>
            <a:r>
              <a:rPr i="1" lang="en-US" sz="2400"/>
              <a:t>streptomicina, gentamicina)</a:t>
            </a:r>
            <a:r>
              <a:rPr lang="en-US" sz="2400"/>
              <a:t>, mostrano tossicità renale e sono dannosi per il nervo acustico.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Tetracicline, ad ampio spettro, possono provocare dismicrobismi intestinali.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Macrolidi (</a:t>
            </a:r>
            <a:r>
              <a:rPr i="1" lang="en-US" sz="2400"/>
              <a:t>eritromicina, </a:t>
            </a:r>
            <a:r>
              <a:rPr lang="en-US" sz="2400"/>
              <a:t>legionellosi e polmonite da micoplasma)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Cloramfenicolo, ad ampio spettro, elevata tossicità.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Streptogramine e </a:t>
            </a:r>
            <a:r>
              <a:rPr lang="en-US" sz="2400">
                <a:solidFill>
                  <a:schemeClr val="dk1"/>
                </a:solidFill>
              </a:rPr>
              <a:t>Oxazolidinoni </a:t>
            </a:r>
            <a:r>
              <a:rPr lang="en-US" sz="2400"/>
              <a:t>(usati in infezioni resistenti alla vancomicina, un antibiotico polipeptidico)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Teixobactin (attivo contro Gram positivi resistenti)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9.  I meccanismi della farmacoresistenza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422" name="Google Shape;4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650" y="3429000"/>
            <a:ext cx="6223425" cy="298867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4"/>
          <p:cNvSpPr txBox="1"/>
          <p:nvPr/>
        </p:nvSpPr>
        <p:spPr>
          <a:xfrm>
            <a:off x="297475" y="1193775"/>
            <a:ext cx="8715600" cy="17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Farmacoresistenza</a:t>
            </a:r>
            <a:r>
              <a:rPr lang="en-US" sz="2400"/>
              <a:t>: capacità di un microrganismo di resistere a un antimicrobico a causa di una mutazione cromosomica, (trasmissibile attraverso coniugazione, trasformazione e trasduzione).</a:t>
            </a:r>
            <a:endParaRPr sz="2400"/>
          </a:p>
        </p:txBody>
      </p:sp>
      <p:sp>
        <p:nvSpPr>
          <p:cNvPr id="424" name="Google Shape;424;p34"/>
          <p:cNvSpPr txBox="1"/>
          <p:nvPr/>
        </p:nvSpPr>
        <p:spPr>
          <a:xfrm>
            <a:off x="297475" y="3429000"/>
            <a:ext cx="2492100" cy="28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L’esperimento di Luria e Delbrück (t</a:t>
            </a:r>
            <a:r>
              <a:rPr b="1" lang="en-US" sz="1800"/>
              <a:t>est di fluttuazione</a:t>
            </a:r>
            <a:r>
              <a:rPr lang="en-US" sz="1800"/>
              <a:t>) dimostra che il contatto con l’agente antimicrobico agisce come fattore di selezione dei ceppi resistenti, i quali possono poi riprodursi senza competitori.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/>
        </p:nvSpPr>
        <p:spPr>
          <a:xfrm>
            <a:off x="323850" y="596900"/>
            <a:ext cx="8569325" cy="521017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Capitolo </a:t>
            </a:r>
            <a:r>
              <a:rPr lang="en-US" sz="4000">
                <a:solidFill>
                  <a:srgbClr val="808080"/>
                </a:solidFill>
              </a:rPr>
              <a:t>5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1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0"/>
              <a:buFont typeface="Arial"/>
              <a:buNone/>
            </a:pPr>
            <a:r>
              <a:rPr lang="en-US" sz="8000">
                <a:solidFill>
                  <a:srgbClr val="808080"/>
                </a:solidFill>
              </a:rPr>
              <a:t>Il controllo della crescita microbica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9.  I meccanismi della farmacoresistenza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435" name="Google Shape;4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750" y="1981200"/>
            <a:ext cx="4249300" cy="456837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5"/>
          <p:cNvSpPr txBox="1"/>
          <p:nvPr/>
        </p:nvSpPr>
        <p:spPr>
          <a:xfrm>
            <a:off x="323850" y="1268400"/>
            <a:ext cx="87438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L’ </a:t>
            </a:r>
            <a:r>
              <a:rPr b="1" lang="en-US" sz="2400"/>
              <a:t>antibioticoresistenza</a:t>
            </a:r>
            <a:r>
              <a:rPr lang="en-US" sz="2400"/>
              <a:t> si può realizzare con diversi meccanismi</a:t>
            </a:r>
            <a:endParaRPr sz="2400"/>
          </a:p>
        </p:txBody>
      </p:sp>
      <p:sp>
        <p:nvSpPr>
          <p:cNvPr id="437" name="Google Shape;437;p35"/>
          <p:cNvSpPr txBox="1"/>
          <p:nvPr/>
        </p:nvSpPr>
        <p:spPr>
          <a:xfrm>
            <a:off x="4552550" y="1981200"/>
            <a:ext cx="4515000" cy="4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</a:t>
            </a:r>
            <a:r>
              <a:rPr lang="en-US" sz="1800"/>
              <a:t>’OMS ha recentemente messo a punto un elenco di </a:t>
            </a:r>
            <a:r>
              <a:rPr b="1" lang="en-US" sz="1800"/>
              <a:t>12 super-batteri</a:t>
            </a:r>
            <a:r>
              <a:rPr lang="en-US" sz="1800"/>
              <a:t> antibiotico - resistenti: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Gruppo 1 (critico)</a:t>
            </a:r>
            <a:r>
              <a:rPr lang="en-US" sz="1800"/>
              <a:t>:  </a:t>
            </a:r>
            <a:r>
              <a:rPr i="1" lang="en-US" sz="1800"/>
              <a:t>Acinetobacter baumannii, Pseudomonas aeruginosa, Enterobacteriaceae</a:t>
            </a:r>
            <a:endParaRPr i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Gruppo 2 (priorità alta)</a:t>
            </a:r>
            <a:r>
              <a:rPr lang="en-US" sz="1800"/>
              <a:t>: </a:t>
            </a:r>
            <a:r>
              <a:rPr i="1" lang="en-US" sz="1800"/>
              <a:t>Enterococcus faecium, Staphylococcus aureus, Helicobacter pylori, Campylobacter spp., Salmonella, Neisseria gonorrhoeae,</a:t>
            </a:r>
            <a:endParaRPr i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Gruppo 3 (priorità media):</a:t>
            </a:r>
            <a:r>
              <a:rPr lang="en-US" sz="1800"/>
              <a:t> </a:t>
            </a:r>
            <a:r>
              <a:rPr i="1" lang="en-US" sz="1800"/>
              <a:t>Streptococcus pneumoniae, Haemophilus influenzae, Shigella spp</a:t>
            </a:r>
            <a:endParaRPr i="1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10. I farmaci antimicotici e i loro bersagli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448" name="Google Shape;448;p36"/>
          <p:cNvSpPr txBox="1"/>
          <p:nvPr/>
        </p:nvSpPr>
        <p:spPr>
          <a:xfrm>
            <a:off x="323850" y="1268400"/>
            <a:ext cx="87438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Il bersaglio d’azione da colpire per eliminare una micosi è più difficile, </a:t>
            </a:r>
            <a:r>
              <a:rPr lang="en-US" sz="2400"/>
              <a:t>perché</a:t>
            </a:r>
            <a:r>
              <a:rPr lang="en-US" sz="2400"/>
              <a:t> i funghi sono eucarioti, e i meccanismi metabolici sono diversi.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Possono agire: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sulla membrana cellulare (costituita da ergosterolo) (polieni, imidazolici)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sulla parete cellulare (caspofungina)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sugli acidi nucleici (flucitosina)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7"/>
          <p:cNvGrpSpPr/>
          <p:nvPr/>
        </p:nvGrpSpPr>
        <p:grpSpPr>
          <a:xfrm>
            <a:off x="5844153" y="1365680"/>
            <a:ext cx="3191700" cy="1716678"/>
            <a:chOff x="5905800" y="1398300"/>
            <a:chExt cx="3191700" cy="1649700"/>
          </a:xfrm>
        </p:grpSpPr>
        <p:pic>
          <p:nvPicPr>
            <p:cNvPr id="459" name="Google Shape;459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05800" y="1398300"/>
              <a:ext cx="3191675" cy="164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0" name="Google Shape;460;p37"/>
            <p:cNvSpPr txBox="1"/>
            <p:nvPr/>
          </p:nvSpPr>
          <p:spPr>
            <a:xfrm>
              <a:off x="8044800" y="2251050"/>
              <a:ext cx="1052700" cy="40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Niclosamide</a:t>
              </a:r>
              <a:endParaRPr sz="1200"/>
            </a:p>
          </p:txBody>
        </p:sp>
      </p:grpSp>
      <p:grpSp>
        <p:nvGrpSpPr>
          <p:cNvPr id="461" name="Google Shape;461;p37"/>
          <p:cNvGrpSpPr/>
          <p:nvPr/>
        </p:nvGrpSpPr>
        <p:grpSpPr>
          <a:xfrm>
            <a:off x="5052627" y="3217532"/>
            <a:ext cx="3983202" cy="3333276"/>
            <a:chOff x="5038074" y="3177900"/>
            <a:chExt cx="3983202" cy="3203225"/>
          </a:xfrm>
        </p:grpSpPr>
        <p:pic>
          <p:nvPicPr>
            <p:cNvPr id="462" name="Google Shape;462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38074" y="3177900"/>
              <a:ext cx="3983202" cy="30874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37"/>
            <p:cNvSpPr txBox="1"/>
            <p:nvPr/>
          </p:nvSpPr>
          <p:spPr>
            <a:xfrm>
              <a:off x="6871825" y="5980325"/>
              <a:ext cx="1052700" cy="40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Ivermectina</a:t>
              </a:r>
              <a:endParaRPr sz="1200"/>
            </a:p>
          </p:txBody>
        </p:sp>
      </p:grpSp>
      <p:sp>
        <p:nvSpPr>
          <p:cNvPr id="464" name="Google Shape;464;p3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11. I farmaci antiprotozoari e antielmintici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465" name="Google Shape;465;p37"/>
          <p:cNvSpPr txBox="1"/>
          <p:nvPr/>
        </p:nvSpPr>
        <p:spPr>
          <a:xfrm>
            <a:off x="323850" y="1268400"/>
            <a:ext cx="5619000" cy="5282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Tra i farmaci antielmintici si segnalano: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-US" sz="2400"/>
              <a:t>niclosamide</a:t>
            </a:r>
            <a:r>
              <a:rPr lang="en-US" sz="2400"/>
              <a:t>: impedisce la sintesi di ATP in anaerobiosi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-US" sz="2400">
                <a:solidFill>
                  <a:srgbClr val="000000"/>
                </a:solidFill>
              </a:rPr>
              <a:t>praziquantel</a:t>
            </a:r>
            <a:r>
              <a:rPr lang="en-US" sz="2400">
                <a:solidFill>
                  <a:srgbClr val="000000"/>
                </a:solidFill>
              </a:rPr>
              <a:t> (</a:t>
            </a:r>
            <a:r>
              <a:rPr lang="en-US" sz="2400"/>
              <a:t>tenie), altera la permeabilità delle membrane.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-US" sz="2400"/>
              <a:t>albendazolo</a:t>
            </a:r>
            <a:r>
              <a:rPr lang="en-US" sz="2400"/>
              <a:t> e </a:t>
            </a:r>
            <a:r>
              <a:rPr i="1" lang="en-US" sz="2400"/>
              <a:t>mebendazolo</a:t>
            </a:r>
            <a:r>
              <a:rPr lang="en-US" sz="2400"/>
              <a:t>, ostacolano l’assorbimento dei nutrienti da parte dei parassiti.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-US" sz="2400"/>
              <a:t>ivermectina</a:t>
            </a:r>
            <a:r>
              <a:rPr lang="en-US" sz="2400"/>
              <a:t>, usato in veterinaria, impiegato nell’uomo nella terapia della scabbia e delle infestazioni da pidocchi.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Adottare la corretta terminologia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97475" y="1574775"/>
            <a:ext cx="8584500" cy="484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Disinfezione</a:t>
            </a:r>
            <a:r>
              <a:rPr lang="en-US" sz="2400"/>
              <a:t>: 	eliminazione dei patogeni (</a:t>
            </a:r>
            <a:r>
              <a:rPr i="1" lang="en-US" sz="2400"/>
              <a:t>disinfettante</a:t>
            </a:r>
            <a:r>
              <a:rPr lang="en-US" sz="2400"/>
              <a:t>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Antisepsi</a:t>
            </a:r>
            <a:r>
              <a:rPr lang="en-US" sz="2400"/>
              <a:t>:</a:t>
            </a:r>
            <a:r>
              <a:rPr b="1" lang="en-US" sz="2400"/>
              <a:t>		</a:t>
            </a:r>
            <a:r>
              <a:rPr lang="en-US" sz="2400"/>
              <a:t>disinfezione su tessuto vivente (</a:t>
            </a:r>
            <a:r>
              <a:rPr i="1" lang="en-US" sz="2400"/>
              <a:t>antisettico</a:t>
            </a:r>
            <a:r>
              <a:rPr lang="en-US" sz="2400"/>
              <a:t>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Asepsi</a:t>
            </a:r>
            <a:r>
              <a:rPr lang="en-US" sz="2400"/>
              <a:t>:			tecniche per impedire la contaminazione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Sanitizzazione</a:t>
            </a:r>
            <a:r>
              <a:rPr lang="en-US" sz="2400"/>
              <a:t>:	disinfezione per ridurre la carica microbica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					e minimizzare le trasmissibilità delle infezioni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Sterilizzazione</a:t>
            </a:r>
            <a:r>
              <a:rPr lang="en-US" sz="2400"/>
              <a:t>:	distruzione di tutti i microrganismi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Microbicida</a:t>
            </a:r>
            <a:r>
              <a:rPr lang="en-US" sz="2400"/>
              <a:t>:		sostanza o azione che elimina microrganismi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Microbiostatico</a:t>
            </a:r>
            <a:r>
              <a:rPr lang="en-US" sz="2400"/>
              <a:t>: sostanza o azione che ferma la crescita dei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					microrganismi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Adottare la corretta terminologia</a:t>
            </a:r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323850" y="1192200"/>
            <a:ext cx="8637600" cy="522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Condizioni che influenzano l’attività degli antimicrobici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Numero iniziale di 									microrganismi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Tipo di microrganismo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Concentrazione dell’agente 								chimico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Stato fisiologico delle cellule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Condizioni ambientali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Temperatura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Durata del trattamento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Caratteristiche proprie dei 							microrganismi</a:t>
            </a:r>
            <a:endParaRPr sz="2400"/>
          </a:p>
        </p:txBody>
      </p:sp>
      <p:grpSp>
        <p:nvGrpSpPr>
          <p:cNvPr id="80" name="Google Shape;80;p10"/>
          <p:cNvGrpSpPr/>
          <p:nvPr/>
        </p:nvGrpSpPr>
        <p:grpSpPr>
          <a:xfrm>
            <a:off x="4782926" y="1753288"/>
            <a:ext cx="4178781" cy="4816631"/>
            <a:chOff x="4328050" y="1268400"/>
            <a:chExt cx="4176275" cy="5149274"/>
          </a:xfrm>
        </p:grpSpPr>
        <p:pic>
          <p:nvPicPr>
            <p:cNvPr id="81" name="Google Shape;81;p10"/>
            <p:cNvPicPr preferRelativeResize="0"/>
            <p:nvPr/>
          </p:nvPicPr>
          <p:blipFill rotWithShape="1">
            <a:blip r:embed="rId3">
              <a:alphaModFix/>
            </a:blip>
            <a:srcRect b="20274" l="12324" r="13743" t="0"/>
            <a:stretch/>
          </p:blipFill>
          <p:spPr>
            <a:xfrm>
              <a:off x="4328050" y="1268400"/>
              <a:ext cx="4176275" cy="5149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0"/>
            <p:cNvSpPr txBox="1"/>
            <p:nvPr/>
          </p:nvSpPr>
          <p:spPr>
            <a:xfrm>
              <a:off x="5676902" y="4441574"/>
              <a:ext cx="20457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numero di </a:t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spore sopravvissute </a:t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per unità di volume</a:t>
              </a:r>
              <a:endParaRPr b="1"/>
            </a:p>
          </p:txBody>
        </p:sp>
        <p:sp>
          <p:nvSpPr>
            <p:cNvPr id="83" name="Google Shape;83;p10"/>
            <p:cNvSpPr txBox="1"/>
            <p:nvPr/>
          </p:nvSpPr>
          <p:spPr>
            <a:xfrm>
              <a:off x="5980556" y="2636189"/>
              <a:ext cx="20457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logaritmo della concentrazione </a:t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/>
                <a:t>dei sopravvissuti</a:t>
              </a:r>
              <a:endParaRPr b="1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2. I meccanismi d’azione degli antimicrobici</a:t>
            </a:r>
            <a:endParaRPr/>
          </a:p>
        </p:txBody>
      </p:sp>
      <p:sp>
        <p:nvSpPr>
          <p:cNvPr id="90" name="Google Shape;90;p11"/>
          <p:cNvSpPr/>
          <p:nvPr/>
        </p:nvSpPr>
        <p:spPr>
          <a:xfrm>
            <a:off x="5177200" y="1592075"/>
            <a:ext cx="32766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Alterazione delle proteine e degli acidi nucleici</a:t>
            </a:r>
            <a:endParaRPr b="1" sz="2400"/>
          </a:p>
        </p:txBody>
      </p:sp>
      <p:sp>
        <p:nvSpPr>
          <p:cNvPr id="91" name="Google Shape;91;p11"/>
          <p:cNvSpPr/>
          <p:nvPr/>
        </p:nvSpPr>
        <p:spPr>
          <a:xfrm>
            <a:off x="5177197" y="3794719"/>
            <a:ext cx="32766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Antimetaboliti</a:t>
            </a:r>
            <a:endParaRPr b="1" sz="2400"/>
          </a:p>
        </p:txBody>
      </p:sp>
      <p:sp>
        <p:nvSpPr>
          <p:cNvPr id="92" name="Google Shape;92;p11"/>
          <p:cNvSpPr/>
          <p:nvPr/>
        </p:nvSpPr>
        <p:spPr>
          <a:xfrm>
            <a:off x="563100" y="3794725"/>
            <a:ext cx="32766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Alterazione della permeabilità delle membrane cellulari</a:t>
            </a:r>
            <a:endParaRPr b="1" sz="2400"/>
          </a:p>
        </p:txBody>
      </p:sp>
      <p:sp>
        <p:nvSpPr>
          <p:cNvPr id="93" name="Google Shape;93;p11"/>
          <p:cNvSpPr/>
          <p:nvPr/>
        </p:nvSpPr>
        <p:spPr>
          <a:xfrm>
            <a:off x="563100" y="1592075"/>
            <a:ext cx="3276600" cy="120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Danneggiamento della parete cellulare</a:t>
            </a:r>
            <a:endParaRPr b="1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3. Agenti fisici e crescita microbica</a:t>
            </a:r>
            <a:endParaRPr sz="3200">
              <a:solidFill>
                <a:srgbClr val="FF0000"/>
              </a:solidFill>
            </a:endParaRPr>
          </a:p>
        </p:txBody>
      </p:sp>
      <p:graphicFrame>
        <p:nvGraphicFramePr>
          <p:cNvPr id="104" name="Google Shape;104;p12"/>
          <p:cNvGraphicFramePr/>
          <p:nvPr/>
        </p:nvGraphicFramePr>
        <p:xfrm>
          <a:off x="323850" y="109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{5E349DDC-305F-4A8A-B4DD-2EB9673CFD51}</a:tableStyleId>
              </a:tblPr>
              <a:tblGrid>
                <a:gridCol w="3081500"/>
                <a:gridCol w="5354900"/>
              </a:tblGrid>
              <a:tr h="40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Agente fisico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Meccanismi - Metodi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159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Alte temperature</a:t>
                      </a:r>
                      <a:endParaRPr b="1"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Calore secco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Calore umido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Ossidazione dei i costituenti chimici (</a:t>
                      </a:r>
                      <a:r>
                        <a:rPr i="1" lang="en-US" sz="1800">
                          <a:solidFill>
                            <a:schemeClr val="dk1"/>
                          </a:solidFill>
                        </a:rPr>
                        <a:t>Stufe ad aria calda, Incenerimento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)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Denaturazione delle proteine (</a:t>
                      </a:r>
                      <a:r>
                        <a:rPr i="1" lang="en-US" sz="1800">
                          <a:solidFill>
                            <a:schemeClr val="dk1"/>
                          </a:solidFill>
                        </a:rPr>
                        <a:t>Ebollizione, Pastorizzazione, Autoclave, Tindalizzazione)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64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Basse temperature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Rallentamento o blocco della crescita microbica 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i="1" lang="en-US" sz="1800">
                          <a:solidFill>
                            <a:schemeClr val="dk1"/>
                          </a:solidFill>
                        </a:rPr>
                        <a:t>Refrigerazione, Congelamento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) 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34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Filtrazione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Separazione fisica dei microrganismi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64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Disidratazione e liofilizzazione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Allontanamento di acqua, e blocco della crescita.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15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Pressione osmotica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Induzione della plasmolisi e disidratazione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71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Radiazioni</a:t>
                      </a:r>
                      <a:endParaRPr b="1"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Raggi UV - Raggi gamma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Danni al DNA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3. Agenti fisici e crescita microbica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323850" y="1192200"/>
            <a:ext cx="8637600" cy="53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Calore umido</a:t>
            </a:r>
            <a:endParaRPr sz="2400"/>
          </a:p>
        </p:txBody>
      </p:sp>
      <p:grpSp>
        <p:nvGrpSpPr>
          <p:cNvPr id="116" name="Google Shape;116;p13"/>
          <p:cNvGrpSpPr/>
          <p:nvPr/>
        </p:nvGrpSpPr>
        <p:grpSpPr>
          <a:xfrm>
            <a:off x="194000" y="4124350"/>
            <a:ext cx="8603600" cy="2431500"/>
            <a:chOff x="355850" y="1722600"/>
            <a:chExt cx="8603600" cy="2431500"/>
          </a:xfrm>
        </p:grpSpPr>
        <p:pic>
          <p:nvPicPr>
            <p:cNvPr id="117" name="Google Shape;117;p13"/>
            <p:cNvPicPr preferRelativeResize="0"/>
            <p:nvPr/>
          </p:nvPicPr>
          <p:blipFill rotWithShape="1">
            <a:blip r:embed="rId3">
              <a:alphaModFix/>
            </a:blip>
            <a:srcRect b="46842" l="0" r="0" t="0"/>
            <a:stretch/>
          </p:blipFill>
          <p:spPr>
            <a:xfrm>
              <a:off x="355850" y="1722600"/>
              <a:ext cx="8603599" cy="17064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18" name="Google Shape;118;p13"/>
            <p:cNvSpPr txBox="1"/>
            <p:nvPr/>
          </p:nvSpPr>
          <p:spPr>
            <a:xfrm>
              <a:off x="355850" y="3429000"/>
              <a:ext cx="1785600" cy="3606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r>
                <a:rPr lang="en-US" sz="120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Pastorizzazione</a:t>
              </a:r>
              <a:endParaRPr/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355850" y="3793500"/>
              <a:ext cx="1785600" cy="3606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r>
                <a:rPr lang="en-US" sz="120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Tindalizzazione</a:t>
              </a:r>
              <a:endParaRPr/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2141650" y="3429000"/>
              <a:ext cx="6817800" cy="3606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Eliminazione dei patogeni negli alimenti, senza intaccare le caratteristiche organolettiche</a:t>
              </a:r>
              <a:endParaRPr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2141650" y="3793500"/>
              <a:ext cx="6817800" cy="3606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Sterilizzazione di materiali che non sopportano le condizioni di T e P dell’autoclave</a:t>
              </a:r>
              <a:endParaRPr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2" name="Google Shape;12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2362" y="1006750"/>
            <a:ext cx="5391489" cy="31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3. Agenti fisici e crescita microbica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323850" y="1192200"/>
            <a:ext cx="8637600" cy="53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Calore umido</a:t>
            </a:r>
            <a:endParaRPr sz="2400"/>
          </a:p>
        </p:txBody>
      </p:sp>
      <p:pic>
        <p:nvPicPr>
          <p:cNvPr id="134" name="Google Shape;13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50" y="1722601"/>
            <a:ext cx="8890800" cy="30750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8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