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1" r:id="rId5"/>
    <p:sldMasterId id="214748365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BF04564-F42C-4942-81EA-3D39FEF35C0B}">
  <a:tblStyle styleId="{6BF04564-F42C-4942-81EA-3D39FEF35C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 txBox="1"/>
          <p:nvPr>
            <p:ph idx="10" type="dt"/>
          </p:nvPr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600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" name="Google Shape;7;n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 txBox="1"/>
          <p:nvPr>
            <p:ph idx="12" type="sldNum"/>
          </p:nvPr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8" name="Google Shape;38;p1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9" name="Google Shape;39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0" name="Google Shape;40;p1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1" name="Google Shape;41;p1:notes"/>
          <p:cNvSpPr txBox="1"/>
          <p:nvPr/>
        </p:nvSpPr>
        <p:spPr>
          <a:xfrm>
            <a:off x="1141412" y="685800"/>
            <a:ext cx="4570412" cy="34274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914400" y="4343400"/>
            <a:ext cx="5014912" cy="411003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343597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1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62ace1d0f_1_11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41" name="Google Shape;141;g762ace1d0f_1_11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42" name="Google Shape;142;g762ace1d0f_1_1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3" name="Google Shape;143;g762ace1d0f_1_11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4" name="Google Shape;144;g762ace1d0f_1_11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762ace1d0f_1_11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762ace1d0f_1_11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62ace1d0f_1_9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60" name="Google Shape;160;g762ace1d0f_1_9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61" name="Google Shape;161;g762ace1d0f_1_9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2" name="Google Shape;162;g762ace1d0f_1_9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3" name="Google Shape;163;g762ace1d0f_1_9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762ace1d0f_1_9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762ace1d0f_1_9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62ace1d0f_1_13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73" name="Google Shape;173;g762ace1d0f_1_13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74" name="Google Shape;174;g762ace1d0f_1_13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5" name="Google Shape;175;g762ace1d0f_1_13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6" name="Google Shape;176;g762ace1d0f_1_13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762ace1d0f_1_13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762ace1d0f_1_13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627b059ee_0_2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86" name="Google Shape;186;g7627b059ee_0_2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87" name="Google Shape;187;g7627b059ee_0_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88" name="Google Shape;188;g7627b059ee_0_2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89" name="Google Shape;189;g7627b059ee_0_2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7627b059ee_0_2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7627b059ee_0_2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627b059ee_0_3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98" name="Google Shape;198;g7627b059ee_0_3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99" name="Google Shape;199;g7627b059ee_0_3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0" name="Google Shape;200;g7627b059ee_0_3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1" name="Google Shape;201;g7627b059ee_0_3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7627b059ee_0_3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7627b059ee_0_3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627b059ee_0_41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22" name="Google Shape;222;g7627b059ee_0_41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23" name="Google Shape;223;g7627b059ee_0_4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4" name="Google Shape;224;g7627b059ee_0_41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5" name="Google Shape;225;g7627b059ee_0_41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7627b059ee_0_41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7627b059ee_0_41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627b059ee_0_53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33" name="Google Shape;233;g7627b059ee_0_53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34" name="Google Shape;234;g7627b059ee_0_5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5" name="Google Shape;235;g7627b059ee_0_53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6" name="Google Shape;236;g7627b059ee_0_53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7627b059ee_0_53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7627b059ee_0_53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62ace1d0f_1_316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64" name="Google Shape;264;g762ace1d0f_1_316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65" name="Google Shape;265;g762ace1d0f_1_3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6" name="Google Shape;266;g762ace1d0f_1_316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7" name="Google Shape;267;g762ace1d0f_1_316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762ace1d0f_1_316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762ace1d0f_1_316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627b059ee_0_64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78" name="Google Shape;278;g7627b059ee_0_64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79" name="Google Shape;279;g7627b059ee_0_6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0" name="Google Shape;280;g7627b059ee_0_64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1" name="Google Shape;281;g7627b059ee_0_64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7627b059ee_0_64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7627b059ee_0_64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7627b059ee_0_74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01" name="Google Shape;301;g7627b059ee_0_74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02" name="Google Shape;302;g7627b059ee_0_7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3" name="Google Shape;303;g7627b059ee_0_74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4" name="Google Shape;304;g7627b059ee_0_74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7627b059ee_0_74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7627b059ee_0_74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9" name="Google Shape;49;p2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50" name="Google Shape;50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1" name="Google Shape;51;p2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2" name="Google Shape;52;p2:notes"/>
          <p:cNvSpPr txBox="1"/>
          <p:nvPr/>
        </p:nvSpPr>
        <p:spPr>
          <a:xfrm>
            <a:off x="1143000" y="685800"/>
            <a:ext cx="4573587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914400" y="4343400"/>
            <a:ext cx="5014912" cy="41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2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62ace1d0f_1_368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12" name="Google Shape;312;g762ace1d0f_1_368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13" name="Google Shape;313;g762ace1d0f_1_36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4" name="Google Shape;314;g762ace1d0f_1_368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5" name="Google Shape;315;g762ace1d0f_1_368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762ace1d0f_1_368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762ace1d0f_1_368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62ace1d0f_1_1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24" name="Google Shape;324;g762ace1d0f_1_1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25" name="Google Shape;325;g762ace1d0f_1_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26" name="Google Shape;326;g762ace1d0f_1_1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27" name="Google Shape;327;g762ace1d0f_1_1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762ace1d0f_1_1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762ace1d0f_1_1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62ace1d0f_1_389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44" name="Google Shape;344;g762ace1d0f_1_389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45" name="Google Shape;345;g762ace1d0f_1_38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6" name="Google Shape;346;g762ace1d0f_1_389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7" name="Google Shape;347;g762ace1d0f_1_389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762ace1d0f_1_389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762ace1d0f_1_389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62ace1d0f_1_41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56" name="Google Shape;356;g762ace1d0f_1_41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57" name="Google Shape;357;g762ace1d0f_1_4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8" name="Google Shape;358;g762ace1d0f_1_41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9" name="Google Shape;359;g762ace1d0f_1_41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762ace1d0f_1_41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762ace1d0f_1_41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762ace1d0f_1_432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76" name="Google Shape;376;g762ace1d0f_1_432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77" name="Google Shape;377;g762ace1d0f_1_43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78" name="Google Shape;378;g762ace1d0f_1_432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79" name="Google Shape;379;g762ace1d0f_1_432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762ace1d0f_1_432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762ace1d0f_1_432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62ace1d0f_1_11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89" name="Google Shape;389;g762ace1d0f_1_11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90" name="Google Shape;390;g762ace1d0f_1_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91" name="Google Shape;391;g762ace1d0f_1_11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92" name="Google Shape;392;g762ace1d0f_1_11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g762ace1d0f_1_11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762ace1d0f_1_11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762ace1d0f_1_21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00" name="Google Shape;400;g762ace1d0f_1_21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01" name="Google Shape;401;g762ace1d0f_1_2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02" name="Google Shape;402;g762ace1d0f_1_21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03" name="Google Shape;403;g762ace1d0f_1_21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g762ace1d0f_1_21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g762ace1d0f_1_21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762ace1d0f_1_456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11" name="Google Shape;411;g762ace1d0f_1_456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12" name="Google Shape;412;g762ace1d0f_1_45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13" name="Google Shape;413;g762ace1d0f_1_456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14" name="Google Shape;414;g762ace1d0f_1_456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762ace1d0f_1_456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762ace1d0f_1_456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762ace1d0f_1_476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30" name="Google Shape;430;g762ace1d0f_1_476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31" name="Google Shape;431;g762ace1d0f_1_47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32" name="Google Shape;432;g762ace1d0f_1_476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33" name="Google Shape;433;g762ace1d0f_1_476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762ace1d0f_1_476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g762ace1d0f_1_476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762ace1d0f_1_499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45" name="Google Shape;445;g762ace1d0f_1_499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46" name="Google Shape;446;g762ace1d0f_1_49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47" name="Google Shape;447;g762ace1d0f_1_499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48" name="Google Shape;448;g762ace1d0f_1_499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762ace1d0f_1_499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g762ace1d0f_1_499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60" name="Google Shape;60;p3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61" name="Google Shape;61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2" name="Google Shape;62;p3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3" name="Google Shape;63;p3:notes"/>
          <p:cNvSpPr txBox="1"/>
          <p:nvPr/>
        </p:nvSpPr>
        <p:spPr>
          <a:xfrm>
            <a:off x="1143000" y="685800"/>
            <a:ext cx="4573587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914400" y="4343400"/>
            <a:ext cx="5014912" cy="41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762ace1d0f_1_515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58" name="Google Shape;458;g762ace1d0f_1_515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59" name="Google Shape;459;g762ace1d0f_1_5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60" name="Google Shape;460;g762ace1d0f_1_515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61" name="Google Shape;461;g762ace1d0f_1_515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g762ace1d0f_1_515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g762ace1d0f_1_515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762ace1d0f_1_535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77" name="Google Shape;477;g762ace1d0f_1_535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78" name="Google Shape;478;g762ace1d0f_1_53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79" name="Google Shape;479;g762ace1d0f_1_535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80" name="Google Shape;480;g762ace1d0f_1_535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g762ace1d0f_1_535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g762ace1d0f_1_535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762ace1d0f_1_551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92" name="Google Shape;492;g762ace1d0f_1_551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93" name="Google Shape;493;g762ace1d0f_1_55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94" name="Google Shape;494;g762ace1d0f_1_551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95" name="Google Shape;495;g762ace1d0f_1_551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762ace1d0f_1_551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g762ace1d0f_1_551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762ace1d0f_1_32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508" name="Google Shape;508;g762ace1d0f_1_32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509" name="Google Shape;509;g762ace1d0f_1_3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10" name="Google Shape;510;g762ace1d0f_1_32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11" name="Google Shape;511;g762ace1d0f_1_32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762ace1d0f_1_32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g762ace1d0f_1_32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6177a4439_0_158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6177a4439_0_158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76177a4439_0_158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6177a4439_0_148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6177a4439_0_148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76177a4439_0_148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f04b37bbf_0_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f04b37bbf_0_0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6f04b37bbf_0_0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627b059ee_0_179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98" name="Google Shape;98;g7627b059ee_0_179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99" name="Google Shape;99;g7627b059ee_0_17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0" name="Google Shape;100;g7627b059ee_0_179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1" name="Google Shape;101;g7627b059ee_0_179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7627b059ee_0_179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7627b059ee_0_179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627b059ee_0_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14" name="Google Shape;114;g7627b059ee_0_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15" name="Google Shape;115;g7627b059ee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16" name="Google Shape;116;g7627b059ee_0_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17" name="Google Shape;117;g7627b059ee_0_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7627b059ee_0_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7627b059ee_0_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627b059ee_0_1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29" name="Google Shape;129;g7627b059ee_0_1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30" name="Google Shape;130;g7627b059ee_0_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31" name="Google Shape;131;g7627b059ee_0_1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32" name="Google Shape;132;g7627b059ee_0_1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7627b059ee_0_1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7627b059ee_0_1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titolo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uoto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53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6400800" y="6356350"/>
            <a:ext cx="2289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2898648" y="6356350"/>
            <a:ext cx="3505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12648" y="6356350"/>
            <a:ext cx="1981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219200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600"/>
              </a:spcBef>
              <a:spcAft>
                <a:spcPts val="0"/>
              </a:spcAft>
              <a:buSzPts val="1368"/>
              <a:buNone/>
              <a:defRPr/>
            </a:lvl1pPr>
            <a:lvl2pPr indent="-228600" lvl="1" marL="914400" rtl="0" algn="l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2pPr>
            <a:lvl3pPr indent="-228600" lvl="2" marL="1371600" rtl="0" algn="l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3pPr>
            <a:lvl4pPr indent="-228600" lvl="3" marL="1828800" rtl="0" algn="l">
              <a:spcBef>
                <a:spcPts val="400"/>
              </a:spcBef>
              <a:spcAft>
                <a:spcPts val="0"/>
              </a:spcAft>
              <a:buSzPts val="1260"/>
              <a:buNone/>
              <a:defRPr/>
            </a:lvl4pPr>
            <a:lvl5pPr indent="-228600" lvl="4" marL="2286000" rtl="0" algn="l"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5pPr>
            <a:lvl6pPr indent="-228600" lvl="5" marL="2743200" rtl="0" algn="l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6pPr>
            <a:lvl7pPr indent="-228600" lvl="6" marL="3200400" rtl="0" algn="l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7pPr>
            <a:lvl8pPr indent="-228600" lvl="7" marL="3657600" rtl="0" algn="l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8pPr>
            <a:lvl9pPr indent="-228600" lvl="8" marL="4114800" rtl="0" algn="l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128587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/>
        </p:nvSpPr>
        <p:spPr>
          <a:xfrm>
            <a:off x="3124200" y="6354762"/>
            <a:ext cx="2895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3124200" y="6354762"/>
            <a:ext cx="2895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0" y="6621462"/>
            <a:ext cx="9144000" cy="23653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LOGO" id="20" name="Google Shape;20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21600" y="6623050"/>
            <a:ext cx="1435100" cy="24606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/>
        </p:nvSpPr>
        <p:spPr>
          <a:xfrm>
            <a:off x="3598862" y="6626225"/>
            <a:ext cx="2039937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42862" y="6621462"/>
            <a:ext cx="4611687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Fabio Fanti, </a:t>
            </a:r>
            <a:r>
              <a:rPr b="0" i="1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Biologia, Microbiologia e tecniche di controllo sanitario</a:t>
            </a:r>
            <a:r>
              <a:rPr b="0" i="0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© Zanichelli editore 2019</a:t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128587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Relationship Id="rId4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Relationship Id="rId4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/>
        </p:nvSpPr>
        <p:spPr>
          <a:xfrm>
            <a:off x="6556375" y="6246812"/>
            <a:ext cx="2122487" cy="465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0162" y="2546350"/>
            <a:ext cx="6553200" cy="131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5. La replicazione del DNA: un fenomeno complesso</a:t>
            </a:r>
            <a:endParaRPr sz="3200">
              <a:solidFill>
                <a:srgbClr val="FF0000"/>
              </a:solidFill>
            </a:endParaRPr>
          </a:p>
        </p:txBody>
      </p:sp>
      <p:pic>
        <p:nvPicPr>
          <p:cNvPr id="149" name="Google Shape;149;p15"/>
          <p:cNvPicPr preferRelativeResize="0"/>
          <p:nvPr/>
        </p:nvPicPr>
        <p:blipFill rotWithShape="1">
          <a:blip r:embed="rId3">
            <a:alphaModFix/>
          </a:blip>
          <a:srcRect b="42333" l="-1698" r="0" t="0"/>
          <a:stretch/>
        </p:blipFill>
        <p:spPr>
          <a:xfrm rot="-415810">
            <a:off x="4236577" y="4006115"/>
            <a:ext cx="4858895" cy="14292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15"/>
          <p:cNvGrpSpPr/>
          <p:nvPr/>
        </p:nvGrpSpPr>
        <p:grpSpPr>
          <a:xfrm>
            <a:off x="4479977" y="1640627"/>
            <a:ext cx="4502142" cy="2220974"/>
            <a:chOff x="4594050" y="2188325"/>
            <a:chExt cx="4387625" cy="2054175"/>
          </a:xfrm>
        </p:grpSpPr>
        <p:pic>
          <p:nvPicPr>
            <p:cNvPr id="151" name="Google Shape;151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4646244" y="2188325"/>
              <a:ext cx="4248131" cy="2054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15"/>
            <p:cNvSpPr txBox="1"/>
            <p:nvPr/>
          </p:nvSpPr>
          <p:spPr>
            <a:xfrm>
              <a:off x="4594050" y="2357350"/>
              <a:ext cx="293100" cy="282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/>
                <a:t>3’</a:t>
              </a:r>
              <a:endParaRPr sz="800"/>
            </a:p>
          </p:txBody>
        </p:sp>
        <p:sp>
          <p:nvSpPr>
            <p:cNvPr id="153" name="Google Shape;153;p15"/>
            <p:cNvSpPr txBox="1"/>
            <p:nvPr/>
          </p:nvSpPr>
          <p:spPr>
            <a:xfrm>
              <a:off x="4646250" y="3728600"/>
              <a:ext cx="293100" cy="282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/>
                <a:t>5’</a:t>
              </a:r>
              <a:endParaRPr sz="800"/>
            </a:p>
          </p:txBody>
        </p:sp>
        <p:sp>
          <p:nvSpPr>
            <p:cNvPr id="154" name="Google Shape;154;p15"/>
            <p:cNvSpPr txBox="1"/>
            <p:nvPr/>
          </p:nvSpPr>
          <p:spPr>
            <a:xfrm>
              <a:off x="8480150" y="2295475"/>
              <a:ext cx="293100" cy="282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/>
                <a:t>5’</a:t>
              </a:r>
              <a:endParaRPr sz="800"/>
            </a:p>
          </p:txBody>
        </p:sp>
        <p:sp>
          <p:nvSpPr>
            <p:cNvPr id="155" name="Google Shape;155;p15"/>
            <p:cNvSpPr txBox="1"/>
            <p:nvPr/>
          </p:nvSpPr>
          <p:spPr>
            <a:xfrm>
              <a:off x="8688575" y="2466300"/>
              <a:ext cx="293100" cy="282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/>
                <a:t>3’</a:t>
              </a:r>
              <a:endParaRPr sz="800"/>
            </a:p>
          </p:txBody>
        </p:sp>
        <p:sp>
          <p:nvSpPr>
            <p:cNvPr id="156" name="Google Shape;156;p15"/>
            <p:cNvSpPr txBox="1"/>
            <p:nvPr/>
          </p:nvSpPr>
          <p:spPr>
            <a:xfrm rot="-1094525">
              <a:off x="8031113" y="3041521"/>
              <a:ext cx="901823" cy="4561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/>
                <a:t>direzione della forcella di replicazione</a:t>
              </a:r>
              <a:endParaRPr sz="800"/>
            </a:p>
          </p:txBody>
        </p:sp>
      </p:grpSp>
      <p:sp>
        <p:nvSpPr>
          <p:cNvPr id="157" name="Google Shape;157;p15"/>
          <p:cNvSpPr txBox="1"/>
          <p:nvPr/>
        </p:nvSpPr>
        <p:spPr>
          <a:xfrm>
            <a:off x="323850" y="1423375"/>
            <a:ext cx="4387500" cy="51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Fasi della replicazione: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I filamenti si separano, grazie alle </a:t>
            </a:r>
            <a:r>
              <a:rPr i="1" lang="en-US" sz="1800">
                <a:solidFill>
                  <a:schemeClr val="dk1"/>
                </a:solidFill>
              </a:rPr>
              <a:t>topoisomerasi</a:t>
            </a:r>
            <a:r>
              <a:rPr lang="en-US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I filamenti sono allontanati dalle </a:t>
            </a:r>
            <a:r>
              <a:rPr i="1" lang="en-US" sz="1800">
                <a:solidFill>
                  <a:schemeClr val="dk1"/>
                </a:solidFill>
              </a:rPr>
              <a:t>elicasi</a:t>
            </a:r>
            <a:r>
              <a:rPr lang="en-US" sz="1800">
                <a:solidFill>
                  <a:schemeClr val="dk1"/>
                </a:solidFill>
              </a:rPr>
              <a:t>, dando origine a due 	</a:t>
            </a:r>
            <a:r>
              <a:rPr b="1" lang="en-US" sz="1800">
                <a:solidFill>
                  <a:schemeClr val="dk1"/>
                </a:solidFill>
              </a:rPr>
              <a:t>forcelle di replicazione</a:t>
            </a:r>
            <a:r>
              <a:rPr lang="en-US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Ogni filamento costituisce uno stampo per la sintesi del filamento complementare.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/>
          <p:nvPr/>
        </p:nvSpPr>
        <p:spPr>
          <a:xfrm>
            <a:off x="323850" y="1423375"/>
            <a:ext cx="3694500" cy="30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 startAt="4"/>
            </a:pPr>
            <a:r>
              <a:rPr lang="en-US" sz="1800">
                <a:solidFill>
                  <a:schemeClr val="dk1"/>
                </a:solidFill>
              </a:rPr>
              <a:t>Allungamento della catena: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-US" sz="1800">
                <a:solidFill>
                  <a:schemeClr val="dk1"/>
                </a:solidFill>
              </a:rPr>
              <a:t>L’enzima </a:t>
            </a:r>
            <a:r>
              <a:rPr i="1" lang="en-US" sz="1800">
                <a:solidFill>
                  <a:schemeClr val="dk1"/>
                </a:solidFill>
              </a:rPr>
              <a:t>primasi</a:t>
            </a:r>
            <a:r>
              <a:rPr lang="en-US" sz="1800">
                <a:solidFill>
                  <a:schemeClr val="dk1"/>
                </a:solidFill>
              </a:rPr>
              <a:t> produce un </a:t>
            </a:r>
            <a:r>
              <a:rPr i="1" lang="en-US" sz="1800">
                <a:solidFill>
                  <a:schemeClr val="dk1"/>
                </a:solidFill>
              </a:rPr>
              <a:t>primer</a:t>
            </a:r>
            <a:r>
              <a:rPr lang="en-US" sz="1800">
                <a:solidFill>
                  <a:schemeClr val="dk1"/>
                </a:solidFill>
              </a:rPr>
              <a:t> di RNA (11-12 nucleotidi)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-US" sz="1800">
                <a:solidFill>
                  <a:schemeClr val="dk1"/>
                </a:solidFill>
              </a:rPr>
              <a:t>L’enzima </a:t>
            </a:r>
            <a:r>
              <a:rPr i="1" lang="en-US" sz="1800">
                <a:solidFill>
                  <a:schemeClr val="dk1"/>
                </a:solidFill>
              </a:rPr>
              <a:t>DNA polimerasi</a:t>
            </a:r>
            <a:r>
              <a:rPr lang="en-US" sz="1800">
                <a:solidFill>
                  <a:schemeClr val="dk1"/>
                </a:solidFill>
              </a:rPr>
              <a:t> sintetizza un nuovo filamento in direzione     5’ → 3’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68" name="Google Shape;168;p16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5. La replicazione del DNA: un fenomeno complesso</a:t>
            </a:r>
            <a:endParaRPr sz="3200">
              <a:solidFill>
                <a:srgbClr val="FF0000"/>
              </a:solidFill>
            </a:endParaRPr>
          </a:p>
        </p:txBody>
      </p:sp>
      <p:pic>
        <p:nvPicPr>
          <p:cNvPr id="169" name="Google Shape;169;p16"/>
          <p:cNvPicPr preferRelativeResize="0"/>
          <p:nvPr/>
        </p:nvPicPr>
        <p:blipFill rotWithShape="1">
          <a:blip r:embed="rId3">
            <a:alphaModFix/>
          </a:blip>
          <a:srcRect b="-381" l="-200" r="0" t="0"/>
          <a:stretch/>
        </p:blipFill>
        <p:spPr>
          <a:xfrm rot="-7">
            <a:off x="4018350" y="1651980"/>
            <a:ext cx="5006349" cy="260189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6"/>
          <p:cNvSpPr txBox="1"/>
          <p:nvPr/>
        </p:nvSpPr>
        <p:spPr>
          <a:xfrm>
            <a:off x="323850" y="4353475"/>
            <a:ext cx="8700900" cy="21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 startAt="3"/>
            </a:pPr>
            <a:r>
              <a:rPr lang="en-US" sz="1800">
                <a:solidFill>
                  <a:schemeClr val="dk1"/>
                </a:solidFill>
              </a:rPr>
              <a:t>Sul filamento opposto la DNA polimerasi lavora in modo discontinuo e più lentamente, producendo i </a:t>
            </a:r>
            <a:r>
              <a:rPr i="1" lang="en-US" sz="1800">
                <a:solidFill>
                  <a:schemeClr val="dk1"/>
                </a:solidFill>
              </a:rPr>
              <a:t>frammenti</a:t>
            </a:r>
            <a:r>
              <a:rPr lang="en-US" sz="1800">
                <a:solidFill>
                  <a:schemeClr val="dk1"/>
                </a:solidFill>
              </a:rPr>
              <a:t> </a:t>
            </a:r>
            <a:r>
              <a:rPr i="1" lang="en-US" sz="1800">
                <a:solidFill>
                  <a:schemeClr val="dk1"/>
                </a:solidFill>
              </a:rPr>
              <a:t>di Okazaki</a:t>
            </a:r>
            <a:r>
              <a:rPr lang="en-US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 startAt="4"/>
            </a:pPr>
            <a:r>
              <a:rPr lang="en-US" sz="1800">
                <a:solidFill>
                  <a:schemeClr val="dk1"/>
                </a:solidFill>
              </a:rPr>
              <a:t>Al termine della replicazione: la </a:t>
            </a:r>
            <a:r>
              <a:rPr i="1" lang="en-US" sz="1800">
                <a:solidFill>
                  <a:schemeClr val="dk1"/>
                </a:solidFill>
              </a:rPr>
              <a:t>RNasi H</a:t>
            </a:r>
            <a:r>
              <a:rPr lang="en-US" sz="1800">
                <a:solidFill>
                  <a:schemeClr val="dk1"/>
                </a:solidFill>
              </a:rPr>
              <a:t> rimuove i primer, la </a:t>
            </a:r>
            <a:r>
              <a:rPr i="1" lang="en-US" sz="1800">
                <a:solidFill>
                  <a:schemeClr val="dk1"/>
                </a:solidFill>
              </a:rPr>
              <a:t>DNA polimerasi</a:t>
            </a:r>
            <a:r>
              <a:rPr lang="en-US" sz="1800">
                <a:solidFill>
                  <a:schemeClr val="dk1"/>
                </a:solidFill>
              </a:rPr>
              <a:t> completa i tratti mancanti, la </a:t>
            </a:r>
            <a:r>
              <a:rPr i="1" lang="en-US" sz="1800">
                <a:solidFill>
                  <a:schemeClr val="dk1"/>
                </a:solidFill>
              </a:rPr>
              <a:t>DNA ligasi</a:t>
            </a:r>
            <a:r>
              <a:rPr lang="en-US" sz="1800">
                <a:solidFill>
                  <a:schemeClr val="dk1"/>
                </a:solidFill>
              </a:rPr>
              <a:t> salda i filamenti.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5. La replicazione del DNA: un fenomeno complesso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181" name="Google Shape;181;p17"/>
          <p:cNvSpPr txBox="1"/>
          <p:nvPr/>
        </p:nvSpPr>
        <p:spPr>
          <a:xfrm>
            <a:off x="323850" y="1529025"/>
            <a:ext cx="2704200" cy="18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La duplicazione del DNA circolare dei plasmidi batterici può avvenire con il meccanismo “</a:t>
            </a:r>
            <a:r>
              <a:rPr i="1" lang="en-US" sz="1800">
                <a:solidFill>
                  <a:schemeClr val="dk1"/>
                </a:solidFill>
              </a:rPr>
              <a:t>a cerchio rotante</a:t>
            </a:r>
            <a:r>
              <a:rPr lang="en-US" sz="1800">
                <a:solidFill>
                  <a:schemeClr val="dk1"/>
                </a:solidFill>
              </a:rPr>
              <a:t>”.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82" name="Google Shape;1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9300" y="1076087"/>
            <a:ext cx="2889125" cy="542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6825" y="1070906"/>
            <a:ext cx="2889125" cy="5428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6. La funzione di telomeri e telomerasi</a:t>
            </a:r>
            <a:endParaRPr sz="3200">
              <a:solidFill>
                <a:srgbClr val="FF0000"/>
              </a:solidFill>
            </a:endParaRPr>
          </a:p>
        </p:txBody>
      </p:sp>
      <p:pic>
        <p:nvPicPr>
          <p:cNvPr id="194" name="Google Shape;1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30450"/>
            <a:ext cx="8839200" cy="4644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827550"/>
            <a:ext cx="8676826" cy="81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19"/>
          <p:cNvGrpSpPr/>
          <p:nvPr/>
        </p:nvGrpSpPr>
        <p:grpSpPr>
          <a:xfrm>
            <a:off x="147850" y="4953466"/>
            <a:ext cx="8932001" cy="1639309"/>
            <a:chOff x="147850" y="4953466"/>
            <a:chExt cx="8932001" cy="1639309"/>
          </a:xfrm>
        </p:grpSpPr>
        <p:pic>
          <p:nvPicPr>
            <p:cNvPr id="206" name="Google Shape;206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59550" y="4953466"/>
              <a:ext cx="8020301" cy="16320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19"/>
            <p:cNvSpPr/>
            <p:nvPr/>
          </p:nvSpPr>
          <p:spPr>
            <a:xfrm>
              <a:off x="1059550" y="4953475"/>
              <a:ext cx="2180100" cy="2724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9"/>
            <p:cNvSpPr txBox="1"/>
            <p:nvPr/>
          </p:nvSpPr>
          <p:spPr>
            <a:xfrm>
              <a:off x="147850" y="5273150"/>
              <a:ext cx="987900" cy="8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/>
                <a:t>C. Riparazione per escissione</a:t>
              </a:r>
              <a:endParaRPr b="1" sz="1100"/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147850" y="4960775"/>
              <a:ext cx="8873400" cy="1632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" name="Google Shape;210;p19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7. I meccanismi di riparazione del DNA</a:t>
            </a:r>
            <a:endParaRPr sz="3200">
              <a:solidFill>
                <a:srgbClr val="FF0000"/>
              </a:solidFill>
            </a:endParaRPr>
          </a:p>
        </p:txBody>
      </p:sp>
      <p:grpSp>
        <p:nvGrpSpPr>
          <p:cNvPr id="211" name="Google Shape;211;p19"/>
          <p:cNvGrpSpPr/>
          <p:nvPr/>
        </p:nvGrpSpPr>
        <p:grpSpPr>
          <a:xfrm>
            <a:off x="147850" y="3150400"/>
            <a:ext cx="8873450" cy="1803075"/>
            <a:chOff x="147850" y="3150400"/>
            <a:chExt cx="8873450" cy="1803075"/>
          </a:xfrm>
        </p:grpSpPr>
        <p:pic>
          <p:nvPicPr>
            <p:cNvPr id="212" name="Google Shape;212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18150" y="3270775"/>
              <a:ext cx="7903100" cy="1682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19"/>
            <p:cNvSpPr/>
            <p:nvPr/>
          </p:nvSpPr>
          <p:spPr>
            <a:xfrm>
              <a:off x="162000" y="3150400"/>
              <a:ext cx="8859300" cy="1803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9"/>
            <p:cNvSpPr txBox="1"/>
            <p:nvPr/>
          </p:nvSpPr>
          <p:spPr>
            <a:xfrm>
              <a:off x="147850" y="3270775"/>
              <a:ext cx="987900" cy="8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/>
                <a:t>B. Riparazione dei disappaia-menti</a:t>
              </a:r>
              <a:endParaRPr b="1" sz="1100"/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1112925" y="3214000"/>
              <a:ext cx="2180100" cy="2724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" name="Google Shape;216;p19"/>
          <p:cNvGrpSpPr/>
          <p:nvPr/>
        </p:nvGrpSpPr>
        <p:grpSpPr>
          <a:xfrm>
            <a:off x="147850" y="1090750"/>
            <a:ext cx="8873401" cy="2059650"/>
            <a:chOff x="147850" y="1090750"/>
            <a:chExt cx="8873401" cy="2059650"/>
          </a:xfrm>
        </p:grpSpPr>
        <p:pic>
          <p:nvPicPr>
            <p:cNvPr id="217" name="Google Shape;217;p19"/>
            <p:cNvPicPr preferRelativeResize="0"/>
            <p:nvPr/>
          </p:nvPicPr>
          <p:blipFill rotWithShape="1">
            <a:blip r:embed="rId5">
              <a:alphaModFix/>
            </a:blip>
            <a:srcRect b="0" l="-988" r="-1976" t="9526"/>
            <a:stretch/>
          </p:blipFill>
          <p:spPr>
            <a:xfrm>
              <a:off x="1118150" y="1102100"/>
              <a:ext cx="7903101" cy="2048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19"/>
            <p:cNvSpPr txBox="1"/>
            <p:nvPr/>
          </p:nvSpPr>
          <p:spPr>
            <a:xfrm>
              <a:off x="147850" y="1268400"/>
              <a:ext cx="987900" cy="8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/>
                <a:t>A</a:t>
              </a:r>
              <a:r>
                <a:rPr b="1" lang="en-US" sz="1100"/>
                <a:t>. </a:t>
              </a:r>
              <a:r>
                <a:rPr b="1" lang="en-US" sz="1100"/>
                <a:t>Correzione di bozze del DNA</a:t>
              </a:r>
              <a:endParaRPr b="1" sz="1100"/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159150" y="1090750"/>
              <a:ext cx="8859300" cy="20484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8. L’RNA svolge compiti molteplici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230" name="Google Shape;230;p20"/>
          <p:cNvSpPr txBox="1"/>
          <p:nvPr/>
        </p:nvSpPr>
        <p:spPr>
          <a:xfrm>
            <a:off x="323850" y="1268400"/>
            <a:ext cx="84192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Caratteristiche </a:t>
            </a:r>
            <a:r>
              <a:rPr b="1" lang="en-US" sz="1800">
                <a:solidFill>
                  <a:schemeClr val="dk1"/>
                </a:solidFill>
              </a:rPr>
              <a:t>strutturali</a:t>
            </a:r>
            <a:r>
              <a:rPr lang="en-US" sz="1800">
                <a:solidFill>
                  <a:schemeClr val="dk1"/>
                </a:solidFill>
              </a:rPr>
              <a:t> dell’RNA: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Ribosio al posto del Desossiribosio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Uracile al posto di Timina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Struttura a singolo filamento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Caratteristiche </a:t>
            </a:r>
            <a:r>
              <a:rPr b="1" lang="en-US" sz="1800">
                <a:solidFill>
                  <a:schemeClr val="dk1"/>
                </a:solidFill>
              </a:rPr>
              <a:t>funzionali</a:t>
            </a:r>
            <a:r>
              <a:rPr lang="en-US" sz="1800">
                <a:solidFill>
                  <a:schemeClr val="dk1"/>
                </a:solidFill>
              </a:rPr>
              <a:t> dell’RNA: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Trascrizione, trasporto e interpretazione dell’informazione genetica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Tipi</a:t>
            </a:r>
            <a:r>
              <a:rPr lang="en-US" sz="1800">
                <a:solidFill>
                  <a:schemeClr val="dk1"/>
                </a:solidFill>
              </a:rPr>
              <a:t> di RNA: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RNA messaggero (</a:t>
            </a:r>
            <a:r>
              <a:rPr b="1" lang="en-US" sz="1800">
                <a:solidFill>
                  <a:schemeClr val="dk1"/>
                </a:solidFill>
              </a:rPr>
              <a:t>mRNA</a:t>
            </a:r>
            <a:r>
              <a:rPr lang="en-US" sz="1800">
                <a:solidFill>
                  <a:schemeClr val="dk1"/>
                </a:solidFill>
              </a:rPr>
              <a:t>), trascrive e trasporta l’informazione genetica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RNA ribosomiale (</a:t>
            </a:r>
            <a:r>
              <a:rPr b="1" lang="en-US" sz="1800">
                <a:solidFill>
                  <a:schemeClr val="dk1"/>
                </a:solidFill>
              </a:rPr>
              <a:t>rRNA</a:t>
            </a:r>
            <a:r>
              <a:rPr lang="en-US" sz="1800">
                <a:solidFill>
                  <a:schemeClr val="dk1"/>
                </a:solidFill>
              </a:rPr>
              <a:t>), costituisce i ribosomi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RNA transfer (</a:t>
            </a:r>
            <a:r>
              <a:rPr b="1" lang="en-US" sz="1800">
                <a:solidFill>
                  <a:schemeClr val="dk1"/>
                </a:solidFill>
              </a:rPr>
              <a:t>tRNA</a:t>
            </a:r>
            <a:r>
              <a:rPr lang="en-US" sz="1800">
                <a:solidFill>
                  <a:schemeClr val="dk1"/>
                </a:solidFill>
              </a:rPr>
              <a:t>), lega e trasporta gli aminoacidi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RNA eterogeneo (</a:t>
            </a:r>
            <a:r>
              <a:rPr b="1" lang="en-US" sz="1800">
                <a:solidFill>
                  <a:schemeClr val="dk1"/>
                </a:solidFill>
              </a:rPr>
              <a:t>hnRNA</a:t>
            </a:r>
            <a:r>
              <a:rPr lang="en-US" sz="1800">
                <a:solidFill>
                  <a:schemeClr val="dk1"/>
                </a:solidFill>
              </a:rPr>
              <a:t>), negli eucarioti, rappresenta il trascritto primario che non ha ancora subito maturazione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piccolo RNA nucleare (</a:t>
            </a:r>
            <a:r>
              <a:rPr b="1" lang="en-US" sz="1800">
                <a:solidFill>
                  <a:schemeClr val="dk1"/>
                </a:solidFill>
              </a:rPr>
              <a:t>snRNA</a:t>
            </a:r>
            <a:r>
              <a:rPr lang="en-US" sz="1800">
                <a:solidFill>
                  <a:schemeClr val="dk1"/>
                </a:solidFill>
              </a:rPr>
              <a:t>), costituisce lo </a:t>
            </a:r>
            <a:r>
              <a:rPr i="1" lang="en-US" sz="1800">
                <a:solidFill>
                  <a:schemeClr val="dk1"/>
                </a:solidFill>
              </a:rPr>
              <a:t>spliceosoma</a:t>
            </a:r>
            <a:r>
              <a:rPr lang="en-US" sz="1800">
                <a:solidFill>
                  <a:schemeClr val="dk1"/>
                </a:solidFill>
              </a:rPr>
              <a:t>, complesso per la promozione dello </a:t>
            </a:r>
            <a:r>
              <a:rPr i="1" lang="en-US" sz="1800">
                <a:solidFill>
                  <a:schemeClr val="dk1"/>
                </a:solidFill>
              </a:rPr>
              <a:t>splicing</a:t>
            </a:r>
            <a:r>
              <a:rPr lang="en-US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9.  I meccanismi della sintesi proteica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241" name="Google Shape;241;p21"/>
          <p:cNvSpPr txBox="1"/>
          <p:nvPr/>
        </p:nvSpPr>
        <p:spPr>
          <a:xfrm>
            <a:off x="297475" y="1193775"/>
            <a:ext cx="87156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Evoluzione del concetto di gene</a:t>
            </a:r>
            <a:endParaRPr sz="2400"/>
          </a:p>
        </p:txBody>
      </p:sp>
      <p:sp>
        <p:nvSpPr>
          <p:cNvPr id="242" name="Google Shape;242;p21"/>
          <p:cNvSpPr/>
          <p:nvPr/>
        </p:nvSpPr>
        <p:spPr>
          <a:xfrm>
            <a:off x="627063" y="2097088"/>
            <a:ext cx="1125600" cy="570000"/>
          </a:xfrm>
          <a:prstGeom prst="roundRect">
            <a:avLst>
              <a:gd fmla="val 8297" name="adj"/>
            </a:avLst>
          </a:prstGeom>
          <a:solidFill>
            <a:srgbClr val="E1E4E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43" name="Google Shape;243;p21"/>
          <p:cNvSpPr txBox="1"/>
          <p:nvPr/>
        </p:nvSpPr>
        <p:spPr>
          <a:xfrm>
            <a:off x="647700" y="2236788"/>
            <a:ext cx="1104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E0026"/>
              </a:buClr>
              <a:buSzPts val="2000"/>
              <a:buFont typeface="Noto Sans Symbols"/>
              <a:buNone/>
            </a:pPr>
            <a:r>
              <a:rPr i="0" lang="en-US" sz="2000" u="none" cap="none" strike="noStrike">
                <a:solidFill>
                  <a:srgbClr val="464648"/>
                </a:solidFill>
              </a:rPr>
              <a:t>gene</a:t>
            </a:r>
            <a:endParaRPr/>
          </a:p>
        </p:txBody>
      </p:sp>
      <p:sp>
        <p:nvSpPr>
          <p:cNvPr id="244" name="Google Shape;244;p21"/>
          <p:cNvSpPr/>
          <p:nvPr/>
        </p:nvSpPr>
        <p:spPr>
          <a:xfrm>
            <a:off x="2590800" y="2097088"/>
            <a:ext cx="5943600" cy="570000"/>
          </a:xfrm>
          <a:prstGeom prst="roundRect">
            <a:avLst>
              <a:gd fmla="val 8297" name="adj"/>
            </a:avLst>
          </a:prstGeom>
          <a:solidFill>
            <a:srgbClr val="E1E4E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45" name="Google Shape;245;p21"/>
          <p:cNvSpPr txBox="1"/>
          <p:nvPr/>
        </p:nvSpPr>
        <p:spPr>
          <a:xfrm>
            <a:off x="2743200" y="2236788"/>
            <a:ext cx="222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E0026"/>
              </a:buClr>
              <a:buSzPts val="2000"/>
              <a:buFont typeface="Noto Sans Symbols"/>
              <a:buNone/>
            </a:pPr>
            <a:r>
              <a:rPr i="0" lang="en-US" sz="2000" u="none" cap="none" strike="noStrike">
                <a:solidFill>
                  <a:srgbClr val="464648"/>
                </a:solidFill>
              </a:rPr>
              <a:t>proteina</a:t>
            </a:r>
            <a:endParaRPr/>
          </a:p>
        </p:txBody>
      </p:sp>
      <p:sp>
        <p:nvSpPr>
          <p:cNvPr id="246" name="Google Shape;246;p21"/>
          <p:cNvSpPr/>
          <p:nvPr/>
        </p:nvSpPr>
        <p:spPr>
          <a:xfrm>
            <a:off x="627063" y="2981325"/>
            <a:ext cx="1125600" cy="570000"/>
          </a:xfrm>
          <a:prstGeom prst="roundRect">
            <a:avLst>
              <a:gd fmla="val 8297" name="adj"/>
            </a:avLst>
          </a:prstGeom>
          <a:solidFill>
            <a:srgbClr val="E1E4E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47" name="Google Shape;247;p21"/>
          <p:cNvSpPr txBox="1"/>
          <p:nvPr/>
        </p:nvSpPr>
        <p:spPr>
          <a:xfrm>
            <a:off x="647700" y="3121025"/>
            <a:ext cx="1104900" cy="354000"/>
          </a:xfrm>
          <a:prstGeom prst="rect">
            <a:avLst/>
          </a:prstGeom>
          <a:solidFill>
            <a:srgbClr val="E1E4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>
                <a:solidFill>
                  <a:srgbClr val="464648"/>
                </a:solidFill>
              </a:rPr>
              <a:t>gene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48" name="Google Shape;248;p21"/>
          <p:cNvSpPr/>
          <p:nvPr/>
        </p:nvSpPr>
        <p:spPr>
          <a:xfrm>
            <a:off x="2590800" y="2981325"/>
            <a:ext cx="5943600" cy="570000"/>
          </a:xfrm>
          <a:prstGeom prst="roundRect">
            <a:avLst>
              <a:gd fmla="val 8297" name="adj"/>
            </a:avLst>
          </a:prstGeom>
          <a:solidFill>
            <a:srgbClr val="E1E4E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49" name="Google Shape;249;p21"/>
          <p:cNvSpPr txBox="1"/>
          <p:nvPr/>
        </p:nvSpPr>
        <p:spPr>
          <a:xfrm>
            <a:off x="2743200" y="3121025"/>
            <a:ext cx="539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464648"/>
                </a:solidFill>
              </a:rPr>
              <a:t>catena polipeptidica</a:t>
            </a:r>
            <a:endParaRPr/>
          </a:p>
        </p:txBody>
      </p:sp>
      <p:sp>
        <p:nvSpPr>
          <p:cNvPr id="250" name="Google Shape;250;p21"/>
          <p:cNvSpPr/>
          <p:nvPr/>
        </p:nvSpPr>
        <p:spPr>
          <a:xfrm>
            <a:off x="627063" y="3960813"/>
            <a:ext cx="1125600" cy="570000"/>
          </a:xfrm>
          <a:prstGeom prst="roundRect">
            <a:avLst>
              <a:gd fmla="val 8297" name="adj"/>
            </a:avLst>
          </a:prstGeom>
          <a:solidFill>
            <a:srgbClr val="E1E4E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51" name="Google Shape;251;p21"/>
          <p:cNvSpPr txBox="1"/>
          <p:nvPr/>
        </p:nvSpPr>
        <p:spPr>
          <a:xfrm>
            <a:off x="647700" y="4100513"/>
            <a:ext cx="1104900" cy="354000"/>
          </a:xfrm>
          <a:prstGeom prst="rect">
            <a:avLst/>
          </a:prstGeom>
          <a:solidFill>
            <a:srgbClr val="E1E4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>
                <a:solidFill>
                  <a:srgbClr val="464648"/>
                </a:solidFill>
              </a:rPr>
              <a:t>gene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52" name="Google Shape;252;p21"/>
          <p:cNvSpPr/>
          <p:nvPr/>
        </p:nvSpPr>
        <p:spPr>
          <a:xfrm>
            <a:off x="2590800" y="3863975"/>
            <a:ext cx="5943600" cy="762000"/>
          </a:xfrm>
          <a:prstGeom prst="roundRect">
            <a:avLst>
              <a:gd fmla="val 8297" name="adj"/>
            </a:avLst>
          </a:prstGeom>
          <a:solidFill>
            <a:srgbClr val="E1E4E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53" name="Google Shape;253;p21"/>
          <p:cNvSpPr txBox="1"/>
          <p:nvPr/>
        </p:nvSpPr>
        <p:spPr>
          <a:xfrm>
            <a:off x="2743200" y="3917950"/>
            <a:ext cx="5715000" cy="622200"/>
          </a:xfrm>
          <a:prstGeom prst="rect">
            <a:avLst/>
          </a:prstGeom>
          <a:solidFill>
            <a:srgbClr val="E1E4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64648"/>
                </a:solidFill>
              </a:rPr>
              <a:t>funzione (può contenere informazioni per la sintesi di più proteine)</a:t>
            </a:r>
            <a:endParaRPr sz="2000">
              <a:solidFill>
                <a:srgbClr val="464648"/>
              </a:solidFill>
            </a:endParaRPr>
          </a:p>
        </p:txBody>
      </p:sp>
      <p:sp>
        <p:nvSpPr>
          <p:cNvPr id="254" name="Google Shape;254;p21"/>
          <p:cNvSpPr/>
          <p:nvPr/>
        </p:nvSpPr>
        <p:spPr>
          <a:xfrm>
            <a:off x="627063" y="4940300"/>
            <a:ext cx="1125600" cy="570000"/>
          </a:xfrm>
          <a:prstGeom prst="roundRect">
            <a:avLst>
              <a:gd fmla="val 8297" name="adj"/>
            </a:avLst>
          </a:prstGeom>
          <a:solidFill>
            <a:srgbClr val="E1E4E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55" name="Google Shape;255;p21"/>
          <p:cNvSpPr txBox="1"/>
          <p:nvPr/>
        </p:nvSpPr>
        <p:spPr>
          <a:xfrm>
            <a:off x="647700" y="5080000"/>
            <a:ext cx="1104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E0026"/>
              </a:buClr>
              <a:buSzPts val="2000"/>
              <a:buFont typeface="Noto Sans Symbols"/>
              <a:buNone/>
            </a:pPr>
            <a:r>
              <a:rPr i="0" lang="en-US" sz="2000" u="none" cap="none" strike="noStrike">
                <a:solidFill>
                  <a:srgbClr val="464648"/>
                </a:solidFill>
              </a:rPr>
              <a:t>gene</a:t>
            </a:r>
            <a:endParaRPr/>
          </a:p>
        </p:txBody>
      </p:sp>
      <p:sp>
        <p:nvSpPr>
          <p:cNvPr id="256" name="Google Shape;256;p21"/>
          <p:cNvSpPr/>
          <p:nvPr/>
        </p:nvSpPr>
        <p:spPr>
          <a:xfrm>
            <a:off x="2590800" y="4940300"/>
            <a:ext cx="5943600" cy="570000"/>
          </a:xfrm>
          <a:prstGeom prst="roundRect">
            <a:avLst>
              <a:gd fmla="val 8297" name="adj"/>
            </a:avLst>
          </a:prstGeom>
          <a:solidFill>
            <a:srgbClr val="E1E4E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57" name="Google Shape;257;p21"/>
          <p:cNvSpPr txBox="1"/>
          <p:nvPr/>
        </p:nvSpPr>
        <p:spPr>
          <a:xfrm>
            <a:off x="2743200" y="5080000"/>
            <a:ext cx="5715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464648"/>
                </a:solidFill>
              </a:rPr>
              <a:t>segmento di DNA che può essere trascritto</a:t>
            </a:r>
            <a:endParaRPr/>
          </a:p>
        </p:txBody>
      </p:sp>
      <p:sp>
        <p:nvSpPr>
          <p:cNvPr id="258" name="Google Shape;258;p21"/>
          <p:cNvSpPr txBox="1"/>
          <p:nvPr/>
        </p:nvSpPr>
        <p:spPr>
          <a:xfrm>
            <a:off x="1752600" y="2236788"/>
            <a:ext cx="838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E0026"/>
              </a:buClr>
              <a:buSzPts val="2000"/>
              <a:buFont typeface="Noto Sans Symbols"/>
              <a:buNone/>
            </a:pPr>
            <a:r>
              <a:rPr i="0" lang="en-US" sz="2000" u="none" cap="none" strike="noStrike">
                <a:solidFill>
                  <a:srgbClr val="464648"/>
                </a:solidFill>
              </a:rPr>
              <a:t>→</a:t>
            </a:r>
            <a:endParaRPr/>
          </a:p>
        </p:txBody>
      </p:sp>
      <p:sp>
        <p:nvSpPr>
          <p:cNvPr id="259" name="Google Shape;259;p21"/>
          <p:cNvSpPr txBox="1"/>
          <p:nvPr/>
        </p:nvSpPr>
        <p:spPr>
          <a:xfrm>
            <a:off x="1752600" y="3121025"/>
            <a:ext cx="838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E0026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464648"/>
                </a:solidFill>
              </a:rPr>
              <a:t>→</a:t>
            </a:r>
            <a:endParaRPr sz="2000">
              <a:solidFill>
                <a:srgbClr val="464648"/>
              </a:solidFill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E0026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rgbClr val="464648"/>
              </a:solidFill>
            </a:endParaRPr>
          </a:p>
        </p:txBody>
      </p:sp>
      <p:sp>
        <p:nvSpPr>
          <p:cNvPr id="260" name="Google Shape;260;p21"/>
          <p:cNvSpPr txBox="1"/>
          <p:nvPr/>
        </p:nvSpPr>
        <p:spPr>
          <a:xfrm>
            <a:off x="1752600" y="4100513"/>
            <a:ext cx="838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464648"/>
                </a:solidFill>
              </a:rPr>
              <a:t>→</a:t>
            </a:r>
            <a:endParaRPr sz="2000">
              <a:solidFill>
                <a:srgbClr val="464648"/>
              </a:solidFill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464648"/>
              </a:solidFill>
            </a:endParaRPr>
          </a:p>
        </p:txBody>
      </p:sp>
      <p:sp>
        <p:nvSpPr>
          <p:cNvPr id="261" name="Google Shape;261;p21"/>
          <p:cNvSpPr txBox="1"/>
          <p:nvPr/>
        </p:nvSpPr>
        <p:spPr>
          <a:xfrm>
            <a:off x="1752600" y="5080000"/>
            <a:ext cx="838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464648"/>
                </a:solidFill>
              </a:rPr>
              <a:t>→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9.  I meccanismi della sintesi proteica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272" name="Google Shape;272;p22"/>
          <p:cNvSpPr txBox="1"/>
          <p:nvPr/>
        </p:nvSpPr>
        <p:spPr>
          <a:xfrm>
            <a:off x="297475" y="1193775"/>
            <a:ext cx="5144400" cy="18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Il dogma centrale della biologia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Una proteina non contiene più alcuna informazione per la sintesi di altre proteine, RNA o DNA.</a:t>
            </a:r>
            <a:endParaRPr sz="2400"/>
          </a:p>
        </p:txBody>
      </p:sp>
      <p:pic>
        <p:nvPicPr>
          <p:cNvPr id="273" name="Google Shape;2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" y="3054275"/>
            <a:ext cx="3116699" cy="349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65234">
            <a:off x="5455218" y="1319970"/>
            <a:ext cx="3412116" cy="356445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2"/>
          <p:cNvSpPr txBox="1"/>
          <p:nvPr/>
        </p:nvSpPr>
        <p:spPr>
          <a:xfrm>
            <a:off x="3776675" y="5087475"/>
            <a:ext cx="5144400" cy="14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Eccezione al dogma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La </a:t>
            </a:r>
            <a:r>
              <a:rPr i="1" lang="en-US" sz="1800"/>
              <a:t>trascrittasi inversa</a:t>
            </a:r>
            <a:r>
              <a:rPr lang="en-US" sz="1800"/>
              <a:t> è un enzima, presente nei </a:t>
            </a:r>
            <a:r>
              <a:rPr i="1" lang="en-US" sz="1800"/>
              <a:t>retrovirus</a:t>
            </a:r>
            <a:r>
              <a:rPr lang="en-US" sz="1800"/>
              <a:t>, in grado di sintetizzare un filamento di DNA a partire da uno stampo di RNA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"/>
          <p:cNvSpPr txBox="1"/>
          <p:nvPr/>
        </p:nvSpPr>
        <p:spPr>
          <a:xfrm>
            <a:off x="323850" y="1124825"/>
            <a:ext cx="8743800" cy="54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Le informazioni codificate sul DNA sono copiate su un filamento di mRNA.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Viene copiato un solo segmento del genoma, a partire da un singolo </a:t>
            </a:r>
            <a:r>
              <a:rPr b="1" lang="en-US" sz="1800"/>
              <a:t>filamento stampo</a:t>
            </a:r>
            <a:r>
              <a:rPr lang="en-US" sz="1800"/>
              <a:t>, e ne vengono 												realizzate diverse copie.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La trascrizione si 	articola 													   in tre fasi: 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-US" sz="1800"/>
              <a:t>inizio </a:t>
            </a:r>
            <a:endParaRPr b="1"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-US" sz="1800"/>
              <a:t>allungamento </a:t>
            </a:r>
            <a:endParaRPr b="1"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-US" sz="1800"/>
              <a:t>terminazione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6" name="Google Shape;286;p23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10. Le fasi del processo: la trascrizione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287" name="Google Shape;287;p23"/>
          <p:cNvSpPr/>
          <p:nvPr/>
        </p:nvSpPr>
        <p:spPr>
          <a:xfrm>
            <a:off x="806350" y="3429000"/>
            <a:ext cx="1612200" cy="375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3"/>
          <p:cNvSpPr/>
          <p:nvPr/>
        </p:nvSpPr>
        <p:spPr>
          <a:xfrm>
            <a:off x="806350" y="3841650"/>
            <a:ext cx="1612200" cy="375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3"/>
          <p:cNvSpPr/>
          <p:nvPr/>
        </p:nvSpPr>
        <p:spPr>
          <a:xfrm>
            <a:off x="806350" y="4254300"/>
            <a:ext cx="1612200" cy="375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0" name="Google Shape;290;p23"/>
          <p:cNvCxnSpPr>
            <a:stCxn id="287" idx="3"/>
            <a:endCxn id="291" idx="1"/>
          </p:cNvCxnSpPr>
          <p:nvPr/>
        </p:nvCxnSpPr>
        <p:spPr>
          <a:xfrm flipH="1" rot="10800000">
            <a:off x="2418550" y="2693850"/>
            <a:ext cx="897300" cy="922800"/>
          </a:xfrm>
          <a:prstGeom prst="curvedConnector3">
            <a:avLst>
              <a:gd fmla="val 63282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2" name="Google Shape;292;p23"/>
          <p:cNvCxnSpPr>
            <a:stCxn id="288" idx="3"/>
            <a:endCxn id="293" idx="1"/>
          </p:cNvCxnSpPr>
          <p:nvPr/>
        </p:nvCxnSpPr>
        <p:spPr>
          <a:xfrm>
            <a:off x="2418550" y="4029300"/>
            <a:ext cx="897300" cy="424200"/>
          </a:xfrm>
          <a:prstGeom prst="curvedConnector3">
            <a:avLst>
              <a:gd fmla="val 49992" name="adj1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4" name="Google Shape;294;p23"/>
          <p:cNvCxnSpPr>
            <a:stCxn id="289" idx="3"/>
            <a:endCxn id="295" idx="1"/>
          </p:cNvCxnSpPr>
          <p:nvPr/>
        </p:nvCxnSpPr>
        <p:spPr>
          <a:xfrm>
            <a:off x="2418550" y="4441950"/>
            <a:ext cx="897300" cy="1491300"/>
          </a:xfrm>
          <a:prstGeom prst="curvedConnector3">
            <a:avLst>
              <a:gd fmla="val 49992" name="adj1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96" name="Google Shape;296;p23"/>
          <p:cNvGrpSpPr/>
          <p:nvPr/>
        </p:nvGrpSpPr>
        <p:grpSpPr>
          <a:xfrm>
            <a:off x="3315700" y="1931017"/>
            <a:ext cx="5827699" cy="4716732"/>
            <a:chOff x="3315700" y="1931017"/>
            <a:chExt cx="5827699" cy="4716732"/>
          </a:xfrm>
        </p:grpSpPr>
        <p:grpSp>
          <p:nvGrpSpPr>
            <p:cNvPr id="297" name="Google Shape;297;p23"/>
            <p:cNvGrpSpPr/>
            <p:nvPr/>
          </p:nvGrpSpPr>
          <p:grpSpPr>
            <a:xfrm>
              <a:off x="3315700" y="1931017"/>
              <a:ext cx="5827699" cy="3519785"/>
              <a:chOff x="3099913" y="2133562"/>
              <a:chExt cx="6044077" cy="3368537"/>
            </a:xfrm>
          </p:grpSpPr>
          <p:pic>
            <p:nvPicPr>
              <p:cNvPr id="291" name="Google Shape;291;p2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99925" y="2133562"/>
                <a:ext cx="5891674" cy="14598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3" name="Google Shape;293;p23"/>
              <p:cNvPicPr preferRelativeResize="0"/>
              <p:nvPr/>
            </p:nvPicPr>
            <p:blipFill rotWithShape="1">
              <a:blip r:embed="rId4">
                <a:alphaModFix/>
              </a:blip>
              <a:srcRect b="37511" l="0" r="0" t="0"/>
              <a:stretch/>
            </p:blipFill>
            <p:spPr>
              <a:xfrm>
                <a:off x="3099913" y="3593399"/>
                <a:ext cx="6044077" cy="1908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5" name="Google Shape;295;p23"/>
            <p:cNvPicPr preferRelativeResize="0"/>
            <p:nvPr/>
          </p:nvPicPr>
          <p:blipFill rotWithShape="1">
            <a:blip r:embed="rId4">
              <a:alphaModFix/>
            </a:blip>
            <a:srcRect b="0" l="0" r="0" t="55229"/>
            <a:stretch/>
          </p:blipFill>
          <p:spPr>
            <a:xfrm>
              <a:off x="3315700" y="5218850"/>
              <a:ext cx="5827699" cy="1428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8" name="Google Shape;298;p23"/>
          <p:cNvSpPr txBox="1"/>
          <p:nvPr/>
        </p:nvSpPr>
        <p:spPr>
          <a:xfrm>
            <a:off x="323850" y="4866150"/>
            <a:ext cx="2991900" cy="16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Nei pro</a:t>
            </a:r>
            <a:r>
              <a:rPr lang="en-US"/>
              <a:t>carioti, il filamento di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RNA prodotto rappresenta il </a:t>
            </a:r>
            <a:r>
              <a:rPr b="1" lang="en-US"/>
              <a:t>trascritto primario</a:t>
            </a:r>
            <a:r>
              <a:rPr lang="en-US"/>
              <a:t> e definitivo. Negli eucarioti si verifica lo </a:t>
            </a:r>
            <a:r>
              <a:rPr b="1" i="1" lang="en-US"/>
              <a:t>splicing</a:t>
            </a:r>
            <a:r>
              <a:rPr lang="en-US"/>
              <a:t>, in cui gli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introni sono eliminati, originando così il trascritto maturo.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4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11. Il codice genetico: un ponte fra due linguaggi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309" name="Google Shape;309;p24"/>
          <p:cNvSpPr txBox="1"/>
          <p:nvPr/>
        </p:nvSpPr>
        <p:spPr>
          <a:xfrm>
            <a:off x="323850" y="1464700"/>
            <a:ext cx="8555400" cy="52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Le proteine sono formate da aminoacidi. In natura ne esistono circa 20 tipi.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Se ogni base venisse tradotta in un aminoacido potrebbero essere codificati solo 4 tipi di aminoacido (4</a:t>
            </a:r>
            <a:r>
              <a:rPr baseline="30000" lang="en-US" sz="2400"/>
              <a:t>1</a:t>
            </a:r>
            <a:r>
              <a:rPr lang="en-US" sz="2400"/>
              <a:t>)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>
                <a:solidFill>
                  <a:schemeClr val="dk1"/>
                </a:solidFill>
              </a:rPr>
              <a:t>Con 2 basi per un aminoacido </a:t>
            </a:r>
            <a:r>
              <a:rPr lang="en-US" sz="2400"/>
              <a:t>si avrebbero 4</a:t>
            </a:r>
            <a:r>
              <a:rPr baseline="30000" lang="en-US" sz="2400"/>
              <a:t>2</a:t>
            </a:r>
            <a:r>
              <a:rPr lang="en-US" sz="2400"/>
              <a:t> </a:t>
            </a:r>
            <a:r>
              <a:rPr lang="en-US" sz="2400">
                <a:solidFill>
                  <a:schemeClr val="dk1"/>
                </a:solidFill>
              </a:rPr>
              <a:t>(16) </a:t>
            </a:r>
            <a:r>
              <a:rPr lang="en-US" sz="2400"/>
              <a:t>combinazioni 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Con 3 basi per un aminoacido si ottengono 4</a:t>
            </a:r>
            <a:r>
              <a:rPr baseline="30000" lang="en-US" sz="2400"/>
              <a:t>3</a:t>
            </a:r>
            <a:r>
              <a:rPr lang="en-US" sz="2400"/>
              <a:t> (64) combinazioni: più che sufficienti per specificare i 20 aminoacidi.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/>
        </p:nvSpPr>
        <p:spPr>
          <a:xfrm>
            <a:off x="323850" y="1466850"/>
            <a:ext cx="8820150" cy="2058987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Biologia, microbiologia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 tecniche di controllo sanitario</a:t>
            </a:r>
            <a:endParaRPr/>
          </a:p>
        </p:txBody>
      </p:sp>
      <p:sp>
        <p:nvSpPr>
          <p:cNvPr id="57" name="Google Shape;57;p7"/>
          <p:cNvSpPr txBox="1"/>
          <p:nvPr/>
        </p:nvSpPr>
        <p:spPr>
          <a:xfrm>
            <a:off x="323850" y="908050"/>
            <a:ext cx="8135937" cy="723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Fabio Fanti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11. Il codice genetico: un ponte fra due linguaggi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320" name="Google Shape;320;p25"/>
          <p:cNvSpPr txBox="1"/>
          <p:nvPr/>
        </p:nvSpPr>
        <p:spPr>
          <a:xfrm>
            <a:off x="323850" y="1464700"/>
            <a:ext cx="3308700" cy="51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Una tripletta di basi (</a:t>
            </a:r>
            <a:r>
              <a:rPr b="1" lang="en-US" sz="2400">
                <a:solidFill>
                  <a:schemeClr val="dk1"/>
                </a:solidFill>
              </a:rPr>
              <a:t>codone</a:t>
            </a:r>
            <a:r>
              <a:rPr lang="en-US" sz="2400">
                <a:solidFill>
                  <a:schemeClr val="dk1"/>
                </a:solidFill>
              </a:rPr>
              <a:t>)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codifica per un aminoacido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(</a:t>
            </a:r>
            <a:r>
              <a:rPr b="1" lang="en-US" sz="2400">
                <a:solidFill>
                  <a:schemeClr val="dk1"/>
                </a:solidFill>
              </a:rPr>
              <a:t>Codice a triplette</a:t>
            </a:r>
            <a:r>
              <a:rPr lang="en-US" sz="2400">
                <a:solidFill>
                  <a:schemeClr val="dk1"/>
                </a:solidFill>
              </a:rPr>
              <a:t>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Il codice genetico è </a:t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degenerato</a:t>
            </a:r>
            <a:r>
              <a:rPr lang="en-US" sz="2400"/>
              <a:t> </a:t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(o ridondante) </a:t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 </a:t>
            </a:r>
            <a:r>
              <a:rPr b="1" lang="en-US" sz="2400"/>
              <a:t>universale</a:t>
            </a:r>
            <a:endParaRPr b="1" sz="2400"/>
          </a:p>
        </p:txBody>
      </p:sp>
      <p:pic>
        <p:nvPicPr>
          <p:cNvPr id="321" name="Google Shape;3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2676" y="1464700"/>
            <a:ext cx="5263750" cy="501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26"/>
          <p:cNvGrpSpPr/>
          <p:nvPr/>
        </p:nvGrpSpPr>
        <p:grpSpPr>
          <a:xfrm>
            <a:off x="4905250" y="1135425"/>
            <a:ext cx="4238750" cy="5413318"/>
            <a:chOff x="4905250" y="1135425"/>
            <a:chExt cx="4238750" cy="5413318"/>
          </a:xfrm>
        </p:grpSpPr>
        <p:pic>
          <p:nvPicPr>
            <p:cNvPr id="332" name="Google Shape;33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05250" y="1287825"/>
              <a:ext cx="4200650" cy="52322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33" name="Google Shape;333;p26"/>
            <p:cNvGrpSpPr/>
            <p:nvPr/>
          </p:nvGrpSpPr>
          <p:grpSpPr>
            <a:xfrm>
              <a:off x="7089501" y="1135425"/>
              <a:ext cx="2054499" cy="5413318"/>
              <a:chOff x="7089501" y="1135425"/>
              <a:chExt cx="2054499" cy="5413318"/>
            </a:xfrm>
          </p:grpSpPr>
          <p:sp>
            <p:nvSpPr>
              <p:cNvPr id="334" name="Google Shape;334;p26"/>
              <p:cNvSpPr/>
              <p:nvPr/>
            </p:nvSpPr>
            <p:spPr>
              <a:xfrm>
                <a:off x="7301000" y="1135425"/>
                <a:ext cx="1804800" cy="477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26"/>
              <p:cNvSpPr/>
              <p:nvPr/>
            </p:nvSpPr>
            <p:spPr>
              <a:xfrm>
                <a:off x="7430700" y="2480025"/>
                <a:ext cx="1713300" cy="1199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26"/>
              <p:cNvSpPr/>
              <p:nvPr/>
            </p:nvSpPr>
            <p:spPr>
              <a:xfrm>
                <a:off x="7339200" y="5320650"/>
                <a:ext cx="1804800" cy="1199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26"/>
              <p:cNvSpPr/>
              <p:nvPr/>
            </p:nvSpPr>
            <p:spPr>
              <a:xfrm rot="-8090068">
                <a:off x="7496541" y="1448235"/>
                <a:ext cx="513998" cy="1150180"/>
              </a:xfrm>
              <a:prstGeom prst="triangle">
                <a:avLst>
                  <a:gd fmla="val 50547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26"/>
              <p:cNvSpPr/>
              <p:nvPr/>
            </p:nvSpPr>
            <p:spPr>
              <a:xfrm rot="-4404351">
                <a:off x="7103148" y="6185291"/>
                <a:ext cx="360306" cy="297004"/>
              </a:xfrm>
              <a:prstGeom prst="triangle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39" name="Google Shape;339;p26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12. Le fasi del processo: la traduzione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340" name="Google Shape;340;p26"/>
          <p:cNvSpPr txBox="1"/>
          <p:nvPr/>
        </p:nvSpPr>
        <p:spPr>
          <a:xfrm>
            <a:off x="294300" y="1135425"/>
            <a:ext cx="8555400" cy="52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Strutture coinvolte nella traduzione: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ribosomi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aminoacidi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tRNA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ATP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enzimi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  <p:pic>
        <p:nvPicPr>
          <p:cNvPr id="341" name="Google Shape;34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350" y="3824700"/>
            <a:ext cx="4660900" cy="274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7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12. Le fasi del processo: la traduzione</a:t>
            </a:r>
            <a:endParaRPr sz="3200">
              <a:solidFill>
                <a:srgbClr val="FF0000"/>
              </a:solidFill>
            </a:endParaRPr>
          </a:p>
        </p:txBody>
      </p:sp>
      <p:pic>
        <p:nvPicPr>
          <p:cNvPr id="352" name="Google Shape;352;p27"/>
          <p:cNvPicPr preferRelativeResize="0"/>
          <p:nvPr/>
        </p:nvPicPr>
        <p:blipFill rotWithShape="1">
          <a:blip r:embed="rId3">
            <a:alphaModFix/>
          </a:blip>
          <a:srcRect b="0" l="0" r="2152" t="0"/>
          <a:stretch/>
        </p:blipFill>
        <p:spPr>
          <a:xfrm>
            <a:off x="4899625" y="1154850"/>
            <a:ext cx="3979625" cy="52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7"/>
          <p:cNvSpPr txBox="1"/>
          <p:nvPr/>
        </p:nvSpPr>
        <p:spPr>
          <a:xfrm>
            <a:off x="370500" y="1154850"/>
            <a:ext cx="4307700" cy="52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Fasi: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Inizio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Allungamento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Terminazione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Nella fase di inizio viene posizionato il primo aminoacido: metionina negli eucarioti, formilmetionina nei procarioti</a:t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8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12. Le fasi del processo: la traduzione</a:t>
            </a:r>
            <a:endParaRPr sz="3200">
              <a:solidFill>
                <a:srgbClr val="FF0000"/>
              </a:solidFill>
            </a:endParaRPr>
          </a:p>
        </p:txBody>
      </p:sp>
      <p:pic>
        <p:nvPicPr>
          <p:cNvPr id="364" name="Google Shape;364;p28"/>
          <p:cNvPicPr preferRelativeResize="0"/>
          <p:nvPr/>
        </p:nvPicPr>
        <p:blipFill rotWithShape="1">
          <a:blip r:embed="rId3">
            <a:alphaModFix/>
          </a:blip>
          <a:srcRect b="79309" l="56743" r="8205" t="6218"/>
          <a:stretch/>
        </p:blipFill>
        <p:spPr>
          <a:xfrm>
            <a:off x="778000" y="1082300"/>
            <a:ext cx="2946401" cy="165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8"/>
          <p:cNvPicPr preferRelativeResize="0"/>
          <p:nvPr/>
        </p:nvPicPr>
        <p:blipFill rotWithShape="1">
          <a:blip r:embed="rId3">
            <a:alphaModFix/>
          </a:blip>
          <a:srcRect b="63296" l="60938" r="10696" t="22976"/>
          <a:stretch/>
        </p:blipFill>
        <p:spPr>
          <a:xfrm>
            <a:off x="4893875" y="1124800"/>
            <a:ext cx="2384399" cy="156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8"/>
          <p:cNvPicPr preferRelativeResize="0"/>
          <p:nvPr/>
        </p:nvPicPr>
        <p:blipFill rotWithShape="1">
          <a:blip r:embed="rId3">
            <a:alphaModFix/>
          </a:blip>
          <a:srcRect b="45621" l="60400" r="9478" t="39020"/>
          <a:stretch/>
        </p:blipFill>
        <p:spPr>
          <a:xfrm>
            <a:off x="6404000" y="2969712"/>
            <a:ext cx="2532024" cy="175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8"/>
          <p:cNvPicPr preferRelativeResize="0"/>
          <p:nvPr/>
        </p:nvPicPr>
        <p:blipFill rotWithShape="1">
          <a:blip r:embed="rId3">
            <a:alphaModFix/>
          </a:blip>
          <a:srcRect b="28545" l="59492" r="10385" t="57727"/>
          <a:stretch/>
        </p:blipFill>
        <p:spPr>
          <a:xfrm>
            <a:off x="3343150" y="4721950"/>
            <a:ext cx="2532024" cy="156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8"/>
          <p:cNvPicPr preferRelativeResize="0"/>
          <p:nvPr/>
        </p:nvPicPr>
        <p:blipFill rotWithShape="1">
          <a:blip r:embed="rId3">
            <a:alphaModFix/>
          </a:blip>
          <a:srcRect b="10881" l="61459" r="8418" t="73760"/>
          <a:stretch/>
        </p:blipFill>
        <p:spPr>
          <a:xfrm>
            <a:off x="632625" y="2969725"/>
            <a:ext cx="2532024" cy="1752226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8"/>
          <p:cNvSpPr/>
          <p:nvPr/>
        </p:nvSpPr>
        <p:spPr>
          <a:xfrm>
            <a:off x="3803975" y="1579000"/>
            <a:ext cx="987600" cy="54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8"/>
          <p:cNvSpPr/>
          <p:nvPr/>
        </p:nvSpPr>
        <p:spPr>
          <a:xfrm rot="5400000">
            <a:off x="7304375" y="1870675"/>
            <a:ext cx="1089900" cy="794700"/>
          </a:xfrm>
          <a:prstGeom prst="bentArrow">
            <a:avLst>
              <a:gd fmla="val 33308" name="adj1"/>
              <a:gd fmla="val 25000" name="adj2"/>
              <a:gd fmla="val 25000" name="adj3"/>
              <a:gd fmla="val 43750" name="adj4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8"/>
          <p:cNvSpPr/>
          <p:nvPr/>
        </p:nvSpPr>
        <p:spPr>
          <a:xfrm rot="10800000">
            <a:off x="6053775" y="4890075"/>
            <a:ext cx="2098800" cy="794700"/>
          </a:xfrm>
          <a:prstGeom prst="bentArrow">
            <a:avLst>
              <a:gd fmla="val 33308" name="adj1"/>
              <a:gd fmla="val 25000" name="adj2"/>
              <a:gd fmla="val 25000" name="adj3"/>
              <a:gd fmla="val 43750" name="adj4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8"/>
          <p:cNvSpPr/>
          <p:nvPr/>
        </p:nvSpPr>
        <p:spPr>
          <a:xfrm rot="-5400000">
            <a:off x="2317750" y="4825000"/>
            <a:ext cx="902400" cy="791400"/>
          </a:xfrm>
          <a:prstGeom prst="bentArrow">
            <a:avLst>
              <a:gd fmla="val 33308" name="adj1"/>
              <a:gd fmla="val 25000" name="adj2"/>
              <a:gd fmla="val 25000" name="adj3"/>
              <a:gd fmla="val 43750" name="adj4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8"/>
          <p:cNvSpPr txBox="1"/>
          <p:nvPr/>
        </p:nvSpPr>
        <p:spPr>
          <a:xfrm>
            <a:off x="6404000" y="1737628"/>
            <a:ext cx="9876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la subunità maggiore catalizza la formazione del legame tra i due aminoacidi</a:t>
            </a:r>
            <a:endParaRPr sz="9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12. Le fasi del processo: la traduzione</a:t>
            </a:r>
            <a:endParaRPr sz="3200">
              <a:solidFill>
                <a:srgbClr val="FF0000"/>
              </a:solidFill>
            </a:endParaRPr>
          </a:p>
        </p:txBody>
      </p:sp>
      <p:pic>
        <p:nvPicPr>
          <p:cNvPr id="384" name="Google Shape;384;p29"/>
          <p:cNvPicPr preferRelativeResize="0"/>
          <p:nvPr/>
        </p:nvPicPr>
        <p:blipFill rotWithShape="1">
          <a:blip r:embed="rId3">
            <a:alphaModFix/>
          </a:blip>
          <a:srcRect b="8617" l="10443" r="49373" t="48912"/>
          <a:stretch/>
        </p:blipFill>
        <p:spPr>
          <a:xfrm>
            <a:off x="323850" y="1025525"/>
            <a:ext cx="3735574" cy="5358499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9"/>
          <p:cNvSpPr txBox="1"/>
          <p:nvPr/>
        </p:nvSpPr>
        <p:spPr>
          <a:xfrm>
            <a:off x="4258050" y="1025525"/>
            <a:ext cx="4621800" cy="42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Il processo non porta alla formazione di una singola proteina: via via che il ribosoma si sposta sul mRNA, un secondo ribosoma inizia la traduzione e così via.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Polisoma</a:t>
            </a:r>
            <a:r>
              <a:rPr lang="en-US" sz="2400"/>
              <a:t>: insieme dei ribosomi che scorrono su un filamento di mRNA</a:t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  <p:pic>
        <p:nvPicPr>
          <p:cNvPr id="386" name="Google Shape;386;p29"/>
          <p:cNvPicPr preferRelativeResize="0"/>
          <p:nvPr/>
        </p:nvPicPr>
        <p:blipFill rotWithShape="1">
          <a:blip r:embed="rId4">
            <a:alphaModFix/>
          </a:blip>
          <a:srcRect b="0" l="0" r="0" t="24156"/>
          <a:stretch/>
        </p:blipFill>
        <p:spPr>
          <a:xfrm>
            <a:off x="4258050" y="5075648"/>
            <a:ext cx="4829175" cy="1308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0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13. Sintesi proteica: analogie e differenze fra i viventi</a:t>
            </a:r>
            <a:endParaRPr sz="3200">
              <a:solidFill>
                <a:srgbClr val="FF0000"/>
              </a:solidFill>
            </a:endParaRPr>
          </a:p>
        </p:txBody>
      </p:sp>
      <p:graphicFrame>
        <p:nvGraphicFramePr>
          <p:cNvPr id="397" name="Google Shape;397;p30"/>
          <p:cNvGraphicFramePr/>
          <p:nvPr/>
        </p:nvGraphicFramePr>
        <p:xfrm>
          <a:off x="418850" y="1524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{6BF04564-F42C-4942-81EA-3D39FEF35C0B}</a:tableStyleId>
              </a:tblPr>
              <a:tblGrid>
                <a:gridCol w="1946700"/>
                <a:gridCol w="1755375"/>
                <a:gridCol w="1479300"/>
                <a:gridCol w="3239225"/>
              </a:tblGrid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Batteri</a:t>
                      </a:r>
                      <a:endParaRPr b="1" sz="1200"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Archebatteri</a:t>
                      </a:r>
                      <a:endParaRPr b="1" sz="1200"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Eucarioti</a:t>
                      </a:r>
                      <a:endParaRPr b="1" sz="1200"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</a:tr>
              <a:tr h="49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RNA polimerasi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Un solo tipo.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 subunità + 1 per riconoscimento promotori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Un solo tipo.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12 subunità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 tipi.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12 o più subunità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60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Introni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Assenti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Raramente presenti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Presenti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49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Splicing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Assente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Presente, ma con processo diverso dagli eucarioti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Presenti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8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Capping + PoliA</a:t>
                      </a:r>
                      <a:endParaRPr b="1" sz="1200"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Assente</a:t>
                      </a:r>
                      <a:endParaRPr sz="10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Presente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62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Splicing alternativo</a:t>
                      </a:r>
                      <a:endParaRPr b="1"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Assente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Presente. Permette la codifica di proteine diverse da uno stesso gene.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26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Aminoacido di inizio</a:t>
                      </a:r>
                      <a:endParaRPr b="1" sz="1200"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f - Metionina</a:t>
                      </a:r>
                      <a:endParaRPr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Metionina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1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Sequenza di inizio (prima di AUG)</a:t>
                      </a:r>
                      <a:endParaRPr b="1" sz="1200"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Shine - Dalgarno: AGGAGG, 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(riconosciuta da ribosoma 16S)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Kozak 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(riconosciuta da ribosoma 40S)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mRNA</a:t>
                      </a:r>
                      <a:endParaRPr b="1" sz="1200"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Policistromico (un filamento porta informazione da geni diversi)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Monoscistromico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49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Tempi e spazi</a:t>
                      </a:r>
                      <a:endParaRPr b="1" sz="1200"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La traduzione avviene immediatamente dopo la trascrizione, nel citoplasma.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La traduzione è successiva al processo di maturazione dell’mRNA, e avviene nel nucleo.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1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14. </a:t>
            </a:r>
            <a:r>
              <a:rPr lang="en-US" sz="3200">
                <a:solidFill>
                  <a:srgbClr val="FF0000"/>
                </a:solidFill>
              </a:rPr>
              <a:t>La regolazione dell’espressione genica nei procarioti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408" name="Google Shape;408;p31"/>
          <p:cNvSpPr txBox="1"/>
          <p:nvPr/>
        </p:nvSpPr>
        <p:spPr>
          <a:xfrm>
            <a:off x="323850" y="1567625"/>
            <a:ext cx="8743800" cy="46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 geni che codificano per gli enzimi prodotti da una cellula procariote possono essere: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sempre attivati (geni </a:t>
            </a:r>
            <a:r>
              <a:rPr b="1" lang="en-US" sz="2400"/>
              <a:t>costitutivi</a:t>
            </a:r>
            <a:r>
              <a:rPr lang="en-US" sz="2400"/>
              <a:t>, 60-80%)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regolati (geni </a:t>
            </a:r>
            <a:r>
              <a:rPr b="1" lang="en-US" sz="2400"/>
              <a:t>non costitutivi</a:t>
            </a:r>
            <a:r>
              <a:rPr lang="en-US" sz="2400"/>
              <a:t>) attraverso meccanismi di: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-US" sz="2400"/>
              <a:t>Induzione</a:t>
            </a:r>
            <a:r>
              <a:rPr lang="en-US" sz="2400"/>
              <a:t> (prodotti se necessario)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-US" sz="2400"/>
              <a:t>Repressione</a:t>
            </a:r>
            <a:r>
              <a:rPr lang="en-US" sz="2400"/>
              <a:t> (non più prodotti quando non necessario)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388" y="1126050"/>
            <a:ext cx="8453225" cy="29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2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14. La regolazione dell’espressione genica nei procarioti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420" name="Google Shape;420;p32"/>
          <p:cNvSpPr txBox="1"/>
          <p:nvPr/>
        </p:nvSpPr>
        <p:spPr>
          <a:xfrm>
            <a:off x="323850" y="4026250"/>
            <a:ext cx="5751000" cy="25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Un </a:t>
            </a:r>
            <a:r>
              <a:rPr b="1" lang="en-US" sz="2400"/>
              <a:t>operone</a:t>
            </a:r>
            <a:r>
              <a:rPr lang="en-US" sz="2400"/>
              <a:t> è un sistema costituito da: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un promotore,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un operatore,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uno o più geni strutturali,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un gene regolatore.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421" name="Google Shape;421;p32"/>
          <p:cNvSpPr/>
          <p:nvPr/>
        </p:nvSpPr>
        <p:spPr>
          <a:xfrm>
            <a:off x="6562950" y="4407250"/>
            <a:ext cx="2316300" cy="887400"/>
          </a:xfrm>
          <a:prstGeom prst="roundRect">
            <a:avLst>
              <a:gd fmla="val 16667" name="adj"/>
            </a:avLst>
          </a:prstGeom>
          <a:solidFill>
            <a:srgbClr val="E1E4E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inattivato da un INDUTTORE (in enzimi inducibili)</a:t>
            </a:r>
            <a:endParaRPr/>
          </a:p>
        </p:txBody>
      </p:sp>
      <p:sp>
        <p:nvSpPr>
          <p:cNvPr id="422" name="Google Shape;422;p32"/>
          <p:cNvSpPr/>
          <p:nvPr/>
        </p:nvSpPr>
        <p:spPr>
          <a:xfrm>
            <a:off x="6608375" y="5432900"/>
            <a:ext cx="2316300" cy="887400"/>
          </a:xfrm>
          <a:prstGeom prst="roundRect">
            <a:avLst>
              <a:gd fmla="val 16667" name="adj"/>
            </a:avLst>
          </a:prstGeom>
          <a:solidFill>
            <a:srgbClr val="E1E4E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attivato</a:t>
            </a:r>
            <a:r>
              <a:rPr lang="en-US"/>
              <a:t> da un CO-REPRESSORE (in enzimi reprimibili)</a:t>
            </a:r>
            <a:endParaRPr/>
          </a:p>
        </p:txBody>
      </p:sp>
      <p:sp>
        <p:nvSpPr>
          <p:cNvPr id="423" name="Google Shape;423;p32"/>
          <p:cNvSpPr/>
          <p:nvPr/>
        </p:nvSpPr>
        <p:spPr>
          <a:xfrm>
            <a:off x="4966775" y="5194450"/>
            <a:ext cx="1482600" cy="366000"/>
          </a:xfrm>
          <a:prstGeom prst="roundRect">
            <a:avLst>
              <a:gd fmla="val 16667" name="adj"/>
            </a:avLst>
          </a:prstGeom>
          <a:solidFill>
            <a:srgbClr val="E1E4E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REPRESSORE</a:t>
            </a:r>
            <a:endParaRPr/>
          </a:p>
        </p:txBody>
      </p:sp>
      <p:cxnSp>
        <p:nvCxnSpPr>
          <p:cNvPr id="424" name="Google Shape;424;p32"/>
          <p:cNvCxnSpPr>
            <a:endCxn id="423" idx="1"/>
          </p:cNvCxnSpPr>
          <p:nvPr/>
        </p:nvCxnSpPr>
        <p:spPr>
          <a:xfrm flipH="1" rot="10800000">
            <a:off x="3633575" y="5377450"/>
            <a:ext cx="1333200" cy="618300"/>
          </a:xfrm>
          <a:prstGeom prst="bentConnector3">
            <a:avLst>
              <a:gd fmla="val 7920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5" name="Google Shape;425;p32"/>
          <p:cNvSpPr txBox="1"/>
          <p:nvPr/>
        </p:nvSpPr>
        <p:spPr>
          <a:xfrm>
            <a:off x="3690325" y="5714625"/>
            <a:ext cx="11013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codifica per un</a:t>
            </a:r>
            <a:endParaRPr sz="1000"/>
          </a:p>
        </p:txBody>
      </p:sp>
      <p:cxnSp>
        <p:nvCxnSpPr>
          <p:cNvPr id="426" name="Google Shape;426;p32"/>
          <p:cNvCxnSpPr>
            <a:stCxn id="423" idx="0"/>
            <a:endCxn id="421" idx="1"/>
          </p:cNvCxnSpPr>
          <p:nvPr/>
        </p:nvCxnSpPr>
        <p:spPr>
          <a:xfrm rot="-5400000">
            <a:off x="5963825" y="4595200"/>
            <a:ext cx="343500" cy="8550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7" name="Google Shape;427;p32"/>
          <p:cNvCxnSpPr>
            <a:stCxn id="423" idx="2"/>
            <a:endCxn id="422" idx="1"/>
          </p:cNvCxnSpPr>
          <p:nvPr/>
        </p:nvCxnSpPr>
        <p:spPr>
          <a:xfrm flipH="1" rot="-5400000">
            <a:off x="6000125" y="5268400"/>
            <a:ext cx="316200" cy="900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" y="2578325"/>
            <a:ext cx="5478400" cy="22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0175" y="4214180"/>
            <a:ext cx="5478401" cy="242737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3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14. La regolazione dell’espressione genica nei procarioti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440" name="Google Shape;440;p33"/>
          <p:cNvSpPr txBox="1"/>
          <p:nvPr/>
        </p:nvSpPr>
        <p:spPr>
          <a:xfrm>
            <a:off x="323850" y="1415225"/>
            <a:ext cx="87438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Operoni inducibili: </a:t>
            </a:r>
            <a:r>
              <a:rPr b="1" i="1" lang="en-US" sz="2400"/>
              <a:t>lac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regolano la produzione di enzimi coinvolti nelle vie cataboliche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441" name="Google Shape;441;p33"/>
          <p:cNvSpPr/>
          <p:nvPr/>
        </p:nvSpPr>
        <p:spPr>
          <a:xfrm>
            <a:off x="247650" y="2502125"/>
            <a:ext cx="1482600" cy="427500"/>
          </a:xfrm>
          <a:prstGeom prst="roundRect">
            <a:avLst>
              <a:gd fmla="val 16667" name="adj"/>
            </a:avLst>
          </a:prstGeom>
          <a:solidFill>
            <a:srgbClr val="E1E4E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Lattosio assente</a:t>
            </a:r>
            <a:endParaRPr/>
          </a:p>
        </p:txBody>
      </p:sp>
      <p:sp>
        <p:nvSpPr>
          <p:cNvPr id="442" name="Google Shape;442;p33"/>
          <p:cNvSpPr/>
          <p:nvPr/>
        </p:nvSpPr>
        <p:spPr>
          <a:xfrm>
            <a:off x="7519200" y="6083525"/>
            <a:ext cx="1482600" cy="427500"/>
          </a:xfrm>
          <a:prstGeom prst="roundRect">
            <a:avLst>
              <a:gd fmla="val 16667" name="adj"/>
            </a:avLst>
          </a:prstGeom>
          <a:solidFill>
            <a:srgbClr val="E1E4E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Lattosio presente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4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14. La regolazione dell’espressione genica nei procarioti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453" name="Google Shape;453;p34"/>
          <p:cNvSpPr txBox="1"/>
          <p:nvPr/>
        </p:nvSpPr>
        <p:spPr>
          <a:xfrm>
            <a:off x="323850" y="1415225"/>
            <a:ext cx="8743800" cy="25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Andamenti normali e diauxici in </a:t>
            </a:r>
            <a:r>
              <a:rPr b="1" i="1" lang="en-US" sz="2400"/>
              <a:t>E.coli</a:t>
            </a:r>
            <a:endParaRPr b="1" sz="24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In un mezzo contenente esclusivamente </a:t>
            </a:r>
            <a:r>
              <a:rPr b="1" lang="en-US" sz="1800"/>
              <a:t>glucosio</a:t>
            </a:r>
            <a:r>
              <a:rPr b="1" i="1" lang="en-US" sz="1800"/>
              <a:t> </a:t>
            </a:r>
            <a:r>
              <a:rPr lang="en-US" sz="1800"/>
              <a:t>presenta un periodo di latenza nella crescita molto breve.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In un mezzo contenente esclusivamente </a:t>
            </a:r>
            <a:r>
              <a:rPr b="1" lang="en-US" sz="1800"/>
              <a:t>lattosio</a:t>
            </a:r>
            <a:r>
              <a:rPr lang="en-US" sz="1800"/>
              <a:t> presenta un periodo di latenza nella crescita più lungo.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In un mezzo misto un periodo di latenza 									separa due fasi di crescita esponenziale 							(</a:t>
            </a:r>
            <a:r>
              <a:rPr i="1" lang="en-US" sz="1800"/>
              <a:t>diauxica</a:t>
            </a:r>
            <a:r>
              <a:rPr lang="en-US" sz="1800"/>
              <a:t>).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454" name="Google Shape;45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1925" y="2951575"/>
            <a:ext cx="3435725" cy="3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401" y="4256825"/>
            <a:ext cx="3907025" cy="19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/>
        </p:nvSpPr>
        <p:spPr>
          <a:xfrm>
            <a:off x="323850" y="596900"/>
            <a:ext cx="8569325" cy="521017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Capitolo </a:t>
            </a:r>
            <a:r>
              <a:rPr lang="en-US" sz="4000">
                <a:solidFill>
                  <a:srgbClr val="808080"/>
                </a:solidFill>
              </a:rPr>
              <a:t>8</a:t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1800" u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0"/>
              <a:buFont typeface="Arial"/>
              <a:buNone/>
            </a:pPr>
            <a:r>
              <a:rPr lang="en-US" sz="8000">
                <a:solidFill>
                  <a:srgbClr val="808080"/>
                </a:solidFill>
              </a:rPr>
              <a:t>Il DNA e la sintesi proteica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5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14. La regolazione dell’espressione genica nei procarioti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466" name="Google Shape;466;p35"/>
          <p:cNvSpPr txBox="1"/>
          <p:nvPr/>
        </p:nvSpPr>
        <p:spPr>
          <a:xfrm>
            <a:off x="323850" y="1415225"/>
            <a:ext cx="4248300" cy="25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Repressione da catabolita</a:t>
            </a:r>
            <a:endParaRPr sz="2400"/>
          </a:p>
        </p:txBody>
      </p:sp>
      <p:pic>
        <p:nvPicPr>
          <p:cNvPr id="467" name="Google Shape;46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2" y="1573175"/>
            <a:ext cx="4495650" cy="498002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35"/>
          <p:cNvSpPr/>
          <p:nvPr/>
        </p:nvSpPr>
        <p:spPr>
          <a:xfrm>
            <a:off x="2466550" y="5690800"/>
            <a:ext cx="1905000" cy="427500"/>
          </a:xfrm>
          <a:prstGeom prst="roundRect">
            <a:avLst>
              <a:gd fmla="val 16667" name="adj"/>
            </a:avLst>
          </a:prstGeom>
          <a:solidFill>
            <a:srgbClr val="E1E4E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Glucosio assente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Lattosio presente</a:t>
            </a:r>
            <a:endParaRPr/>
          </a:p>
        </p:txBody>
      </p:sp>
      <p:sp>
        <p:nvSpPr>
          <p:cNvPr id="469" name="Google Shape;469;p35"/>
          <p:cNvSpPr/>
          <p:nvPr/>
        </p:nvSpPr>
        <p:spPr>
          <a:xfrm>
            <a:off x="4421800" y="4292675"/>
            <a:ext cx="261300" cy="2247300"/>
          </a:xfrm>
          <a:prstGeom prst="leftBrace">
            <a:avLst>
              <a:gd fmla="val 8333" name="adj1"/>
              <a:gd fmla="val 71744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35"/>
          <p:cNvSpPr/>
          <p:nvPr/>
        </p:nvSpPr>
        <p:spPr>
          <a:xfrm>
            <a:off x="2466550" y="2238575"/>
            <a:ext cx="1905000" cy="427500"/>
          </a:xfrm>
          <a:prstGeom prst="roundRect">
            <a:avLst>
              <a:gd fmla="val 16667" name="adj"/>
            </a:avLst>
          </a:prstGeom>
          <a:solidFill>
            <a:srgbClr val="E1E4E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Glucosio + Lattosio presente</a:t>
            </a:r>
            <a:endParaRPr/>
          </a:p>
        </p:txBody>
      </p:sp>
      <p:sp>
        <p:nvSpPr>
          <p:cNvPr id="471" name="Google Shape;471;p35"/>
          <p:cNvSpPr/>
          <p:nvPr/>
        </p:nvSpPr>
        <p:spPr>
          <a:xfrm>
            <a:off x="4421800" y="1765450"/>
            <a:ext cx="261300" cy="2441100"/>
          </a:xfrm>
          <a:prstGeom prst="leftBrace">
            <a:avLst>
              <a:gd fmla="val 8333" name="adj1"/>
              <a:gd fmla="val 27711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2" name="Google Shape;472;p35"/>
          <p:cNvPicPr preferRelativeResize="0"/>
          <p:nvPr/>
        </p:nvPicPr>
        <p:blipFill rotWithShape="1">
          <a:blip r:embed="rId4">
            <a:alphaModFix/>
          </a:blip>
          <a:srcRect b="0" l="0" r="0" t="24081"/>
          <a:stretch/>
        </p:blipFill>
        <p:spPr>
          <a:xfrm>
            <a:off x="323850" y="2821800"/>
            <a:ext cx="3435725" cy="2760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3" name="Google Shape;473;p35"/>
          <p:cNvCxnSpPr>
            <a:endCxn id="470" idx="1"/>
          </p:cNvCxnSpPr>
          <p:nvPr/>
        </p:nvCxnSpPr>
        <p:spPr>
          <a:xfrm rot="-5400000">
            <a:off x="909400" y="2667275"/>
            <a:ext cx="1772100" cy="13422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4" name="Google Shape;474;p35"/>
          <p:cNvCxnSpPr>
            <a:endCxn id="468" idx="1"/>
          </p:cNvCxnSpPr>
          <p:nvPr/>
        </p:nvCxnSpPr>
        <p:spPr>
          <a:xfrm rot="5400000">
            <a:off x="1352800" y="4679800"/>
            <a:ext cx="2338500" cy="111000"/>
          </a:xfrm>
          <a:prstGeom prst="curvedConnector4">
            <a:avLst>
              <a:gd fmla="val 45430" name="adj1"/>
              <a:gd fmla="val 314527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5000" y="4199650"/>
            <a:ext cx="4652999" cy="23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050" y="2425925"/>
            <a:ext cx="5403970" cy="1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36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14. La regolazione dell’espressione genica nei procarioti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487" name="Google Shape;487;p36"/>
          <p:cNvSpPr txBox="1"/>
          <p:nvPr/>
        </p:nvSpPr>
        <p:spPr>
          <a:xfrm>
            <a:off x="323850" y="1415225"/>
            <a:ext cx="87438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Operoni reprimibili: </a:t>
            </a:r>
            <a:r>
              <a:rPr b="1" i="1" lang="en-US" sz="2400"/>
              <a:t>trp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regolano la produzione di enzimi coinvolti nelle vie anaboliche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488" name="Google Shape;488;p36"/>
          <p:cNvSpPr/>
          <p:nvPr/>
        </p:nvSpPr>
        <p:spPr>
          <a:xfrm>
            <a:off x="247650" y="2349725"/>
            <a:ext cx="1682700" cy="246300"/>
          </a:xfrm>
          <a:prstGeom prst="roundRect">
            <a:avLst>
              <a:gd fmla="val 16667" name="adj"/>
            </a:avLst>
          </a:prstGeom>
          <a:solidFill>
            <a:srgbClr val="E1E4E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Triptofano assente</a:t>
            </a:r>
            <a:endParaRPr/>
          </a:p>
        </p:txBody>
      </p:sp>
      <p:sp>
        <p:nvSpPr>
          <p:cNvPr id="489" name="Google Shape;489;p36"/>
          <p:cNvSpPr/>
          <p:nvPr/>
        </p:nvSpPr>
        <p:spPr>
          <a:xfrm>
            <a:off x="7519200" y="6083525"/>
            <a:ext cx="1482600" cy="427500"/>
          </a:xfrm>
          <a:prstGeom prst="roundRect">
            <a:avLst>
              <a:gd fmla="val 16667" name="adj"/>
            </a:avLst>
          </a:prstGeom>
          <a:solidFill>
            <a:srgbClr val="E1E4E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Triptofano</a:t>
            </a:r>
            <a:r>
              <a:rPr lang="en-US"/>
              <a:t> presente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37"/>
          <p:cNvPicPr preferRelativeResize="0"/>
          <p:nvPr/>
        </p:nvPicPr>
        <p:blipFill rotWithShape="1">
          <a:blip r:embed="rId3">
            <a:alphaModFix/>
          </a:blip>
          <a:srcRect b="0" l="7441" r="0" t="0"/>
          <a:stretch/>
        </p:blipFill>
        <p:spPr>
          <a:xfrm>
            <a:off x="2645750" y="2129200"/>
            <a:ext cx="6498101" cy="4410776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37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14. La regolazione dell’espressione genica nei procarioti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501" name="Google Shape;501;p37"/>
          <p:cNvSpPr txBox="1"/>
          <p:nvPr/>
        </p:nvSpPr>
        <p:spPr>
          <a:xfrm>
            <a:off x="323850" y="1415225"/>
            <a:ext cx="4248300" cy="25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Controllo di attenuazione</a:t>
            </a:r>
            <a:endParaRPr sz="2400"/>
          </a:p>
        </p:txBody>
      </p:sp>
      <p:sp>
        <p:nvSpPr>
          <p:cNvPr id="502" name="Google Shape;502;p37"/>
          <p:cNvSpPr/>
          <p:nvPr/>
        </p:nvSpPr>
        <p:spPr>
          <a:xfrm>
            <a:off x="439350" y="5462150"/>
            <a:ext cx="1905000" cy="726600"/>
          </a:xfrm>
          <a:prstGeom prst="roundRect">
            <a:avLst>
              <a:gd fmla="val 16667" name="adj"/>
            </a:avLst>
          </a:prstGeom>
          <a:solidFill>
            <a:srgbClr val="E1E4E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Discreta concentrazione di tiptofano</a:t>
            </a:r>
            <a:endParaRPr/>
          </a:p>
        </p:txBody>
      </p:sp>
      <p:sp>
        <p:nvSpPr>
          <p:cNvPr id="503" name="Google Shape;503;p37"/>
          <p:cNvSpPr/>
          <p:nvPr/>
        </p:nvSpPr>
        <p:spPr>
          <a:xfrm>
            <a:off x="2364400" y="4098850"/>
            <a:ext cx="261300" cy="2441100"/>
          </a:xfrm>
          <a:prstGeom prst="leftBrace">
            <a:avLst>
              <a:gd fmla="val 8333" name="adj1"/>
              <a:gd fmla="val 71744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37"/>
          <p:cNvSpPr/>
          <p:nvPr/>
        </p:nvSpPr>
        <p:spPr>
          <a:xfrm>
            <a:off x="439350" y="2214825"/>
            <a:ext cx="1905000" cy="726600"/>
          </a:xfrm>
          <a:prstGeom prst="roundRect">
            <a:avLst>
              <a:gd fmla="val 16667" name="adj"/>
            </a:avLst>
          </a:prstGeom>
          <a:solidFill>
            <a:srgbClr val="E1E4E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Bassa concentrazione di triptofano</a:t>
            </a:r>
            <a:endParaRPr/>
          </a:p>
        </p:txBody>
      </p:sp>
      <p:sp>
        <p:nvSpPr>
          <p:cNvPr id="505" name="Google Shape;505;p37"/>
          <p:cNvSpPr/>
          <p:nvPr/>
        </p:nvSpPr>
        <p:spPr>
          <a:xfrm>
            <a:off x="2364400" y="2070250"/>
            <a:ext cx="261300" cy="1857300"/>
          </a:xfrm>
          <a:prstGeom prst="leftBrace">
            <a:avLst>
              <a:gd fmla="val 8333" name="adj1"/>
              <a:gd fmla="val 27711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8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15. La regolazione dell’espressione genica negli eucarioti</a:t>
            </a:r>
            <a:endParaRPr sz="3200">
              <a:solidFill>
                <a:srgbClr val="FF0000"/>
              </a:solidFill>
            </a:endParaRPr>
          </a:p>
        </p:txBody>
      </p:sp>
      <p:pic>
        <p:nvPicPr>
          <p:cNvPr id="516" name="Google Shape;516;p38"/>
          <p:cNvPicPr preferRelativeResize="0"/>
          <p:nvPr/>
        </p:nvPicPr>
        <p:blipFill rotWithShape="1">
          <a:blip r:embed="rId3">
            <a:alphaModFix/>
          </a:blip>
          <a:srcRect b="0" l="0" r="42199" t="0"/>
          <a:stretch/>
        </p:blipFill>
        <p:spPr>
          <a:xfrm>
            <a:off x="323850" y="1379650"/>
            <a:ext cx="6695025" cy="396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38"/>
          <p:cNvPicPr preferRelativeResize="0"/>
          <p:nvPr/>
        </p:nvPicPr>
        <p:blipFill rotWithShape="1">
          <a:blip r:embed="rId3">
            <a:alphaModFix/>
          </a:blip>
          <a:srcRect b="0" l="60679" r="0" t="0"/>
          <a:stretch/>
        </p:blipFill>
        <p:spPr>
          <a:xfrm>
            <a:off x="6729475" y="4349450"/>
            <a:ext cx="2475275" cy="215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Il DNA: custode dell’informazione genetica</a:t>
            </a:r>
            <a:endParaRPr/>
          </a:p>
        </p:txBody>
      </p:sp>
      <p:pic>
        <p:nvPicPr>
          <p:cNvPr id="74" name="Google Shape;74;p9"/>
          <p:cNvPicPr preferRelativeResize="0"/>
          <p:nvPr/>
        </p:nvPicPr>
        <p:blipFill rotWithShape="1">
          <a:blip r:embed="rId3">
            <a:alphaModFix/>
          </a:blip>
          <a:srcRect b="0" l="8088" r="0" t="0"/>
          <a:stretch/>
        </p:blipFill>
        <p:spPr>
          <a:xfrm>
            <a:off x="3312400" y="1148700"/>
            <a:ext cx="5831450" cy="540537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9"/>
          <p:cNvSpPr txBox="1"/>
          <p:nvPr/>
        </p:nvSpPr>
        <p:spPr>
          <a:xfrm>
            <a:off x="323850" y="1148700"/>
            <a:ext cx="2988600" cy="53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Funzioni</a:t>
            </a:r>
            <a:endParaRPr b="1"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21590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b="1" lang="en-US" sz="1600">
                <a:solidFill>
                  <a:schemeClr val="dk1"/>
                </a:solidFill>
              </a:rPr>
              <a:t>Trasmissione</a:t>
            </a:r>
            <a:r>
              <a:rPr lang="en-US" sz="1600">
                <a:solidFill>
                  <a:schemeClr val="dk1"/>
                </a:solidFill>
              </a:rPr>
              <a:t> dell’informazione genetica (geni) attraverso la </a:t>
            </a:r>
            <a:r>
              <a:rPr b="1" lang="en-US" sz="1600">
                <a:solidFill>
                  <a:schemeClr val="dk1"/>
                </a:solidFill>
              </a:rPr>
              <a:t>duplicazione</a:t>
            </a:r>
            <a:endParaRPr b="1" sz="1600">
              <a:solidFill>
                <a:schemeClr val="dk1"/>
              </a:solidFill>
            </a:endParaRPr>
          </a:p>
          <a:p>
            <a:pPr indent="-215900" lvl="0" marL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b="1" lang="en-US" sz="1600">
                <a:solidFill>
                  <a:schemeClr val="dk1"/>
                </a:solidFill>
              </a:rPr>
              <a:t>Espressione</a:t>
            </a:r>
            <a:r>
              <a:rPr lang="en-US" sz="1600">
                <a:solidFill>
                  <a:schemeClr val="dk1"/>
                </a:solidFill>
              </a:rPr>
              <a:t> dell’informazione genetica attraverso la </a:t>
            </a:r>
            <a:r>
              <a:rPr b="1" lang="en-US" sz="1600">
                <a:solidFill>
                  <a:schemeClr val="dk1"/>
                </a:solidFill>
              </a:rPr>
              <a:t>trascrizione </a:t>
            </a:r>
            <a:r>
              <a:rPr lang="en-US" sz="1600">
                <a:solidFill>
                  <a:schemeClr val="dk1"/>
                </a:solidFill>
              </a:rPr>
              <a:t>e la </a:t>
            </a:r>
            <a:r>
              <a:rPr b="1" lang="en-US" sz="1600">
                <a:solidFill>
                  <a:schemeClr val="dk1"/>
                </a:solidFill>
              </a:rPr>
              <a:t>sintesi proteica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Struttura</a:t>
            </a:r>
            <a:endParaRPr b="1"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Polimero formato da due catene di </a:t>
            </a:r>
            <a:r>
              <a:rPr b="1" lang="en-US" sz="1600">
                <a:solidFill>
                  <a:schemeClr val="dk1"/>
                </a:solidFill>
              </a:rPr>
              <a:t>desossiribonucleotidi</a:t>
            </a:r>
            <a:r>
              <a:rPr lang="en-US" sz="1600">
                <a:solidFill>
                  <a:schemeClr val="dk1"/>
                </a:solidFill>
              </a:rPr>
              <a:t> </a:t>
            </a:r>
            <a:r>
              <a:rPr b="1" lang="en-US" sz="1600">
                <a:solidFill>
                  <a:schemeClr val="dk1"/>
                </a:solidFill>
              </a:rPr>
              <a:t>complementari</a:t>
            </a:r>
            <a:r>
              <a:rPr lang="en-US" sz="1600">
                <a:solidFill>
                  <a:schemeClr val="dk1"/>
                </a:solidFill>
              </a:rPr>
              <a:t>, </a:t>
            </a:r>
            <a:r>
              <a:rPr b="1" lang="en-US" sz="1600">
                <a:solidFill>
                  <a:schemeClr val="dk1"/>
                </a:solidFill>
              </a:rPr>
              <a:t>antiparallele</a:t>
            </a:r>
            <a:r>
              <a:rPr lang="en-US" sz="1600">
                <a:solidFill>
                  <a:schemeClr val="dk1"/>
                </a:solidFill>
              </a:rPr>
              <a:t>, avvolte a </a:t>
            </a:r>
            <a:r>
              <a:rPr b="1" lang="en-US" sz="1600">
                <a:solidFill>
                  <a:schemeClr val="dk1"/>
                </a:solidFill>
              </a:rPr>
              <a:t>doppia elica</a:t>
            </a:r>
            <a:endParaRPr b="1"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2. Il compattamento del DNA in eucarioti e procarioti</a:t>
            </a:r>
            <a:endParaRPr/>
          </a:p>
        </p:txBody>
      </p:sp>
      <p:sp>
        <p:nvSpPr>
          <p:cNvPr id="82" name="Google Shape;82;p10"/>
          <p:cNvSpPr txBox="1"/>
          <p:nvPr/>
        </p:nvSpPr>
        <p:spPr>
          <a:xfrm>
            <a:off x="323850" y="1434250"/>
            <a:ext cx="8256000" cy="44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Il DNA umano ha una lunghezza di circa 2 m.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I </a:t>
            </a:r>
            <a:r>
              <a:rPr b="1" lang="en-US" sz="2400">
                <a:solidFill>
                  <a:schemeClr val="dk1"/>
                </a:solidFill>
              </a:rPr>
              <a:t>nucleosomi</a:t>
            </a:r>
            <a:r>
              <a:rPr lang="en-US" sz="2400">
                <a:solidFill>
                  <a:schemeClr val="dk1"/>
                </a:solidFill>
              </a:rPr>
              <a:t> sono le 	unità costituenti della </a:t>
            </a:r>
            <a:r>
              <a:rPr b="1" lang="en-US" sz="2400">
                <a:solidFill>
                  <a:schemeClr val="dk1"/>
                </a:solidFill>
              </a:rPr>
              <a:t>cromatina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Si individuano diversi livelli di spiralizzazione: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9144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I</a:t>
            </a:r>
            <a:r>
              <a:rPr lang="en-US" sz="2400">
                <a:solidFill>
                  <a:schemeClr val="dk1"/>
                </a:solidFill>
              </a:rPr>
              <a:t>:  	nucleosomi collegati da un </a:t>
            </a:r>
            <a:r>
              <a:rPr i="1" lang="en-US" sz="2400">
                <a:solidFill>
                  <a:schemeClr val="dk1"/>
                </a:solidFill>
              </a:rPr>
              <a:t>DNA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i="1" lang="en-US" sz="2400">
                <a:solidFill>
                  <a:schemeClr val="dk1"/>
                </a:solidFill>
              </a:rPr>
              <a:t>linker.</a:t>
            </a:r>
            <a:endParaRPr i="1" sz="2400"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II</a:t>
            </a:r>
            <a:r>
              <a:rPr lang="en-US" sz="2400">
                <a:solidFill>
                  <a:schemeClr val="dk1"/>
                </a:solidFill>
              </a:rPr>
              <a:t>: 		condensazione della stringa di nucleosomi a spirale</a:t>
            </a:r>
            <a:endParaRPr sz="2400">
              <a:solidFill>
                <a:schemeClr val="dk1"/>
              </a:solidFill>
            </a:endParaRPr>
          </a:p>
          <a:p>
            <a:pPr indent="-914400" lvl="0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III</a:t>
            </a:r>
            <a:r>
              <a:rPr lang="en-US" sz="2400">
                <a:solidFill>
                  <a:schemeClr val="dk1"/>
                </a:solidFill>
              </a:rPr>
              <a:t>: 	</a:t>
            </a:r>
            <a:r>
              <a:rPr i="1" lang="en-US" sz="2400">
                <a:solidFill>
                  <a:schemeClr val="dk1"/>
                </a:solidFill>
              </a:rPr>
              <a:t>eucromatina</a:t>
            </a:r>
            <a:r>
              <a:rPr lang="en-US" sz="2400">
                <a:solidFill>
                  <a:schemeClr val="dk1"/>
                </a:solidFill>
              </a:rPr>
              <a:t>, è possibile la lettura dell’informazione genica</a:t>
            </a:r>
            <a:endParaRPr sz="2400">
              <a:solidFill>
                <a:schemeClr val="dk1"/>
              </a:solidFill>
            </a:endParaRPr>
          </a:p>
          <a:p>
            <a:pPr indent="-914400" lvl="0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IV</a:t>
            </a:r>
            <a:r>
              <a:rPr lang="en-US" sz="2400">
                <a:solidFill>
                  <a:schemeClr val="dk1"/>
                </a:solidFill>
              </a:rPr>
              <a:t>: 	</a:t>
            </a:r>
            <a:r>
              <a:rPr i="1" lang="en-US" sz="2400">
                <a:solidFill>
                  <a:schemeClr val="dk1"/>
                </a:solidFill>
              </a:rPr>
              <a:t>eterocromatina</a:t>
            </a:r>
            <a:r>
              <a:rPr lang="en-US" sz="2400">
                <a:solidFill>
                  <a:schemeClr val="dk1"/>
                </a:solidFill>
              </a:rPr>
              <a:t>, inattiva la trascrizione</a:t>
            </a:r>
            <a:endParaRPr sz="2400">
              <a:solidFill>
                <a:schemeClr val="dk1"/>
              </a:solidFill>
            </a:endParaRPr>
          </a:p>
          <a:p>
            <a:pPr indent="-914400" lvl="0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V</a:t>
            </a:r>
            <a:r>
              <a:rPr lang="en-US" sz="2400">
                <a:solidFill>
                  <a:schemeClr val="dk1"/>
                </a:solidFill>
              </a:rPr>
              <a:t>: 	</a:t>
            </a:r>
            <a:r>
              <a:rPr i="1" lang="en-US" sz="2400">
                <a:solidFill>
                  <a:schemeClr val="dk1"/>
                </a:solidFill>
              </a:rPr>
              <a:t>cromosomi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2. Il compattamento del DNA in eucarioti e procarioti</a:t>
            </a:r>
            <a:endParaRPr/>
          </a:p>
        </p:txBody>
      </p:sp>
      <p:pic>
        <p:nvPicPr>
          <p:cNvPr id="89" name="Google Shape;89;p11"/>
          <p:cNvPicPr preferRelativeResize="0"/>
          <p:nvPr/>
        </p:nvPicPr>
        <p:blipFill rotWithShape="1">
          <a:blip r:embed="rId3">
            <a:alphaModFix/>
          </a:blip>
          <a:srcRect b="28355" l="10596" r="16876" t="23859"/>
          <a:stretch/>
        </p:blipFill>
        <p:spPr>
          <a:xfrm>
            <a:off x="3371850" y="928650"/>
            <a:ext cx="5711350" cy="510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1"/>
          <p:cNvPicPr preferRelativeResize="0"/>
          <p:nvPr/>
        </p:nvPicPr>
        <p:blipFill rotWithShape="1">
          <a:blip r:embed="rId3">
            <a:alphaModFix/>
          </a:blip>
          <a:srcRect b="12887" l="35331" r="24970" t="73440"/>
          <a:stretch/>
        </p:blipFill>
        <p:spPr>
          <a:xfrm>
            <a:off x="90875" y="5064675"/>
            <a:ext cx="3126124" cy="146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1"/>
          <p:cNvPicPr preferRelativeResize="0"/>
          <p:nvPr/>
        </p:nvPicPr>
        <p:blipFill rotWithShape="1">
          <a:blip r:embed="rId3">
            <a:alphaModFix/>
          </a:blip>
          <a:srcRect b="19728" l="74382" r="16875" t="77158"/>
          <a:stretch/>
        </p:blipFill>
        <p:spPr>
          <a:xfrm>
            <a:off x="1232900" y="4659549"/>
            <a:ext cx="688451" cy="332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1"/>
          <p:cNvGrpSpPr/>
          <p:nvPr/>
        </p:nvGrpSpPr>
        <p:grpSpPr>
          <a:xfrm>
            <a:off x="3217075" y="5795250"/>
            <a:ext cx="3872550" cy="325500"/>
            <a:chOff x="3217075" y="5795250"/>
            <a:chExt cx="3872550" cy="325500"/>
          </a:xfrm>
        </p:grpSpPr>
        <p:cxnSp>
          <p:nvCxnSpPr>
            <p:cNvPr id="93" name="Google Shape;93;p11"/>
            <p:cNvCxnSpPr>
              <a:stCxn id="94" idx="4"/>
              <a:endCxn id="90" idx="3"/>
            </p:cNvCxnSpPr>
            <p:nvPr/>
          </p:nvCxnSpPr>
          <p:spPr>
            <a:xfrm flipH="1" rot="5400000">
              <a:off x="4939975" y="4072350"/>
              <a:ext cx="325500" cy="3771300"/>
            </a:xfrm>
            <a:prstGeom prst="curvedConnector4">
              <a:avLst>
                <a:gd fmla="val -73157" name="adj1"/>
                <a:gd fmla="val 83633" name="adj2"/>
              </a:avLst>
            </a:prstGeom>
            <a:noFill/>
            <a:ln cap="flat" cmpd="sng" w="19050">
              <a:solidFill>
                <a:srgbClr val="D5A6B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4" name="Google Shape;94;p11"/>
            <p:cNvSpPr/>
            <p:nvPr/>
          </p:nvSpPr>
          <p:spPr>
            <a:xfrm>
              <a:off x="6887125" y="5976150"/>
              <a:ext cx="202500" cy="1446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11"/>
          <p:cNvSpPr txBox="1"/>
          <p:nvPr/>
        </p:nvSpPr>
        <p:spPr>
          <a:xfrm>
            <a:off x="323850" y="1998325"/>
            <a:ext cx="3048000" cy="21414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571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Nei </a:t>
            </a:r>
            <a:r>
              <a:rPr i="1" lang="en-US" sz="1800">
                <a:solidFill>
                  <a:schemeClr val="dk1"/>
                </a:solidFill>
              </a:rPr>
              <a:t>Bacteria</a:t>
            </a:r>
            <a:r>
              <a:rPr lang="en-US" sz="1800">
                <a:solidFill>
                  <a:schemeClr val="dk1"/>
                </a:solidFill>
              </a:rPr>
              <a:t> sono presenti proteine istone-simili e non si formano nucleosomi. </a:t>
            </a:r>
            <a:endParaRPr sz="1800">
              <a:solidFill>
                <a:schemeClr val="dk1"/>
              </a:solidFill>
            </a:endParaRPr>
          </a:p>
          <a:p>
            <a:pPr indent="0" lvl="0" marL="571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Molti </a:t>
            </a:r>
            <a:r>
              <a:rPr i="1" lang="en-US" sz="1800">
                <a:solidFill>
                  <a:schemeClr val="dk1"/>
                </a:solidFill>
              </a:rPr>
              <a:t>Archaea</a:t>
            </a:r>
            <a:r>
              <a:rPr lang="en-US" sz="1800">
                <a:solidFill>
                  <a:schemeClr val="dk1"/>
                </a:solidFill>
              </a:rPr>
              <a:t> contengono proteine omologhe agli istoni degli eucarioti.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3. Le caratteristiche del cromosoma batterico</a:t>
            </a:r>
            <a:endParaRPr sz="3200">
              <a:solidFill>
                <a:srgbClr val="FF0000"/>
              </a:solidFill>
            </a:endParaRPr>
          </a:p>
        </p:txBody>
      </p:sp>
      <p:pic>
        <p:nvPicPr>
          <p:cNvPr id="106" name="Google Shape;10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901" y="1268400"/>
            <a:ext cx="4582099" cy="5242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12"/>
          <p:cNvGrpSpPr/>
          <p:nvPr/>
        </p:nvGrpSpPr>
        <p:grpSpPr>
          <a:xfrm>
            <a:off x="1214578" y="3953899"/>
            <a:ext cx="2683814" cy="2505146"/>
            <a:chOff x="6396650" y="1213650"/>
            <a:chExt cx="2410900" cy="2400025"/>
          </a:xfrm>
        </p:grpSpPr>
        <p:pic>
          <p:nvPicPr>
            <p:cNvPr id="108" name="Google Shape;108;p12"/>
            <p:cNvPicPr preferRelativeResize="0"/>
            <p:nvPr/>
          </p:nvPicPr>
          <p:blipFill rotWithShape="1">
            <a:blip r:embed="rId4">
              <a:alphaModFix/>
            </a:blip>
            <a:srcRect b="8298" l="38506" r="0" t="17998"/>
            <a:stretch/>
          </p:blipFill>
          <p:spPr>
            <a:xfrm>
              <a:off x="6396650" y="1213650"/>
              <a:ext cx="2410900" cy="2400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12"/>
            <p:cNvSpPr txBox="1"/>
            <p:nvPr/>
          </p:nvSpPr>
          <p:spPr>
            <a:xfrm>
              <a:off x="6982850" y="1737250"/>
              <a:ext cx="1303200" cy="35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/>
                <a:t>Genoma di </a:t>
              </a:r>
              <a:r>
                <a:rPr b="1" i="1" lang="en-US" sz="1000"/>
                <a:t>E.coli</a:t>
              </a:r>
              <a:endParaRPr b="1" sz="1000"/>
            </a:p>
          </p:txBody>
        </p:sp>
        <p:sp>
          <p:nvSpPr>
            <p:cNvPr id="110" name="Google Shape;110;p12"/>
            <p:cNvSpPr txBox="1"/>
            <p:nvPr/>
          </p:nvSpPr>
          <p:spPr>
            <a:xfrm>
              <a:off x="6982850" y="2564600"/>
              <a:ext cx="13032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6AA84F"/>
                  </a:solidFill>
                </a:rPr>
                <a:t>4760</a:t>
              </a:r>
              <a:r>
                <a:rPr b="1" lang="en-US" sz="1000"/>
                <a:t> </a:t>
              </a:r>
              <a:r>
                <a:rPr lang="en-US" sz="1000"/>
                <a:t>geni</a:t>
              </a:r>
              <a:endParaRPr sz="1000"/>
            </a:p>
            <a:p>
              <a:pPr indent="-107950" lvl="0" marL="114300" rtl="0" algn="l">
                <a:spcBef>
                  <a:spcPts val="0"/>
                </a:spcBef>
                <a:spcAft>
                  <a:spcPts val="0"/>
                </a:spcAft>
                <a:buSzPts val="800"/>
                <a:buChar char="-"/>
              </a:pPr>
              <a:r>
                <a:rPr lang="en-US" sz="800"/>
                <a:t>302 essenziali,</a:t>
              </a:r>
              <a:endParaRPr sz="800"/>
            </a:p>
            <a:p>
              <a:pPr indent="-107950" lvl="0" marL="114300" rtl="0" algn="l">
                <a:spcBef>
                  <a:spcPts val="0"/>
                </a:spcBef>
                <a:spcAft>
                  <a:spcPts val="0"/>
                </a:spcAft>
                <a:buSzPts val="800"/>
                <a:buChar char="-"/>
              </a:pPr>
              <a:r>
                <a:rPr lang="en-US" sz="800"/>
                <a:t>4455 non essenziali, </a:t>
              </a:r>
              <a:endParaRPr sz="800"/>
            </a:p>
            <a:p>
              <a:pPr indent="-107950" lvl="0" marL="114300" rtl="0" algn="l">
                <a:spcBef>
                  <a:spcPts val="0"/>
                </a:spcBef>
                <a:spcAft>
                  <a:spcPts val="0"/>
                </a:spcAft>
                <a:buSzPts val="800"/>
                <a:buChar char="-"/>
              </a:pPr>
              <a:r>
                <a:rPr lang="en-US" sz="800"/>
                <a:t>3 sconosciuti</a:t>
              </a:r>
              <a:endParaRPr sz="800"/>
            </a:p>
          </p:txBody>
        </p:sp>
      </p:grpSp>
      <p:sp>
        <p:nvSpPr>
          <p:cNvPr id="111" name="Google Shape;111;p12"/>
          <p:cNvSpPr txBox="1"/>
          <p:nvPr/>
        </p:nvSpPr>
        <p:spPr>
          <a:xfrm>
            <a:off x="323850" y="1213650"/>
            <a:ext cx="5084400" cy="2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571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I batteri hanno generalmente un cromosoma circolare, con un numero di basi variabile da 0,15 a 13 Mbp.</a:t>
            </a:r>
            <a:endParaRPr sz="1800">
              <a:solidFill>
                <a:schemeClr val="dk1"/>
              </a:solidFill>
            </a:endParaRPr>
          </a:p>
          <a:p>
            <a:pPr indent="0" lvl="0" marL="571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La molecola può essere </a:t>
            </a:r>
            <a:r>
              <a:rPr i="1" lang="en-US" sz="1800">
                <a:solidFill>
                  <a:schemeClr val="dk1"/>
                </a:solidFill>
              </a:rPr>
              <a:t>rilassata</a:t>
            </a:r>
            <a:r>
              <a:rPr lang="en-US" sz="1800">
                <a:solidFill>
                  <a:schemeClr val="dk1"/>
                </a:solidFill>
              </a:rPr>
              <a:t> o </a:t>
            </a:r>
            <a:r>
              <a:rPr i="1" lang="en-US" sz="1800">
                <a:solidFill>
                  <a:schemeClr val="dk1"/>
                </a:solidFill>
              </a:rPr>
              <a:t>superavvolta</a:t>
            </a:r>
            <a:r>
              <a:rPr lang="en-US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indent="0" lvl="0" marL="571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Il superavvolgimento: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è operato dalle </a:t>
            </a:r>
            <a:r>
              <a:rPr i="1" lang="en-US" sz="1800">
                <a:solidFill>
                  <a:schemeClr val="dk1"/>
                </a:solidFill>
              </a:rPr>
              <a:t>topoisomerasi</a:t>
            </a:r>
            <a:r>
              <a:rPr lang="en-US" sz="1800">
                <a:solidFill>
                  <a:schemeClr val="dk1"/>
                </a:solidFill>
              </a:rPr>
              <a:t> (DNA girasi),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può essere </a:t>
            </a:r>
            <a:r>
              <a:rPr i="1" lang="en-US" sz="1800">
                <a:solidFill>
                  <a:schemeClr val="dk1"/>
                </a:solidFill>
              </a:rPr>
              <a:t>positivo</a:t>
            </a:r>
            <a:r>
              <a:rPr lang="en-US" sz="1800">
                <a:solidFill>
                  <a:schemeClr val="dk1"/>
                </a:solidFill>
              </a:rPr>
              <a:t> o </a:t>
            </a:r>
            <a:r>
              <a:rPr i="1" lang="en-US" sz="1800">
                <a:solidFill>
                  <a:schemeClr val="dk1"/>
                </a:solidFill>
              </a:rPr>
              <a:t>negativo.</a:t>
            </a:r>
            <a:endParaRPr i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4</a:t>
            </a:r>
            <a:r>
              <a:rPr lang="en-US" sz="3200">
                <a:solidFill>
                  <a:srgbClr val="FF0000"/>
                </a:solidFill>
              </a:rPr>
              <a:t>. I plasmidi nelle cellule procariotiche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323850" y="1213650"/>
            <a:ext cx="5084400" cy="53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571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I plasmidi sono piccole molecole circolari (o lineari) di DNA in forma superavvolta e in grado di autoreplicarsi.</a:t>
            </a:r>
            <a:endParaRPr sz="1800">
              <a:solidFill>
                <a:schemeClr val="dk1"/>
              </a:solidFill>
            </a:endParaRPr>
          </a:p>
          <a:p>
            <a:pPr indent="0" lvl="0" marL="571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Possono controllare l’inizio della loro replicazione e la ripartizione tra le cellule figlie.</a:t>
            </a:r>
            <a:endParaRPr sz="1800">
              <a:solidFill>
                <a:schemeClr val="dk1"/>
              </a:solidFill>
            </a:endParaRPr>
          </a:p>
          <a:p>
            <a:pPr indent="0" lvl="0" marL="571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Contengono geni non indispensabili alla vita cellulare</a:t>
            </a:r>
            <a:endParaRPr sz="1800">
              <a:solidFill>
                <a:schemeClr val="dk1"/>
              </a:solidFill>
            </a:endParaRPr>
          </a:p>
          <a:p>
            <a:pPr indent="0" lvl="0" marL="571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Esistono diversi tipi di plasmidi: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Plasmidi R (resistenza agli </a:t>
            </a:r>
            <a:r>
              <a:rPr b="1" lang="en-US" sz="1800">
                <a:solidFill>
                  <a:schemeClr val="dk1"/>
                </a:solidFill>
              </a:rPr>
              <a:t>antibiotici</a:t>
            </a:r>
            <a:r>
              <a:rPr lang="en-US" sz="1800">
                <a:solidFill>
                  <a:schemeClr val="dk1"/>
                </a:solidFill>
              </a:rPr>
              <a:t>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Plasmidi che contengono geni per la </a:t>
            </a:r>
            <a:r>
              <a:rPr b="1" lang="en-US" sz="1800">
                <a:solidFill>
                  <a:schemeClr val="dk1"/>
                </a:solidFill>
              </a:rPr>
              <a:t>virulenza</a:t>
            </a:r>
            <a:r>
              <a:rPr lang="en-US" sz="1800">
                <a:solidFill>
                  <a:schemeClr val="dk1"/>
                </a:solidFill>
              </a:rPr>
              <a:t> (capacità di adesione, produzione di tossine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Plasmidi che codificano per </a:t>
            </a:r>
            <a:r>
              <a:rPr b="1" lang="en-US" sz="1800">
                <a:solidFill>
                  <a:schemeClr val="dk1"/>
                </a:solidFill>
              </a:rPr>
              <a:t>batteriocine</a:t>
            </a:r>
            <a:r>
              <a:rPr lang="en-US" sz="1800">
                <a:solidFill>
                  <a:schemeClr val="dk1"/>
                </a:solidFill>
              </a:rPr>
              <a:t>, batteriostatiche o battericide nei confronti di altri batteri.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23" name="Google Shape;12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2400" y="1213650"/>
            <a:ext cx="3274349" cy="2527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13"/>
          <p:cNvGrpSpPr/>
          <p:nvPr/>
        </p:nvGrpSpPr>
        <p:grpSpPr>
          <a:xfrm>
            <a:off x="5907174" y="3786125"/>
            <a:ext cx="2832576" cy="2778775"/>
            <a:chOff x="5907174" y="3786125"/>
            <a:chExt cx="2832576" cy="2778775"/>
          </a:xfrm>
        </p:grpSpPr>
        <p:pic>
          <p:nvPicPr>
            <p:cNvPr id="125" name="Google Shape;125;p13"/>
            <p:cNvPicPr preferRelativeResize="0"/>
            <p:nvPr/>
          </p:nvPicPr>
          <p:blipFill rotWithShape="1">
            <a:blip r:embed="rId4">
              <a:alphaModFix/>
            </a:blip>
            <a:srcRect b="6138" l="10370" r="0" t="0"/>
            <a:stretch/>
          </p:blipFill>
          <p:spPr>
            <a:xfrm>
              <a:off x="5907174" y="3786125"/>
              <a:ext cx="2832576" cy="2778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13"/>
            <p:cNvSpPr txBox="1"/>
            <p:nvPr/>
          </p:nvSpPr>
          <p:spPr>
            <a:xfrm>
              <a:off x="5907175" y="3817725"/>
              <a:ext cx="706800" cy="342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/>
                <a:t>Plasmide R100</a:t>
              </a:r>
              <a:endParaRPr sz="80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5. La replicazione del DNA: un fenomeno complesso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137" name="Google Shape;137;p14"/>
          <p:cNvSpPr txBox="1"/>
          <p:nvPr/>
        </p:nvSpPr>
        <p:spPr>
          <a:xfrm>
            <a:off x="323850" y="1423375"/>
            <a:ext cx="5236800" cy="51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La replicazione del DNA è un processo </a:t>
            </a:r>
            <a:r>
              <a:rPr b="1" lang="en-US" sz="1800">
                <a:solidFill>
                  <a:schemeClr val="dk1"/>
                </a:solidFill>
              </a:rPr>
              <a:t>semiconservativo</a:t>
            </a:r>
            <a:r>
              <a:rPr lang="en-US" sz="1800">
                <a:solidFill>
                  <a:schemeClr val="dk1"/>
                </a:solidFill>
              </a:rPr>
              <a:t>: ciascuna molecola figlia contiene un filamento nuovo e un filamento della molecola parentale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Il </a:t>
            </a:r>
            <a:r>
              <a:rPr b="1" lang="en-US" sz="1800">
                <a:solidFill>
                  <a:schemeClr val="dk1"/>
                </a:solidFill>
              </a:rPr>
              <a:t>complesso di replicazione </a:t>
            </a:r>
            <a:r>
              <a:rPr lang="en-US" sz="1800">
                <a:solidFill>
                  <a:schemeClr val="dk1"/>
                </a:solidFill>
              </a:rPr>
              <a:t>è l’apparato molecolare che dà il via alla replicazione. Ne fanno parte enzimi specifici e una sequenza di origine (</a:t>
            </a:r>
            <a:r>
              <a:rPr i="1" lang="en-US" sz="1800">
                <a:solidFill>
                  <a:schemeClr val="dk1"/>
                </a:solidFill>
              </a:rPr>
              <a:t>ori</a:t>
            </a:r>
            <a:r>
              <a:rPr lang="en-US" sz="1800">
                <a:solidFill>
                  <a:schemeClr val="dk1"/>
                </a:solidFill>
              </a:rPr>
              <a:t>), presente una sola volta nei procarioti, più volte su ogni cromosoma negli eucarioti.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La </a:t>
            </a:r>
            <a:r>
              <a:rPr b="1" lang="en-US" sz="1800">
                <a:solidFill>
                  <a:schemeClr val="dk1"/>
                </a:solidFill>
              </a:rPr>
              <a:t>bolla di replicazione</a:t>
            </a:r>
            <a:r>
              <a:rPr lang="en-US" sz="1800">
                <a:solidFill>
                  <a:schemeClr val="dk1"/>
                </a:solidFill>
              </a:rPr>
              <a:t> è la parte di DNA su cui si sta effettuando la sintesi del nuovo filamento.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38" name="Google Shape;13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0650" y="1420800"/>
            <a:ext cx="3313486" cy="528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8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