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1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fmla="val 1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 txBox="1"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600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/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n"/>
          <p:cNvSpPr txBox="1"/>
          <p:nvPr>
            <p:ph idx="12" type="sldNum"/>
          </p:nvPr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38" name="Google Shape;38;p1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39" name="Google Shape;39;p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" name="Google Shape;40;p1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" name="Google Shape;41;p1:notes"/>
          <p:cNvSpPr txBox="1"/>
          <p:nvPr/>
        </p:nvSpPr>
        <p:spPr>
          <a:xfrm>
            <a:off x="1141412" y="685800"/>
            <a:ext cx="4570412" cy="3427412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:notes"/>
          <p:cNvSpPr txBox="1"/>
          <p:nvPr>
            <p:ph idx="1" type="body"/>
          </p:nvPr>
        </p:nvSpPr>
        <p:spPr>
          <a:xfrm>
            <a:off x="914400" y="4343400"/>
            <a:ext cx="5014912" cy="411003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343597"/>
            <a:headEnd len="sm" w="sm" type="none"/>
            <a:tailEnd len="sm" w="sm" type="none"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62b344ef3_0_2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62b344ef3_0_2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762b344ef3_0_2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62b344ef3_0_2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62b344ef3_0_2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762b344ef3_0_2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62b344ef3_0_3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62b344ef3_0_3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762b344ef3_0_3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762b344ef3_0_3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762b344ef3_0_3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762b344ef3_0_3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762b344ef3_0_4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762b344ef3_0_4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762b344ef3_0_4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762b344ef3_0_16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762b344ef3_0_169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762b344ef3_0_169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62b344ef3_0_18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62b344ef3_0_18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762b344ef3_0_18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62b344ef3_0_19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62b344ef3_0_19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762b344ef3_0_19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62b344ef3_0_4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62b344ef3_0_4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762b344ef3_0_4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62b344ef3_0_209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62b344ef3_0_209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762b344ef3_0_209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49" name="Google Shape;49;p2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50" name="Google Shape;5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1" name="Google Shape;51;p2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52" name="Google Shape;52;p2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762b344ef3_0_6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762b344ef3_0_61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762b344ef3_0_61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62b344ef3_0_6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62b344ef3_0_66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762b344ef3_0_66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762b344ef3_0_7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762b344ef3_0_71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762b344ef3_0_71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62b344ef3_0_76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62b344ef3_0_76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762b344ef3_0_76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62b344ef3_0_23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62b344ef3_0_23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762b344ef3_0_23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62b344ef3_0_251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62b344ef3_0_251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762b344ef3_0_251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62b344ef3_0_8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762b344ef3_0_8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g762b344ef3_0_8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762b344ef3_0_9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762b344ef3_0_9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g762b344ef3_0_9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/>
        </p:nvSpPr>
        <p:spPr>
          <a:xfrm>
            <a:off x="3884612" y="0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13/11/11</a:t>
            </a:r>
            <a:endParaRPr/>
          </a:p>
        </p:txBody>
      </p:sp>
      <p:sp>
        <p:nvSpPr>
          <p:cNvPr id="60" name="Google Shape;60;p3:notes"/>
          <p:cNvSpPr txBox="1"/>
          <p:nvPr/>
        </p:nvSpPr>
        <p:spPr>
          <a:xfrm>
            <a:off x="3884612" y="8685212"/>
            <a:ext cx="2970212" cy="455612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  <p:sp>
        <p:nvSpPr>
          <p:cNvPr id="61" name="Google Shape;61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2" name="Google Shape;62;p3:notes"/>
          <p:cNvSpPr txBox="1"/>
          <p:nvPr/>
        </p:nvSpPr>
        <p:spPr>
          <a:xfrm>
            <a:off x="3886200" y="8685212"/>
            <a:ext cx="2963862" cy="449262"/>
          </a:xfrm>
          <a:prstGeom prst="rect">
            <a:avLst/>
          </a:prstGeom>
          <a:noFill/>
          <a:ln>
            <a:noFill/>
          </a:ln>
        </p:spPr>
        <p:txBody>
          <a:bodyPr anchorCtr="0" anchor="b" bIns="41025" lIns="78825" spcFirstLastPara="1" rIns="78825" wrap="square" tIns="410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imes New Roman"/>
              <a:buNone/>
            </a:pPr>
            <a:fld id="{00000000-1234-1234-1234-123412341234}" type="slidenum">
              <a:rPr b="0" i="0" lang="en-US" sz="11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63" name="Google Shape;63;p3:notes"/>
          <p:cNvSpPr txBox="1"/>
          <p:nvPr/>
        </p:nvSpPr>
        <p:spPr>
          <a:xfrm>
            <a:off x="1143000" y="685800"/>
            <a:ext cx="4573587" cy="3429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:notes"/>
          <p:cNvSpPr txBox="1"/>
          <p:nvPr>
            <p:ph idx="1" type="body"/>
          </p:nvPr>
        </p:nvSpPr>
        <p:spPr>
          <a:xfrm>
            <a:off x="914400" y="4343400"/>
            <a:ext cx="5014912" cy="410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3:notes"/>
          <p:cNvSpPr/>
          <p:nvPr>
            <p:ph idx="2" type="sldImg"/>
          </p:nvPr>
        </p:nvSpPr>
        <p:spPr>
          <a:xfrm>
            <a:off x="1143000" y="685800"/>
            <a:ext cx="4570412" cy="34274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6177a4439_0_158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6177a4439_0_158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76177a4439_0_158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62b344ef3_0_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62b344ef3_0_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762b344ef3_0_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62b344ef3_0_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62b344ef3_0_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762b344ef3_0_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62b344ef3_0_10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62b344ef3_0_10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762b344ef3_0_10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62b344ef3_0_15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62b344ef3_0_15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762b344ef3_0_15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62b344ef3_0_143:notes"/>
          <p:cNvSpPr/>
          <p:nvPr>
            <p:ph idx="2" type="sldImg"/>
          </p:nvPr>
        </p:nvSpPr>
        <p:spPr>
          <a:xfrm>
            <a:off x="1143000" y="685800"/>
            <a:ext cx="4570500" cy="3427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62b344ef3_0_143:notes"/>
          <p:cNvSpPr txBox="1"/>
          <p:nvPr>
            <p:ph idx="1" type="body"/>
          </p:nvPr>
        </p:nvSpPr>
        <p:spPr>
          <a:xfrm>
            <a:off x="685800" y="4343400"/>
            <a:ext cx="5484900" cy="4113300"/>
          </a:xfrm>
          <a:prstGeom prst="rect">
            <a:avLst/>
          </a:prstGeom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762b344ef3_0_143:notes"/>
          <p:cNvSpPr txBox="1"/>
          <p:nvPr>
            <p:ph idx="12" type="sldNum"/>
          </p:nvPr>
        </p:nvSpPr>
        <p:spPr>
          <a:xfrm>
            <a:off x="3884612" y="8685212"/>
            <a:ext cx="2970300" cy="455700"/>
          </a:xfrm>
          <a:prstGeom prst="rect">
            <a:avLst/>
          </a:prstGeom>
        </p:spPr>
        <p:txBody>
          <a:bodyPr anchorCtr="0" anchor="b" bIns="46800" lIns="90000" spcFirstLastPara="1" rIns="90000" wrap="square" tIns="468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titolo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uoto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0" type="dt"/>
          </p:nvPr>
        </p:nvSpPr>
        <p:spPr>
          <a:xfrm>
            <a:off x="6400800" y="6356350"/>
            <a:ext cx="2289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1" type="ftr"/>
          </p:nvPr>
        </p:nvSpPr>
        <p:spPr>
          <a:xfrm>
            <a:off x="2898648" y="6356350"/>
            <a:ext cx="3505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612648" y="6356350"/>
            <a:ext cx="1981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rtl="0" algn="l">
              <a:spcBef>
                <a:spcPts val="0"/>
              </a:spcBef>
              <a:buNone/>
              <a:defRPr/>
            </a:lvl1pPr>
            <a:lvl2pPr indent="0" lvl="1" marL="0" rtl="0" algn="l">
              <a:spcBef>
                <a:spcPts val="0"/>
              </a:spcBef>
              <a:buNone/>
              <a:defRPr/>
            </a:lvl2pPr>
            <a:lvl3pPr indent="0" lvl="2" marL="0" rtl="0" algn="l">
              <a:spcBef>
                <a:spcPts val="0"/>
              </a:spcBef>
              <a:buNone/>
              <a:defRPr/>
            </a:lvl3pPr>
            <a:lvl4pPr indent="0" lvl="3" marL="0" rtl="0" algn="l">
              <a:spcBef>
                <a:spcPts val="0"/>
              </a:spcBef>
              <a:buNone/>
              <a:defRPr/>
            </a:lvl4pPr>
            <a:lvl5pPr indent="0" lvl="4" marL="0" rtl="0" algn="l">
              <a:spcBef>
                <a:spcPts val="0"/>
              </a:spcBef>
              <a:buNone/>
              <a:defRPr/>
            </a:lvl5pPr>
            <a:lvl6pPr indent="0" lvl="5" marL="0" rtl="0" algn="l">
              <a:spcBef>
                <a:spcPts val="0"/>
              </a:spcBef>
              <a:buNone/>
              <a:defRPr/>
            </a:lvl6pPr>
            <a:lvl7pPr indent="0" lvl="6" marL="0" rtl="0" algn="l">
              <a:spcBef>
                <a:spcPts val="0"/>
              </a:spcBef>
              <a:buNone/>
              <a:defRPr/>
            </a:lvl7pPr>
            <a:lvl8pPr indent="0" lvl="7" marL="0" rtl="0" algn="l">
              <a:spcBef>
                <a:spcPts val="0"/>
              </a:spcBef>
              <a:buNone/>
              <a:defRPr/>
            </a:lvl8pPr>
            <a:lvl9pPr indent="0" lvl="8" marL="0" rt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219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600"/>
              </a:spcBef>
              <a:spcAft>
                <a:spcPts val="0"/>
              </a:spcAft>
              <a:buSzPts val="1368"/>
              <a:buNone/>
              <a:defRPr/>
            </a:lvl1pPr>
            <a:lvl2pPr indent="-228600" lvl="1" marL="914400" rtl="0" algn="l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2pPr>
            <a:lvl3pPr indent="-228600" lvl="2" marL="1371600" rtl="0" algn="l">
              <a:spcBef>
                <a:spcPts val="500"/>
              </a:spcBef>
              <a:spcAft>
                <a:spcPts val="0"/>
              </a:spcAft>
              <a:buSzPts val="1368"/>
              <a:buNone/>
              <a:defRPr/>
            </a:lvl3pPr>
            <a:lvl4pPr indent="-228600" lvl="3" marL="1828800" rtl="0" algn="l">
              <a:spcBef>
                <a:spcPts val="400"/>
              </a:spcBef>
              <a:spcAft>
                <a:spcPts val="0"/>
              </a:spcAft>
              <a:buSzPts val="1260"/>
              <a:buNone/>
              <a:defRPr/>
            </a:lvl4pPr>
            <a:lvl5pPr indent="-228600" lvl="4" marL="2286000" rtl="0" algn="l">
              <a:spcBef>
                <a:spcPts val="300"/>
              </a:spcBef>
              <a:spcAft>
                <a:spcPts val="0"/>
              </a:spcAft>
              <a:buSzPts val="1260"/>
              <a:buNone/>
              <a:defRPr/>
            </a:lvl5pPr>
            <a:lvl6pPr indent="-228600" lvl="5" marL="27432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6pPr>
            <a:lvl7pPr indent="-228600" lvl="6" marL="32004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7pPr>
            <a:lvl8pPr indent="-228600" lvl="7" marL="36576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8pPr>
            <a:lvl9pPr indent="-228600" lvl="8" marL="4114800" rtl="0" algn="l">
              <a:spcBef>
                <a:spcPts val="300"/>
              </a:spcBef>
              <a:spcAft>
                <a:spcPts val="0"/>
              </a:spcAft>
              <a:buSzPts val="135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3124200" y="6354762"/>
            <a:ext cx="28956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3"/>
          <p:cNvSpPr txBox="1"/>
          <p:nvPr/>
        </p:nvSpPr>
        <p:spPr>
          <a:xfrm>
            <a:off x="0" y="6621462"/>
            <a:ext cx="9144000" cy="23653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descr="LOGO" id="20" name="Google Shape;20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721600" y="6623050"/>
            <a:ext cx="1435100" cy="2460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3598862" y="6626225"/>
            <a:ext cx="2039937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42862" y="6621462"/>
            <a:ext cx="4611687" cy="2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Fabio Fanti, </a:t>
            </a:r>
            <a:r>
              <a:rPr b="0" i="1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Biologia, Microbiologia e tecniche di controllo sanitario</a:t>
            </a:r>
            <a:r>
              <a:rPr b="0" i="0" lang="en-US" sz="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© Zanichelli editore 2019</a:t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457200" y="128587"/>
            <a:ext cx="8228012" cy="1433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457200" y="1600200"/>
            <a:ext cx="8228012" cy="452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457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3175"/>
            <a:ext cx="2132012" cy="371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defRPr b="0" i="0" sz="1800" u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/>
        </p:nvSpPr>
        <p:spPr>
          <a:xfrm>
            <a:off x="6556375" y="6246812"/>
            <a:ext cx="2122487" cy="465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0162" y="2546350"/>
            <a:ext cx="6553200" cy="1312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6. La trasformazione batterica</a:t>
            </a:r>
            <a:endParaRPr/>
          </a:p>
        </p:txBody>
      </p:sp>
      <p:sp>
        <p:nvSpPr>
          <p:cNvPr id="151" name="Google Shape;151;p15"/>
          <p:cNvSpPr txBox="1"/>
          <p:nvPr/>
        </p:nvSpPr>
        <p:spPr>
          <a:xfrm>
            <a:off x="303000" y="1043275"/>
            <a:ext cx="85380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Acquisizione diretta di materiale genetico libero.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Il DNA può essere cromosomiale, plasmidico o derivante da lisi cellulare.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Le cellule che ricevono il DNA devono essere in grado di acquisirlo e integrarlo al proprio materiale genetico (competenza)</a:t>
            </a:r>
            <a:endParaRPr sz="1800"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9275"/>
            <a:ext cx="8839199" cy="288913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 txBox="1"/>
          <p:nvPr/>
        </p:nvSpPr>
        <p:spPr>
          <a:xfrm>
            <a:off x="323850" y="2585725"/>
            <a:ext cx="8538000" cy="14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Esperimento di Griffith (1928) </a:t>
            </a:r>
            <a:endParaRPr b="1" sz="1800"/>
          </a:p>
        </p:txBody>
      </p:sp>
      <p:pic>
        <p:nvPicPr>
          <p:cNvPr id="154" name="Google Shape;154;p15"/>
          <p:cNvPicPr preferRelativeResize="0"/>
          <p:nvPr/>
        </p:nvPicPr>
        <p:blipFill rotWithShape="1">
          <a:blip r:embed="rId4">
            <a:alphaModFix/>
          </a:blip>
          <a:srcRect b="8405" l="10136" r="74077" t="75568"/>
          <a:stretch/>
        </p:blipFill>
        <p:spPr>
          <a:xfrm>
            <a:off x="988375" y="5843350"/>
            <a:ext cx="1096873" cy="64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5"/>
          <p:cNvPicPr preferRelativeResize="0"/>
          <p:nvPr/>
        </p:nvPicPr>
        <p:blipFill rotWithShape="1">
          <a:blip r:embed="rId4">
            <a:alphaModFix/>
          </a:blip>
          <a:srcRect b="8405" l="27690" r="56523" t="75568"/>
          <a:stretch/>
        </p:blipFill>
        <p:spPr>
          <a:xfrm>
            <a:off x="2824075" y="5843350"/>
            <a:ext cx="1096873" cy="64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4">
            <a:alphaModFix/>
          </a:blip>
          <a:srcRect b="8405" l="56215" r="27998" t="75568"/>
          <a:stretch/>
        </p:blipFill>
        <p:spPr>
          <a:xfrm>
            <a:off x="5419925" y="5843350"/>
            <a:ext cx="1096873" cy="64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 rotWithShape="1">
          <a:blip r:embed="rId4">
            <a:alphaModFix/>
          </a:blip>
          <a:srcRect b="8405" l="82546" r="1667" t="75568"/>
          <a:stretch/>
        </p:blipFill>
        <p:spPr>
          <a:xfrm>
            <a:off x="7657400" y="5843350"/>
            <a:ext cx="1096873" cy="64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7. La trasduzione batterica e i suoi vettori</a:t>
            </a:r>
            <a:endParaRPr/>
          </a:p>
        </p:txBody>
      </p:sp>
      <p:sp>
        <p:nvSpPr>
          <p:cNvPr id="164" name="Google Shape;164;p16"/>
          <p:cNvSpPr txBox="1"/>
          <p:nvPr/>
        </p:nvSpPr>
        <p:spPr>
          <a:xfrm>
            <a:off x="303000" y="1043275"/>
            <a:ext cx="3058500" cy="52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Trasferimento di geni attraverso virus batteriofagi.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Si distingue una trasduzione:</a:t>
            </a:r>
            <a:endParaRPr sz="1800"/>
          </a:p>
          <a:p>
            <a:pPr indent="-3429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generalizzata</a:t>
            </a:r>
            <a:r>
              <a:rPr lang="en-US" sz="1800"/>
              <a:t>, in cui il virus veicola frammenti del genoma batterico inseriti erroneamente nel capside durante il ciclo litico.</a:t>
            </a:r>
            <a:endParaRPr sz="1800"/>
          </a:p>
          <a:p>
            <a:pPr indent="-3429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specializzata</a:t>
            </a:r>
            <a:r>
              <a:rPr lang="en-US" sz="1800"/>
              <a:t>, in cui il virus, effettuando un ciclo lisogeno, integra nel genoma alcuni frammenti del genoma batterico in punti prestabiliti.</a:t>
            </a:r>
            <a:endParaRPr sz="1800"/>
          </a:p>
        </p:txBody>
      </p:sp>
      <p:pic>
        <p:nvPicPr>
          <p:cNvPr id="165" name="Google Shape;165;p16"/>
          <p:cNvPicPr preferRelativeResize="0"/>
          <p:nvPr/>
        </p:nvPicPr>
        <p:blipFill rotWithShape="1">
          <a:blip r:embed="rId3">
            <a:alphaModFix/>
          </a:blip>
          <a:srcRect b="36989" l="11649" r="8337" t="5681"/>
          <a:stretch/>
        </p:blipFill>
        <p:spPr>
          <a:xfrm>
            <a:off x="3361430" y="1043275"/>
            <a:ext cx="5717572" cy="556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8. Le mutazioni vantaggiose e svantaggiose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303000" y="1043275"/>
            <a:ext cx="8538000" cy="10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Mutazione: cambiamento ereditario nel genoma, trasmesso alla progenie.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Somatica</a:t>
            </a:r>
            <a:r>
              <a:rPr lang="en-US" sz="1800"/>
              <a:t>: cellule di un tessuto specializzato, non sono ereditarie.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-US" sz="1800"/>
              <a:t>Germinale</a:t>
            </a:r>
            <a:r>
              <a:rPr lang="en-US" sz="1800"/>
              <a:t>: trasmessa in tutte le cellule dell’embrione.</a:t>
            </a:r>
            <a:endParaRPr sz="1800"/>
          </a:p>
        </p:txBody>
      </p:sp>
      <p:pic>
        <p:nvPicPr>
          <p:cNvPr id="173" name="Google Shape;173;p17"/>
          <p:cNvPicPr preferRelativeResize="0"/>
          <p:nvPr/>
        </p:nvPicPr>
        <p:blipFill rotWithShape="1">
          <a:blip r:embed="rId3">
            <a:alphaModFix/>
          </a:blip>
          <a:srcRect b="47873" l="10192" r="5219" t="6779"/>
          <a:stretch/>
        </p:blipFill>
        <p:spPr>
          <a:xfrm>
            <a:off x="1225200" y="2074975"/>
            <a:ext cx="6246525" cy="4545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9. La classificazione delle mutazioni</a:t>
            </a:r>
            <a:endParaRPr/>
          </a:p>
        </p:txBody>
      </p:sp>
      <p:sp>
        <p:nvSpPr>
          <p:cNvPr id="180" name="Google Shape;180;p18"/>
          <p:cNvSpPr txBox="1"/>
          <p:nvPr/>
        </p:nvSpPr>
        <p:spPr>
          <a:xfrm>
            <a:off x="303000" y="1043275"/>
            <a:ext cx="8538000" cy="53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Mutazioni geniche o puntiformi</a:t>
            </a:r>
            <a:r>
              <a:rPr lang="en-US" sz="2400"/>
              <a:t>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</a:t>
            </a:r>
            <a:r>
              <a:rPr lang="en-US" sz="2400"/>
              <a:t>ostituzione, inserzione o delezione di una o poche basi</a:t>
            </a:r>
            <a:r>
              <a:rPr lang="en-US" sz="2400"/>
              <a:t> all’interno di un filamento di DNA </a:t>
            </a:r>
            <a:endParaRPr sz="2400"/>
          </a:p>
          <a:p>
            <a:pPr indent="-3810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Mutazioni cromosomiche</a:t>
            </a:r>
            <a:endParaRPr b="1" sz="24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</a:t>
            </a:r>
            <a:r>
              <a:rPr lang="en-US" sz="2400"/>
              <a:t>raslocazione, delezione o duplicazione di</a:t>
            </a:r>
            <a:r>
              <a:rPr lang="en-US" sz="2400"/>
              <a:t> interi segmenti di DNA. Hanno un bersaglio più ampio delle mutazioni geniche e riguardano porzioni di cromosomi, provocando aberrazioni cromosomiche.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Mutazioni genomiche</a:t>
            </a:r>
            <a:endParaRPr b="1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Aumento o diminuzione del numero di cromosomi presenti in un individuo. Come conseguenza si registrano condizioni di poliploidia o aneuploidia.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10. Meccanismo molecolare delle mutazioni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ed effetti sul fenotipo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303000" y="1466825"/>
            <a:ext cx="8538000" cy="49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Mutazioni geniche o puntiformi</a:t>
            </a:r>
            <a:r>
              <a:rPr lang="en-US" sz="2400"/>
              <a:t> 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Sostituzione</a:t>
            </a:r>
            <a:r>
              <a:rPr lang="en-US" sz="1800"/>
              <a:t>: un nucleotide si sostituisce 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ad un altro. </a:t>
            </a:r>
            <a:r>
              <a:rPr lang="en-US" sz="1800">
                <a:solidFill>
                  <a:schemeClr val="dk1"/>
                </a:solidFill>
              </a:rPr>
              <a:t>Le conseguenze possono essere: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i="1" lang="en-US" sz="1800">
                <a:solidFill>
                  <a:schemeClr val="dk1"/>
                </a:solidFill>
              </a:rPr>
              <a:t>silenti</a:t>
            </a:r>
            <a:r>
              <a:rPr lang="en-US" sz="1800">
                <a:solidFill>
                  <a:schemeClr val="dk1"/>
                </a:solidFill>
              </a:rPr>
              <a:t>, se non hanno ripercussioni </a:t>
            </a:r>
            <a:endParaRPr sz="18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sulla sintesi proteica (es.: sostituzione </a:t>
            </a:r>
            <a:endParaRPr sz="18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di un codone con uno codificante per lo stesso aminoacido)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i="1" lang="en-US" sz="1800">
                <a:solidFill>
                  <a:schemeClr val="dk1"/>
                </a:solidFill>
              </a:rPr>
              <a:t>di senso</a:t>
            </a:r>
            <a:r>
              <a:rPr lang="en-US" sz="1800">
                <a:solidFill>
                  <a:schemeClr val="dk1"/>
                </a:solidFill>
              </a:rPr>
              <a:t>, se viene sostituito un aminoacido (es.: anemia falciforme)</a:t>
            </a:r>
            <a:endParaRPr sz="1800">
              <a:solidFill>
                <a:schemeClr val="dk1"/>
              </a:solidFill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i="1" lang="en-US" sz="1800">
                <a:solidFill>
                  <a:schemeClr val="dk1"/>
                </a:solidFill>
              </a:rPr>
              <a:t>non-senso</a:t>
            </a:r>
            <a:r>
              <a:rPr lang="en-US" sz="1800">
                <a:solidFill>
                  <a:schemeClr val="dk1"/>
                </a:solidFill>
              </a:rPr>
              <a:t>, se la sostituzione porta a un arresto nella sintesi proteica. </a:t>
            </a:r>
            <a:endParaRPr sz="18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Inserzione o delezione</a:t>
            </a:r>
            <a:r>
              <a:rPr lang="en-US" sz="1800"/>
              <a:t>: un nucleotide viene inserito in più o eliminato dalla sequenza. Le conseguenze di queste mutazioni possono essere dovute allo </a:t>
            </a:r>
            <a:r>
              <a:rPr i="1" lang="en-US" sz="1800"/>
              <a:t>scorrimento della finestra di lettura </a:t>
            </a:r>
            <a:r>
              <a:rPr lang="en-US" sz="1800"/>
              <a:t>(</a:t>
            </a:r>
            <a:r>
              <a:rPr i="1" lang="en-US" sz="1800"/>
              <a:t>frameshift</a:t>
            </a:r>
            <a:r>
              <a:rPr lang="en-US" sz="1800"/>
              <a:t>), che altera tutta l’informazione a valle della mutazione.</a:t>
            </a:r>
            <a:endParaRPr sz="1800"/>
          </a:p>
        </p:txBody>
      </p:sp>
      <p:pic>
        <p:nvPicPr>
          <p:cNvPr id="188" name="Google Shape;1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1475" y="1390625"/>
            <a:ext cx="3244575" cy="212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10. Meccanismo molecolare delle mutazioni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ed effetti sul fenotipo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95" name="Google Shape;195;p20"/>
          <p:cNvPicPr preferRelativeResize="0"/>
          <p:nvPr/>
        </p:nvPicPr>
        <p:blipFill rotWithShape="1">
          <a:blip r:embed="rId3">
            <a:alphaModFix/>
          </a:blip>
          <a:srcRect b="7781" l="6385" r="52367" t="51627"/>
          <a:stretch/>
        </p:blipFill>
        <p:spPr>
          <a:xfrm>
            <a:off x="323850" y="2020625"/>
            <a:ext cx="3390374" cy="45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0"/>
          <p:cNvSpPr txBox="1"/>
          <p:nvPr/>
        </p:nvSpPr>
        <p:spPr>
          <a:xfrm>
            <a:off x="303000" y="1466825"/>
            <a:ext cx="8538000" cy="5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Mutazioni geniche o puntiformi</a:t>
            </a:r>
            <a:r>
              <a:rPr lang="en-US" sz="2400"/>
              <a:t> </a:t>
            </a:r>
            <a:endParaRPr sz="1800"/>
          </a:p>
        </p:txBody>
      </p:sp>
      <p:pic>
        <p:nvPicPr>
          <p:cNvPr id="197" name="Google Shape;197;p20"/>
          <p:cNvPicPr preferRelativeResize="0"/>
          <p:nvPr/>
        </p:nvPicPr>
        <p:blipFill rotWithShape="1">
          <a:blip r:embed="rId3">
            <a:alphaModFix/>
          </a:blip>
          <a:srcRect b="7781" l="49075" r="8234" t="51627"/>
          <a:stretch/>
        </p:blipFill>
        <p:spPr>
          <a:xfrm>
            <a:off x="5450625" y="2020625"/>
            <a:ext cx="3508899" cy="45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0"/>
          <p:cNvSpPr/>
          <p:nvPr/>
        </p:nvSpPr>
        <p:spPr>
          <a:xfrm>
            <a:off x="4408125" y="2954625"/>
            <a:ext cx="1042500" cy="5214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sostituzione di senso</a:t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 flipH="1">
            <a:off x="3714225" y="2375525"/>
            <a:ext cx="1042500" cy="5214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sostituzione silente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 flipH="1">
            <a:off x="3714225" y="4591300"/>
            <a:ext cx="1042500" cy="5214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sostituzione non senso</a:t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4408125" y="5205700"/>
            <a:ext cx="1042500" cy="5214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inserzione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000">
                <a:solidFill>
                  <a:schemeClr val="dk1"/>
                </a:solidFill>
              </a:rPr>
              <a:t>frameshift</a:t>
            </a:r>
            <a:endParaRPr i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10. Meccanismo molecolare delle mutazioni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ed effetti sul fenotipo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08" name="Google Shape;208;p21"/>
          <p:cNvSpPr txBox="1"/>
          <p:nvPr/>
        </p:nvSpPr>
        <p:spPr>
          <a:xfrm>
            <a:off x="303000" y="1466825"/>
            <a:ext cx="4269000" cy="49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Mutazioni cromosomiche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Delezione</a:t>
            </a:r>
            <a:r>
              <a:rPr lang="en-US" sz="1800"/>
              <a:t>: perdita di un segmento di DNA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Duplicazione</a:t>
            </a:r>
            <a:r>
              <a:rPr lang="en-US" sz="1800"/>
              <a:t>: cromosomi omologhi si rompono in diversi punti e si riuniscono, scambiandosi i segmenti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3">
            <a:alphaModFix/>
          </a:blip>
          <a:srcRect b="56642" l="0" r="0" t="15395"/>
          <a:stretch/>
        </p:blipFill>
        <p:spPr>
          <a:xfrm>
            <a:off x="476250" y="2943575"/>
            <a:ext cx="4064825" cy="75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/>
          <p:cNvPicPr preferRelativeResize="0"/>
          <p:nvPr/>
        </p:nvPicPr>
        <p:blipFill rotWithShape="1">
          <a:blip r:embed="rId4">
            <a:alphaModFix/>
          </a:blip>
          <a:srcRect b="58596" l="0" r="0" t="17578"/>
          <a:stretch/>
        </p:blipFill>
        <p:spPr>
          <a:xfrm>
            <a:off x="4609263" y="2943573"/>
            <a:ext cx="4064825" cy="6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1"/>
          <p:cNvPicPr preferRelativeResize="0"/>
          <p:nvPr/>
        </p:nvPicPr>
        <p:blipFill rotWithShape="1">
          <a:blip r:embed="rId3">
            <a:alphaModFix/>
          </a:blip>
          <a:srcRect b="0" l="0" r="0" t="65089"/>
          <a:stretch/>
        </p:blipFill>
        <p:spPr>
          <a:xfrm>
            <a:off x="405088" y="4930025"/>
            <a:ext cx="4064825" cy="94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 txBox="1"/>
          <p:nvPr/>
        </p:nvSpPr>
        <p:spPr>
          <a:xfrm>
            <a:off x="4541088" y="2186975"/>
            <a:ext cx="4201200" cy="75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Inversione</a:t>
            </a:r>
            <a:r>
              <a:rPr lang="en-US" sz="1800">
                <a:solidFill>
                  <a:schemeClr val="dk1"/>
                </a:solidFill>
              </a:rPr>
              <a:t>: reinserimento di un segmento in modo invertito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Traslocazione</a:t>
            </a:r>
            <a:r>
              <a:rPr lang="en-US" sz="1800">
                <a:solidFill>
                  <a:schemeClr val="dk1"/>
                </a:solidFill>
              </a:rPr>
              <a:t>: cromosomi non omologhi siscambiano frammenti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4">
            <a:alphaModFix/>
          </a:blip>
          <a:srcRect b="0" l="0" r="0" t="61607"/>
          <a:stretch/>
        </p:blipFill>
        <p:spPr>
          <a:xfrm>
            <a:off x="4609288" y="4903663"/>
            <a:ext cx="4064825" cy="9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10. Meccanismo molecolare delle mutazioni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ed effetti sul fenotipo</a:t>
            </a:r>
            <a:endParaRPr sz="3200">
              <a:solidFill>
                <a:srgbClr val="FF0000"/>
              </a:solidFill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303000" y="1466825"/>
            <a:ext cx="5289900" cy="49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Mutazioni genomiche</a:t>
            </a:r>
            <a:endParaRPr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-US" sz="1800"/>
              <a:t>euploidia aberrante</a:t>
            </a:r>
            <a:r>
              <a:rPr lang="en-US" sz="1800"/>
              <a:t>: presenza di un intero corredo genetico in più o in meno.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US" sz="1800">
                <a:solidFill>
                  <a:schemeClr val="dk1"/>
                </a:solidFill>
              </a:rPr>
              <a:t>aneuploidia</a:t>
            </a:r>
            <a:r>
              <a:rPr lang="en-US" sz="1800">
                <a:solidFill>
                  <a:schemeClr val="dk1"/>
                </a:solidFill>
              </a:rPr>
              <a:t>: il numero di cromosomi non è 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un multiplo esatto di </a:t>
            </a:r>
            <a:r>
              <a:rPr i="1" lang="en-US" sz="1800">
                <a:solidFill>
                  <a:schemeClr val="dk1"/>
                </a:solidFill>
              </a:rPr>
              <a:t>n</a:t>
            </a:r>
            <a:r>
              <a:rPr lang="en-US" sz="1800">
                <a:solidFill>
                  <a:schemeClr val="dk1"/>
                </a:solidFill>
              </a:rPr>
              <a:t> (monosomia o trisomia).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Esempi: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Trisomia 21 o sindrome di Down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Trisomia 13 o sindrome di Patau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Trisomia 18 o sindrome di Edwards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Sindrome di Turner (femmine X0)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-US" sz="1800">
                <a:solidFill>
                  <a:schemeClr val="dk1"/>
                </a:solidFill>
              </a:rPr>
              <a:t>Sindrome di Klinefelter (maschi XXY)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975" y="2095650"/>
            <a:ext cx="3147350" cy="37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11. I meccanismi di riparazione del DNA</a:t>
            </a:r>
            <a:endParaRPr/>
          </a:p>
        </p:txBody>
      </p:sp>
      <p:sp>
        <p:nvSpPr>
          <p:cNvPr id="228" name="Google Shape;228;p23"/>
          <p:cNvSpPr txBox="1"/>
          <p:nvPr/>
        </p:nvSpPr>
        <p:spPr>
          <a:xfrm>
            <a:off x="303000" y="1043275"/>
            <a:ext cx="4833900" cy="53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Escissione di nucleotidi</a:t>
            </a:r>
            <a:endParaRPr b="1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Apertura della doppia elica, rimozione dei nucleotidi danneggiati, sintesi del filamento complementare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Riparazione per escissione di basi</a:t>
            </a:r>
            <a:endParaRPr b="1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L’enzima </a:t>
            </a:r>
            <a:r>
              <a:rPr i="1" lang="en-US" sz="1800"/>
              <a:t>DNA glicosidasi</a:t>
            </a:r>
            <a:r>
              <a:rPr lang="en-US" sz="1800"/>
              <a:t> libera la base danneggiata e la sostituisce con una corretta</a:t>
            </a:r>
            <a:endParaRPr sz="18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2400"/>
              <a:t>Riparazione per ricombinazione</a:t>
            </a:r>
            <a:endParaRPr b="1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Sintesi di una copia di DNA, costituita da un cromatidio fratello (eucarioti, per danni da radicali, radiazioni ionizzanti, agenti ossidanti)</a:t>
            </a:r>
            <a:endParaRPr sz="1800"/>
          </a:p>
        </p:txBody>
      </p:sp>
      <p:pic>
        <p:nvPicPr>
          <p:cNvPr id="229" name="Google Shape;2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698" y="1043273"/>
            <a:ext cx="3750300" cy="53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11. I meccanismi di riparazione del DNA</a:t>
            </a:r>
            <a:endParaRPr/>
          </a:p>
        </p:txBody>
      </p:sp>
      <p:sp>
        <p:nvSpPr>
          <p:cNvPr id="236" name="Google Shape;236;p24"/>
          <p:cNvSpPr txBox="1"/>
          <p:nvPr/>
        </p:nvSpPr>
        <p:spPr>
          <a:xfrm>
            <a:off x="303000" y="1043275"/>
            <a:ext cx="4983600" cy="53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 startAt="4"/>
            </a:pPr>
            <a:r>
              <a:rPr b="1" lang="en-US" sz="2400"/>
              <a:t>Modifica degli appaiamenti errati</a:t>
            </a:r>
            <a:endParaRPr b="1" sz="24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Sistema che corregge gli errori della DNA polimerasi dopo ogni replicazione</a:t>
            </a:r>
            <a:endParaRPr sz="18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 startAt="4"/>
            </a:pPr>
            <a:r>
              <a:rPr b="1" lang="en-US" sz="2400"/>
              <a:t>Fotoriattivazione</a:t>
            </a:r>
            <a:endParaRPr b="1" sz="24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Uso dell’energia luminosa per riparazione</a:t>
            </a:r>
            <a:endParaRPr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dai raggi UV</a:t>
            </a:r>
            <a:endParaRPr sz="1800"/>
          </a:p>
        </p:txBody>
      </p:sp>
      <p:pic>
        <p:nvPicPr>
          <p:cNvPr id="237" name="Google Shape;237;p24"/>
          <p:cNvPicPr preferRelativeResize="0"/>
          <p:nvPr/>
        </p:nvPicPr>
        <p:blipFill rotWithShape="1">
          <a:blip r:embed="rId3">
            <a:alphaModFix/>
          </a:blip>
          <a:srcRect b="0" l="0" r="4915" t="0"/>
          <a:stretch/>
        </p:blipFill>
        <p:spPr>
          <a:xfrm>
            <a:off x="5406200" y="1268400"/>
            <a:ext cx="3564175" cy="46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/>
          <p:nvPr/>
        </p:nvSpPr>
        <p:spPr>
          <a:xfrm>
            <a:off x="323850" y="1466850"/>
            <a:ext cx="8820150" cy="2058987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Biologia, microbiologia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000"/>
              <a:buFont typeface="Arial"/>
              <a:buNone/>
            </a:pPr>
            <a:r>
              <a:rPr b="0" i="0" lang="en-US" sz="8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 tecniche di controllo sanitario</a:t>
            </a:r>
            <a:endParaRPr/>
          </a:p>
        </p:txBody>
      </p:sp>
      <p:sp>
        <p:nvSpPr>
          <p:cNvPr id="57" name="Google Shape;57;p7"/>
          <p:cNvSpPr txBox="1"/>
          <p:nvPr/>
        </p:nvSpPr>
        <p:spPr>
          <a:xfrm>
            <a:off x="323850" y="908050"/>
            <a:ext cx="8135937" cy="723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Fabio Fanti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12. Il sistema di riparazione SOS nei procarioti</a:t>
            </a:r>
            <a:endParaRPr/>
          </a:p>
        </p:txBody>
      </p:sp>
      <p:pic>
        <p:nvPicPr>
          <p:cNvPr id="244" name="Google Shape;244;p25"/>
          <p:cNvPicPr preferRelativeResize="0"/>
          <p:nvPr/>
        </p:nvPicPr>
        <p:blipFill rotWithShape="1">
          <a:blip r:embed="rId3">
            <a:alphaModFix/>
          </a:blip>
          <a:srcRect b="50019" l="6409" r="8244" t="6006"/>
          <a:stretch/>
        </p:blipFill>
        <p:spPr>
          <a:xfrm>
            <a:off x="714800" y="1224950"/>
            <a:ext cx="7560550" cy="5287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13. Le mutazioni spontanee e indotte</a:t>
            </a:r>
            <a:endParaRPr/>
          </a:p>
        </p:txBody>
      </p:sp>
      <p:sp>
        <p:nvSpPr>
          <p:cNvPr id="251" name="Google Shape;251;p26"/>
          <p:cNvSpPr txBox="1"/>
          <p:nvPr/>
        </p:nvSpPr>
        <p:spPr>
          <a:xfrm>
            <a:off x="303000" y="1043275"/>
            <a:ext cx="8538000" cy="53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Mutazioni spontanee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Eventi rari, per errori naturali, con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frequenza bassa.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Sono dovute a:</a:t>
            </a:r>
            <a:endParaRPr sz="2400"/>
          </a:p>
          <a:p>
            <a:pPr indent="-381000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errori della DNA polimerasi</a:t>
            </a:r>
            <a:endParaRPr sz="2400"/>
          </a:p>
          <a:p>
            <a:pPr indent="-381000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tautomeria delle basi</a:t>
            </a:r>
            <a:endParaRPr sz="2400"/>
          </a:p>
          <a:p>
            <a:pPr indent="-381000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instabilità delle basi</a:t>
            </a:r>
            <a:endParaRPr sz="2400"/>
          </a:p>
          <a:p>
            <a:pPr indent="-381000" lvl="0" marL="800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imperfezioni nella meiosi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Mutazioni Indotte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Causate dall’azione di agenti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mutageni chimici o fisici</a:t>
            </a:r>
            <a:endParaRPr sz="2400"/>
          </a:p>
        </p:txBody>
      </p:sp>
      <p:pic>
        <p:nvPicPr>
          <p:cNvPr id="252" name="Google Shape;252;p26"/>
          <p:cNvPicPr preferRelativeResize="0"/>
          <p:nvPr/>
        </p:nvPicPr>
        <p:blipFill rotWithShape="1">
          <a:blip r:embed="rId3">
            <a:alphaModFix/>
          </a:blip>
          <a:srcRect b="76565" l="9165" r="58379" t="6014"/>
          <a:stretch/>
        </p:blipFill>
        <p:spPr>
          <a:xfrm>
            <a:off x="5111349" y="1268400"/>
            <a:ext cx="3729650" cy="271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6"/>
          <p:cNvPicPr preferRelativeResize="0"/>
          <p:nvPr/>
        </p:nvPicPr>
        <p:blipFill rotWithShape="1">
          <a:blip r:embed="rId3">
            <a:alphaModFix/>
          </a:blip>
          <a:srcRect b="76565" l="55510" r="11003" t="6014"/>
          <a:stretch/>
        </p:blipFill>
        <p:spPr>
          <a:xfrm>
            <a:off x="5111350" y="3766525"/>
            <a:ext cx="3848176" cy="271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14. Gli agenti mutageni fisici, chimici e biologici</a:t>
            </a:r>
            <a:endParaRPr/>
          </a:p>
        </p:txBody>
      </p:sp>
      <p:sp>
        <p:nvSpPr>
          <p:cNvPr id="260" name="Google Shape;260;p27"/>
          <p:cNvSpPr txBox="1"/>
          <p:nvPr/>
        </p:nvSpPr>
        <p:spPr>
          <a:xfrm>
            <a:off x="1685700" y="1651155"/>
            <a:ext cx="5772600" cy="13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Agenti mutageni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Sostanze che causano mutazioni nel DNA.</a:t>
            </a:r>
            <a:endParaRPr sz="2400"/>
          </a:p>
        </p:txBody>
      </p:sp>
      <p:sp>
        <p:nvSpPr>
          <p:cNvPr id="261" name="Google Shape;261;p27"/>
          <p:cNvSpPr/>
          <p:nvPr/>
        </p:nvSpPr>
        <p:spPr>
          <a:xfrm>
            <a:off x="837600" y="3660825"/>
            <a:ext cx="2739300" cy="125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Fisici</a:t>
            </a:r>
            <a:endParaRPr b="1" sz="2400"/>
          </a:p>
        </p:txBody>
      </p:sp>
      <p:sp>
        <p:nvSpPr>
          <p:cNvPr id="262" name="Google Shape;262;p27"/>
          <p:cNvSpPr/>
          <p:nvPr/>
        </p:nvSpPr>
        <p:spPr>
          <a:xfrm>
            <a:off x="5409900" y="3660825"/>
            <a:ext cx="2739300" cy="125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Chimici</a:t>
            </a:r>
            <a:endParaRPr b="1" sz="2400"/>
          </a:p>
        </p:txBody>
      </p:sp>
      <p:cxnSp>
        <p:nvCxnSpPr>
          <p:cNvPr id="263" name="Google Shape;263;p27"/>
          <p:cNvCxnSpPr>
            <a:stCxn id="260" idx="2"/>
            <a:endCxn id="261" idx="3"/>
          </p:cNvCxnSpPr>
          <p:nvPr/>
        </p:nvCxnSpPr>
        <p:spPr>
          <a:xfrm rot="5400000">
            <a:off x="3439200" y="3157455"/>
            <a:ext cx="1270500" cy="9951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27"/>
          <p:cNvCxnSpPr>
            <a:stCxn id="260" idx="2"/>
            <a:endCxn id="262" idx="1"/>
          </p:cNvCxnSpPr>
          <p:nvPr/>
        </p:nvCxnSpPr>
        <p:spPr>
          <a:xfrm flipH="1" rot="-5400000">
            <a:off x="4355700" y="3236055"/>
            <a:ext cx="1270500" cy="8379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8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15. Gli agenti mutageni fisici e loro effetti</a:t>
            </a:r>
            <a:endParaRPr/>
          </a:p>
        </p:txBody>
      </p:sp>
      <p:sp>
        <p:nvSpPr>
          <p:cNvPr id="271" name="Google Shape;271;p28"/>
          <p:cNvSpPr txBox="1"/>
          <p:nvPr/>
        </p:nvSpPr>
        <p:spPr>
          <a:xfrm>
            <a:off x="303000" y="1043275"/>
            <a:ext cx="8538000" cy="53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Radiazioni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Possono essere 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di origine: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cosmica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terrestre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antropica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Si distinguono: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radiazioni ionizzanti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radiazioni non ionizzanti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</p:txBody>
      </p:sp>
      <p:pic>
        <p:nvPicPr>
          <p:cNvPr id="272" name="Google Shape;272;p28"/>
          <p:cNvPicPr preferRelativeResize="0"/>
          <p:nvPr/>
        </p:nvPicPr>
        <p:blipFill rotWithShape="1">
          <a:blip r:embed="rId3">
            <a:alphaModFix/>
          </a:blip>
          <a:srcRect b="0" l="0" r="0" t="6156"/>
          <a:stretch/>
        </p:blipFill>
        <p:spPr>
          <a:xfrm>
            <a:off x="2702050" y="1043275"/>
            <a:ext cx="6084650" cy="36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15. Gli agenti mutageni fisici e loro effetti</a:t>
            </a:r>
            <a:endParaRPr/>
          </a:p>
        </p:txBody>
      </p:sp>
      <p:sp>
        <p:nvSpPr>
          <p:cNvPr id="279" name="Google Shape;279;p29"/>
          <p:cNvSpPr txBox="1"/>
          <p:nvPr/>
        </p:nvSpPr>
        <p:spPr>
          <a:xfrm>
            <a:off x="303000" y="1043275"/>
            <a:ext cx="4269000" cy="30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Radiazioni ionizzanti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Provocano un danno </a:t>
            </a:r>
            <a:r>
              <a:rPr i="1" lang="en-US" sz="2400"/>
              <a:t>diretto</a:t>
            </a:r>
            <a:r>
              <a:rPr lang="en-US" sz="2400"/>
              <a:t> sul DNA (eliminazione di basi azotate), oppure ionizzano altre molecole, che a loro volta agiscono sul DNA (danno </a:t>
            </a:r>
            <a:r>
              <a:rPr i="1" lang="en-US" sz="2400"/>
              <a:t>indiretto</a:t>
            </a:r>
            <a:r>
              <a:rPr lang="en-US" sz="2400"/>
              <a:t>).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Es.: </a:t>
            </a:r>
            <a:r>
              <a:rPr i="1" lang="en-US" sz="2400"/>
              <a:t>Fotolisi dell’acqua</a:t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Es.: </a:t>
            </a:r>
            <a:r>
              <a:rPr i="1" lang="en-US" sz="2400"/>
              <a:t>fotolisi dell’acqua</a:t>
            </a:r>
            <a:endParaRPr i="1" sz="2400"/>
          </a:p>
        </p:txBody>
      </p:sp>
      <p:pic>
        <p:nvPicPr>
          <p:cNvPr id="280" name="Google Shape;280;p29"/>
          <p:cNvPicPr preferRelativeResize="0"/>
          <p:nvPr/>
        </p:nvPicPr>
        <p:blipFill rotWithShape="1">
          <a:blip r:embed="rId3">
            <a:alphaModFix/>
          </a:blip>
          <a:srcRect b="0" l="4444" r="3719" t="0"/>
          <a:stretch/>
        </p:blipFill>
        <p:spPr>
          <a:xfrm>
            <a:off x="4572000" y="1555379"/>
            <a:ext cx="4399451" cy="4917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250" y="4613350"/>
            <a:ext cx="4267199" cy="1859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15. Gli agenti mutageni fisici e loro effetti</a:t>
            </a:r>
            <a:endParaRPr/>
          </a:p>
        </p:txBody>
      </p:sp>
      <p:sp>
        <p:nvSpPr>
          <p:cNvPr id="288" name="Google Shape;288;p30"/>
          <p:cNvSpPr txBox="1"/>
          <p:nvPr/>
        </p:nvSpPr>
        <p:spPr>
          <a:xfrm>
            <a:off x="303000" y="1043275"/>
            <a:ext cx="8330700" cy="5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Radiazioni non ionizzanti</a:t>
            </a:r>
            <a:endParaRPr b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Sono le radiazioni UV.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Provocano la formazione di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400"/>
              <a:t>dimeri fra due timine adiacenti</a:t>
            </a:r>
            <a:r>
              <a:rPr lang="en-US" sz="2400"/>
              <a:t>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Danni cellulari delle radiazioni</a:t>
            </a:r>
            <a:endParaRPr b="1"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alterazione della fluidità e permeabilità della membrana plasmatica.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sz="2400"/>
              <a:t>attivazione dell’apoptosi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</p:txBody>
      </p:sp>
      <p:pic>
        <p:nvPicPr>
          <p:cNvPr id="289" name="Google Shape;2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573" y="1202150"/>
            <a:ext cx="4184125" cy="27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16. Gli agenti mutageni chimici e loro effetti</a:t>
            </a:r>
            <a:endParaRPr/>
          </a:p>
        </p:txBody>
      </p:sp>
      <p:sp>
        <p:nvSpPr>
          <p:cNvPr id="296" name="Google Shape;296;p31"/>
          <p:cNvSpPr/>
          <p:nvPr/>
        </p:nvSpPr>
        <p:spPr>
          <a:xfrm>
            <a:off x="6255475" y="1268400"/>
            <a:ext cx="2559900" cy="169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Indiretti</a:t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interferiscono con la replicazione del DNA (antitumorali)</a:t>
            </a:r>
            <a:endParaRPr b="1" sz="2400"/>
          </a:p>
        </p:txBody>
      </p:sp>
      <p:sp>
        <p:nvSpPr>
          <p:cNvPr id="297" name="Google Shape;297;p31"/>
          <p:cNvSpPr/>
          <p:nvPr/>
        </p:nvSpPr>
        <p:spPr>
          <a:xfrm>
            <a:off x="328625" y="1268400"/>
            <a:ext cx="2559900" cy="169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Diretti</a:t>
            </a:r>
            <a:endParaRPr b="1"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interagiscono direttamente con il DNA</a:t>
            </a:r>
            <a:endParaRPr sz="1800"/>
          </a:p>
        </p:txBody>
      </p:sp>
      <p:sp>
        <p:nvSpPr>
          <p:cNvPr id="298" name="Google Shape;298;p31"/>
          <p:cNvSpPr/>
          <p:nvPr/>
        </p:nvSpPr>
        <p:spPr>
          <a:xfrm>
            <a:off x="3292050" y="1268400"/>
            <a:ext cx="2559900" cy="1695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Promutageni</a:t>
            </a:r>
            <a:endParaRPr b="1" sz="24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diventano mutageni durante il processo metabolico</a:t>
            </a:r>
            <a:endParaRPr sz="1800"/>
          </a:p>
        </p:txBody>
      </p:sp>
      <p:sp>
        <p:nvSpPr>
          <p:cNvPr id="299" name="Google Shape;299;p31"/>
          <p:cNvSpPr/>
          <p:nvPr/>
        </p:nvSpPr>
        <p:spPr>
          <a:xfrm>
            <a:off x="328625" y="3894600"/>
            <a:ext cx="2559900" cy="2548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Analoghi delle basi</a:t>
            </a:r>
            <a:endParaRPr sz="18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Intercalanti</a:t>
            </a:r>
            <a:endParaRPr sz="18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Agenti che reagiscono con il DNA</a:t>
            </a:r>
            <a:endParaRPr sz="1800"/>
          </a:p>
        </p:txBody>
      </p:sp>
      <p:sp>
        <p:nvSpPr>
          <p:cNvPr id="300" name="Google Shape;300;p31"/>
          <p:cNvSpPr/>
          <p:nvPr/>
        </p:nvSpPr>
        <p:spPr>
          <a:xfrm>
            <a:off x="1295525" y="3063900"/>
            <a:ext cx="626100" cy="73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1"/>
          <p:cNvSpPr/>
          <p:nvPr/>
        </p:nvSpPr>
        <p:spPr>
          <a:xfrm>
            <a:off x="3188700" y="3894600"/>
            <a:ext cx="2559900" cy="2548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Ammine aromatiche</a:t>
            </a:r>
            <a:endParaRPr sz="18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IPA</a:t>
            </a:r>
            <a:endParaRPr sz="18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Aflatossine</a:t>
            </a:r>
            <a:endParaRPr sz="18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Nitrosammine</a:t>
            </a:r>
            <a:endParaRPr sz="18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Carbammati</a:t>
            </a:r>
            <a:endParaRPr sz="18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Idrocarburi alogenati</a:t>
            </a:r>
            <a:endParaRPr sz="1800"/>
          </a:p>
        </p:txBody>
      </p:sp>
      <p:sp>
        <p:nvSpPr>
          <p:cNvPr id="302" name="Google Shape;302;p31"/>
          <p:cNvSpPr/>
          <p:nvPr/>
        </p:nvSpPr>
        <p:spPr>
          <a:xfrm>
            <a:off x="4258950" y="3063900"/>
            <a:ext cx="626100" cy="73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7222375" y="3063900"/>
            <a:ext cx="626100" cy="7302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1"/>
          <p:cNvSpPr/>
          <p:nvPr/>
        </p:nvSpPr>
        <p:spPr>
          <a:xfrm>
            <a:off x="6255475" y="3794100"/>
            <a:ext cx="2559900" cy="25485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Bleomicina</a:t>
            </a:r>
            <a:endParaRPr sz="18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Mitomicina</a:t>
            </a:r>
            <a:endParaRPr sz="18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Antracicline</a:t>
            </a:r>
            <a:endParaRPr sz="18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Antimetaboliti</a:t>
            </a:r>
            <a:endParaRPr sz="1800"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Inibitori della mitosi</a:t>
            </a:r>
            <a:endParaRPr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17. Mutazioni e retromutazioni nei batteri</a:t>
            </a:r>
            <a:endParaRPr/>
          </a:p>
        </p:txBody>
      </p:sp>
      <p:sp>
        <p:nvSpPr>
          <p:cNvPr id="311" name="Google Shape;311;p32"/>
          <p:cNvSpPr txBox="1"/>
          <p:nvPr/>
        </p:nvSpPr>
        <p:spPr>
          <a:xfrm>
            <a:off x="303000" y="1043275"/>
            <a:ext cx="8330700" cy="53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Le mutazioni più frequenti nei batteri sono:</a:t>
            </a:r>
            <a:endParaRPr sz="24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Capacità di resistere agli antibiotici (mutanti </a:t>
            </a:r>
            <a:r>
              <a:rPr b="1" lang="en-US" sz="2000"/>
              <a:t>antibiotico-resistenti</a:t>
            </a:r>
            <a:r>
              <a:rPr lang="en-US" sz="2000"/>
              <a:t>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Perdita della capacità di sintetizzare sostanze indispensabili per la crescita (mutanti </a:t>
            </a:r>
            <a:r>
              <a:rPr b="1" lang="en-US" sz="2000"/>
              <a:t>nutrizionali</a:t>
            </a:r>
            <a:r>
              <a:rPr lang="en-US" sz="2000"/>
              <a:t>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Variazioni nella forma o nella pigmentazione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Cambiamenti nella struttura antigenica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Capacità di produrre annessi cellulari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Capacità di resistere all’attacco di virus (mutanti </a:t>
            </a:r>
            <a:r>
              <a:rPr b="1" lang="en-US" sz="2000"/>
              <a:t>fago-resistenti</a:t>
            </a:r>
            <a:r>
              <a:rPr lang="en-US" sz="2000"/>
              <a:t>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Necessità di sviluppare solo in determinate condizioni (mutanti </a:t>
            </a:r>
            <a:r>
              <a:rPr b="1" lang="en-US" sz="2000"/>
              <a:t>condizionali</a:t>
            </a:r>
            <a:r>
              <a:rPr lang="en-US" sz="2000"/>
              <a:t>)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Una </a:t>
            </a:r>
            <a:r>
              <a:rPr b="1" lang="en-US" sz="2400"/>
              <a:t>retromutazione</a:t>
            </a:r>
            <a:r>
              <a:rPr lang="en-US" sz="2400"/>
              <a:t> può annullare la corrispondente mutazione, riportando al genotipo originario, o annullando le manifestazioni fenotipiche senza alterare il genotipo.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/>
          <p:nvPr/>
        </p:nvSpPr>
        <p:spPr>
          <a:xfrm>
            <a:off x="323850" y="596900"/>
            <a:ext cx="8569325" cy="521017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4000"/>
              <a:buFont typeface="Arial"/>
              <a:buNone/>
            </a:pPr>
            <a:r>
              <a:rPr b="0" i="0" lang="en-US" sz="4000" u="none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rPr>
              <a:t>Capitolo </a:t>
            </a:r>
            <a:r>
              <a:rPr lang="en-US" sz="4000">
                <a:solidFill>
                  <a:srgbClr val="808080"/>
                </a:solidFill>
              </a:rPr>
              <a:t>9</a:t>
            </a:r>
            <a:endParaRPr b="0" i="0" sz="1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1800" u="none">
              <a:solidFill>
                <a:srgbClr val="80808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8000"/>
              <a:buFont typeface="Arial"/>
              <a:buNone/>
            </a:pPr>
            <a:r>
              <a:rPr lang="en-US" sz="8000">
                <a:solidFill>
                  <a:srgbClr val="808080"/>
                </a:solidFill>
              </a:rPr>
              <a:t>La variabilità genetica e le mutazioni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1</a:t>
            </a:r>
            <a:r>
              <a:rPr b="0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>
                <a:solidFill>
                  <a:srgbClr val="FF0000"/>
                </a:solidFill>
              </a:rPr>
              <a:t>I meccanismi di ricombinazione</a:t>
            </a:r>
            <a:endParaRPr/>
          </a:p>
        </p:txBody>
      </p:sp>
      <p:sp>
        <p:nvSpPr>
          <p:cNvPr id="74" name="Google Shape;74;p9"/>
          <p:cNvSpPr txBox="1"/>
          <p:nvPr/>
        </p:nvSpPr>
        <p:spPr>
          <a:xfrm>
            <a:off x="323850" y="1097575"/>
            <a:ext cx="85272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È importante che ci sia un costante equilibrio tra meccanismi conservativi e di cambiamento nel materiale genetico.</a:t>
            </a:r>
            <a:endParaRPr sz="2400"/>
          </a:p>
        </p:txBody>
      </p:sp>
      <p:sp>
        <p:nvSpPr>
          <p:cNvPr id="75" name="Google Shape;75;p9"/>
          <p:cNvSpPr/>
          <p:nvPr/>
        </p:nvSpPr>
        <p:spPr>
          <a:xfrm>
            <a:off x="837600" y="2268400"/>
            <a:ext cx="2739300" cy="125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Stabilità del genoma</a:t>
            </a:r>
            <a:endParaRPr b="1" sz="2400"/>
          </a:p>
        </p:txBody>
      </p:sp>
      <p:sp>
        <p:nvSpPr>
          <p:cNvPr id="76" name="Google Shape;76;p9"/>
          <p:cNvSpPr/>
          <p:nvPr/>
        </p:nvSpPr>
        <p:spPr>
          <a:xfrm>
            <a:off x="5567375" y="2268400"/>
            <a:ext cx="2739300" cy="1258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Variazioni nell’assetto genetico</a:t>
            </a:r>
            <a:endParaRPr b="1" sz="2400"/>
          </a:p>
        </p:txBody>
      </p:sp>
      <p:sp>
        <p:nvSpPr>
          <p:cNvPr id="77" name="Google Shape;77;p9"/>
          <p:cNvSpPr/>
          <p:nvPr/>
        </p:nvSpPr>
        <p:spPr>
          <a:xfrm>
            <a:off x="3829925" y="2492950"/>
            <a:ext cx="1543500" cy="8097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323850" y="4075725"/>
            <a:ext cx="14988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replicazione del DNA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9" name="Google Shape;79;p9"/>
          <p:cNvSpPr txBox="1"/>
          <p:nvPr/>
        </p:nvSpPr>
        <p:spPr>
          <a:xfrm>
            <a:off x="2207250" y="4075725"/>
            <a:ext cx="1976100" cy="7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riproduzione asessuata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5742425" y="6034175"/>
            <a:ext cx="2389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sito-specifica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3987750" y="5576000"/>
            <a:ext cx="2389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omologa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7568125" y="5576000"/>
            <a:ext cx="1543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trasposizione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5742425" y="4713113"/>
            <a:ext cx="2389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ricombinazione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3987750" y="4114425"/>
            <a:ext cx="2389200" cy="6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riproduzione sessuata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7686325" y="4202925"/>
            <a:ext cx="1307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</a:rPr>
              <a:t>mutazioni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86" name="Google Shape;86;p9"/>
          <p:cNvCxnSpPr>
            <a:stCxn id="75" idx="2"/>
            <a:endCxn id="78" idx="0"/>
          </p:cNvCxnSpPr>
          <p:nvPr/>
        </p:nvCxnSpPr>
        <p:spPr>
          <a:xfrm rot="5400000">
            <a:off x="1366050" y="3234400"/>
            <a:ext cx="548400" cy="11340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7" name="Google Shape;87;p9"/>
          <p:cNvCxnSpPr>
            <a:stCxn id="75" idx="2"/>
            <a:endCxn id="79" idx="0"/>
          </p:cNvCxnSpPr>
          <p:nvPr/>
        </p:nvCxnSpPr>
        <p:spPr>
          <a:xfrm flipH="1" rot="-5400000">
            <a:off x="2427150" y="3307300"/>
            <a:ext cx="548400" cy="9882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8" name="Google Shape;88;p9"/>
          <p:cNvCxnSpPr>
            <a:stCxn id="76" idx="2"/>
            <a:endCxn id="84" idx="0"/>
          </p:cNvCxnSpPr>
          <p:nvPr/>
        </p:nvCxnSpPr>
        <p:spPr>
          <a:xfrm rot="5400000">
            <a:off x="5766125" y="2943400"/>
            <a:ext cx="587100" cy="1754700"/>
          </a:xfrm>
          <a:prstGeom prst="bentConnector3">
            <a:avLst>
              <a:gd fmla="val 50011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9" name="Google Shape;89;p9"/>
          <p:cNvCxnSpPr>
            <a:stCxn id="76" idx="2"/>
            <a:endCxn id="85" idx="0"/>
          </p:cNvCxnSpPr>
          <p:nvPr/>
        </p:nvCxnSpPr>
        <p:spPr>
          <a:xfrm flipH="1" rot="-5400000">
            <a:off x="7300625" y="3163600"/>
            <a:ext cx="675600" cy="1402800"/>
          </a:xfrm>
          <a:prstGeom prst="bentConnector3">
            <a:avLst>
              <a:gd fmla="val 4223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9"/>
          <p:cNvCxnSpPr>
            <a:stCxn id="76" idx="2"/>
            <a:endCxn id="83" idx="0"/>
          </p:cNvCxnSpPr>
          <p:nvPr/>
        </p:nvCxnSpPr>
        <p:spPr>
          <a:xfrm>
            <a:off x="6937025" y="3527200"/>
            <a:ext cx="0" cy="118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" name="Google Shape;91;p9"/>
          <p:cNvCxnSpPr>
            <a:stCxn id="83" idx="2"/>
            <a:endCxn id="81" idx="0"/>
          </p:cNvCxnSpPr>
          <p:nvPr/>
        </p:nvCxnSpPr>
        <p:spPr>
          <a:xfrm flipH="1">
            <a:off x="5182325" y="5171213"/>
            <a:ext cx="1754700" cy="40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" name="Google Shape;92;p9"/>
          <p:cNvCxnSpPr>
            <a:stCxn id="83" idx="2"/>
            <a:endCxn id="82" idx="0"/>
          </p:cNvCxnSpPr>
          <p:nvPr/>
        </p:nvCxnSpPr>
        <p:spPr>
          <a:xfrm>
            <a:off x="6937025" y="5171213"/>
            <a:ext cx="1402800" cy="40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" name="Google Shape;93;p9"/>
          <p:cNvCxnSpPr>
            <a:stCxn id="83" idx="2"/>
            <a:endCxn id="80" idx="0"/>
          </p:cNvCxnSpPr>
          <p:nvPr/>
        </p:nvCxnSpPr>
        <p:spPr>
          <a:xfrm>
            <a:off x="6937025" y="5171213"/>
            <a:ext cx="0" cy="86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2. La ricombinazione omologa o generale</a:t>
            </a:r>
            <a:endParaRPr/>
          </a:p>
        </p:txBody>
      </p:sp>
      <p:sp>
        <p:nvSpPr>
          <p:cNvPr id="100" name="Google Shape;100;p10"/>
          <p:cNvSpPr txBox="1"/>
          <p:nvPr/>
        </p:nvSpPr>
        <p:spPr>
          <a:xfrm>
            <a:off x="280400" y="1039800"/>
            <a:ext cx="4248000" cy="19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Ricombinazione omologa: </a:t>
            </a:r>
            <a:r>
              <a:rPr lang="en-US" sz="2000"/>
              <a:t>Scambi di materiale genetico tra due sequenze quasi identiche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i="1" lang="en-US" sz="2000"/>
              <a:t>Crossing over </a:t>
            </a:r>
            <a:r>
              <a:rPr lang="en-US" sz="2000"/>
              <a:t>(negli eucarioti)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i="1" lang="en-US" sz="2000"/>
              <a:t>Riparazione del DNA</a:t>
            </a:r>
            <a:endParaRPr i="1" sz="2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01" name="Google Shape;101;p10"/>
          <p:cNvSpPr txBox="1"/>
          <p:nvPr/>
        </p:nvSpPr>
        <p:spPr>
          <a:xfrm>
            <a:off x="4571850" y="1039800"/>
            <a:ext cx="4248000" cy="21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Ricombinazione sito - specifica</a:t>
            </a:r>
            <a:r>
              <a:rPr lang="en-US" sz="2400">
                <a:solidFill>
                  <a:schemeClr val="dk1"/>
                </a:solidFill>
              </a:rPr>
              <a:t>: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</a:rPr>
              <a:t>Scambi di materiale genetico in corrispondenza di una sequenza specifica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02" name="Google Shape;102;p10"/>
          <p:cNvPicPr preferRelativeResize="0"/>
          <p:nvPr/>
        </p:nvPicPr>
        <p:blipFill rotWithShape="1">
          <a:blip r:embed="rId3">
            <a:alphaModFix/>
          </a:blip>
          <a:srcRect b="21205" l="7673" r="54541" t="42774"/>
          <a:stretch/>
        </p:blipFill>
        <p:spPr>
          <a:xfrm>
            <a:off x="6168475" y="3147300"/>
            <a:ext cx="2651377" cy="343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"/>
          <p:cNvPicPr preferRelativeResize="0"/>
          <p:nvPr/>
        </p:nvPicPr>
        <p:blipFill rotWithShape="1">
          <a:blip r:embed="rId3">
            <a:alphaModFix/>
          </a:blip>
          <a:srcRect b="15683" l="6851" r="52293" t="78876"/>
          <a:stretch/>
        </p:blipFill>
        <p:spPr>
          <a:xfrm>
            <a:off x="195625" y="6010360"/>
            <a:ext cx="3040775" cy="5495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0"/>
          <p:cNvGrpSpPr/>
          <p:nvPr/>
        </p:nvGrpSpPr>
        <p:grpSpPr>
          <a:xfrm>
            <a:off x="195625" y="3147300"/>
            <a:ext cx="3095424" cy="2033550"/>
            <a:chOff x="195625" y="3147300"/>
            <a:chExt cx="3095424" cy="2033550"/>
          </a:xfrm>
        </p:grpSpPr>
        <p:pic>
          <p:nvPicPr>
            <p:cNvPr id="105" name="Google Shape;105;p10"/>
            <p:cNvPicPr preferRelativeResize="0"/>
            <p:nvPr/>
          </p:nvPicPr>
          <p:blipFill rotWithShape="1">
            <a:blip r:embed="rId3">
              <a:alphaModFix/>
            </a:blip>
            <a:srcRect b="77335" l="7673" r="54541" t="5190"/>
            <a:stretch/>
          </p:blipFill>
          <p:spPr>
            <a:xfrm>
              <a:off x="195625" y="3147300"/>
              <a:ext cx="3095424" cy="19430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0"/>
            <p:cNvSpPr/>
            <p:nvPr/>
          </p:nvSpPr>
          <p:spPr>
            <a:xfrm>
              <a:off x="2313300" y="4967850"/>
              <a:ext cx="923100" cy="21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10"/>
          <p:cNvGrpSpPr/>
          <p:nvPr/>
        </p:nvGrpSpPr>
        <p:grpSpPr>
          <a:xfrm>
            <a:off x="3236400" y="3728925"/>
            <a:ext cx="2932076" cy="2297600"/>
            <a:chOff x="3236400" y="4262325"/>
            <a:chExt cx="2932076" cy="2297600"/>
          </a:xfrm>
        </p:grpSpPr>
        <p:pic>
          <p:nvPicPr>
            <p:cNvPr id="108" name="Google Shape;108;p10"/>
            <p:cNvPicPr preferRelativeResize="0"/>
            <p:nvPr/>
          </p:nvPicPr>
          <p:blipFill rotWithShape="1">
            <a:blip r:embed="rId3">
              <a:alphaModFix/>
            </a:blip>
            <a:srcRect b="58717" l="9667" r="54541" t="21358"/>
            <a:stretch/>
          </p:blipFill>
          <p:spPr>
            <a:xfrm>
              <a:off x="3236400" y="4344500"/>
              <a:ext cx="2932076" cy="221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0"/>
            <p:cNvSpPr/>
            <p:nvPr/>
          </p:nvSpPr>
          <p:spPr>
            <a:xfrm>
              <a:off x="3236400" y="4262325"/>
              <a:ext cx="1878900" cy="213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0"/>
          <p:cNvSpPr/>
          <p:nvPr/>
        </p:nvSpPr>
        <p:spPr>
          <a:xfrm>
            <a:off x="5712450" y="3150100"/>
            <a:ext cx="846900" cy="2617200"/>
          </a:xfrm>
          <a:prstGeom prst="leftBrace">
            <a:avLst>
              <a:gd fmla="val 0" name="adj1"/>
              <a:gd fmla="val 9128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3. La ricombinazione per trasposizione senza omologia</a:t>
            </a:r>
            <a:endParaRPr/>
          </a:p>
        </p:txBody>
      </p:sp>
      <p:pic>
        <p:nvPicPr>
          <p:cNvPr id="117" name="Google Shape;11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825" y="1268400"/>
            <a:ext cx="4367239" cy="5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1"/>
          <p:cNvSpPr txBox="1"/>
          <p:nvPr/>
        </p:nvSpPr>
        <p:spPr>
          <a:xfrm>
            <a:off x="280400" y="1455950"/>
            <a:ext cx="4248000" cy="5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Trasposoni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Tratti di DNA in grado di spostarsi da una posizione di un cromosoma ad un altra.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Non richiede la presenza di sequenze omologhe.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/>
              <a:t>La trasposizione si realizza: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per spostamento del trasposone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-US" sz="2000"/>
              <a:t>per trasposizione replicativa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4. La ricombinazione con trasferimento genico orizzontale</a:t>
            </a:r>
            <a:endParaRPr/>
          </a:p>
        </p:txBody>
      </p:sp>
      <p:sp>
        <p:nvSpPr>
          <p:cNvPr id="125" name="Google Shape;125;p12"/>
          <p:cNvSpPr txBox="1"/>
          <p:nvPr/>
        </p:nvSpPr>
        <p:spPr>
          <a:xfrm>
            <a:off x="280400" y="1455950"/>
            <a:ext cx="8538000" cy="50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Nonostante la riproduzione batterica avvenga per </a:t>
            </a:r>
            <a:r>
              <a:rPr b="1" lang="en-US" sz="2400"/>
              <a:t>scissione binaria</a:t>
            </a:r>
            <a:r>
              <a:rPr lang="en-US" sz="2400"/>
              <a:t>, compaiono periodicamente ceppi batterici geneticamente diversi dalle cellule originarie.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Le cause di questi eventi possono essere: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il verificarsi di </a:t>
            </a:r>
            <a:r>
              <a:rPr b="1" lang="en-US" sz="2400"/>
              <a:t>mutazioni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lo </a:t>
            </a:r>
            <a:r>
              <a:rPr b="1" lang="en-US" sz="2400"/>
              <a:t>scambio</a:t>
            </a:r>
            <a:r>
              <a:rPr lang="en-US" sz="2400"/>
              <a:t> di materiale genico tra cellule (</a:t>
            </a:r>
            <a:r>
              <a:rPr b="1" lang="en-US" sz="2400"/>
              <a:t>trasferimento genico orizzontale</a:t>
            </a:r>
            <a:r>
              <a:rPr lang="en-US" sz="2400"/>
              <a:t>), che può coinvolgere: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000"/>
              <a:t>il DNA cromosomiale di due cellule (donatore e ricevente)</a:t>
            </a:r>
            <a:endParaRPr sz="24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il DNA plasmidico e quello cromosomiale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/>
              <a:t>il DNA di un virus e quello batterico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La coniugazione batterica e il fattore F</a:t>
            </a:r>
            <a:endParaRPr/>
          </a:p>
        </p:txBody>
      </p:sp>
      <p:pic>
        <p:nvPicPr>
          <p:cNvPr id="132" name="Google Shape;1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-96348" y="1688598"/>
            <a:ext cx="3084200" cy="224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92" y="1172750"/>
            <a:ext cx="6535756" cy="360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3"/>
          <p:cNvSpPr txBox="1"/>
          <p:nvPr/>
        </p:nvSpPr>
        <p:spPr>
          <a:xfrm>
            <a:off x="280400" y="4779075"/>
            <a:ext cx="8538000" cy="17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Unione diretta di due cellule batteriche attraverso un </a:t>
            </a:r>
            <a:r>
              <a:rPr b="1" lang="en-US" sz="1800"/>
              <a:t>pilum F</a:t>
            </a:r>
            <a:r>
              <a:rPr lang="en-US" sz="1800"/>
              <a:t>.</a:t>
            </a:r>
            <a:endParaRPr sz="1800"/>
          </a:p>
          <a:p>
            <a:pPr indent="-3429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Il materiale genetico può essere cromosomico o plasmidico. </a:t>
            </a:r>
            <a:endParaRPr sz="1800"/>
          </a:p>
          <a:p>
            <a:pPr indent="-3429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Solo le cellule dotate del plasmide F (F</a:t>
            </a:r>
            <a:r>
              <a:rPr baseline="30000" lang="en-US" sz="1800"/>
              <a:t>+</a:t>
            </a:r>
            <a:r>
              <a:rPr lang="en-US" sz="1800"/>
              <a:t>) possono condividere il proprio DNA. </a:t>
            </a:r>
            <a:endParaRPr sz="1800"/>
          </a:p>
          <a:p>
            <a:pPr indent="-3429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Le cellule riceventi F</a:t>
            </a:r>
            <a:r>
              <a:rPr baseline="30000" lang="en-US" sz="1800"/>
              <a:t>-</a:t>
            </a:r>
            <a:r>
              <a:rPr lang="en-US" sz="1800"/>
              <a:t> si trasformano in cellule F</a:t>
            </a:r>
            <a:r>
              <a:rPr baseline="30000" lang="en-US" sz="1800"/>
              <a:t>+</a:t>
            </a:r>
            <a:r>
              <a:rPr lang="en-US" sz="1800"/>
              <a:t>. </a:t>
            </a:r>
            <a:endParaRPr sz="1800"/>
          </a:p>
          <a:p>
            <a:pPr indent="-342900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/>
              <a:t>Il plasmide F è in grado di integrarsi nel cromosoma batterico.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6443" y="2269975"/>
            <a:ext cx="4399700" cy="405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 txBox="1"/>
          <p:nvPr/>
        </p:nvSpPr>
        <p:spPr>
          <a:xfrm>
            <a:off x="323850" y="381000"/>
            <a:ext cx="8820000" cy="88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2475" lIns="81700" spcFirstLastPara="1" rIns="81700" wrap="square" tIns="424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FF0000"/>
                </a:solidFill>
              </a:rPr>
              <a:t>5. La coniugazione batterica e il fattore F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323850" y="1097575"/>
            <a:ext cx="4146300" cy="5332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Esperimento di </a:t>
            </a:r>
            <a:r>
              <a:rPr b="1" lang="en-US" sz="1800"/>
              <a:t>Lederberg e Tatum</a:t>
            </a:r>
            <a:r>
              <a:rPr lang="en-US" sz="1800"/>
              <a:t>: dimostra l’esistenza della coniugazione batterica.</a:t>
            </a:r>
            <a:endParaRPr sz="1800"/>
          </a:p>
        </p:txBody>
      </p:sp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3850" y="2270150"/>
            <a:ext cx="4024093" cy="40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 txBox="1"/>
          <p:nvPr/>
        </p:nvSpPr>
        <p:spPr>
          <a:xfrm>
            <a:off x="4572000" y="1097575"/>
            <a:ext cx="4399800" cy="5332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Esperimento di </a:t>
            </a:r>
            <a:r>
              <a:rPr b="1" lang="en-US" sz="1800"/>
              <a:t>Bernard Davis</a:t>
            </a:r>
            <a:r>
              <a:rPr lang="en-US" sz="1800"/>
              <a:t>: dimostra che il contatto fisico tra due ceppi batterici è indispensabile perchè avvenga la coniugazione.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8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