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8" name="Google Shape;38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9" name="Google Shape;39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" name="Google Shape;40;p1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" name="Google Shape;41;p1:notes"/>
          <p:cNvSpPr txBox="1"/>
          <p:nvPr/>
        </p:nvSpPr>
        <p:spPr>
          <a:xfrm>
            <a:off x="1141412" y="685800"/>
            <a:ext cx="4570412" cy="342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914400" y="4343400"/>
            <a:ext cx="5014912" cy="41100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343597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d0250b3c4_1_13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d0250b3c4_1_133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6d0250b3c4_1_133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d0250b3c4_1_1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d0250b3c4_1_1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6d0250b3c4_1_1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d0250b3c4_1_15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d0250b3c4_1_15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6d0250b3c4_1_15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d0250b3c4_1_2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d0250b3c4_1_24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6d0250b3c4_1_24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0250b3c4_1_16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0250b3c4_1_16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6d0250b3c4_1_16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d0250b3c4_1_17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d0250b3c4_1_17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6d0250b3c4_1_17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d0250b3c4_2_16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d0250b3c4_2_164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6d0250b3c4_2_164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d0250b3c4_1_18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d0250b3c4_1_18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6d0250b3c4_1_18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0250b3c4_1_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0250b3c4_1_3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6d0250b3c4_1_3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d0250b3c4_2_7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d0250b3c4_2_77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6d0250b3c4_2_77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9" name="Google Shape;49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0" name="Google Shape;5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" name="Google Shape;51;p2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" name="Google Shape;52;p2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d0250b3c4_2_12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d0250b3c4_2_122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6d0250b3c4_2_122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d0250b3c4_1_3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d0250b3c4_1_36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6d0250b3c4_1_36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d0250b3c4_1_4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d0250b3c4_1_42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6d0250b3c4_1_42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d0250b3c4_1_4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d0250b3c4_1_4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6d0250b3c4_1_4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60" name="Google Shape;60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61" name="Google Shape;61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2" name="Google Shape;62;p3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3" name="Google Shape;63;p3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6177a4439_0_15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6177a4439_0_15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76177a4439_0_15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0250b3c4_1_9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0250b3c4_1_96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6d0250b3c4_1_96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d0250b3c4_1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d0250b3c4_1_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6d0250b3c4_1_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0250b3c4_1_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d0250b3c4_1_6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6d0250b3c4_1_6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d0250b3c4_1_12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d0250b3c4_1_124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6d0250b3c4_1_124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d0250b3c4_1_1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d0250b3c4_1_12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6d0250b3c4_1_12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400800" y="6356350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1368"/>
              <a:buNone/>
              <a:defRPr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0" y="6621462"/>
            <a:ext cx="9144000" cy="23653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LOGO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6623050"/>
            <a:ext cx="1435100" cy="2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3598862" y="6626225"/>
            <a:ext cx="203993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2862" y="6621462"/>
            <a:ext cx="461168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Fabio Fanti, </a:t>
            </a:r>
            <a:r>
              <a:rPr b="0" i="1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Biologia, Microbiologia e tecniche di controllo sanitario</a:t>
            </a: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© Zanichelli editore 2019</a:t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/>
        </p:nvSpPr>
        <p:spPr>
          <a:xfrm>
            <a:off x="6556375" y="6246812"/>
            <a:ext cx="21224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162" y="2546350"/>
            <a:ext cx="6553200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Schema di classificazione di Baltimore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323850" y="1097575"/>
            <a:ext cx="8527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Virus a RNA</a:t>
            </a:r>
            <a:r>
              <a:rPr lang="en-US" sz="2400"/>
              <a:t>: </a:t>
            </a:r>
            <a:endParaRPr sz="2400"/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 b="29952" l="9224" r="5049" t="42351"/>
          <a:stretch/>
        </p:blipFill>
        <p:spPr>
          <a:xfrm>
            <a:off x="415151" y="1640575"/>
            <a:ext cx="8619476" cy="37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replicazione dei virus animali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323850" y="1097575"/>
            <a:ext cx="4216500" cy="54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Adsorbimento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Penetrazione e decapsulazione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Esposizione (</a:t>
            </a:r>
            <a:r>
              <a:rPr i="1" lang="en-US" sz="2400"/>
              <a:t>uncoating</a:t>
            </a:r>
            <a:r>
              <a:rPr lang="en-US" sz="2400"/>
              <a:t>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Biosintesi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Rilascio (per lisi, esocitosi o gemmazione)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Fuoriuscita dalla cellula</a:t>
            </a:r>
            <a:endParaRPr sz="2400"/>
          </a:p>
        </p:txBody>
      </p:sp>
      <p:grpSp>
        <p:nvGrpSpPr>
          <p:cNvPr id="136" name="Google Shape;136;p16"/>
          <p:cNvGrpSpPr/>
          <p:nvPr/>
        </p:nvGrpSpPr>
        <p:grpSpPr>
          <a:xfrm>
            <a:off x="4540325" y="1032425"/>
            <a:ext cx="4539325" cy="5419075"/>
            <a:chOff x="4540325" y="1032425"/>
            <a:chExt cx="4539325" cy="5419075"/>
          </a:xfrm>
        </p:grpSpPr>
        <p:grpSp>
          <p:nvGrpSpPr>
            <p:cNvPr id="137" name="Google Shape;137;p16"/>
            <p:cNvGrpSpPr/>
            <p:nvPr/>
          </p:nvGrpSpPr>
          <p:grpSpPr>
            <a:xfrm>
              <a:off x="4540325" y="1032425"/>
              <a:ext cx="4539325" cy="5419075"/>
              <a:chOff x="3616475" y="1097575"/>
              <a:chExt cx="4539325" cy="5419075"/>
            </a:xfrm>
          </p:grpSpPr>
          <p:pic>
            <p:nvPicPr>
              <p:cNvPr id="138" name="Google Shape;138;p16"/>
              <p:cNvPicPr preferRelativeResize="0"/>
              <p:nvPr/>
            </p:nvPicPr>
            <p:blipFill rotWithShape="1">
              <a:blip r:embed="rId3">
                <a:alphaModFix/>
              </a:blip>
              <a:srcRect b="7841" l="24644" r="24425" t="46490"/>
              <a:stretch/>
            </p:blipFill>
            <p:spPr>
              <a:xfrm>
                <a:off x="3703450" y="1097575"/>
                <a:ext cx="4452350" cy="5419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Google Shape;139;p16"/>
              <p:cNvSpPr/>
              <p:nvPr/>
            </p:nvSpPr>
            <p:spPr>
              <a:xfrm>
                <a:off x="3703450" y="1268400"/>
                <a:ext cx="948900" cy="34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1</a:t>
                </a: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3703450" y="2018100"/>
                <a:ext cx="319500" cy="34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2</a:t>
                </a: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3616475" y="2887250"/>
                <a:ext cx="406500" cy="458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3</a:t>
                </a: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7852200" y="3429000"/>
                <a:ext cx="303600" cy="458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4</a:t>
                </a: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3616475" y="5157325"/>
                <a:ext cx="482700" cy="458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5</a:t>
                </a:r>
                <a:endParaRPr/>
              </a:p>
            </p:txBody>
          </p:sp>
        </p:grpSp>
        <p:sp>
          <p:nvSpPr>
            <p:cNvPr id="144" name="Google Shape;144;p16"/>
            <p:cNvSpPr/>
            <p:nvPr/>
          </p:nvSpPr>
          <p:spPr>
            <a:xfrm>
              <a:off x="6984525" y="5872850"/>
              <a:ext cx="1421100" cy="45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6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 b="7380" l="9363" r="4019" t="54159"/>
          <a:stretch/>
        </p:blipFill>
        <p:spPr>
          <a:xfrm>
            <a:off x="1763863" y="3041625"/>
            <a:ext cx="5766573" cy="347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replicazione dei virus animali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323850" y="1097575"/>
            <a:ext cx="8646600" cy="54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I virus con envelope fondono la membrana del pericapside con quella della cellula o dopo endocitosi con una vescicola chiamata </a:t>
            </a:r>
            <a:r>
              <a:rPr i="1" lang="en-US" sz="2400">
                <a:solidFill>
                  <a:schemeClr val="dk1"/>
                </a:solidFill>
              </a:rPr>
              <a:t>endosoma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 virus nudi introducono il loro acido nucleico attraverso la membrana o per endocitosi.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ciclo vitale dei virus batteriofagi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323850" y="1097575"/>
            <a:ext cx="85272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La replicazione dei batteriofagi può svolgersi in due modi diversi: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Ciclo litico</a:t>
            </a:r>
            <a:r>
              <a:rPr lang="en-US" sz="2400"/>
              <a:t>: la cellula ospite diventa una “fabbrica” di virus, e in seguito a lisi libera le particelle virali all’esterno.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Ciclo lisogeno</a:t>
            </a:r>
            <a:r>
              <a:rPr lang="en-US" sz="2400"/>
              <a:t>: Il genoma virale si integra nel cromosoma ospite; quando la cellula si divide, trasmette alle cellule figlie anche il DNA virale (</a:t>
            </a:r>
            <a:r>
              <a:rPr i="1" lang="en-US" sz="2400"/>
              <a:t>profago</a:t>
            </a:r>
            <a:r>
              <a:rPr lang="en-US" sz="2400"/>
              <a:t>). Dopo migliaia di divisioni cellulari, il DNA virale può attivarsi, staccandosi dal cromosoma e dando inizio a un ciclo litico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ciclo vitale dei virus batteriofagi</a:t>
            </a:r>
            <a:endParaRPr/>
          </a:p>
        </p:txBody>
      </p:sp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 b="43442" l="6413" r="6569" t="5801"/>
          <a:stretch/>
        </p:blipFill>
        <p:spPr>
          <a:xfrm>
            <a:off x="945599" y="1062075"/>
            <a:ext cx="6972275" cy="551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ciclo vitale dei virus batteriofagi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323850" y="1097575"/>
            <a:ext cx="54993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Batteriofagi T-pari: ciclo litico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Adsorbimento</a:t>
            </a:r>
            <a:r>
              <a:rPr lang="en-US" sz="2400"/>
              <a:t>: 	</a:t>
            </a:r>
            <a:r>
              <a:rPr lang="en-US" sz="1800"/>
              <a:t>attacco tra una o più proteine che 	interagiscono con recettori della cellula ospite.</a:t>
            </a:r>
            <a:endParaRPr sz="18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Penetrazione</a:t>
            </a:r>
            <a:r>
              <a:rPr lang="en-US" sz="2400"/>
              <a:t>: </a:t>
            </a:r>
            <a:r>
              <a:rPr lang="en-US" sz="1800"/>
              <a:t>un enzima simile al lisozima 	produce un piccolo poro nello strato di peptidoglicano, la guaina caudale si contrae e il DNA virale entra nel citoplasma, lasciando il capside all’esterno.</a:t>
            </a:r>
            <a:endParaRPr sz="2400"/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 b="79249" l="44630" r="35326" t="15699"/>
          <a:stretch/>
        </p:blipFill>
        <p:spPr>
          <a:xfrm>
            <a:off x="5823150" y="3916975"/>
            <a:ext cx="3256575" cy="111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 b="0" l="42749" r="0" t="0"/>
          <a:stretch/>
        </p:blipFill>
        <p:spPr>
          <a:xfrm>
            <a:off x="5823075" y="1217025"/>
            <a:ext cx="3256575" cy="24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b="44941" l="61045" r="24787" t="28329"/>
          <a:stretch/>
        </p:blipFill>
        <p:spPr>
          <a:xfrm>
            <a:off x="6771200" y="658800"/>
            <a:ext cx="2301874" cy="58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ciclo vitale dei virus batteriofagi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323850" y="1097575"/>
            <a:ext cx="54993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Batteriofagi T-pari: ciclo litico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b="1" lang="en-US" sz="2400">
                <a:solidFill>
                  <a:schemeClr val="dk1"/>
                </a:solidFill>
              </a:rPr>
              <a:t>Biosintesi</a:t>
            </a:r>
            <a:r>
              <a:rPr lang="en-US" sz="2400">
                <a:solidFill>
                  <a:schemeClr val="dk1"/>
                </a:solidFill>
              </a:rPr>
              <a:t>: </a:t>
            </a:r>
            <a:r>
              <a:rPr lang="en-US" sz="1800">
                <a:solidFill>
                  <a:schemeClr val="dk1"/>
                </a:solidFill>
              </a:rPr>
              <a:t>il genoma virale usa l’apparato metabolico della cellula per fabbricare innumerevoli copie di se stesso. Siccome i virioni non sono ancora individuabili nel batterio, questa fase è detta “</a:t>
            </a:r>
            <a:r>
              <a:rPr i="1" lang="en-US" sz="1800">
                <a:solidFill>
                  <a:schemeClr val="dk1"/>
                </a:solidFill>
              </a:rPr>
              <a:t>periodo di eclissi</a:t>
            </a:r>
            <a:r>
              <a:rPr lang="en-US" sz="1800">
                <a:solidFill>
                  <a:schemeClr val="dk1"/>
                </a:solidFill>
              </a:rPr>
              <a:t>”.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Maturazione</a:t>
            </a:r>
            <a:r>
              <a:rPr lang="en-US" sz="2400"/>
              <a:t>: </a:t>
            </a:r>
            <a:r>
              <a:rPr lang="en-US" sz="1800"/>
              <a:t>assemblaggio dei virioni</a:t>
            </a:r>
            <a:endParaRPr sz="18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Liberazione</a:t>
            </a:r>
            <a:r>
              <a:rPr lang="en-US" sz="2400"/>
              <a:t>: </a:t>
            </a:r>
            <a:r>
              <a:rPr lang="en-US" sz="1800"/>
              <a:t>lisi batterica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ciclo vitale dei virus batteriofagi</a:t>
            </a:r>
            <a:endParaRPr/>
          </a:p>
        </p:txBody>
      </p:sp>
      <p:sp>
        <p:nvSpPr>
          <p:cNvPr id="190" name="Google Shape;190;p22"/>
          <p:cNvSpPr txBox="1"/>
          <p:nvPr/>
        </p:nvSpPr>
        <p:spPr>
          <a:xfrm>
            <a:off x="323850" y="1097575"/>
            <a:ext cx="84402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Batteriofago 𝝺: ciclo lisogeno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Virus temperato: virus a doppio filamento di DNA che instaura un rapporto stabile con la cellula ospite.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Lisogenia: fase in cui il virus (</a:t>
            </a:r>
            <a:r>
              <a:rPr i="1" lang="en-US" sz="2400"/>
              <a:t>profago</a:t>
            </a:r>
            <a:r>
              <a:rPr lang="en-US" sz="2400"/>
              <a:t>) non trascrive la maggior parte dei suoi geni ed è replicato in sincronia con il genoma batterico.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seguito a un fattore scatenante, il profago può rendersi autonomo e innescare il ciclo litico.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 cellule lisogene sono immuni da altre infezioni dello stesso virus, ma non da quelle di altri fagi.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Rassegna dei principali tipi di virus</a:t>
            </a: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2135375" y="1268400"/>
            <a:ext cx="4432500" cy="5424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Virus con genomi a DNA</a:t>
            </a:r>
            <a:endParaRPr sz="2400"/>
          </a:p>
        </p:txBody>
      </p:sp>
      <p:sp>
        <p:nvSpPr>
          <p:cNvPr id="198" name="Google Shape;198;p23"/>
          <p:cNvSpPr txBox="1"/>
          <p:nvPr/>
        </p:nvSpPr>
        <p:spPr>
          <a:xfrm>
            <a:off x="553628" y="2630994"/>
            <a:ext cx="2129400" cy="1049400"/>
          </a:xfrm>
          <a:prstGeom prst="rect">
            <a:avLst/>
          </a:prstGeom>
          <a:solidFill>
            <a:srgbClr val="EEFF4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DNA a singolo filamento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858125" y="4500600"/>
            <a:ext cx="1520400" cy="1041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Parvoviridae</a:t>
            </a:r>
            <a:r>
              <a:rPr lang="en-US">
                <a:solidFill>
                  <a:srgbClr val="666666"/>
                </a:solidFill>
              </a:rPr>
              <a:t> (Quinta malattia)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200" name="Google Shape;200;p23"/>
          <p:cNvCxnSpPr>
            <a:stCxn id="198" idx="2"/>
            <a:endCxn id="199" idx="0"/>
          </p:cNvCxnSpPr>
          <p:nvPr/>
        </p:nvCxnSpPr>
        <p:spPr>
          <a:xfrm flipH="1" rot="-5400000">
            <a:off x="1208528" y="4090194"/>
            <a:ext cx="8202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" name="Google Shape;201;p23"/>
          <p:cNvSpPr txBox="1"/>
          <p:nvPr/>
        </p:nvSpPr>
        <p:spPr>
          <a:xfrm>
            <a:off x="2942225" y="2634756"/>
            <a:ext cx="2129400" cy="1041900"/>
          </a:xfrm>
          <a:prstGeom prst="rect">
            <a:avLst/>
          </a:prstGeom>
          <a:solidFill>
            <a:srgbClr val="EEFF4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DNA a doppio filamento con intermedio a RNA</a:t>
            </a:r>
            <a:endParaRPr sz="1800"/>
          </a:p>
        </p:txBody>
      </p:sp>
      <p:cxnSp>
        <p:nvCxnSpPr>
          <p:cNvPr id="202" name="Google Shape;202;p23"/>
          <p:cNvCxnSpPr>
            <a:stCxn id="197" idx="2"/>
            <a:endCxn id="201" idx="0"/>
          </p:cNvCxnSpPr>
          <p:nvPr/>
        </p:nvCxnSpPr>
        <p:spPr>
          <a:xfrm rot="5400000">
            <a:off x="3767225" y="2050500"/>
            <a:ext cx="824100" cy="344700"/>
          </a:xfrm>
          <a:prstGeom prst="bentConnector3">
            <a:avLst>
              <a:gd fmla="val 46963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23"/>
          <p:cNvSpPr txBox="1"/>
          <p:nvPr/>
        </p:nvSpPr>
        <p:spPr>
          <a:xfrm>
            <a:off x="3246725" y="4500600"/>
            <a:ext cx="1520400" cy="1041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Hepadnaviridae</a:t>
            </a:r>
            <a:r>
              <a:rPr lang="en-US">
                <a:solidFill>
                  <a:srgbClr val="666666"/>
                </a:solidFill>
              </a:rPr>
              <a:t> (Epatite B)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6020225" y="2587869"/>
            <a:ext cx="2129400" cy="1041900"/>
          </a:xfrm>
          <a:prstGeom prst="rect">
            <a:avLst/>
          </a:prstGeom>
          <a:solidFill>
            <a:srgbClr val="EEFF4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DNA a doppio filamento</a:t>
            </a:r>
            <a:endParaRPr sz="1800"/>
          </a:p>
        </p:txBody>
      </p:sp>
      <p:cxnSp>
        <p:nvCxnSpPr>
          <p:cNvPr id="205" name="Google Shape;205;p23"/>
          <p:cNvCxnSpPr>
            <a:stCxn id="201" idx="2"/>
            <a:endCxn id="203" idx="0"/>
          </p:cNvCxnSpPr>
          <p:nvPr/>
        </p:nvCxnSpPr>
        <p:spPr>
          <a:xfrm flipH="1" rot="-5400000">
            <a:off x="3595325" y="4088256"/>
            <a:ext cx="823800" cy="6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23"/>
          <p:cNvCxnSpPr>
            <a:stCxn id="197" idx="2"/>
            <a:endCxn id="204" idx="0"/>
          </p:cNvCxnSpPr>
          <p:nvPr/>
        </p:nvCxnSpPr>
        <p:spPr>
          <a:xfrm flipH="1" rot="-5400000">
            <a:off x="5329775" y="832650"/>
            <a:ext cx="777000" cy="27333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3"/>
          <p:cNvSpPr txBox="1"/>
          <p:nvPr/>
        </p:nvSpPr>
        <p:spPr>
          <a:xfrm>
            <a:off x="7389775" y="3871925"/>
            <a:ext cx="1655100" cy="54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Papillomaviridae</a:t>
            </a:r>
            <a:r>
              <a:rPr lang="en-US">
                <a:solidFill>
                  <a:srgbClr val="666666"/>
                </a:solidFill>
              </a:rPr>
              <a:t> (HPV)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7416625" y="4656475"/>
            <a:ext cx="1628100" cy="1041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Adenoviridae</a:t>
            </a:r>
            <a:r>
              <a:rPr lang="en-US">
                <a:solidFill>
                  <a:srgbClr val="666666"/>
                </a:solidFill>
              </a:rPr>
              <a:t> (malattie respiratorie)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209" name="Google Shape;209;p23"/>
          <p:cNvCxnSpPr>
            <a:stCxn id="207" idx="1"/>
            <a:endCxn id="204" idx="2"/>
          </p:cNvCxnSpPr>
          <p:nvPr/>
        </p:nvCxnSpPr>
        <p:spPr>
          <a:xfrm rot="10800000">
            <a:off x="7084975" y="3629825"/>
            <a:ext cx="304800" cy="5133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10" name="Google Shape;210;p23"/>
          <p:cNvCxnSpPr>
            <a:stCxn id="204" idx="2"/>
            <a:endCxn id="208" idx="1"/>
          </p:cNvCxnSpPr>
          <p:nvPr/>
        </p:nvCxnSpPr>
        <p:spPr>
          <a:xfrm flipH="1" rot="-5400000">
            <a:off x="6476975" y="4237719"/>
            <a:ext cx="1547700" cy="3318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1" name="Google Shape;211;p23"/>
          <p:cNvSpPr txBox="1"/>
          <p:nvPr/>
        </p:nvSpPr>
        <p:spPr>
          <a:xfrm>
            <a:off x="5351925" y="4656475"/>
            <a:ext cx="1520400" cy="66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Herpesviridae</a:t>
            </a:r>
            <a:r>
              <a:rPr lang="en-US">
                <a:solidFill>
                  <a:srgbClr val="666666"/>
                </a:solidFill>
              </a:rPr>
              <a:t> (HHV)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5298550" y="3846575"/>
            <a:ext cx="1520400" cy="5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Polyomaviridae</a:t>
            </a:r>
            <a:r>
              <a:rPr lang="en-US">
                <a:solidFill>
                  <a:srgbClr val="666666"/>
                </a:solidFill>
              </a:rPr>
              <a:t> (SV40)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213" name="Google Shape;213;p23"/>
          <p:cNvCxnSpPr>
            <a:stCxn id="204" idx="2"/>
            <a:endCxn id="212" idx="3"/>
          </p:cNvCxnSpPr>
          <p:nvPr/>
        </p:nvCxnSpPr>
        <p:spPr>
          <a:xfrm rot="5400000">
            <a:off x="6695225" y="3753369"/>
            <a:ext cx="513300" cy="2661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23"/>
          <p:cNvSpPr txBox="1"/>
          <p:nvPr/>
        </p:nvSpPr>
        <p:spPr>
          <a:xfrm>
            <a:off x="5351925" y="5538975"/>
            <a:ext cx="1520400" cy="5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Poxviridae </a:t>
            </a:r>
            <a:r>
              <a:rPr lang="en-US">
                <a:solidFill>
                  <a:srgbClr val="666666"/>
                </a:solidFill>
              </a:rPr>
              <a:t>(vaiolo)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215" name="Google Shape;215;p23"/>
          <p:cNvCxnSpPr>
            <a:stCxn id="197" idx="2"/>
            <a:endCxn id="198" idx="0"/>
          </p:cNvCxnSpPr>
          <p:nvPr/>
        </p:nvCxnSpPr>
        <p:spPr>
          <a:xfrm rot="5400000">
            <a:off x="2574875" y="854250"/>
            <a:ext cx="820200" cy="2733300"/>
          </a:xfrm>
          <a:prstGeom prst="bentConnector3">
            <a:avLst>
              <a:gd fmla="val 47187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23"/>
          <p:cNvCxnSpPr>
            <a:stCxn id="204" idx="2"/>
            <a:endCxn id="211" idx="3"/>
          </p:cNvCxnSpPr>
          <p:nvPr/>
        </p:nvCxnSpPr>
        <p:spPr>
          <a:xfrm rot="5400000">
            <a:off x="6298775" y="4203219"/>
            <a:ext cx="1359600" cy="2127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23"/>
          <p:cNvCxnSpPr>
            <a:stCxn id="204" idx="2"/>
            <a:endCxn id="214" idx="3"/>
          </p:cNvCxnSpPr>
          <p:nvPr/>
        </p:nvCxnSpPr>
        <p:spPr>
          <a:xfrm rot="5400000">
            <a:off x="5875625" y="4626369"/>
            <a:ext cx="2205900" cy="2127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/>
        </p:nvSpPr>
        <p:spPr>
          <a:xfrm>
            <a:off x="6629825" y="2613300"/>
            <a:ext cx="2129400" cy="1041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Virus a RNA a doppio filamento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Rassegna dei principali tipi di virus</a:t>
            </a:r>
            <a:endParaRPr/>
          </a:p>
        </p:txBody>
      </p:sp>
      <p:sp>
        <p:nvSpPr>
          <p:cNvPr id="225" name="Google Shape;225;p24"/>
          <p:cNvSpPr txBox="1"/>
          <p:nvPr/>
        </p:nvSpPr>
        <p:spPr>
          <a:xfrm>
            <a:off x="2363975" y="1268400"/>
            <a:ext cx="4432500" cy="542400"/>
          </a:xfrm>
          <a:prstGeom prst="rect">
            <a:avLst/>
          </a:prstGeom>
          <a:solidFill>
            <a:srgbClr val="FFAB4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Virus con genomi a </a:t>
            </a:r>
            <a:r>
              <a:rPr lang="en-US" sz="2400"/>
              <a:t>RNA</a:t>
            </a:r>
            <a:endParaRPr sz="2400"/>
          </a:p>
        </p:txBody>
      </p:sp>
      <p:cxnSp>
        <p:nvCxnSpPr>
          <p:cNvPr id="226" name="Google Shape;226;p24"/>
          <p:cNvCxnSpPr>
            <a:stCxn id="225" idx="2"/>
            <a:endCxn id="227" idx="0"/>
          </p:cNvCxnSpPr>
          <p:nvPr/>
        </p:nvCxnSpPr>
        <p:spPr>
          <a:xfrm flipH="1" rot="-5400000">
            <a:off x="4370375" y="2020650"/>
            <a:ext cx="800700" cy="381000"/>
          </a:xfrm>
          <a:prstGeom prst="bentConnector3">
            <a:avLst>
              <a:gd fmla="val 49991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24"/>
          <p:cNvSpPr txBox="1"/>
          <p:nvPr/>
        </p:nvSpPr>
        <p:spPr>
          <a:xfrm>
            <a:off x="4049075" y="4656475"/>
            <a:ext cx="1824900" cy="1041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Orthomyxoviridae</a:t>
            </a:r>
            <a:r>
              <a:rPr lang="en-US">
                <a:solidFill>
                  <a:srgbClr val="666666"/>
                </a:solidFill>
              </a:rPr>
              <a:t> (Influenza)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229" name="Google Shape;229;p24"/>
          <p:cNvCxnSpPr>
            <a:stCxn id="225" idx="2"/>
            <a:endCxn id="223" idx="0"/>
          </p:cNvCxnSpPr>
          <p:nvPr/>
        </p:nvCxnSpPr>
        <p:spPr>
          <a:xfrm flipH="1" rot="-5400000">
            <a:off x="5736125" y="654900"/>
            <a:ext cx="802500" cy="3114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24"/>
          <p:cNvSpPr txBox="1"/>
          <p:nvPr/>
        </p:nvSpPr>
        <p:spPr>
          <a:xfrm>
            <a:off x="6660575" y="4676725"/>
            <a:ext cx="2067900" cy="1001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Reoviridae </a:t>
            </a:r>
            <a:r>
              <a:rPr lang="en-US">
                <a:solidFill>
                  <a:srgbClr val="666666"/>
                </a:solidFill>
              </a:rPr>
              <a:t>(Rotavirus)</a:t>
            </a:r>
            <a:r>
              <a:rPr lang="en-US">
                <a:solidFill>
                  <a:srgbClr val="666666"/>
                </a:solidFill>
              </a:rPr>
              <a:t> 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231" name="Google Shape;231;p24"/>
          <p:cNvCxnSpPr>
            <a:stCxn id="223" idx="2"/>
            <a:endCxn id="230" idx="0"/>
          </p:cNvCxnSpPr>
          <p:nvPr/>
        </p:nvCxnSpPr>
        <p:spPr>
          <a:xfrm flipH="1" rot="-5400000">
            <a:off x="7184075" y="4165650"/>
            <a:ext cx="1021500" cy="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24"/>
          <p:cNvCxnSpPr>
            <a:stCxn id="225" idx="2"/>
            <a:endCxn id="233" idx="0"/>
          </p:cNvCxnSpPr>
          <p:nvPr/>
        </p:nvCxnSpPr>
        <p:spPr>
          <a:xfrm rot="5400000">
            <a:off x="2812325" y="845400"/>
            <a:ext cx="802500" cy="273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p24"/>
          <p:cNvSpPr txBox="1"/>
          <p:nvPr/>
        </p:nvSpPr>
        <p:spPr>
          <a:xfrm>
            <a:off x="782225" y="2613300"/>
            <a:ext cx="2129400" cy="10494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Virus a RNA a polarità positiva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3896525" y="2611350"/>
            <a:ext cx="2129400" cy="10419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Virus </a:t>
            </a:r>
            <a:r>
              <a:rPr lang="en-US" sz="1800"/>
              <a:t>a RNA a polarità negativa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119900" y="4207075"/>
            <a:ext cx="15204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Picornaviridae </a:t>
            </a:r>
            <a:r>
              <a:rPr lang="en-US">
                <a:solidFill>
                  <a:srgbClr val="666666"/>
                </a:solidFill>
              </a:rPr>
              <a:t>(Epatite A, raffreddore)</a:t>
            </a:r>
            <a:endParaRPr b="1" i="1">
              <a:solidFill>
                <a:srgbClr val="666666"/>
              </a:solidFill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2213575" y="5142650"/>
            <a:ext cx="1302000" cy="66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Togaviridae (</a:t>
            </a:r>
            <a:r>
              <a:rPr lang="en-US">
                <a:solidFill>
                  <a:srgbClr val="666666"/>
                </a:solidFill>
              </a:rPr>
              <a:t>Rosolia)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2213575" y="3800875"/>
            <a:ext cx="1302000" cy="1041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Flaviviridae </a:t>
            </a:r>
            <a:r>
              <a:rPr lang="en-US">
                <a:solidFill>
                  <a:srgbClr val="666666"/>
                </a:solidFill>
              </a:rPr>
              <a:t>(Febbre gialla, Epatite C)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141125" y="5365525"/>
            <a:ext cx="1520400" cy="66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US">
                <a:solidFill>
                  <a:srgbClr val="666666"/>
                </a:solidFill>
              </a:rPr>
              <a:t>Coronavirus </a:t>
            </a:r>
            <a:r>
              <a:rPr lang="en-US">
                <a:solidFill>
                  <a:srgbClr val="666666"/>
                </a:solidFill>
              </a:rPr>
              <a:t>(SARS)</a:t>
            </a:r>
            <a:endParaRPr>
              <a:solidFill>
                <a:srgbClr val="666666"/>
              </a:solidFill>
            </a:endParaRPr>
          </a:p>
        </p:txBody>
      </p:sp>
      <p:cxnSp>
        <p:nvCxnSpPr>
          <p:cNvPr id="238" name="Google Shape;238;p24"/>
          <p:cNvCxnSpPr>
            <a:stCxn id="228" idx="0"/>
            <a:endCxn id="227" idx="2"/>
          </p:cNvCxnSpPr>
          <p:nvPr/>
        </p:nvCxnSpPr>
        <p:spPr>
          <a:xfrm rot="-5400000">
            <a:off x="4460225" y="4154575"/>
            <a:ext cx="1003200" cy="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9" name="Google Shape;239;p24"/>
          <p:cNvCxnSpPr>
            <a:stCxn id="236" idx="1"/>
            <a:endCxn id="233" idx="2"/>
          </p:cNvCxnSpPr>
          <p:nvPr/>
        </p:nvCxnSpPr>
        <p:spPr>
          <a:xfrm rot="10800000">
            <a:off x="1846975" y="3662725"/>
            <a:ext cx="366600" cy="6591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40" name="Google Shape;240;p24"/>
          <p:cNvCxnSpPr>
            <a:stCxn id="234" idx="3"/>
            <a:endCxn id="233" idx="2"/>
          </p:cNvCxnSpPr>
          <p:nvPr/>
        </p:nvCxnSpPr>
        <p:spPr>
          <a:xfrm flipH="1" rot="10800000">
            <a:off x="1640300" y="3662575"/>
            <a:ext cx="206700" cy="9882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41" name="Google Shape;241;p24"/>
          <p:cNvCxnSpPr>
            <a:stCxn id="237" idx="3"/>
            <a:endCxn id="233" idx="2"/>
          </p:cNvCxnSpPr>
          <p:nvPr/>
        </p:nvCxnSpPr>
        <p:spPr>
          <a:xfrm flipH="1" rot="10800000">
            <a:off x="1661525" y="3662575"/>
            <a:ext cx="185400" cy="20358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42" name="Google Shape;242;p24"/>
          <p:cNvCxnSpPr>
            <a:stCxn id="235" idx="1"/>
            <a:endCxn id="233" idx="2"/>
          </p:cNvCxnSpPr>
          <p:nvPr/>
        </p:nvCxnSpPr>
        <p:spPr>
          <a:xfrm rot="10800000">
            <a:off x="1846975" y="3662600"/>
            <a:ext cx="366600" cy="1812900"/>
          </a:xfrm>
          <a:prstGeom prst="bent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323850" y="1466850"/>
            <a:ext cx="8820150" cy="20589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Biologia, microbiologia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tecniche di controllo sanitario</a:t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323850" y="908050"/>
            <a:ext cx="8135937" cy="7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Fabio Fanti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Rassegna dei principali tipi di virus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323850" y="1097575"/>
            <a:ext cx="84402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Retrovirus</a:t>
            </a:r>
            <a:endParaRPr b="1" sz="2400"/>
          </a:p>
        </p:txBody>
      </p:sp>
      <p:pic>
        <p:nvPicPr>
          <p:cNvPr id="250" name="Google Shape;250;p25"/>
          <p:cNvPicPr preferRelativeResize="0"/>
          <p:nvPr/>
        </p:nvPicPr>
        <p:blipFill rotWithShape="1">
          <a:blip r:embed="rId3">
            <a:alphaModFix/>
          </a:blip>
          <a:srcRect b="10532" l="16439" r="13874" t="32593"/>
          <a:stretch/>
        </p:blipFill>
        <p:spPr>
          <a:xfrm>
            <a:off x="4138150" y="900900"/>
            <a:ext cx="4922099" cy="565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51375"/>
            <a:ext cx="3985749" cy="3381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6"/>
          <p:cNvPicPr preferRelativeResize="0"/>
          <p:nvPr/>
        </p:nvPicPr>
        <p:blipFill rotWithShape="1">
          <a:blip r:embed="rId3">
            <a:alphaModFix/>
          </a:blip>
          <a:srcRect b="46076" l="21210" r="-21210" t="6651"/>
          <a:stretch/>
        </p:blipFill>
        <p:spPr>
          <a:xfrm>
            <a:off x="171450" y="1097575"/>
            <a:ext cx="8116575" cy="5207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Le difese delle cellule dagli attacchi virali</a:t>
            </a:r>
            <a:endParaRPr/>
          </a:p>
        </p:txBody>
      </p:sp>
      <p:sp>
        <p:nvSpPr>
          <p:cNvPr id="259" name="Google Shape;259;p26"/>
          <p:cNvSpPr txBox="1"/>
          <p:nvPr/>
        </p:nvSpPr>
        <p:spPr>
          <a:xfrm>
            <a:off x="4933875" y="1097575"/>
            <a:ext cx="39171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Endonucleasi di restrizione</a:t>
            </a:r>
            <a:r>
              <a:rPr lang="en-US" sz="2400"/>
              <a:t>: enzimi che tagliano il DNA quando incontrano sequenze specifiche (il DNA batterico è “protetto”, cioè </a:t>
            </a:r>
            <a:r>
              <a:rPr b="1" lang="en-US" sz="2400"/>
              <a:t>metilato</a:t>
            </a:r>
            <a:r>
              <a:rPr lang="en-US" sz="2400"/>
              <a:t> in corrispondenza dei siti di taglio di restrizione).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Interferone</a:t>
            </a:r>
            <a:r>
              <a:rPr lang="en-US" sz="2400"/>
              <a:t>: Attiva la produzione di proteine antivirali che bloccano la moltiplicazione dei virus.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Virus e trasformazione neoplastica</a:t>
            </a:r>
            <a:endParaRPr/>
          </a:p>
        </p:txBody>
      </p:sp>
      <p:sp>
        <p:nvSpPr>
          <p:cNvPr id="266" name="Google Shape;266;p27"/>
          <p:cNvSpPr txBox="1"/>
          <p:nvPr/>
        </p:nvSpPr>
        <p:spPr>
          <a:xfrm>
            <a:off x="323850" y="1097575"/>
            <a:ext cx="4884900" cy="54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Virus </a:t>
            </a:r>
            <a:r>
              <a:rPr b="1" lang="en-US" sz="1800"/>
              <a:t>oncògeni</a:t>
            </a:r>
            <a:r>
              <a:rPr lang="en-US" sz="1800"/>
              <a:t> (</a:t>
            </a:r>
            <a:r>
              <a:rPr b="1" lang="en-US" sz="1800"/>
              <a:t>oncovirus</a:t>
            </a:r>
            <a:r>
              <a:rPr lang="en-US" sz="1800"/>
              <a:t>): coinvolti nell’insorgenza di alcune forme di tumore.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I </a:t>
            </a:r>
            <a:r>
              <a:rPr b="1" lang="en-US" sz="1800"/>
              <a:t>protooncogèni</a:t>
            </a:r>
            <a:r>
              <a:rPr lang="en-US" sz="1800"/>
              <a:t> codificano per proteine coinvolte nel controllo della crescita cellulare. Mutazioni in questi geni determinano la loro attivazione costitutiva.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Una mutazione in una sola copia del gene è sufficiente a conferire un vantaggio proliferativo (effetto dominante).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Altri geni coinvolti nella genesi dei tumori sono gli </a:t>
            </a:r>
            <a:r>
              <a:rPr b="1" lang="en-US" sz="1800"/>
              <a:t>oncosoppressori</a:t>
            </a:r>
            <a:r>
              <a:rPr lang="en-US" sz="1800"/>
              <a:t>, che inibiscono la proliferazione cellulare.</a:t>
            </a:r>
            <a:endParaRPr sz="1800"/>
          </a:p>
        </p:txBody>
      </p:sp>
      <p:pic>
        <p:nvPicPr>
          <p:cNvPr id="267" name="Google Shape;267;p27"/>
          <p:cNvPicPr preferRelativeResize="0"/>
          <p:nvPr/>
        </p:nvPicPr>
        <p:blipFill rotWithShape="1">
          <a:blip r:embed="rId3">
            <a:alphaModFix/>
          </a:blip>
          <a:srcRect b="0" l="-4744" r="0" t="0"/>
          <a:stretch/>
        </p:blipFill>
        <p:spPr>
          <a:xfrm>
            <a:off x="5208800" y="1268400"/>
            <a:ext cx="3761751" cy="26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125" y="4066525"/>
            <a:ext cx="3573375" cy="25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Prioni, viroidi, virus difettivi</a:t>
            </a:r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323850" y="1249975"/>
            <a:ext cx="3603600" cy="1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 </a:t>
            </a:r>
            <a:r>
              <a:rPr b="1" lang="en-US" sz="2400"/>
              <a:t>prioni</a:t>
            </a:r>
            <a:r>
              <a:rPr lang="en-US" sz="2400"/>
              <a:t> sono proteine infettanti capaci di autoreplicazione.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76" name="Google Shape;2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400" y="1097576"/>
            <a:ext cx="4923649" cy="336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 txBox="1"/>
          <p:nvPr/>
        </p:nvSpPr>
        <p:spPr>
          <a:xfrm>
            <a:off x="304800" y="2633250"/>
            <a:ext cx="8202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I </a:t>
            </a:r>
            <a:r>
              <a:rPr b="1" lang="en-US" sz="2400">
                <a:solidFill>
                  <a:schemeClr val="dk1"/>
                </a:solidFill>
              </a:rPr>
              <a:t>viroidi</a:t>
            </a:r>
            <a:r>
              <a:rPr lang="en-US" sz="2400">
                <a:solidFill>
                  <a:schemeClr val="dk1"/>
                </a:solidFill>
              </a:rPr>
              <a:t> sono piccoli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virus vegetali nudi,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cioè privi di involucro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proteico e formati unicamente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da un singolo filamento di RNA circolare.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Non possiedono recettori di superficie utili all’ingresso nella cellula, che quindi avviene attraverso ferite provocate da danni meccanici o lesioni causate da insetti.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/>
        </p:nvSpPr>
        <p:spPr>
          <a:xfrm>
            <a:off x="323850" y="596900"/>
            <a:ext cx="8569325" cy="52101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Capitolo </a:t>
            </a:r>
            <a:r>
              <a:rPr lang="en-US" sz="4000">
                <a:solidFill>
                  <a:srgbClr val="808080"/>
                </a:solidFill>
              </a:rPr>
              <a:t>10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1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08080"/>
                </a:solidFill>
              </a:rPr>
              <a:t>I virus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struttura e le caratteristiche dei virus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323850" y="1097575"/>
            <a:ext cx="8527200" cy="54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Microrganismi di </a:t>
            </a:r>
            <a:r>
              <a:rPr b="1" lang="en-US" sz="2400"/>
              <a:t>piccole dimensioni</a:t>
            </a:r>
            <a:r>
              <a:rPr lang="en-US" sz="2400"/>
              <a:t> (20-1000 nm), visibili soltanto al microscopio elettronico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Sono “</a:t>
            </a:r>
            <a:r>
              <a:rPr b="1" lang="en-US" sz="2400"/>
              <a:t>acellulari</a:t>
            </a:r>
            <a:r>
              <a:rPr lang="en-US" sz="2400"/>
              <a:t>”: non contengono citoplasma né dispositivi metabolici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Sono </a:t>
            </a:r>
            <a:r>
              <a:rPr b="1" lang="en-US" sz="2400"/>
              <a:t>parassiti obbligati</a:t>
            </a:r>
            <a:r>
              <a:rPr lang="en-US" sz="2400"/>
              <a:t> in quanto possono riprodursi solo all’interno di una cellula viva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Virione</a:t>
            </a:r>
            <a:r>
              <a:rPr lang="en-US" sz="2400"/>
              <a:t>: forma 										extracellulare del virus,											in grado di permanere									all’esterno dell’ospite.</a:t>
            </a:r>
            <a:endParaRPr sz="2400"/>
          </a:p>
        </p:txBody>
      </p:sp>
      <p:grpSp>
        <p:nvGrpSpPr>
          <p:cNvPr id="75" name="Google Shape;75;p9"/>
          <p:cNvGrpSpPr/>
          <p:nvPr/>
        </p:nvGrpSpPr>
        <p:grpSpPr>
          <a:xfrm>
            <a:off x="4648200" y="4139650"/>
            <a:ext cx="4355826" cy="2396276"/>
            <a:chOff x="3659400" y="1665325"/>
            <a:chExt cx="4355826" cy="2396276"/>
          </a:xfrm>
        </p:grpSpPr>
        <p:pic>
          <p:nvPicPr>
            <p:cNvPr id="76" name="Google Shape;76;p9"/>
            <p:cNvPicPr preferRelativeResize="0"/>
            <p:nvPr/>
          </p:nvPicPr>
          <p:blipFill rotWithShape="1">
            <a:blip r:embed="rId3">
              <a:alphaModFix/>
            </a:blip>
            <a:srcRect b="0" l="0" r="21679" t="0"/>
            <a:stretch/>
          </p:blipFill>
          <p:spPr>
            <a:xfrm>
              <a:off x="3659400" y="1665325"/>
              <a:ext cx="4355826" cy="2396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9"/>
            <p:cNvSpPr txBox="1"/>
            <p:nvPr/>
          </p:nvSpPr>
          <p:spPr>
            <a:xfrm>
              <a:off x="3724388" y="3767600"/>
              <a:ext cx="1053300" cy="29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batteriofago T4</a:t>
              </a:r>
              <a:endParaRPr sz="10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struttura e le caratteristiche dei virus</a:t>
            </a:r>
            <a:endParaRPr/>
          </a:p>
        </p:txBody>
      </p:sp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 b="7686" l="15897" r="14377" t="43816"/>
          <a:stretch/>
        </p:blipFill>
        <p:spPr>
          <a:xfrm>
            <a:off x="4016231" y="1097575"/>
            <a:ext cx="5127620" cy="48404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/>
        </p:nvSpPr>
        <p:spPr>
          <a:xfrm>
            <a:off x="323850" y="1097575"/>
            <a:ext cx="3843600" cy="3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 virus sono tutti costituiti da un acido nucleico e da un involucro proteico (</a:t>
            </a:r>
            <a:r>
              <a:rPr b="1" lang="en-US" sz="2400"/>
              <a:t>capsìde</a:t>
            </a:r>
            <a:r>
              <a:rPr lang="en-US" sz="2400"/>
              <a:t>), costituito da più </a:t>
            </a:r>
            <a:r>
              <a:rPr b="1" lang="en-US" sz="2400"/>
              <a:t>capsomeri</a:t>
            </a:r>
            <a:r>
              <a:rPr lang="en-US" sz="2400"/>
              <a:t>. Alcuni virus sono rivestiti da un ulteriore rivestimento lipoproteico, il </a:t>
            </a:r>
            <a:r>
              <a:rPr b="1" lang="en-US" sz="2400"/>
              <a:t>pericapside</a:t>
            </a:r>
            <a:r>
              <a:rPr lang="en-US" sz="2400"/>
              <a:t> o </a:t>
            </a:r>
            <a:r>
              <a:rPr b="1" lang="en-US" sz="2400"/>
              <a:t>envelope</a:t>
            </a:r>
            <a:endParaRPr b="1" sz="2400"/>
          </a:p>
        </p:txBody>
      </p:sp>
      <p:sp>
        <p:nvSpPr>
          <p:cNvPr id="86" name="Google Shape;86;p10"/>
          <p:cNvSpPr/>
          <p:nvPr/>
        </p:nvSpPr>
        <p:spPr>
          <a:xfrm>
            <a:off x="323850" y="5112500"/>
            <a:ext cx="1967700" cy="654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Virus elicoidali</a:t>
            </a:r>
            <a:endParaRPr sz="1800"/>
          </a:p>
        </p:txBody>
      </p:sp>
      <p:sp>
        <p:nvSpPr>
          <p:cNvPr id="87" name="Google Shape;87;p10"/>
          <p:cNvSpPr/>
          <p:nvPr/>
        </p:nvSpPr>
        <p:spPr>
          <a:xfrm>
            <a:off x="2420175" y="5112500"/>
            <a:ext cx="1967700" cy="654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Virus poliedrici</a:t>
            </a:r>
            <a:endParaRPr sz="1800"/>
          </a:p>
        </p:txBody>
      </p:sp>
      <p:sp>
        <p:nvSpPr>
          <p:cNvPr id="88" name="Google Shape;88;p10"/>
          <p:cNvSpPr/>
          <p:nvPr/>
        </p:nvSpPr>
        <p:spPr>
          <a:xfrm>
            <a:off x="323850" y="5861825"/>
            <a:ext cx="1967700" cy="654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Virus a struttura complessa</a:t>
            </a:r>
            <a:endParaRPr sz="1800"/>
          </a:p>
        </p:txBody>
      </p:sp>
      <p:sp>
        <p:nvSpPr>
          <p:cNvPr id="89" name="Google Shape;89;p10"/>
          <p:cNvSpPr/>
          <p:nvPr/>
        </p:nvSpPr>
        <p:spPr>
          <a:xfrm>
            <a:off x="2420175" y="5861825"/>
            <a:ext cx="1967700" cy="654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Virus dotati di envelope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2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Gli enzimi per la riproduzione dei virioni</a:t>
            </a:r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323850" y="1097575"/>
            <a:ext cx="8527200" cy="54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 virus possiedono pochi enzimi, perchè sfruttano il sistema metabolico dell’ospite per la riproduzione. Alcuni esempi di enzimi virali sono: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“</a:t>
            </a:r>
            <a:r>
              <a:rPr b="1" lang="en-US" sz="2400"/>
              <a:t>lisozima</a:t>
            </a:r>
            <a:r>
              <a:rPr lang="en-US" sz="2400"/>
              <a:t>” virale, nei batteriofagi, per attraversare la parete batterica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neuroaminidasi</a:t>
            </a:r>
            <a:r>
              <a:rPr lang="en-US" sz="2400"/>
              <a:t>, nel virus influenzale, per rompere i legami chimici sulla superficie delle cellule infettate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RNA replicasi</a:t>
            </a:r>
            <a:r>
              <a:rPr lang="en-US" sz="2400"/>
              <a:t>, negli RNA-virus, per produrre mRNA a partire dal genoma virale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trascrittasi inversa</a:t>
            </a:r>
            <a:r>
              <a:rPr lang="en-US" sz="2400"/>
              <a:t>, nei retrovirus, per produrre cDNA a partire dal genoma virale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caratteristiche del genoma virale</a:t>
            </a:r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323850" y="1111900"/>
            <a:ext cx="85272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Tipi di acidi nucleici nei virus:</a:t>
            </a:r>
            <a:endParaRPr sz="2400"/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00" y="1622325"/>
            <a:ext cx="8407749" cy="4151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caratteristiche del genoma virale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4685225" y="1111900"/>
            <a:ext cx="38403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Nei virus con genomi di piccole dimensioni possono essere presenti </a:t>
            </a:r>
            <a:r>
              <a:rPr b="1" lang="en-US" sz="2400"/>
              <a:t>geni sovrapposti</a:t>
            </a:r>
            <a:endParaRPr sz="2400"/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111900"/>
            <a:ext cx="4361375" cy="53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Schema di classificazione di Baltimore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323850" y="1097575"/>
            <a:ext cx="8527200" cy="2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Classificazione dei virus sulla base di: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tipo di genoma virale (DNA, RNA, ss o ds)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rapporto tra genoma virale e mRNA (a polarità positiva o negativa)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Virus a DNA</a:t>
            </a:r>
            <a:r>
              <a:rPr lang="en-US" sz="2400"/>
              <a:t>: </a:t>
            </a:r>
            <a:endParaRPr sz="2400"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70911" l="9224" r="5049" t="5680"/>
          <a:stretch/>
        </p:blipFill>
        <p:spPr>
          <a:xfrm>
            <a:off x="323850" y="3429000"/>
            <a:ext cx="8348951" cy="309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