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0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600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/>
          <p:nvPr>
            <p:ph idx="12" type="sldNum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2" name="Google Shape;32;p1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3" name="Google Shape;33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" name="Google Shape;34;p1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" name="Google Shape;35;p1:notes"/>
          <p:cNvSpPr txBox="1"/>
          <p:nvPr/>
        </p:nvSpPr>
        <p:spPr>
          <a:xfrm>
            <a:off x="1141412" y="685800"/>
            <a:ext cx="4570412" cy="34274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:notes"/>
          <p:cNvSpPr txBox="1"/>
          <p:nvPr>
            <p:ph idx="1" type="body"/>
          </p:nvPr>
        </p:nvSpPr>
        <p:spPr>
          <a:xfrm>
            <a:off x="914400" y="4343400"/>
            <a:ext cx="5014912" cy="41100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343597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58f874039_0_223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45" name="Google Shape;145;g758f874039_0_223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46" name="Google Shape;146;g758f874039_0_22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7" name="Google Shape;147;g758f874039_0_223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8" name="Google Shape;148;g758f874039_0_223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758f874039_0_223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758f874039_0_223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58f874039_0_1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58" name="Google Shape;158;g758f874039_0_1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59" name="Google Shape;159;g758f874039_0_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0" name="Google Shape;160;g758f874039_0_1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1" name="Google Shape;161;g758f874039_0_1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758f874039_0_1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758f874039_0_1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58f874039_0_242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70" name="Google Shape;170;g758f874039_0_242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71" name="Google Shape;171;g758f874039_0_24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2" name="Google Shape;172;g758f874039_0_242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3" name="Google Shape;173;g758f874039_0_242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758f874039_0_242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758f874039_0_242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5b7a8c3b5_0_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81" name="Google Shape;181;g75b7a8c3b5_0_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82" name="Google Shape;182;g75b7a8c3b5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3" name="Google Shape;183;g75b7a8c3b5_0_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4" name="Google Shape;184;g75b7a8c3b5_0_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75b7a8c3b5_0_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75b7a8c3b5_0_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58f874039_0_2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92" name="Google Shape;192;g758f874039_0_2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93" name="Google Shape;193;g758f874039_0_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4" name="Google Shape;194;g758f874039_0_2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5" name="Google Shape;195;g758f874039_0_2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758f874039_0_2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758f874039_0_2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5b7a8c3b5_0_11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04" name="Google Shape;204;g75b7a8c3b5_0_11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05" name="Google Shape;205;g75b7a8c3b5_0_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6" name="Google Shape;206;g75b7a8c3b5_0_11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7" name="Google Shape;207;g75b7a8c3b5_0_11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75b7a8c3b5_0_11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75b7a8c3b5_0_1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58f874039_0_3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16" name="Google Shape;216;g758f874039_0_3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17" name="Google Shape;217;g758f874039_0_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8" name="Google Shape;218;g758f874039_0_3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9" name="Google Shape;219;g758f874039_0_3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758f874039_0_3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758f874039_0_3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58f874039_0_262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27" name="Google Shape;227;g758f874039_0_262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28" name="Google Shape;228;g758f874039_0_26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9" name="Google Shape;229;g758f874039_0_262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0" name="Google Shape;230;g758f874039_0_262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758f874039_0_262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758f874039_0_262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58f874039_0_4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39" name="Google Shape;239;g758f874039_0_4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40" name="Google Shape;240;g758f874039_0_4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1" name="Google Shape;241;g758f874039_0_4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2" name="Google Shape;242;g758f874039_0_4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758f874039_0_4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758f874039_0_4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5b7a8c3b5_0_25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51" name="Google Shape;251;g75b7a8c3b5_0_25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52" name="Google Shape;252;g75b7a8c3b5_0_2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3" name="Google Shape;253;g75b7a8c3b5_0_25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4" name="Google Shape;254;g75b7a8c3b5_0_25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75b7a8c3b5_0_25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75b7a8c3b5_0_25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3" name="Google Shape;43;p2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4" name="Google Shape;44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5" name="Google Shape;45;p2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" name="Google Shape;46;p2:notes"/>
          <p:cNvSpPr txBox="1"/>
          <p:nvPr/>
        </p:nvSpPr>
        <p:spPr>
          <a:xfrm>
            <a:off x="1143000" y="685800"/>
            <a:ext cx="4573587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914400" y="4343400"/>
            <a:ext cx="5014912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58f874039_0_6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65" name="Google Shape;265;g758f874039_0_6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66" name="Google Shape;266;g758f874039_0_6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7" name="Google Shape;267;g758f874039_0_6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8" name="Google Shape;268;g758f874039_0_6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758f874039_0_6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758f874039_0_6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758f874039_0_7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76" name="Google Shape;276;g758f874039_0_7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77" name="Google Shape;277;g758f874039_0_7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8" name="Google Shape;278;g758f874039_0_7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9" name="Google Shape;279;g758f874039_0_7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758f874039_0_7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758f874039_0_7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59bb50160_0_41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07" name="Google Shape;307;g759bb50160_0_41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08" name="Google Shape;308;g759bb50160_0_4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9" name="Google Shape;309;g759bb50160_0_41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0" name="Google Shape;310;g759bb50160_0_41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759bb50160_0_41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759bb50160_0_4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58f874039_0_8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18" name="Google Shape;318;g758f874039_0_8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19" name="Google Shape;319;g758f874039_0_8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0" name="Google Shape;320;g758f874039_0_8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1" name="Google Shape;321;g758f874039_0_8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758f874039_0_8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758f874039_0_8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54" name="Google Shape;54;p3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5" name="Google Shape;55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6" name="Google Shape;56;p3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7" name="Google Shape;57;p3:notes"/>
          <p:cNvSpPr txBox="1"/>
          <p:nvPr/>
        </p:nvSpPr>
        <p:spPr>
          <a:xfrm>
            <a:off x="1143000" y="685800"/>
            <a:ext cx="4573587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914400" y="4343400"/>
            <a:ext cx="5014912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64" name="Google Shape;64;p4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65" name="Google Shape;65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6" name="Google Shape;66;p4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7" name="Google Shape;67;p4:notes"/>
          <p:cNvSpPr txBox="1"/>
          <p:nvPr/>
        </p:nvSpPr>
        <p:spPr>
          <a:xfrm>
            <a:off x="1143000" y="685800"/>
            <a:ext cx="4573587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914400" y="4343400"/>
            <a:ext cx="5014912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79" name="Google Shape;79;p8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80" name="Google Shape;80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1" name="Google Shape;81;p8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2" name="Google Shape;82;p8:notes"/>
          <p:cNvSpPr txBox="1"/>
          <p:nvPr/>
        </p:nvSpPr>
        <p:spPr>
          <a:xfrm>
            <a:off x="1143000" y="685800"/>
            <a:ext cx="4573587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8:notes"/>
          <p:cNvSpPr txBox="1"/>
          <p:nvPr>
            <p:ph idx="1" type="body"/>
          </p:nvPr>
        </p:nvSpPr>
        <p:spPr>
          <a:xfrm>
            <a:off x="914400" y="4343400"/>
            <a:ext cx="5014912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8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58f874039_0_162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91" name="Google Shape;91;g758f874039_0_162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92" name="Google Shape;92;g758f874039_0_16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3" name="Google Shape;93;g758f874039_0_162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4" name="Google Shape;94;g758f874039_0_162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758f874039_0_162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758f874039_0_162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58f874039_0_188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03" name="Google Shape;103;g758f874039_0_188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04" name="Google Shape;104;g758f874039_0_18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5" name="Google Shape;105;g758f874039_0_188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6" name="Google Shape;106;g758f874039_0_188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758f874039_0_188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758f874039_0_18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58f874039_0_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14" name="Google Shape;114;g758f874039_0_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15" name="Google Shape;115;g758f874039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6" name="Google Shape;116;g758f874039_0_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7" name="Google Shape;117;g758f874039_0_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758f874039_0_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758f874039_0_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58f874039_0_203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26" name="Google Shape;126;g758f874039_0_203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27" name="Google Shape;127;g758f874039_0_20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8" name="Google Shape;128;g758f874039_0_203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9" name="Google Shape;129;g758f874039_0_203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758f874039_0_203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758f874039_0_203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o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/>
        </p:nvSpPr>
        <p:spPr>
          <a:xfrm>
            <a:off x="3124200" y="6354762"/>
            <a:ext cx="2895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3124200" y="6354762"/>
            <a:ext cx="2895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0" y="6621462"/>
            <a:ext cx="9144000" cy="23653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LOGO" id="20" name="Google Shape;20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21600" y="6623050"/>
            <a:ext cx="1435100" cy="2460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3598862" y="6626225"/>
            <a:ext cx="2039937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42862" y="6621462"/>
            <a:ext cx="4611687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Fabio Fanti, </a:t>
            </a:r>
            <a:r>
              <a:rPr b="0" i="1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Biologia, Microbiologia e tecniche di controllo sanitario</a:t>
            </a:r>
            <a:r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© Zanichelli editore 2019</a:t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6556375" y="6246812"/>
            <a:ext cx="2122487" cy="465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0162" y="2546350"/>
            <a:ext cx="6553200" cy="131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3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Le piante transgeniche: problemi</a:t>
            </a:r>
            <a:endParaRPr/>
          </a:p>
        </p:txBody>
      </p:sp>
      <p:sp>
        <p:nvSpPr>
          <p:cNvPr id="153" name="Google Shape;153;p14"/>
          <p:cNvSpPr txBox="1"/>
          <p:nvPr/>
        </p:nvSpPr>
        <p:spPr>
          <a:xfrm>
            <a:off x="153300" y="1022450"/>
            <a:ext cx="2807100" cy="544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/>
              <a:t>RESISTENZA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Tutte le volte che si cerca di eliminare un parassita i meccanismi di selezione portano all’evoluzione. </a:t>
            </a:r>
            <a:endParaRPr b="1" sz="1800"/>
          </a:p>
          <a:p>
            <a:pPr indent="-2857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Strategia </a:t>
            </a:r>
            <a:r>
              <a:rPr i="1" lang="en-US" sz="1800"/>
              <a:t>high dose/refuge </a:t>
            </a:r>
            <a:r>
              <a:rPr lang="en-US" sz="1800"/>
              <a:t>per mantenere gli insetti sensibili alla tossina Bt.</a:t>
            </a:r>
            <a:endParaRPr sz="1800"/>
          </a:p>
          <a:p>
            <a:pPr indent="-2857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Definite distanze che minimizzano il rischio di ibridazione tra piante GM resistenti agli erbicidi con varietà selvatiche </a:t>
            </a:r>
            <a:endParaRPr sz="2400"/>
          </a:p>
        </p:txBody>
      </p:sp>
      <p:sp>
        <p:nvSpPr>
          <p:cNvPr id="154" name="Google Shape;154;p14"/>
          <p:cNvSpPr txBox="1"/>
          <p:nvPr/>
        </p:nvSpPr>
        <p:spPr>
          <a:xfrm>
            <a:off x="3145488" y="1022450"/>
            <a:ext cx="2807100" cy="544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/>
              <a:t>SICUREZZA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I cibi derivati da piante GM sono sicuri tanto quanto, e a volte di più, degli alimenti tradizionali.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Ad esempio:</a:t>
            </a:r>
            <a:endParaRPr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Gli OGM Bt e i loro derivati (latte e formaggi di animali alimentati ad OGM) contengono </a:t>
            </a:r>
            <a:r>
              <a:rPr lang="en-US" sz="1800" u="sng"/>
              <a:t>minori</a:t>
            </a:r>
            <a:r>
              <a:rPr lang="en-US" sz="1800"/>
              <a:t> quantità di </a:t>
            </a:r>
            <a:r>
              <a:rPr i="1" lang="en-US" sz="1800"/>
              <a:t>fumonosine</a:t>
            </a:r>
            <a:endParaRPr sz="1800"/>
          </a:p>
        </p:txBody>
      </p:sp>
      <p:sp>
        <p:nvSpPr>
          <p:cNvPr id="155" name="Google Shape;155;p14"/>
          <p:cNvSpPr txBox="1"/>
          <p:nvPr/>
        </p:nvSpPr>
        <p:spPr>
          <a:xfrm>
            <a:off x="6137675" y="1022450"/>
            <a:ext cx="2807100" cy="5445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/>
              <a:t>ALLERGIE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Non vi sono prove che gli OGM possano aumentare le allergie nei consumatori.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Se una pianta GM sottoposta a </a:t>
            </a:r>
            <a:r>
              <a:rPr i="1" lang="en-US" sz="1800"/>
              <a:t>screening</a:t>
            </a:r>
            <a:r>
              <a:rPr lang="en-US" sz="1800"/>
              <a:t> (obbligatorio) risulta allergenica, non viene approvata.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4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La terapia genica e i farmaci cellulari</a:t>
            </a:r>
            <a:endParaRPr/>
          </a:p>
        </p:txBody>
      </p:sp>
      <p:sp>
        <p:nvSpPr>
          <p:cNvPr id="166" name="Google Shape;166;p15"/>
          <p:cNvSpPr txBox="1"/>
          <p:nvPr/>
        </p:nvSpPr>
        <p:spPr>
          <a:xfrm>
            <a:off x="152400" y="1116002"/>
            <a:ext cx="8820000" cy="19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/>
              <a:t>Tipi di correzioni introducibili con la terapia genica:</a:t>
            </a:r>
            <a:endParaRPr b="1"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inserimento di una copia del gene non mutato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correzione di alleli mutati attraverso </a:t>
            </a:r>
            <a:r>
              <a:rPr i="1" lang="en-US" sz="2400"/>
              <a:t>genome editing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inattivazione del gene mutato</a:t>
            </a:r>
            <a:endParaRPr sz="2400"/>
          </a:p>
        </p:txBody>
      </p:sp>
      <p:pic>
        <p:nvPicPr>
          <p:cNvPr id="167" name="Google Shape;1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725" y="3024912"/>
            <a:ext cx="5231551" cy="318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4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La terapia genica e i farmaci cellulari</a:t>
            </a:r>
            <a:endParaRPr/>
          </a:p>
        </p:txBody>
      </p:sp>
      <p:sp>
        <p:nvSpPr>
          <p:cNvPr id="178" name="Google Shape;178;p16"/>
          <p:cNvSpPr txBox="1"/>
          <p:nvPr/>
        </p:nvSpPr>
        <p:spPr>
          <a:xfrm>
            <a:off x="155500" y="1095800"/>
            <a:ext cx="8511300" cy="52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/>
              <a:t>Tipi di vettori (apatogeni)</a:t>
            </a:r>
            <a:endParaRPr b="1"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i="1" lang="en-US" sz="2400"/>
              <a:t>retrovirus</a:t>
            </a:r>
            <a:endParaRPr i="1"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liposomi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microiniezione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Metodi</a:t>
            </a:r>
            <a:endParaRPr b="1"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i="1" lang="en-US" sz="2400"/>
              <a:t>in vivo</a:t>
            </a:r>
            <a:r>
              <a:rPr lang="en-US" sz="2400"/>
              <a:t>: somministrazione diretta nel paziente con vettori virali o liposomi. 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i="1" lang="en-US" sz="2400"/>
              <a:t>ex vivo</a:t>
            </a:r>
            <a:r>
              <a:rPr lang="en-US" sz="2400"/>
              <a:t>: prelievo di cellule, modifica genetica, e reintroduzione nel paziente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4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La terapia genica e i farmaci cellulari</a:t>
            </a:r>
            <a:endParaRPr/>
          </a:p>
        </p:txBody>
      </p:sp>
      <p:sp>
        <p:nvSpPr>
          <p:cNvPr id="189" name="Google Shape;189;p17"/>
          <p:cNvSpPr txBox="1"/>
          <p:nvPr/>
        </p:nvSpPr>
        <p:spPr>
          <a:xfrm>
            <a:off x="1041750" y="2031750"/>
            <a:ext cx="7060500" cy="27945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Le cellule umane che possono essere geneticamente modificate sono SOLO quelle della linea somatica. 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La manipolazione delle cellule germinali umane è VIETATA per motivi ETICI</a:t>
            </a:r>
            <a:endParaRPr b="1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5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 metodi per il </a:t>
            </a:r>
            <a:r>
              <a:rPr i="1" lang="en-US" sz="3200">
                <a:solidFill>
                  <a:srgbClr val="FF0000"/>
                </a:solidFill>
              </a:rPr>
              <a:t>genome editing</a:t>
            </a:r>
            <a:endParaRPr i="1"/>
          </a:p>
        </p:txBody>
      </p:sp>
      <p:sp>
        <p:nvSpPr>
          <p:cNvPr id="200" name="Google Shape;200;p18"/>
          <p:cNvSpPr txBox="1"/>
          <p:nvPr/>
        </p:nvSpPr>
        <p:spPr>
          <a:xfrm>
            <a:off x="152400" y="1116000"/>
            <a:ext cx="8820000" cy="26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/>
              <a:t>CRISPR </a:t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/>
              <a:t>(</a:t>
            </a:r>
            <a:r>
              <a:rPr i="1" lang="en-US" sz="1800"/>
              <a:t>Clustered Regularly Interspaced Short Palindromic Repeats</a:t>
            </a:r>
            <a:r>
              <a:rPr lang="en-US" sz="1800"/>
              <a:t>)</a:t>
            </a:r>
            <a:endParaRPr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/>
              <a:t>Sistema di difesa batterico, che associato alla endonucleasi </a:t>
            </a:r>
            <a:r>
              <a:rPr b="1" lang="en-US" sz="2400"/>
              <a:t>Cas9</a:t>
            </a:r>
            <a:r>
              <a:rPr lang="en-US" sz="2400"/>
              <a:t> permette di tagliare il DNA in corrispondenza di sequenze specifiche.</a:t>
            </a:r>
            <a:endParaRPr sz="2400"/>
          </a:p>
        </p:txBody>
      </p:sp>
      <p:sp>
        <p:nvSpPr>
          <p:cNvPr id="201" name="Google Shape;201;p18"/>
          <p:cNvSpPr txBox="1"/>
          <p:nvPr/>
        </p:nvSpPr>
        <p:spPr>
          <a:xfrm>
            <a:off x="152400" y="4276850"/>
            <a:ext cx="8820000" cy="1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Le applicazioni sono numerose,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sia in campo ambientale che in medicina, e in continua crescita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5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 metodi per il </a:t>
            </a:r>
            <a:r>
              <a:rPr i="1" lang="en-US" sz="3200">
                <a:solidFill>
                  <a:srgbClr val="FF0000"/>
                </a:solidFill>
              </a:rPr>
              <a:t>genome editing</a:t>
            </a:r>
            <a:endParaRPr i="1"/>
          </a:p>
        </p:txBody>
      </p:sp>
      <p:pic>
        <p:nvPicPr>
          <p:cNvPr id="212" name="Google Shape;2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7100" y="1100910"/>
            <a:ext cx="5461499" cy="545419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9"/>
          <p:cNvSpPr txBox="1"/>
          <p:nvPr/>
        </p:nvSpPr>
        <p:spPr>
          <a:xfrm>
            <a:off x="152400" y="1268400"/>
            <a:ext cx="3434700" cy="52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Con questa tecnologia è possibile: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tagliare una sequenza di DNA, inattivandola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inserire un filamento di DNA in corrispondenza della sequenza di taglio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6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La clonazione di mammiferi</a:t>
            </a:r>
            <a:endParaRPr/>
          </a:p>
        </p:txBody>
      </p:sp>
      <p:sp>
        <p:nvSpPr>
          <p:cNvPr id="224" name="Google Shape;224;p20"/>
          <p:cNvSpPr txBox="1"/>
          <p:nvPr/>
        </p:nvSpPr>
        <p:spPr>
          <a:xfrm>
            <a:off x="152400" y="1116002"/>
            <a:ext cx="8820000" cy="53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/>
              <a:t>Storia delle clonazioni animali:</a:t>
            </a:r>
            <a:endParaRPr b="1"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1952 (Briggs - King): uovo di rana (</a:t>
            </a:r>
            <a:r>
              <a:rPr i="1" lang="en-US" sz="2400"/>
              <a:t>Rana pipens</a:t>
            </a:r>
            <a:r>
              <a:rPr lang="en-US" sz="2400"/>
              <a:t>) e nucleo embrionale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1970 (Gurdon): uovo di rana (</a:t>
            </a:r>
            <a:r>
              <a:rPr i="1" lang="en-US" sz="2400"/>
              <a:t>Xenopus laevis</a:t>
            </a:r>
            <a:r>
              <a:rPr lang="en-US" sz="2400"/>
              <a:t>) e nucleo di girino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1997 (Wilmut): uovo di pecora e nucleo somatico: </a:t>
            </a:r>
            <a:r>
              <a:rPr b="1" lang="en-US" sz="2400"/>
              <a:t>Dolly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Dal 2000 sono stati clonati: macachi, topi, mucche, gatti, cavalli, pecore, capre, cammelli.</a:t>
            </a:r>
            <a:endParaRPr sz="24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Clonazione e manipolazione genica:</a:t>
            </a:r>
            <a:endParaRPr b="1"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Maiali transgenici con carni ricche di </a:t>
            </a:r>
            <a:r>
              <a:rPr i="1" lang="en-US" sz="2400"/>
              <a:t>omega-3</a:t>
            </a:r>
            <a:endParaRPr i="1"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Salmone </a:t>
            </a:r>
            <a:r>
              <a:rPr i="1" lang="en-US" sz="2400"/>
              <a:t>AquAdvantage</a:t>
            </a:r>
            <a:r>
              <a:rPr lang="en-US" sz="2400"/>
              <a:t>, a crescita rapida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6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La clonazione di mammiferi</a:t>
            </a:r>
            <a:endParaRPr/>
          </a:p>
        </p:txBody>
      </p:sp>
      <p:pic>
        <p:nvPicPr>
          <p:cNvPr id="235" name="Google Shape;235;p21"/>
          <p:cNvPicPr preferRelativeResize="0"/>
          <p:nvPr/>
        </p:nvPicPr>
        <p:blipFill rotWithShape="1">
          <a:blip r:embed="rId3">
            <a:alphaModFix/>
          </a:blip>
          <a:srcRect b="39923" l="0" r="0" t="1812"/>
          <a:stretch/>
        </p:blipFill>
        <p:spPr>
          <a:xfrm>
            <a:off x="159700" y="916300"/>
            <a:ext cx="4412300" cy="54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1"/>
          <p:cNvPicPr preferRelativeResize="0"/>
          <p:nvPr/>
        </p:nvPicPr>
        <p:blipFill rotWithShape="1">
          <a:blip r:embed="rId3">
            <a:alphaModFix/>
          </a:blip>
          <a:srcRect b="0" l="0" r="0" t="60211"/>
          <a:stretch/>
        </p:blipFill>
        <p:spPr>
          <a:xfrm>
            <a:off x="4645850" y="2796275"/>
            <a:ext cx="4412300" cy="36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7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Il sessaggio del seme in zootecnia</a:t>
            </a:r>
            <a:endParaRPr/>
          </a:p>
        </p:txBody>
      </p:sp>
      <p:sp>
        <p:nvSpPr>
          <p:cNvPr id="247" name="Google Shape;247;p22"/>
          <p:cNvSpPr txBox="1"/>
          <p:nvPr/>
        </p:nvSpPr>
        <p:spPr>
          <a:xfrm>
            <a:off x="152400" y="1115997"/>
            <a:ext cx="8820000" cy="27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/>
              <a:t>Cos’è</a:t>
            </a:r>
            <a:r>
              <a:rPr lang="en-US" sz="2400"/>
              <a:t>: selezione per la determinazione del sesso della progenie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/>
              <a:t>Come si fa</a:t>
            </a:r>
            <a:r>
              <a:rPr lang="en-US" sz="2400"/>
              <a:t>: si separano gli spermatozoi in base al differente contenuto in DNA tra spermatozoi Y e X (</a:t>
            </a:r>
            <a:r>
              <a:rPr i="1" lang="en-US" sz="2400"/>
              <a:t>citofluorimetria a flusso</a:t>
            </a:r>
            <a:r>
              <a:rPr lang="en-US" sz="2400"/>
              <a:t>)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/>
              <a:t>Applicazioni</a:t>
            </a:r>
            <a:r>
              <a:rPr lang="en-US" sz="2400"/>
              <a:t>: Programmazione di strategie riproduttive più efficaci ed economicamente redditizie</a:t>
            </a:r>
            <a:endParaRPr sz="2400"/>
          </a:p>
        </p:txBody>
      </p:sp>
      <p:pic>
        <p:nvPicPr>
          <p:cNvPr id="248" name="Google Shape;2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202112"/>
            <a:ext cx="8839199" cy="2278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8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La micropropagazione agraria</a:t>
            </a:r>
            <a:endParaRPr/>
          </a:p>
        </p:txBody>
      </p:sp>
      <p:sp>
        <p:nvSpPr>
          <p:cNvPr id="259" name="Google Shape;259;p23"/>
          <p:cNvSpPr txBox="1"/>
          <p:nvPr/>
        </p:nvSpPr>
        <p:spPr>
          <a:xfrm>
            <a:off x="85800" y="1145077"/>
            <a:ext cx="88200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/>
              <a:t>Cos’è</a:t>
            </a:r>
            <a:r>
              <a:rPr lang="en-US" sz="2400"/>
              <a:t>: produzione di cloni da piccole parti della pianta</a:t>
            </a:r>
            <a:endParaRPr sz="2400"/>
          </a:p>
        </p:txBody>
      </p:sp>
      <p:sp>
        <p:nvSpPr>
          <p:cNvPr id="260" name="Google Shape;260;p23"/>
          <p:cNvSpPr txBox="1"/>
          <p:nvPr/>
        </p:nvSpPr>
        <p:spPr>
          <a:xfrm>
            <a:off x="4724075" y="1747775"/>
            <a:ext cx="4248300" cy="3000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Terreni di coltura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pH: 5-6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Contengono: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sali minerali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vitamine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ormoni (auxine, citochinine, gibberelline)</a:t>
            </a:r>
            <a:endParaRPr sz="2400"/>
          </a:p>
        </p:txBody>
      </p:sp>
      <p:sp>
        <p:nvSpPr>
          <p:cNvPr id="261" name="Google Shape;261;p23"/>
          <p:cNvSpPr txBox="1"/>
          <p:nvPr/>
        </p:nvSpPr>
        <p:spPr>
          <a:xfrm>
            <a:off x="171450" y="1747775"/>
            <a:ext cx="4248300" cy="3000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Fasi</a:t>
            </a:r>
            <a:r>
              <a:rPr lang="en-US" sz="2400">
                <a:solidFill>
                  <a:schemeClr val="dk1"/>
                </a:solidFill>
              </a:rPr>
              <a:t>: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espianto e sterilizzazione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impianto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proliferazione e allungamento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radicazione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acclimatazione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62" name="Google Shape;262;p23"/>
          <p:cNvSpPr txBox="1"/>
          <p:nvPr/>
        </p:nvSpPr>
        <p:spPr>
          <a:xfrm>
            <a:off x="85800" y="4853050"/>
            <a:ext cx="8972400" cy="17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Applicazioni</a:t>
            </a:r>
            <a:r>
              <a:rPr lang="en-US" sz="2400">
                <a:solidFill>
                  <a:schemeClr val="dk1"/>
                </a:solidFill>
              </a:rPr>
              <a:t>: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Riproduzione di piante da frutto/fiori/orticole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Selezione di varianti nuove/migliori a seguito di mutazioni spontanee (</a:t>
            </a:r>
            <a:r>
              <a:rPr i="1" lang="en-US" sz="2400">
                <a:solidFill>
                  <a:schemeClr val="dk1"/>
                </a:solidFill>
              </a:rPr>
              <a:t>variabilità somatica clonale</a:t>
            </a:r>
            <a:r>
              <a:rPr lang="en-US" sz="2400">
                <a:solidFill>
                  <a:schemeClr val="dk1"/>
                </a:solidFill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/>
        </p:nvSpPr>
        <p:spPr>
          <a:xfrm>
            <a:off x="323850" y="1466850"/>
            <a:ext cx="8820150" cy="205898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Biologia, microbiologia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 tecniche di controllo sanitario</a:t>
            </a:r>
            <a:endParaRPr/>
          </a:p>
        </p:txBody>
      </p:sp>
      <p:sp>
        <p:nvSpPr>
          <p:cNvPr id="51" name="Google Shape;51;p6"/>
          <p:cNvSpPr txBox="1"/>
          <p:nvPr/>
        </p:nvSpPr>
        <p:spPr>
          <a:xfrm>
            <a:off x="323850" y="908050"/>
            <a:ext cx="8135937" cy="723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Fabio Fanti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9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L’inquinamento ambientale e il biorisanamento</a:t>
            </a:r>
            <a:endParaRPr/>
          </a:p>
        </p:txBody>
      </p:sp>
      <p:sp>
        <p:nvSpPr>
          <p:cNvPr id="273" name="Google Shape;273;p24"/>
          <p:cNvSpPr txBox="1"/>
          <p:nvPr/>
        </p:nvSpPr>
        <p:spPr>
          <a:xfrm>
            <a:off x="152400" y="1664800"/>
            <a:ext cx="8820000" cy="48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/>
              <a:t>Bioremediation</a:t>
            </a:r>
            <a:r>
              <a:rPr lang="en-US" sz="2400"/>
              <a:t>: utilizzo di microrganismi in grado di degradare inquinanti tossici per la bonifica di suolo e acqua.</a:t>
            </a:r>
            <a:endParaRPr sz="2400"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/>
              <a:t>Ad esempio, </a:t>
            </a:r>
            <a:r>
              <a:rPr i="1" lang="en-US" sz="2400"/>
              <a:t>Pseudomonas putida F1</a:t>
            </a:r>
            <a:r>
              <a:rPr lang="en-US" sz="2400"/>
              <a:t> è dotato di </a:t>
            </a:r>
            <a:r>
              <a:rPr b="1" lang="en-US" sz="2400"/>
              <a:t>plasmidi catabolici</a:t>
            </a:r>
            <a:r>
              <a:rPr lang="en-US" sz="2400"/>
              <a:t> in grado di degradare benzene, toluene, etilbenzene (anche xilene, se geneticamente modificato).</a:t>
            </a:r>
            <a:endParaRPr sz="2400"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/>
              <a:t>Inoltre, è possibile modificare geneticamente i microrganismi inserendo geni per la sintesi di enzimi catabolici, affinchè possano degradare più inquinanti contemporaneamente.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10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 biosensori: classificazione e usi</a:t>
            </a:r>
            <a:endParaRPr/>
          </a:p>
        </p:txBody>
      </p:sp>
      <p:sp>
        <p:nvSpPr>
          <p:cNvPr id="284" name="Google Shape;284;p25"/>
          <p:cNvSpPr txBox="1"/>
          <p:nvPr/>
        </p:nvSpPr>
        <p:spPr>
          <a:xfrm>
            <a:off x="152400" y="1116000"/>
            <a:ext cx="8820000" cy="3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/>
              <a:t>Biosensore</a:t>
            </a:r>
            <a:r>
              <a:rPr lang="en-US" sz="2400"/>
              <a:t>: strumento in cui una componente biologica è connessa o integrata con un trasduttore di segnale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/>
              <a:t>Tipi</a:t>
            </a:r>
            <a:r>
              <a:rPr lang="en-US" sz="2400"/>
              <a:t> </a:t>
            </a:r>
            <a:endParaRPr sz="2400"/>
          </a:p>
        </p:txBody>
      </p:sp>
      <p:grpSp>
        <p:nvGrpSpPr>
          <p:cNvPr id="285" name="Google Shape;285;p25"/>
          <p:cNvGrpSpPr/>
          <p:nvPr/>
        </p:nvGrpSpPr>
        <p:grpSpPr>
          <a:xfrm>
            <a:off x="459050" y="3108300"/>
            <a:ext cx="3669500" cy="2842350"/>
            <a:chOff x="687650" y="2803500"/>
            <a:chExt cx="3669500" cy="2842350"/>
          </a:xfrm>
        </p:grpSpPr>
        <p:sp>
          <p:nvSpPr>
            <p:cNvPr id="286" name="Google Shape;286;p25"/>
            <p:cNvSpPr txBox="1"/>
            <p:nvPr/>
          </p:nvSpPr>
          <p:spPr>
            <a:xfrm>
              <a:off x="687650" y="2803500"/>
              <a:ext cx="3655800" cy="9303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</a:rPr>
                <a:t>Natura della componente biologica.</a:t>
              </a:r>
              <a:endParaRPr/>
            </a:p>
          </p:txBody>
        </p:sp>
        <p:sp>
          <p:nvSpPr>
            <p:cNvPr id="287" name="Google Shape;287;p25"/>
            <p:cNvSpPr txBox="1"/>
            <p:nvPr/>
          </p:nvSpPr>
          <p:spPr>
            <a:xfrm>
              <a:off x="687650" y="4131575"/>
              <a:ext cx="1302300" cy="4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Catalitici</a:t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88" name="Google Shape;288;p25"/>
            <p:cNvSpPr txBox="1"/>
            <p:nvPr/>
          </p:nvSpPr>
          <p:spPr>
            <a:xfrm>
              <a:off x="1466450" y="5181750"/>
              <a:ext cx="2098200" cy="4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Chemorecettoriali</a:t>
              </a:r>
              <a:endParaRPr/>
            </a:p>
          </p:txBody>
        </p:sp>
        <p:sp>
          <p:nvSpPr>
            <p:cNvPr id="289" name="Google Shape;289;p25"/>
            <p:cNvSpPr txBox="1"/>
            <p:nvPr/>
          </p:nvSpPr>
          <p:spPr>
            <a:xfrm>
              <a:off x="2808850" y="4131575"/>
              <a:ext cx="1548300" cy="4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Immunologici</a:t>
              </a:r>
              <a:endParaRPr sz="1800"/>
            </a:p>
          </p:txBody>
        </p:sp>
        <p:cxnSp>
          <p:nvCxnSpPr>
            <p:cNvPr id="290" name="Google Shape;290;p25"/>
            <p:cNvCxnSpPr>
              <a:stCxn id="286" idx="2"/>
              <a:endCxn id="287" idx="0"/>
            </p:cNvCxnSpPr>
            <p:nvPr/>
          </p:nvCxnSpPr>
          <p:spPr>
            <a:xfrm rot="5400000">
              <a:off x="1728200" y="3344250"/>
              <a:ext cx="397800" cy="1176900"/>
            </a:xfrm>
            <a:prstGeom prst="curvedConnector3">
              <a:avLst>
                <a:gd fmla="val 49997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91" name="Google Shape;291;p25"/>
            <p:cNvCxnSpPr>
              <a:stCxn id="286" idx="2"/>
              <a:endCxn id="288" idx="0"/>
            </p:cNvCxnSpPr>
            <p:nvPr/>
          </p:nvCxnSpPr>
          <p:spPr>
            <a:xfrm flipH="1" rot="-5400000">
              <a:off x="1791800" y="4457550"/>
              <a:ext cx="1448100" cy="600"/>
            </a:xfrm>
            <a:prstGeom prst="curvedConnector3">
              <a:avLst>
                <a:gd fmla="val 49995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92" name="Google Shape;292;p25"/>
            <p:cNvCxnSpPr>
              <a:stCxn id="286" idx="2"/>
              <a:endCxn id="289" idx="0"/>
            </p:cNvCxnSpPr>
            <p:nvPr/>
          </p:nvCxnSpPr>
          <p:spPr>
            <a:xfrm flipH="1" rot="-5400000">
              <a:off x="2850350" y="3399000"/>
              <a:ext cx="397800" cy="1067400"/>
            </a:xfrm>
            <a:prstGeom prst="curvedConnector3">
              <a:avLst>
                <a:gd fmla="val 49997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293" name="Google Shape;293;p25"/>
          <p:cNvGrpSpPr/>
          <p:nvPr/>
        </p:nvGrpSpPr>
        <p:grpSpPr>
          <a:xfrm>
            <a:off x="4544975" y="3108300"/>
            <a:ext cx="4209425" cy="3067925"/>
            <a:chOff x="4925975" y="2498700"/>
            <a:chExt cx="4209425" cy="3067925"/>
          </a:xfrm>
        </p:grpSpPr>
        <p:sp>
          <p:nvSpPr>
            <p:cNvPr id="294" name="Google Shape;294;p25"/>
            <p:cNvSpPr txBox="1"/>
            <p:nvPr/>
          </p:nvSpPr>
          <p:spPr>
            <a:xfrm>
              <a:off x="5508250" y="2498700"/>
              <a:ext cx="3000000" cy="9303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</a:rPr>
                <a:t>Tipologia di sensori</a:t>
              </a: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95" name="Google Shape;295;p25"/>
            <p:cNvSpPr txBox="1"/>
            <p:nvPr/>
          </p:nvSpPr>
          <p:spPr>
            <a:xfrm>
              <a:off x="7587100" y="3826775"/>
              <a:ext cx="1548300" cy="4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Elettrochimici</a:t>
              </a: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96" name="Google Shape;296;p25"/>
            <p:cNvSpPr txBox="1"/>
            <p:nvPr/>
          </p:nvSpPr>
          <p:spPr>
            <a:xfrm>
              <a:off x="5629300" y="4502750"/>
              <a:ext cx="767100" cy="4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Ottici</a:t>
              </a: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97" name="Google Shape;297;p25"/>
            <p:cNvSpPr txBox="1"/>
            <p:nvPr/>
          </p:nvSpPr>
          <p:spPr>
            <a:xfrm>
              <a:off x="7595650" y="4502738"/>
              <a:ext cx="1485300" cy="4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Piezoelettrici</a:t>
              </a: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98" name="Google Shape;298;p25"/>
            <p:cNvSpPr txBox="1"/>
            <p:nvPr/>
          </p:nvSpPr>
          <p:spPr>
            <a:xfrm>
              <a:off x="6094150" y="5102525"/>
              <a:ext cx="1828200" cy="4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Bioluminescenti</a:t>
              </a: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299" name="Google Shape;299;p25"/>
            <p:cNvSpPr txBox="1"/>
            <p:nvPr/>
          </p:nvSpPr>
          <p:spPr>
            <a:xfrm>
              <a:off x="4925975" y="3826775"/>
              <a:ext cx="1548300" cy="4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Calorimetrici</a:t>
              </a:r>
              <a:endParaRPr sz="2400">
                <a:solidFill>
                  <a:schemeClr val="dk1"/>
                </a:solidFill>
              </a:endParaRPr>
            </a:p>
          </p:txBody>
        </p:sp>
        <p:cxnSp>
          <p:nvCxnSpPr>
            <p:cNvPr id="300" name="Google Shape;300;p25"/>
            <p:cNvCxnSpPr>
              <a:stCxn id="294" idx="2"/>
              <a:endCxn id="295" idx="0"/>
            </p:cNvCxnSpPr>
            <p:nvPr/>
          </p:nvCxnSpPr>
          <p:spPr>
            <a:xfrm flipH="1" rot="-5400000">
              <a:off x="7485850" y="2951400"/>
              <a:ext cx="397800" cy="1353000"/>
            </a:xfrm>
            <a:prstGeom prst="curvedConnector3">
              <a:avLst>
                <a:gd fmla="val 49997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01" name="Google Shape;301;p25"/>
            <p:cNvCxnSpPr>
              <a:stCxn id="294" idx="2"/>
              <a:endCxn id="297" idx="1"/>
            </p:cNvCxnSpPr>
            <p:nvPr/>
          </p:nvCxnSpPr>
          <p:spPr>
            <a:xfrm flipH="1" rot="-5400000">
              <a:off x="6649000" y="3788250"/>
              <a:ext cx="1305900" cy="587400"/>
            </a:xfrm>
            <a:prstGeom prst="curvedConnector2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02" name="Google Shape;302;p25"/>
            <p:cNvCxnSpPr>
              <a:stCxn id="294" idx="2"/>
              <a:endCxn id="298" idx="0"/>
            </p:cNvCxnSpPr>
            <p:nvPr/>
          </p:nvCxnSpPr>
          <p:spPr>
            <a:xfrm flipH="1" rot="-5400000">
              <a:off x="6171850" y="4265400"/>
              <a:ext cx="1673400" cy="600"/>
            </a:xfrm>
            <a:prstGeom prst="curvedConnector3">
              <a:avLst>
                <a:gd fmla="val 50004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03" name="Google Shape;303;p25"/>
            <p:cNvCxnSpPr>
              <a:stCxn id="294" idx="2"/>
              <a:endCxn id="296" idx="3"/>
            </p:cNvCxnSpPr>
            <p:nvPr/>
          </p:nvCxnSpPr>
          <p:spPr>
            <a:xfrm rot="5400000">
              <a:off x="6049300" y="3775950"/>
              <a:ext cx="1305900" cy="612000"/>
            </a:xfrm>
            <a:prstGeom prst="curvedConnector2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04" name="Google Shape;304;p25"/>
            <p:cNvCxnSpPr>
              <a:stCxn id="294" idx="2"/>
              <a:endCxn id="299" idx="0"/>
            </p:cNvCxnSpPr>
            <p:nvPr/>
          </p:nvCxnSpPr>
          <p:spPr>
            <a:xfrm rot="5400000">
              <a:off x="6155350" y="2973900"/>
              <a:ext cx="397800" cy="1308000"/>
            </a:xfrm>
            <a:prstGeom prst="curvedConnector3">
              <a:avLst>
                <a:gd fmla="val 49997" name="adj1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10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 biosensori: classificazione e usi</a:t>
            </a:r>
            <a:endParaRPr/>
          </a:p>
        </p:txBody>
      </p:sp>
      <p:sp>
        <p:nvSpPr>
          <p:cNvPr id="315" name="Google Shape;315;p26"/>
          <p:cNvSpPr txBox="1"/>
          <p:nvPr/>
        </p:nvSpPr>
        <p:spPr>
          <a:xfrm>
            <a:off x="152400" y="1116000"/>
            <a:ext cx="8820000" cy="5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/>
              <a:t>Esempi</a:t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/>
              <a:t>Biosensori per il controllo delle acque</a:t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1" lang="en-US" sz="2400"/>
              <a:t>Mosselmonitor</a:t>
            </a:r>
            <a:r>
              <a:rPr lang="en-US" sz="2400"/>
              <a:t>: sistema che registra il movimento dei bivalvi (cozze), che in condizioni di allarme restano chiuse per 4-5 minuti.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/>
              <a:t>Biosensori per il dosaggio di pesticidi</a:t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1" lang="en-US" sz="2400"/>
              <a:t>Enzima acetilcolinesterasi su nanoparticelle di Nichel</a:t>
            </a:r>
            <a:r>
              <a:rPr lang="en-US" sz="2400"/>
              <a:t>: l’enzima catalizza una reazione di ossidoriduzione inibita dal pesticida organo fosforico; il sensore misura l’attività residua dell’enzima.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7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Le tecniche per lo studio delle popolazioni microbiche</a:t>
            </a:r>
            <a:endParaRPr/>
          </a:p>
        </p:txBody>
      </p:sp>
      <p:sp>
        <p:nvSpPr>
          <p:cNvPr id="326" name="Google Shape;326;p27"/>
          <p:cNvSpPr txBox="1"/>
          <p:nvPr/>
        </p:nvSpPr>
        <p:spPr>
          <a:xfrm>
            <a:off x="152400" y="1462250"/>
            <a:ext cx="8820000" cy="5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/>
              <a:t>Scopo</a:t>
            </a:r>
            <a:r>
              <a:rPr lang="en-US" sz="2400"/>
              <a:t>: Comprendere il ruolo ecologico delle specie e indagare le attività metaboliche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Analisi dell’RNA 16s</a:t>
            </a:r>
            <a:endParaRPr b="1" sz="24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L’RNA 16s è formato da una regione variabile da specie a specie, e una regione conservata che muta con bassa frequenza, e che permette di identificare un batterio fino al livello di genere e specie.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i="1" lang="en-US" sz="2400"/>
              <a:t>Next generation sequencing</a:t>
            </a:r>
            <a:r>
              <a:rPr b="1" lang="en-US" sz="2400"/>
              <a:t> (NGS)</a:t>
            </a:r>
            <a:endParaRPr b="1" sz="24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Metodo di sequenziamento che permette di analizzare campioni misti e identificare tutti i batteri presenti.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/>
        </p:nvSpPr>
        <p:spPr>
          <a:xfrm>
            <a:off x="323850" y="596900"/>
            <a:ext cx="8569325" cy="521017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Capitolo 1</a:t>
            </a:r>
            <a:r>
              <a:rPr lang="en-US" sz="4000">
                <a:solidFill>
                  <a:srgbClr val="808080"/>
                </a:solidFill>
              </a:rPr>
              <a:t>2</a:t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1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0"/>
              <a:buFont typeface="Arial"/>
              <a:buNone/>
            </a:pPr>
            <a:r>
              <a:rPr lang="en-US" sz="8000">
                <a:solidFill>
                  <a:srgbClr val="808080"/>
                </a:solidFill>
              </a:rPr>
              <a:t>Biotecnologie nel settore agrario, zootecnico, sanitario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/>
          <p:nvPr/>
        </p:nvSpPr>
        <p:spPr>
          <a:xfrm>
            <a:off x="323850" y="381000"/>
            <a:ext cx="8820150" cy="8874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3200">
                <a:solidFill>
                  <a:srgbClr val="FF0000"/>
                </a:solidFill>
              </a:rPr>
              <a:t>Le aree di applicazione delle biotecnologie</a:t>
            </a:r>
            <a:endParaRPr/>
          </a:p>
        </p:txBody>
      </p:sp>
      <p:sp>
        <p:nvSpPr>
          <p:cNvPr id="72" name="Google Shape;72;p8"/>
          <p:cNvSpPr txBox="1"/>
          <p:nvPr/>
        </p:nvSpPr>
        <p:spPr>
          <a:xfrm>
            <a:off x="323850" y="1116000"/>
            <a:ext cx="8400900" cy="3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Produzione di proteine a scopo terapeutico</a:t>
            </a:r>
            <a:endParaRPr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Sviluppo di vaccini e nuovi metodi per la somministrazione</a:t>
            </a:r>
            <a:endParaRPr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Produzione di anticorpi monoclonali</a:t>
            </a:r>
            <a:endParaRPr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Diagnosi di malattie genetiche e infettive</a:t>
            </a:r>
            <a:endParaRPr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Modifiche genetiche di animali per la produzione di proteine ricombinanti o tessuti e organi</a:t>
            </a:r>
            <a:endParaRPr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Modifiche genetiche di piante per la resistenza a patogeni e cambiamenti climatici</a:t>
            </a:r>
            <a:endParaRPr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Identificazione delle “impronte genetiche” (</a:t>
            </a:r>
            <a:r>
              <a:rPr i="1" lang="en-US" sz="2100"/>
              <a:t>DNA fingerprinting)”</a:t>
            </a:r>
            <a:endParaRPr i="1"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Utilizzo di microrganismi per la bonifica di siti inquinati</a:t>
            </a:r>
            <a:endParaRPr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Identificazione di microrganismi</a:t>
            </a:r>
            <a:endParaRPr sz="2100"/>
          </a:p>
        </p:txBody>
      </p:sp>
      <p:pic>
        <p:nvPicPr>
          <p:cNvPr id="73" name="Google Shape;73;p8"/>
          <p:cNvPicPr preferRelativeResize="0"/>
          <p:nvPr/>
        </p:nvPicPr>
        <p:blipFill rotWithShape="1">
          <a:blip r:embed="rId3">
            <a:alphaModFix/>
          </a:blip>
          <a:srcRect b="57050" l="0" r="0" t="9619"/>
          <a:stretch/>
        </p:blipFill>
        <p:spPr>
          <a:xfrm>
            <a:off x="139875" y="5383175"/>
            <a:ext cx="2794600" cy="1056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" name="Google Shape;74;p8"/>
          <p:cNvPicPr preferRelativeResize="0"/>
          <p:nvPr/>
        </p:nvPicPr>
        <p:blipFill rotWithShape="1">
          <a:blip r:embed="rId3">
            <a:alphaModFix/>
          </a:blip>
          <a:srcRect b="0" l="0" r="0" t="70951"/>
          <a:stretch/>
        </p:blipFill>
        <p:spPr>
          <a:xfrm>
            <a:off x="6021725" y="5366613"/>
            <a:ext cx="2794600" cy="9205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" name="Google Shape;75;p8"/>
          <p:cNvPicPr preferRelativeResize="0"/>
          <p:nvPr/>
        </p:nvPicPr>
        <p:blipFill rotWithShape="1">
          <a:blip r:embed="rId3">
            <a:alphaModFix/>
          </a:blip>
          <a:srcRect b="29047" l="0" r="0" t="42948"/>
          <a:stretch/>
        </p:blipFill>
        <p:spPr>
          <a:xfrm>
            <a:off x="3080800" y="5383175"/>
            <a:ext cx="2794600" cy="887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6" name="Google Shape;76;p8"/>
          <p:cNvSpPr/>
          <p:nvPr/>
        </p:nvSpPr>
        <p:spPr>
          <a:xfrm rot="5400000">
            <a:off x="4321600" y="781700"/>
            <a:ext cx="390900" cy="8386200"/>
          </a:xfrm>
          <a:prstGeom prst="rightBrace">
            <a:avLst>
              <a:gd fmla="val 499674" name="adj1"/>
              <a:gd fmla="val 50032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 txBox="1"/>
          <p:nvPr/>
        </p:nvSpPr>
        <p:spPr>
          <a:xfrm>
            <a:off x="323850" y="381000"/>
            <a:ext cx="8820150" cy="8874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3200">
                <a:solidFill>
                  <a:srgbClr val="FF0000"/>
                </a:solidFill>
              </a:rPr>
              <a:t>Gli animali transgenici: gli scopi</a:t>
            </a:r>
            <a:endParaRPr/>
          </a:p>
        </p:txBody>
      </p:sp>
      <p:sp>
        <p:nvSpPr>
          <p:cNvPr id="87" name="Google Shape;87;p9"/>
          <p:cNvSpPr txBox="1"/>
          <p:nvPr/>
        </p:nvSpPr>
        <p:spPr>
          <a:xfrm>
            <a:off x="152400" y="1115998"/>
            <a:ext cx="8820300" cy="26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/>
              <a:t>COME INSERIRE IL GENE ESOGENO</a:t>
            </a:r>
            <a:endParaRPr b="1"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inserimento di retrovirus ai primi stadi di sviluppo embrionale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microiniezioni di DNA nella cellula uovo fecondata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spermatozoi di mammiferi come vettori di DNA esogeno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inserimento di un nucleo somatico GM in cellule uovo senza nucleo</a:t>
            </a:r>
            <a:endParaRPr sz="2400"/>
          </a:p>
        </p:txBody>
      </p:sp>
      <p:sp>
        <p:nvSpPr>
          <p:cNvPr id="88" name="Google Shape;88;p9"/>
          <p:cNvSpPr txBox="1"/>
          <p:nvPr/>
        </p:nvSpPr>
        <p:spPr>
          <a:xfrm>
            <a:off x="161850" y="3916098"/>
            <a:ext cx="8820300" cy="26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/>
              <a:t>SCOPI</a:t>
            </a:r>
            <a:endParaRPr b="1"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Produzione di proteine ricombinanti (</a:t>
            </a:r>
            <a:r>
              <a:rPr i="1" lang="en-US" sz="2400"/>
              <a:t>gene pharming)</a:t>
            </a:r>
            <a:endParaRPr i="1"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Modelli animali per lo studio di malattie genetiche (</a:t>
            </a:r>
            <a:r>
              <a:rPr i="1" lang="en-US" sz="2400"/>
              <a:t>gene targeting </a:t>
            </a:r>
            <a:r>
              <a:rPr lang="en-US" sz="2400"/>
              <a:t> e </a:t>
            </a:r>
            <a:r>
              <a:rPr i="1" lang="en-US" sz="2400"/>
              <a:t>topi knock-out</a:t>
            </a:r>
            <a:r>
              <a:rPr lang="en-US" sz="2400"/>
              <a:t>)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Produzione di tessuti e organi per xenotrapianti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3200">
                <a:solidFill>
                  <a:srgbClr val="FF0000"/>
                </a:solidFill>
              </a:rPr>
              <a:t>Gli animali transgenici: </a:t>
            </a:r>
            <a:r>
              <a:rPr i="1" lang="en-US" sz="3200">
                <a:solidFill>
                  <a:srgbClr val="FF0000"/>
                </a:solidFill>
              </a:rPr>
              <a:t>gene pharming</a:t>
            </a:r>
            <a:endParaRPr i="1"/>
          </a:p>
        </p:txBody>
      </p:sp>
      <p:pic>
        <p:nvPicPr>
          <p:cNvPr id="99" name="Google Shape;99;p10"/>
          <p:cNvPicPr preferRelativeResize="0"/>
          <p:nvPr/>
        </p:nvPicPr>
        <p:blipFill rotWithShape="1">
          <a:blip r:embed="rId3">
            <a:alphaModFix/>
          </a:blip>
          <a:srcRect b="31972" l="0" r="0" t="0"/>
          <a:stretch/>
        </p:blipFill>
        <p:spPr>
          <a:xfrm>
            <a:off x="68500" y="1264525"/>
            <a:ext cx="4427300" cy="48574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" name="Google Shape;100;p10"/>
          <p:cNvPicPr preferRelativeResize="0"/>
          <p:nvPr/>
        </p:nvPicPr>
        <p:blipFill rotWithShape="1">
          <a:blip r:embed="rId3">
            <a:alphaModFix/>
          </a:blip>
          <a:srcRect b="0" l="0" r="0" t="69865"/>
          <a:stretch/>
        </p:blipFill>
        <p:spPr>
          <a:xfrm>
            <a:off x="4640500" y="1264525"/>
            <a:ext cx="4427300" cy="21517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1"/>
          <p:cNvPicPr preferRelativeResize="0"/>
          <p:nvPr/>
        </p:nvPicPr>
        <p:blipFill rotWithShape="1">
          <a:blip r:embed="rId3">
            <a:alphaModFix/>
          </a:blip>
          <a:srcRect b="1283" l="0" r="0" t="0"/>
          <a:stretch/>
        </p:blipFill>
        <p:spPr>
          <a:xfrm>
            <a:off x="1346525" y="767775"/>
            <a:ext cx="6549324" cy="58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3200">
                <a:solidFill>
                  <a:srgbClr val="FF0000"/>
                </a:solidFill>
              </a:rPr>
              <a:t>Gli animali transgenici: </a:t>
            </a:r>
            <a:r>
              <a:rPr i="1" lang="en-US" sz="3200">
                <a:solidFill>
                  <a:srgbClr val="FF0000"/>
                </a:solidFill>
              </a:rPr>
              <a:t>gene targeting</a:t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3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Le piante transgeniche: obiettivi</a:t>
            </a:r>
            <a:endParaRPr/>
          </a:p>
        </p:txBody>
      </p:sp>
      <p:sp>
        <p:nvSpPr>
          <p:cNvPr id="122" name="Google Shape;122;p12"/>
          <p:cNvSpPr txBox="1"/>
          <p:nvPr/>
        </p:nvSpPr>
        <p:spPr>
          <a:xfrm>
            <a:off x="152400" y="1116012"/>
            <a:ext cx="8820000" cy="22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aumentare la resistenza a parassiti e patogeni (es.: </a:t>
            </a:r>
            <a:r>
              <a:rPr i="1" lang="en-US" sz="2400"/>
              <a:t>gene Bt</a:t>
            </a:r>
            <a:r>
              <a:rPr lang="en-US" sz="2400"/>
              <a:t>)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ottenere piante resistenti a erbicidi (es.: </a:t>
            </a:r>
            <a:r>
              <a:rPr i="1" lang="en-US" sz="2400"/>
              <a:t>Glifosato</a:t>
            </a:r>
            <a:r>
              <a:rPr lang="en-US" sz="2400"/>
              <a:t>)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migliorare le proprietà nutrizionali (es.: </a:t>
            </a:r>
            <a:r>
              <a:rPr i="1" lang="en-US" sz="2400"/>
              <a:t>Golden Rice</a:t>
            </a:r>
            <a:r>
              <a:rPr lang="en-US" sz="2400"/>
              <a:t>)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produrre molecole di interesse commerciale e farmacologico</a:t>
            </a:r>
            <a:endParaRPr sz="2400"/>
          </a:p>
        </p:txBody>
      </p:sp>
      <p:pic>
        <p:nvPicPr>
          <p:cNvPr id="123" name="Google Shape;123;p12"/>
          <p:cNvPicPr preferRelativeResize="0"/>
          <p:nvPr/>
        </p:nvPicPr>
        <p:blipFill rotWithShape="1">
          <a:blip r:embed="rId3">
            <a:alphaModFix/>
          </a:blip>
          <a:srcRect b="26280" l="0" r="0" t="0"/>
          <a:stretch/>
        </p:blipFill>
        <p:spPr>
          <a:xfrm>
            <a:off x="1725476" y="2923550"/>
            <a:ext cx="5673850" cy="362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3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Le piante transgeniche: obiettivi e problemi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161850" y="1088375"/>
            <a:ext cx="8820300" cy="21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/>
              <a:t>COME INSERIRE IL GENE ESOGENO</a:t>
            </a:r>
            <a:endParaRPr b="1"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plasmide Ti (</a:t>
            </a:r>
            <a:r>
              <a:rPr i="1" lang="en-US" sz="2400"/>
              <a:t>Agrobacterium tumefaciens</a:t>
            </a:r>
            <a:r>
              <a:rPr lang="en-US" sz="2400"/>
              <a:t>)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metodo biobalistico (per monocotiledoni, in cui </a:t>
            </a:r>
            <a:r>
              <a:rPr i="1" lang="en-US" sz="2400"/>
              <a:t>Agrobacterium</a:t>
            </a:r>
            <a:r>
              <a:rPr lang="en-US" sz="2400"/>
              <a:t> non è efficace)</a:t>
            </a:r>
            <a:endParaRPr sz="2400"/>
          </a:p>
        </p:txBody>
      </p:sp>
      <p:grpSp>
        <p:nvGrpSpPr>
          <p:cNvPr id="135" name="Google Shape;135;p13"/>
          <p:cNvGrpSpPr/>
          <p:nvPr/>
        </p:nvGrpSpPr>
        <p:grpSpPr>
          <a:xfrm>
            <a:off x="158825" y="3145775"/>
            <a:ext cx="8886200" cy="3155650"/>
            <a:chOff x="158825" y="1012175"/>
            <a:chExt cx="8886200" cy="3155650"/>
          </a:xfrm>
        </p:grpSpPr>
        <p:pic>
          <p:nvPicPr>
            <p:cNvPr id="136" name="Google Shape;136;p13"/>
            <p:cNvPicPr preferRelativeResize="0"/>
            <p:nvPr/>
          </p:nvPicPr>
          <p:blipFill rotWithShape="1">
            <a:blip r:embed="rId3">
              <a:alphaModFix/>
            </a:blip>
            <a:srcRect b="0" l="70786" r="15080" t="86319"/>
            <a:stretch/>
          </p:blipFill>
          <p:spPr>
            <a:xfrm>
              <a:off x="8095900" y="2137625"/>
              <a:ext cx="644325" cy="75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13"/>
            <p:cNvPicPr preferRelativeResize="0"/>
            <p:nvPr/>
          </p:nvPicPr>
          <p:blipFill rotWithShape="1">
            <a:blip r:embed="rId3">
              <a:alphaModFix/>
            </a:blip>
            <a:srcRect b="42621" l="0" r="43499" t="0"/>
            <a:stretch/>
          </p:blipFill>
          <p:spPr>
            <a:xfrm>
              <a:off x="158825" y="1012175"/>
              <a:ext cx="2575900" cy="3155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13"/>
            <p:cNvPicPr preferRelativeResize="0"/>
            <p:nvPr/>
          </p:nvPicPr>
          <p:blipFill rotWithShape="1">
            <a:blip r:embed="rId3">
              <a:alphaModFix/>
            </a:blip>
            <a:srcRect b="57491" l="55865" r="0" t="9884"/>
            <a:stretch/>
          </p:blipFill>
          <p:spPr>
            <a:xfrm>
              <a:off x="2734725" y="1540563"/>
              <a:ext cx="2012074" cy="1794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3"/>
            <p:cNvPicPr preferRelativeResize="0"/>
            <p:nvPr/>
          </p:nvPicPr>
          <p:blipFill rotWithShape="1">
            <a:blip r:embed="rId3">
              <a:alphaModFix/>
            </a:blip>
            <a:srcRect b="17506" l="55865" r="0" t="46715"/>
            <a:stretch/>
          </p:blipFill>
          <p:spPr>
            <a:xfrm>
              <a:off x="5204000" y="1364950"/>
              <a:ext cx="2012074" cy="196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3"/>
            <p:cNvPicPr preferRelativeResize="0"/>
            <p:nvPr/>
          </p:nvPicPr>
          <p:blipFill rotWithShape="1">
            <a:blip r:embed="rId3">
              <a:alphaModFix/>
            </a:blip>
            <a:srcRect b="69067" l="42366" r="43500" t="25934"/>
            <a:stretch/>
          </p:blipFill>
          <p:spPr>
            <a:xfrm>
              <a:off x="4673475" y="2452550"/>
              <a:ext cx="644325" cy="27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3"/>
            <p:cNvPicPr preferRelativeResize="0"/>
            <p:nvPr/>
          </p:nvPicPr>
          <p:blipFill rotWithShape="1">
            <a:blip r:embed="rId3">
              <a:alphaModFix/>
            </a:blip>
            <a:srcRect b="0" l="37630" r="27990" t="86319"/>
            <a:stretch/>
          </p:blipFill>
          <p:spPr>
            <a:xfrm>
              <a:off x="7477775" y="1364937"/>
              <a:ext cx="1567250" cy="75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3"/>
            <p:cNvPicPr preferRelativeResize="0"/>
            <p:nvPr/>
          </p:nvPicPr>
          <p:blipFill rotWithShape="1">
            <a:blip r:embed="rId3">
              <a:alphaModFix/>
            </a:blip>
            <a:srcRect b="69067" l="42366" r="43500" t="25934"/>
            <a:stretch/>
          </p:blipFill>
          <p:spPr>
            <a:xfrm>
              <a:off x="7264275" y="2452550"/>
              <a:ext cx="644325" cy="274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8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