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3884612" y="0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143000" y="685800"/>
            <a:ext cx="4570412" cy="34274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/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 txBox="1"/>
          <p:nvPr/>
        </p:nvSpPr>
        <p:spPr>
          <a:xfrm>
            <a:off x="3884612" y="0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32" name="Google Shape;32;p1:notes"/>
          <p:cNvSpPr txBox="1"/>
          <p:nvPr/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33" name="Google Shape;33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4" name="Google Shape;34;p1:notes"/>
          <p:cNvSpPr txBox="1"/>
          <p:nvPr/>
        </p:nvSpPr>
        <p:spPr>
          <a:xfrm>
            <a:off x="3886200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35" name="Google Shape;35;p1:notes"/>
          <p:cNvSpPr txBox="1"/>
          <p:nvPr/>
        </p:nvSpPr>
        <p:spPr>
          <a:xfrm>
            <a:off x="1141412" y="685800"/>
            <a:ext cx="4570412" cy="342741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:notes"/>
          <p:cNvSpPr txBox="1"/>
          <p:nvPr>
            <p:ph idx="1" type="body"/>
          </p:nvPr>
        </p:nvSpPr>
        <p:spPr>
          <a:xfrm>
            <a:off x="914400" y="4343400"/>
            <a:ext cx="5014912" cy="4110037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343597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:notes"/>
          <p:cNvSpPr/>
          <p:nvPr>
            <p:ph idx="2" type="sldImg"/>
          </p:nvPr>
        </p:nvSpPr>
        <p:spPr>
          <a:xfrm>
            <a:off x="1143000" y="685800"/>
            <a:ext cx="4570412" cy="34274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c3084b437_0_32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158" name="Google Shape;158;g6c3084b437_0_32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59" name="Google Shape;159;g6c3084b437_0_3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60" name="Google Shape;160;g6c3084b437_0_32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61" name="Google Shape;161;g6c3084b437_0_32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6c3084b437_0_32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6c3084b437_0_32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58f874039_0_20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172" name="Google Shape;172;g758f874039_0_20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73" name="Google Shape;173;g758f874039_0_2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74" name="Google Shape;174;g758f874039_0_20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75" name="Google Shape;175;g758f874039_0_20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758f874039_0_20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758f874039_0_20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5a86dbe8b_0_0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183" name="Google Shape;183;g75a86dbe8b_0_0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84" name="Google Shape;184;g75a86dbe8b_0_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85" name="Google Shape;185;g75a86dbe8b_0_0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86" name="Google Shape;186;g75a86dbe8b_0_0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75a86dbe8b_0_0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75a86dbe8b_0_0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c3084b437_0_50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194" name="Google Shape;194;g6c3084b437_0_50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95" name="Google Shape;195;g6c3084b437_0_5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96" name="Google Shape;196;g6c3084b437_0_50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97" name="Google Shape;197;g6c3084b437_0_50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6c3084b437_0_50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6c3084b437_0_50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c3084b437_0_84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206" name="Google Shape;206;g6c3084b437_0_84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07" name="Google Shape;207;g6c3084b437_0_8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08" name="Google Shape;208;g6c3084b437_0_84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09" name="Google Shape;209;g6c3084b437_0_84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6c3084b437_0_84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6c3084b437_0_84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c3084b437_0_94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219" name="Google Shape;219;g6c3084b437_0_94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20" name="Google Shape;220;g6c3084b437_0_9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21" name="Google Shape;221;g6c3084b437_0_94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22" name="Google Shape;222;g6c3084b437_0_94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6c3084b437_0_94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6c3084b437_0_94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c3084b437_0_104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232" name="Google Shape;232;g6c3084b437_0_104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33" name="Google Shape;233;g6c3084b437_0_10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34" name="Google Shape;234;g6c3084b437_0_104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35" name="Google Shape;235;g6c3084b437_0_104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6c3084b437_0_104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6c3084b437_0_104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6c3084b437_0_114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244" name="Google Shape;244;g6c3084b437_0_114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45" name="Google Shape;245;g6c3084b437_0_1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46" name="Google Shape;246;g6c3084b437_0_114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47" name="Google Shape;247;g6c3084b437_0_114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6c3084b437_0_114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6c3084b437_0_114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c3084b437_0_124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257" name="Google Shape;257;g6c3084b437_0_124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58" name="Google Shape;258;g6c3084b437_0_12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59" name="Google Shape;259;g6c3084b437_0_124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60" name="Google Shape;260;g6c3084b437_0_124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6c3084b437_0_124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6c3084b437_0_124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5a86dbe8b_0_9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269" name="Google Shape;269;g75a86dbe8b_0_9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70" name="Google Shape;270;g75a86dbe8b_0_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71" name="Google Shape;271;g75a86dbe8b_0_9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72" name="Google Shape;272;g75a86dbe8b_0_9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g75a86dbe8b_0_9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g75a86dbe8b_0_9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/>
          <p:nvPr/>
        </p:nvSpPr>
        <p:spPr>
          <a:xfrm>
            <a:off x="3884612" y="0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43" name="Google Shape;43;p2:notes"/>
          <p:cNvSpPr txBox="1"/>
          <p:nvPr/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44" name="Google Shape;44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5" name="Google Shape;45;p2:notes"/>
          <p:cNvSpPr txBox="1"/>
          <p:nvPr/>
        </p:nvSpPr>
        <p:spPr>
          <a:xfrm>
            <a:off x="3886200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46" name="Google Shape;46;p2:notes"/>
          <p:cNvSpPr txBox="1"/>
          <p:nvPr/>
        </p:nvSpPr>
        <p:spPr>
          <a:xfrm>
            <a:off x="1143000" y="685800"/>
            <a:ext cx="4573587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:notes"/>
          <p:cNvSpPr txBox="1"/>
          <p:nvPr>
            <p:ph idx="1" type="body"/>
          </p:nvPr>
        </p:nvSpPr>
        <p:spPr>
          <a:xfrm>
            <a:off x="914400" y="4343400"/>
            <a:ext cx="5014912" cy="410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2:notes"/>
          <p:cNvSpPr/>
          <p:nvPr>
            <p:ph idx="2" type="sldImg"/>
          </p:nvPr>
        </p:nvSpPr>
        <p:spPr>
          <a:xfrm>
            <a:off x="1143000" y="685800"/>
            <a:ext cx="4570412" cy="34274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c3084b437_0_146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282" name="Google Shape;282;g6c3084b437_0_146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83" name="Google Shape;283;g6c3084b437_0_14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84" name="Google Shape;284;g6c3084b437_0_146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85" name="Google Shape;285;g6c3084b437_0_146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6c3084b437_0_146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g6c3084b437_0_146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/>
          <p:nvPr/>
        </p:nvSpPr>
        <p:spPr>
          <a:xfrm>
            <a:off x="3884612" y="0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54" name="Google Shape;54;p3:notes"/>
          <p:cNvSpPr txBox="1"/>
          <p:nvPr/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55" name="Google Shape;55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56" name="Google Shape;56;p3:notes"/>
          <p:cNvSpPr txBox="1"/>
          <p:nvPr/>
        </p:nvSpPr>
        <p:spPr>
          <a:xfrm>
            <a:off x="3886200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57" name="Google Shape;57;p3:notes"/>
          <p:cNvSpPr txBox="1"/>
          <p:nvPr/>
        </p:nvSpPr>
        <p:spPr>
          <a:xfrm>
            <a:off x="1143000" y="685800"/>
            <a:ext cx="4573587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914400" y="4343400"/>
            <a:ext cx="5014912" cy="410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/>
          <p:nvPr>
            <p:ph idx="2" type="sldImg"/>
          </p:nvPr>
        </p:nvSpPr>
        <p:spPr>
          <a:xfrm>
            <a:off x="1143000" y="685800"/>
            <a:ext cx="4570412" cy="34274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 txBox="1"/>
          <p:nvPr/>
        </p:nvSpPr>
        <p:spPr>
          <a:xfrm>
            <a:off x="3884612" y="0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64" name="Google Shape;64;p4:notes"/>
          <p:cNvSpPr txBox="1"/>
          <p:nvPr/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65" name="Google Shape;65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66" name="Google Shape;66;p4:notes"/>
          <p:cNvSpPr txBox="1"/>
          <p:nvPr/>
        </p:nvSpPr>
        <p:spPr>
          <a:xfrm>
            <a:off x="3886200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67" name="Google Shape;67;p4:notes"/>
          <p:cNvSpPr txBox="1"/>
          <p:nvPr/>
        </p:nvSpPr>
        <p:spPr>
          <a:xfrm>
            <a:off x="1143000" y="685800"/>
            <a:ext cx="4573587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914400" y="4343400"/>
            <a:ext cx="5014912" cy="410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1143000" y="685800"/>
            <a:ext cx="4570412" cy="34274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c0f463f0f_0_0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86" name="Google Shape;86;g6c0f463f0f_0_0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87" name="Google Shape;87;g6c0f463f0f_0_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88" name="Google Shape;88;g6c0f463f0f_0_0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89" name="Google Shape;89;g6c0f463f0f_0_0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6c0f463f0f_0_0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6c0f463f0f_0_0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 txBox="1"/>
          <p:nvPr/>
        </p:nvSpPr>
        <p:spPr>
          <a:xfrm>
            <a:off x="3884612" y="0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98" name="Google Shape;98;p8:notes"/>
          <p:cNvSpPr txBox="1"/>
          <p:nvPr/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99" name="Google Shape;99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0" name="Google Shape;100;p8:notes"/>
          <p:cNvSpPr txBox="1"/>
          <p:nvPr/>
        </p:nvSpPr>
        <p:spPr>
          <a:xfrm>
            <a:off x="3886200" y="8685212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1" name="Google Shape;101;p8:notes"/>
          <p:cNvSpPr txBox="1"/>
          <p:nvPr/>
        </p:nvSpPr>
        <p:spPr>
          <a:xfrm>
            <a:off x="1143000" y="685800"/>
            <a:ext cx="4573587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8:notes"/>
          <p:cNvSpPr txBox="1"/>
          <p:nvPr>
            <p:ph idx="1" type="body"/>
          </p:nvPr>
        </p:nvSpPr>
        <p:spPr>
          <a:xfrm>
            <a:off x="914400" y="4343400"/>
            <a:ext cx="5014912" cy="410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8:notes"/>
          <p:cNvSpPr/>
          <p:nvPr>
            <p:ph idx="2" type="sldImg"/>
          </p:nvPr>
        </p:nvSpPr>
        <p:spPr>
          <a:xfrm>
            <a:off x="1143000" y="685800"/>
            <a:ext cx="4570412" cy="34274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8f874039_0_0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109" name="Google Shape;109;g758f874039_0_0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10" name="Google Shape;110;g758f874039_0_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11" name="Google Shape;111;g758f874039_0_0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12" name="Google Shape;112;g758f874039_0_0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758f874039_0_0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758f874039_0_0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8f874039_0_10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132" name="Google Shape;132;g758f874039_0_10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33" name="Google Shape;133;g758f874039_0_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34" name="Google Shape;134;g758f874039_0_10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35" name="Google Shape;135;g758f874039_0_10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758f874039_0_10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758f874039_0_10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c3084b437_0_18:notes"/>
          <p:cNvSpPr txBox="1"/>
          <p:nvPr/>
        </p:nvSpPr>
        <p:spPr>
          <a:xfrm>
            <a:off x="3884612" y="0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  <a:endParaRPr/>
          </a:p>
        </p:txBody>
      </p:sp>
      <p:sp>
        <p:nvSpPr>
          <p:cNvPr id="143" name="Google Shape;143;g6c3084b437_0_18:notes"/>
          <p:cNvSpPr txBox="1"/>
          <p:nvPr/>
        </p:nvSpPr>
        <p:spPr>
          <a:xfrm>
            <a:off x="3884612" y="8685212"/>
            <a:ext cx="2970300" cy="4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44" name="Google Shape;144;g6c3084b437_0_1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45" name="Google Shape;145;g6c3084b437_0_18:notes"/>
          <p:cNvSpPr txBox="1"/>
          <p:nvPr/>
        </p:nvSpPr>
        <p:spPr>
          <a:xfrm>
            <a:off x="3886200" y="8685212"/>
            <a:ext cx="2964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spcFirstLastPara="1" rIns="78825" wrap="square" tIns="41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None/>
            </a:pPr>
            <a:fld id="{00000000-1234-1234-1234-123412341234}" type="slidenum">
              <a:rPr b="0" i="0" lang="en-US" sz="11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46" name="Google Shape;146;g6c3084b437_0_18:notes"/>
          <p:cNvSpPr txBox="1"/>
          <p:nvPr/>
        </p:nvSpPr>
        <p:spPr>
          <a:xfrm>
            <a:off x="1143000" y="685800"/>
            <a:ext cx="45735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6c3084b437_0_18:notes"/>
          <p:cNvSpPr txBox="1"/>
          <p:nvPr>
            <p:ph idx="1" type="body"/>
          </p:nvPr>
        </p:nvSpPr>
        <p:spPr>
          <a:xfrm>
            <a:off x="914400" y="4343400"/>
            <a:ext cx="50148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6c3084b437_0_18:notes"/>
          <p:cNvSpPr/>
          <p:nvPr>
            <p:ph idx="2" type="sldImg"/>
          </p:nvPr>
        </p:nvSpPr>
        <p:spPr>
          <a:xfrm>
            <a:off x="1143000" y="685800"/>
            <a:ext cx="4570500" cy="342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titolo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uoto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3175"/>
            <a:ext cx="2132012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200" y="6353175"/>
            <a:ext cx="2132012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/>
        </p:nvSpPr>
        <p:spPr>
          <a:xfrm>
            <a:off x="3124200" y="6354762"/>
            <a:ext cx="28956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3124200" y="6354762"/>
            <a:ext cx="28956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/>
          <p:nvPr/>
        </p:nvSpPr>
        <p:spPr>
          <a:xfrm>
            <a:off x="0" y="6621462"/>
            <a:ext cx="9144000" cy="236537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descr="LOGO" id="20" name="Google Shape;20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21600" y="6623050"/>
            <a:ext cx="1435100" cy="24606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/>
          <p:nvPr/>
        </p:nvSpPr>
        <p:spPr>
          <a:xfrm>
            <a:off x="3598862" y="6626225"/>
            <a:ext cx="2039937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2" name="Google Shape;22;p3"/>
          <p:cNvSpPr txBox="1"/>
          <p:nvPr/>
        </p:nvSpPr>
        <p:spPr>
          <a:xfrm>
            <a:off x="42862" y="6621462"/>
            <a:ext cx="4611687" cy="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Fabio Fanti, </a:t>
            </a:r>
            <a:r>
              <a:rPr b="0" i="1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Biologia, Microbiologia e tecniche di controllo sanitario</a:t>
            </a:r>
            <a:r>
              <a:rPr b="0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© Zanichelli editore 2019</a:t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457200" y="6353175"/>
            <a:ext cx="2132012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3175"/>
            <a:ext cx="2132012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b="0" i="0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/>
        </p:nvSpPr>
        <p:spPr>
          <a:xfrm>
            <a:off x="6556375" y="6246812"/>
            <a:ext cx="2122487" cy="465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0162" y="2546350"/>
            <a:ext cx="6553200" cy="131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4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Biocatalizzatori cellulari: i microrganismi</a:t>
            </a:r>
            <a:endParaRPr/>
          </a:p>
        </p:txBody>
      </p:sp>
      <p:grpSp>
        <p:nvGrpSpPr>
          <p:cNvPr id="166" name="Google Shape;166;p14"/>
          <p:cNvGrpSpPr/>
          <p:nvPr/>
        </p:nvGrpSpPr>
        <p:grpSpPr>
          <a:xfrm>
            <a:off x="76200" y="1192200"/>
            <a:ext cx="8970326" cy="2505000"/>
            <a:chOff x="76200" y="1039800"/>
            <a:chExt cx="8970326" cy="2505000"/>
          </a:xfrm>
        </p:grpSpPr>
        <p:pic>
          <p:nvPicPr>
            <p:cNvPr id="167" name="Google Shape;167;p14"/>
            <p:cNvPicPr preferRelativeResize="0"/>
            <p:nvPr/>
          </p:nvPicPr>
          <p:blipFill rotWithShape="1">
            <a:blip r:embed="rId3">
              <a:alphaModFix/>
            </a:blip>
            <a:srcRect b="93765" l="0" r="0" t="0"/>
            <a:stretch/>
          </p:blipFill>
          <p:spPr>
            <a:xfrm>
              <a:off x="76200" y="1039800"/>
              <a:ext cx="8970326" cy="317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Google Shape;168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6200" y="1268411"/>
              <a:ext cx="8970325" cy="227638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9" name="Google Shape;169;p14"/>
          <p:cNvSpPr txBox="1"/>
          <p:nvPr/>
        </p:nvSpPr>
        <p:spPr>
          <a:xfrm>
            <a:off x="152400" y="3915450"/>
            <a:ext cx="8820300" cy="26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MGM</a:t>
            </a:r>
            <a:r>
              <a:rPr lang="en-US" sz="2400"/>
              <a:t> (microrganismi geneticamente modificati): impiego regolato da legislazioni specifiche nei vari Paesi</a:t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GRAS</a:t>
            </a:r>
            <a:r>
              <a:rPr lang="en-US" sz="2400"/>
              <a:t> (</a:t>
            </a:r>
            <a:r>
              <a:rPr i="1" lang="en-US" sz="2400"/>
              <a:t>generally recognized as safe</a:t>
            </a:r>
            <a:r>
              <a:rPr lang="en-US" sz="2400"/>
              <a:t>): classificazione FDA di microrganismi non modificati impiegati nelle produzioni alimentari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5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Utilizzo nelle biotecnologie delle cellule di mammifero</a:t>
            </a:r>
            <a:endParaRPr i="1"/>
          </a:p>
        </p:txBody>
      </p:sp>
      <p:sp>
        <p:nvSpPr>
          <p:cNvPr id="180" name="Google Shape;180;p15"/>
          <p:cNvSpPr txBox="1"/>
          <p:nvPr/>
        </p:nvSpPr>
        <p:spPr>
          <a:xfrm>
            <a:off x="152400" y="1420797"/>
            <a:ext cx="8820000" cy="50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/>
              <a:t>Le cellule di mammifero sono usate per la produzione di anticorpi, anticorpi monoclonali, vaccini, interferoni.</a:t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Differenze con cellule di lieviti e muffe</a:t>
            </a:r>
            <a:endParaRPr b="1"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assenza di parete cellulare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tempi di generazione più lunghi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richieste nutritive e colturali precise e complesse: </a:t>
            </a:r>
            <a:endParaRPr sz="2400"/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miscele di aminoacidi purificati, basi azotate, sali minerali, vitamine, glucosio, siero bovinofetale;</a:t>
            </a:r>
            <a:endParaRPr sz="2400"/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temperatura = 37 ∓1°C; </a:t>
            </a:r>
            <a:endParaRPr sz="2400"/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pH = 7,3</a:t>
            </a:r>
            <a:r>
              <a:rPr lang="en-US" sz="2400">
                <a:solidFill>
                  <a:schemeClr val="dk1"/>
                </a:solidFill>
              </a:rPr>
              <a:t>∓0,005;</a:t>
            </a:r>
            <a:r>
              <a:rPr lang="en-US" sz="2400"/>
              <a:t> </a:t>
            </a:r>
            <a:endParaRPr sz="2400"/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sostanze antimicrobiche</a:t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prodotti della microbiologia industriale</a:t>
            </a:r>
            <a:endParaRPr i="1"/>
          </a:p>
        </p:txBody>
      </p:sp>
      <p:sp>
        <p:nvSpPr>
          <p:cNvPr id="191" name="Google Shape;191;p16"/>
          <p:cNvSpPr txBox="1"/>
          <p:nvPr/>
        </p:nvSpPr>
        <p:spPr>
          <a:xfrm>
            <a:off x="323850" y="1192200"/>
            <a:ext cx="6626700" cy="53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US" sz="2400"/>
              <a:t>Metaboliti primari</a:t>
            </a:r>
            <a:endParaRPr b="1" sz="24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US" sz="2400"/>
              <a:t>Metaboliti secondari</a:t>
            </a:r>
            <a:endParaRPr b="1" sz="24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US" sz="2400"/>
              <a:t>Biomasse microbiche</a:t>
            </a:r>
            <a:endParaRPr b="1" sz="24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US" sz="2400"/>
              <a:t>Enzimi</a:t>
            </a:r>
            <a:endParaRPr b="1" sz="24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US" sz="2400"/>
              <a:t>Prodotti complessi</a:t>
            </a:r>
            <a:endParaRPr b="1" sz="24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US" sz="2400"/>
              <a:t>Prodotti da bioconversioni</a:t>
            </a:r>
            <a:endParaRPr b="1"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/>
          <p:nvPr/>
        </p:nvSpPr>
        <p:spPr>
          <a:xfrm>
            <a:off x="323850" y="1192200"/>
            <a:ext cx="42483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-US" sz="2400"/>
              <a:t>Metaboliti primari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202" name="Google Shape;202;p17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prodotti della microbiologia industriale</a:t>
            </a:r>
            <a:endParaRPr i="1"/>
          </a:p>
        </p:txBody>
      </p:sp>
      <p:sp>
        <p:nvSpPr>
          <p:cNvPr id="203" name="Google Shape;203;p17"/>
          <p:cNvSpPr txBox="1"/>
          <p:nvPr/>
        </p:nvSpPr>
        <p:spPr>
          <a:xfrm>
            <a:off x="323850" y="1758600"/>
            <a:ext cx="8034600" cy="47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E</a:t>
            </a:r>
            <a:r>
              <a:rPr lang="en-US" sz="2400"/>
              <a:t>ssenziali per la vita delle cellule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La produzione si verifica nella maggior parte dei casi durante la prima fase di crescita esponenziale dei microrganismi (</a:t>
            </a:r>
            <a:r>
              <a:rPr i="1" lang="en-US" sz="2400"/>
              <a:t>trofofase</a:t>
            </a:r>
            <a:r>
              <a:rPr lang="en-US" sz="2400"/>
              <a:t>), in alcuni casi durante la fase stazionaria (</a:t>
            </a:r>
            <a:r>
              <a:rPr i="1" lang="en-US" sz="2400"/>
              <a:t>idiofase</a:t>
            </a:r>
            <a:r>
              <a:rPr lang="en-US" sz="2400"/>
              <a:t>)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Prodotti:</a:t>
            </a:r>
            <a:endParaRPr sz="24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Finali del metabolismo anaerobico (</a:t>
            </a:r>
            <a:r>
              <a:rPr lang="en-US" sz="2000">
                <a:solidFill>
                  <a:schemeClr val="dk1"/>
                </a:solidFill>
              </a:rPr>
              <a:t>etanolo, mannitolo, </a:t>
            </a:r>
            <a:r>
              <a:rPr lang="en-US" sz="2000"/>
              <a:t>acidi lattico, butirrico, propionico, acetico)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Intermedi del metabolismo aerobico (acidi citrico, fumarico, glutammico, glicerolo)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Molecole-base per la sintesi di macromolecole complesse (vitamine, aminoacidi, nucleotidi, proteine, lipidi, carboidrati)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prodotti della microbiologia industriale</a:t>
            </a:r>
            <a:endParaRPr i="1"/>
          </a:p>
        </p:txBody>
      </p:sp>
      <p:sp>
        <p:nvSpPr>
          <p:cNvPr id="214" name="Google Shape;214;p18"/>
          <p:cNvSpPr txBox="1"/>
          <p:nvPr/>
        </p:nvSpPr>
        <p:spPr>
          <a:xfrm>
            <a:off x="323850" y="1192200"/>
            <a:ext cx="6626700" cy="53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2"/>
            </a:pPr>
            <a:r>
              <a:rPr b="1" lang="en-US" sz="2400"/>
              <a:t>Metaboliti secondari</a:t>
            </a:r>
            <a:endParaRPr b="1" sz="2400"/>
          </a:p>
        </p:txBody>
      </p:sp>
      <p:sp>
        <p:nvSpPr>
          <p:cNvPr id="215" name="Google Shape;215;p18"/>
          <p:cNvSpPr txBox="1"/>
          <p:nvPr/>
        </p:nvSpPr>
        <p:spPr>
          <a:xfrm>
            <a:off x="323850" y="1757900"/>
            <a:ext cx="8615100" cy="47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NON </a:t>
            </a:r>
            <a:r>
              <a:rPr lang="en-US" sz="2400"/>
              <a:t>Essenziali per la vita delle cellule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La produzione si verifica durante l’</a:t>
            </a:r>
            <a:r>
              <a:rPr i="1" lang="en-US" sz="2400"/>
              <a:t>idiofase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Funzioni: </a:t>
            </a:r>
            <a:r>
              <a:rPr lang="en-US" sz="2400"/>
              <a:t>protezione da agenti fisici, comunicazione tra cellule, antagonismo</a:t>
            </a:r>
            <a:endParaRPr sz="2400"/>
          </a:p>
        </p:txBody>
      </p:sp>
      <p:pic>
        <p:nvPicPr>
          <p:cNvPr id="216" name="Google Shape;216;p18"/>
          <p:cNvPicPr preferRelativeResize="0"/>
          <p:nvPr/>
        </p:nvPicPr>
        <p:blipFill rotWithShape="1">
          <a:blip r:embed="rId3">
            <a:alphaModFix/>
          </a:blip>
          <a:srcRect b="0" l="16532" r="15849" t="3316"/>
          <a:stretch/>
        </p:blipFill>
        <p:spPr>
          <a:xfrm>
            <a:off x="323850" y="3669725"/>
            <a:ext cx="8614949" cy="2605375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prodotti della microbiologia industriale</a:t>
            </a:r>
            <a:endParaRPr i="1"/>
          </a:p>
        </p:txBody>
      </p:sp>
      <p:sp>
        <p:nvSpPr>
          <p:cNvPr id="227" name="Google Shape;227;p19"/>
          <p:cNvSpPr txBox="1"/>
          <p:nvPr/>
        </p:nvSpPr>
        <p:spPr>
          <a:xfrm>
            <a:off x="323850" y="1192200"/>
            <a:ext cx="6626700" cy="53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3"/>
            </a:pPr>
            <a:r>
              <a:rPr b="1" lang="en-US" sz="2400"/>
              <a:t>Biomasse</a:t>
            </a:r>
            <a:r>
              <a:rPr b="1" lang="en-US" sz="2400"/>
              <a:t> microbiche</a:t>
            </a:r>
            <a:endParaRPr b="1"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</p:txBody>
      </p:sp>
      <p:pic>
        <p:nvPicPr>
          <p:cNvPr id="228" name="Google Shape;228;p19"/>
          <p:cNvPicPr preferRelativeResize="0"/>
          <p:nvPr/>
        </p:nvPicPr>
        <p:blipFill rotWithShape="1">
          <a:blip r:embed="rId3">
            <a:alphaModFix/>
          </a:blip>
          <a:srcRect b="0" l="16408" r="0" t="0"/>
          <a:stretch/>
        </p:blipFill>
        <p:spPr>
          <a:xfrm>
            <a:off x="832350" y="2310400"/>
            <a:ext cx="7643899" cy="42695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29" name="Google Shape;229;p19"/>
          <p:cNvSpPr txBox="1"/>
          <p:nvPr/>
        </p:nvSpPr>
        <p:spPr>
          <a:xfrm>
            <a:off x="323850" y="1757900"/>
            <a:ext cx="8614800" cy="47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il prodotto si identifica con il produttore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prodotti della microbiologia industriale</a:t>
            </a:r>
            <a:endParaRPr i="1"/>
          </a:p>
        </p:txBody>
      </p:sp>
      <p:sp>
        <p:nvSpPr>
          <p:cNvPr id="240" name="Google Shape;240;p20"/>
          <p:cNvSpPr txBox="1"/>
          <p:nvPr/>
        </p:nvSpPr>
        <p:spPr>
          <a:xfrm>
            <a:off x="323850" y="1192200"/>
            <a:ext cx="6626700" cy="53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4"/>
            </a:pPr>
            <a:r>
              <a:rPr b="1" lang="en-US" sz="2400"/>
              <a:t>Enzimi</a:t>
            </a:r>
            <a:endParaRPr b="1" sz="2400"/>
          </a:p>
        </p:txBody>
      </p:sp>
      <p:sp>
        <p:nvSpPr>
          <p:cNvPr id="241" name="Google Shape;241;p20"/>
          <p:cNvSpPr txBox="1"/>
          <p:nvPr/>
        </p:nvSpPr>
        <p:spPr>
          <a:xfrm>
            <a:off x="323850" y="1757900"/>
            <a:ext cx="8614800" cy="47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normalmente repressi e/o inducibili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intracellulari, extracellulari o di superficie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grazie alle biotecnologie è possibile trasferire geni per la sintesi di enzimi da un organismo all’altro.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prodotti della microbiologia industriale</a:t>
            </a:r>
            <a:endParaRPr i="1"/>
          </a:p>
        </p:txBody>
      </p:sp>
      <p:sp>
        <p:nvSpPr>
          <p:cNvPr id="252" name="Google Shape;252;p21"/>
          <p:cNvSpPr txBox="1"/>
          <p:nvPr/>
        </p:nvSpPr>
        <p:spPr>
          <a:xfrm>
            <a:off x="323850" y="1192200"/>
            <a:ext cx="6626700" cy="53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5"/>
            </a:pPr>
            <a:r>
              <a:rPr b="1" lang="en-US" sz="2400"/>
              <a:t>Prodotti complessi</a:t>
            </a:r>
            <a:endParaRPr b="1" sz="2400"/>
          </a:p>
        </p:txBody>
      </p:sp>
      <p:pic>
        <p:nvPicPr>
          <p:cNvPr id="253" name="Google Shape;253;p21"/>
          <p:cNvPicPr preferRelativeResize="0"/>
          <p:nvPr/>
        </p:nvPicPr>
        <p:blipFill rotWithShape="1">
          <a:blip r:embed="rId3">
            <a:alphaModFix/>
          </a:blip>
          <a:srcRect b="2124" l="16353" r="13367" t="2191"/>
          <a:stretch/>
        </p:blipFill>
        <p:spPr>
          <a:xfrm>
            <a:off x="451325" y="2534450"/>
            <a:ext cx="7915749" cy="343585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54" name="Google Shape;254;p21"/>
          <p:cNvSpPr txBox="1"/>
          <p:nvPr/>
        </p:nvSpPr>
        <p:spPr>
          <a:xfrm>
            <a:off x="323850" y="1757900"/>
            <a:ext cx="8614800" cy="6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tutta la massa di substrato si trasforma in prodotto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2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6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prodotti della microbiologia industriale</a:t>
            </a:r>
            <a:endParaRPr i="1"/>
          </a:p>
        </p:txBody>
      </p:sp>
      <p:sp>
        <p:nvSpPr>
          <p:cNvPr id="265" name="Google Shape;265;p22"/>
          <p:cNvSpPr txBox="1"/>
          <p:nvPr/>
        </p:nvSpPr>
        <p:spPr>
          <a:xfrm>
            <a:off x="323850" y="1192200"/>
            <a:ext cx="6626700" cy="53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6"/>
            </a:pPr>
            <a:r>
              <a:rPr b="1" lang="en-US" sz="2400"/>
              <a:t>Prodotti da bioconversioni</a:t>
            </a:r>
            <a:endParaRPr b="1"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</p:txBody>
      </p:sp>
      <p:sp>
        <p:nvSpPr>
          <p:cNvPr id="266" name="Google Shape;266;p22"/>
          <p:cNvSpPr txBox="1"/>
          <p:nvPr/>
        </p:nvSpPr>
        <p:spPr>
          <a:xfrm>
            <a:off x="323850" y="1757900"/>
            <a:ext cx="8614800" cy="47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Modalità di utilizzo di microrganismi, impiegati come intermedi in processi di sintesi chimica.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Reazioni: ossidazioni, riduzioni, isomerizzazioni.</a:t>
            </a:r>
            <a:endParaRPr sz="24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Esempi: </a:t>
            </a:r>
            <a:endParaRPr sz="2400"/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bioconversione di steroidi, </a:t>
            </a:r>
            <a:endParaRPr sz="2400"/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produzione di vitamina C.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3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7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Rese e isolamento dei prodotti</a:t>
            </a:r>
            <a:endParaRPr i="1"/>
          </a:p>
        </p:txBody>
      </p:sp>
      <p:sp>
        <p:nvSpPr>
          <p:cNvPr id="277" name="Google Shape;277;p23"/>
          <p:cNvSpPr txBox="1"/>
          <p:nvPr/>
        </p:nvSpPr>
        <p:spPr>
          <a:xfrm>
            <a:off x="152400" y="1116000"/>
            <a:ext cx="8820000" cy="23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/>
              <a:t>Coefficiente di resa o resa di conversione (Y)</a:t>
            </a:r>
            <a:endParaRPr b="1"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V</a:t>
            </a:r>
            <a:r>
              <a:rPr lang="en-US" sz="2400">
                <a:solidFill>
                  <a:schemeClr val="dk1"/>
                </a:solidFill>
              </a:rPr>
              <a:t>alori medi: 0,5  (Per acidi organici: 0,7 - 0,9)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78" name="Google Shape;27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4000" y="1665775"/>
            <a:ext cx="4195997" cy="97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23"/>
          <p:cNvSpPr txBox="1"/>
          <p:nvPr/>
        </p:nvSpPr>
        <p:spPr>
          <a:xfrm>
            <a:off x="152400" y="3429000"/>
            <a:ext cx="8820000" cy="31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Resa di fermentazione (g/L)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Grammi di prodotto in meso secco per L di brodocoltura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Valori medi: 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150-200 per acidi organici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100-200 per vitamina B12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20-60 per produzione di biomasse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en-US" sz="2400">
                <a:solidFill>
                  <a:schemeClr val="dk1"/>
                </a:solidFill>
              </a:rPr>
              <a:t>50 per penicillina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/>
        </p:nvSpPr>
        <p:spPr>
          <a:xfrm>
            <a:off x="323850" y="1466850"/>
            <a:ext cx="8820150" cy="2058987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0"/>
              <a:buFont typeface="Arial"/>
              <a:buNone/>
            </a:pPr>
            <a:r>
              <a:rPr b="0" i="0" lang="en-US" sz="8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Biologia, microbiologia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0"/>
              <a:buFont typeface="Arial"/>
              <a:buNone/>
            </a:pPr>
            <a:r>
              <a:rPr b="0" i="0" lang="en-US" sz="8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 tecniche di controllo sanitario</a:t>
            </a:r>
            <a:endParaRPr/>
          </a:p>
        </p:txBody>
      </p:sp>
      <p:sp>
        <p:nvSpPr>
          <p:cNvPr id="51" name="Google Shape;51;p6"/>
          <p:cNvSpPr txBox="1"/>
          <p:nvPr/>
        </p:nvSpPr>
        <p:spPr>
          <a:xfrm>
            <a:off x="323850" y="908050"/>
            <a:ext cx="8135937" cy="723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Fabio Fanti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7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Rese e isolamento dei prodotti</a:t>
            </a:r>
            <a:endParaRPr i="1"/>
          </a:p>
        </p:txBody>
      </p:sp>
      <p:sp>
        <p:nvSpPr>
          <p:cNvPr id="290" name="Google Shape;290;p24"/>
          <p:cNvSpPr txBox="1"/>
          <p:nvPr/>
        </p:nvSpPr>
        <p:spPr>
          <a:xfrm>
            <a:off x="162000" y="1132725"/>
            <a:ext cx="8820000" cy="53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Resa di estrazione e purificazione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Quantità di prodotto finito in rapporto a quella presente alla fine del ciclo fermentativo precedente la purificazione.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Procedure di estrazione e purificazione usate: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Filtrazione o centrifugazione della brodocoltura (per separare le cellule (filtrato colturale) dal terreno residuo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Recupero del prodotto: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-US" sz="2400">
                <a:solidFill>
                  <a:schemeClr val="dk1"/>
                </a:solidFill>
              </a:rPr>
              <a:t>separazione delle biomasse per filtrazione e lavaggio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-US" sz="2400">
                <a:solidFill>
                  <a:schemeClr val="dk1"/>
                </a:solidFill>
              </a:rPr>
              <a:t>separazione dei metaboliti per filtrazione, estrazione e purificazione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eriod"/>
            </a:pPr>
            <a:r>
              <a:rPr lang="en-US" sz="2400">
                <a:solidFill>
                  <a:schemeClr val="dk1"/>
                </a:solidFill>
              </a:rPr>
              <a:t>recupero dalla frazione proteica per enzimi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/>
          <p:nvPr/>
        </p:nvSpPr>
        <p:spPr>
          <a:xfrm>
            <a:off x="323850" y="596900"/>
            <a:ext cx="8569325" cy="521017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Capitolo 1</a:t>
            </a:r>
            <a:r>
              <a:rPr lang="en-US" sz="4000">
                <a:solidFill>
                  <a:srgbClr val="808080"/>
                </a:solidFill>
              </a:rPr>
              <a:t>3</a:t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800" u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8000"/>
              <a:buFont typeface="Arial"/>
              <a:buNone/>
            </a:pPr>
            <a:r>
              <a:rPr lang="en-US" sz="8000">
                <a:solidFill>
                  <a:srgbClr val="808080"/>
                </a:solidFill>
              </a:rPr>
              <a:t>Biotecnologie microbiche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/>
          <p:nvPr/>
        </p:nvSpPr>
        <p:spPr>
          <a:xfrm>
            <a:off x="323850" y="381000"/>
            <a:ext cx="8820150" cy="88741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3200">
                <a:solidFill>
                  <a:srgbClr val="FF0000"/>
                </a:solidFill>
              </a:rPr>
              <a:t>Profilo storico e sviluppo delle biotecnologie</a:t>
            </a:r>
            <a:endParaRPr/>
          </a:p>
        </p:txBody>
      </p:sp>
      <p:grpSp>
        <p:nvGrpSpPr>
          <p:cNvPr id="72" name="Google Shape;72;p8"/>
          <p:cNvGrpSpPr/>
          <p:nvPr/>
        </p:nvGrpSpPr>
        <p:grpSpPr>
          <a:xfrm>
            <a:off x="36288" y="1100550"/>
            <a:ext cx="9071426" cy="2828100"/>
            <a:chOff x="0" y="3466575"/>
            <a:chExt cx="9071426" cy="2828100"/>
          </a:xfrm>
        </p:grpSpPr>
        <p:pic>
          <p:nvPicPr>
            <p:cNvPr id="73" name="Google Shape;73;p8"/>
            <p:cNvPicPr preferRelativeResize="0"/>
            <p:nvPr/>
          </p:nvPicPr>
          <p:blipFill rotWithShape="1">
            <a:blip r:embed="rId3">
              <a:alphaModFix/>
            </a:blip>
            <a:srcRect b="0" l="9714" r="12567" t="0"/>
            <a:stretch/>
          </p:blipFill>
          <p:spPr>
            <a:xfrm rot="-5400000">
              <a:off x="3190375" y="340850"/>
              <a:ext cx="2647700" cy="9028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8"/>
            <p:cNvPicPr preferRelativeResize="0"/>
            <p:nvPr/>
          </p:nvPicPr>
          <p:blipFill rotWithShape="1">
            <a:blip r:embed="rId4">
              <a:alphaModFix/>
            </a:blip>
            <a:srcRect b="82686" l="54402" r="10785" t="281"/>
            <a:stretch/>
          </p:blipFill>
          <p:spPr>
            <a:xfrm>
              <a:off x="108225" y="3491650"/>
              <a:ext cx="1446825" cy="1168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8"/>
            <p:cNvPicPr preferRelativeResize="0"/>
            <p:nvPr/>
          </p:nvPicPr>
          <p:blipFill rotWithShape="1">
            <a:blip r:embed="rId4">
              <a:alphaModFix/>
            </a:blip>
            <a:srcRect b="56083" l="54480" r="2580" t="26884"/>
            <a:stretch/>
          </p:blipFill>
          <p:spPr>
            <a:xfrm>
              <a:off x="2448175" y="3466575"/>
              <a:ext cx="1784499" cy="1168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8"/>
            <p:cNvPicPr preferRelativeResize="0"/>
            <p:nvPr/>
          </p:nvPicPr>
          <p:blipFill rotWithShape="1">
            <a:blip r:embed="rId4">
              <a:alphaModFix/>
            </a:blip>
            <a:srcRect b="40730" l="0" r="48416" t="38481"/>
            <a:stretch/>
          </p:blipFill>
          <p:spPr>
            <a:xfrm>
              <a:off x="1891150" y="4825650"/>
              <a:ext cx="2143724" cy="142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8"/>
            <p:cNvPicPr preferRelativeResize="0"/>
            <p:nvPr/>
          </p:nvPicPr>
          <p:blipFill rotWithShape="1">
            <a:blip r:embed="rId4">
              <a:alphaModFix/>
            </a:blip>
            <a:srcRect b="62484" l="4868" r="50222" t="17782"/>
            <a:stretch/>
          </p:blipFill>
          <p:spPr>
            <a:xfrm>
              <a:off x="152600" y="4825650"/>
              <a:ext cx="1866426" cy="13532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8"/>
            <p:cNvSpPr/>
            <p:nvPr/>
          </p:nvSpPr>
          <p:spPr>
            <a:xfrm>
              <a:off x="3964525" y="4825650"/>
              <a:ext cx="4875900" cy="1353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9" name="Google Shape;79;p8"/>
            <p:cNvPicPr preferRelativeResize="0"/>
            <p:nvPr/>
          </p:nvPicPr>
          <p:blipFill rotWithShape="1">
            <a:blip r:embed="rId4">
              <a:alphaModFix/>
            </a:blip>
            <a:srcRect b="-5926" l="0" r="50910" t="85138"/>
            <a:stretch/>
          </p:blipFill>
          <p:spPr>
            <a:xfrm>
              <a:off x="5993950" y="4869050"/>
              <a:ext cx="2040050" cy="1425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8"/>
            <p:cNvPicPr preferRelativeResize="0"/>
            <p:nvPr/>
          </p:nvPicPr>
          <p:blipFill rotWithShape="1">
            <a:blip r:embed="rId4">
              <a:alphaModFix/>
            </a:blip>
            <a:srcRect b="16104" l="0" r="50910" t="65119"/>
            <a:stretch/>
          </p:blipFill>
          <p:spPr>
            <a:xfrm>
              <a:off x="4232675" y="4825650"/>
              <a:ext cx="2040050" cy="1287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8"/>
            <p:cNvPicPr preferRelativeResize="0"/>
            <p:nvPr/>
          </p:nvPicPr>
          <p:blipFill rotWithShape="1">
            <a:blip r:embed="rId4">
              <a:alphaModFix/>
            </a:blip>
            <a:srcRect b="29816" l="53242" r="-2331" t="53151"/>
            <a:stretch/>
          </p:blipFill>
          <p:spPr>
            <a:xfrm>
              <a:off x="4461275" y="3472375"/>
              <a:ext cx="2040050" cy="1168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82;p8"/>
            <p:cNvPicPr preferRelativeResize="0"/>
            <p:nvPr/>
          </p:nvPicPr>
          <p:blipFill rotWithShape="1">
            <a:blip r:embed="rId4">
              <a:alphaModFix/>
            </a:blip>
            <a:srcRect b="4249" l="53242" r="0" t="78717"/>
            <a:stretch/>
          </p:blipFill>
          <p:spPr>
            <a:xfrm>
              <a:off x="7128275" y="3472375"/>
              <a:ext cx="1943151" cy="116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3" name="Google Shape;83;p8"/>
          <p:cNvSpPr txBox="1"/>
          <p:nvPr/>
        </p:nvSpPr>
        <p:spPr>
          <a:xfrm>
            <a:off x="36300" y="4084975"/>
            <a:ext cx="8820300" cy="23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Applicazioni delle biotecnologie microbiche</a:t>
            </a:r>
            <a:endParaRPr b="1"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Alimentare 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Ecologico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Medico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/>
              <a:t>Chimico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3200">
                <a:solidFill>
                  <a:srgbClr val="FF0000"/>
                </a:solidFill>
              </a:rPr>
              <a:t>Le biotecnologie delle fermentazioni</a:t>
            </a:r>
            <a:endParaRPr/>
          </a:p>
        </p:txBody>
      </p:sp>
      <p:sp>
        <p:nvSpPr>
          <p:cNvPr id="94" name="Google Shape;94;p9"/>
          <p:cNvSpPr txBox="1"/>
          <p:nvPr/>
        </p:nvSpPr>
        <p:spPr>
          <a:xfrm>
            <a:off x="152400" y="1116002"/>
            <a:ext cx="88203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Studio dei modelli cinetici dello sviluppo microbico in relazione a come si consuma il substrato e si forma il prodotto.</a:t>
            </a:r>
            <a:endParaRPr b="1"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Fermentazione</a:t>
            </a:r>
            <a:r>
              <a:rPr lang="en-US" sz="2400"/>
              <a:t>: </a:t>
            </a:r>
            <a:endParaRPr sz="24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in senso stretto, è un processo anaerobico che costituisce le fermentazioni alcolica, lattica, propionica, butirrica, aceton-butilica.</a:t>
            </a:r>
            <a:endParaRPr sz="20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in microbiologia industriale, si indicano con questo termine anche i processi utilizzati dai microrganismi per produrre sostanze di interesse. </a:t>
            </a:r>
            <a:endParaRPr sz="2000"/>
          </a:p>
        </p:txBody>
      </p:sp>
      <p:pic>
        <p:nvPicPr>
          <p:cNvPr id="95" name="Google Shape;95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133850"/>
            <a:ext cx="9144000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 txBox="1"/>
          <p:nvPr/>
        </p:nvSpPr>
        <p:spPr>
          <a:xfrm>
            <a:off x="323850" y="381000"/>
            <a:ext cx="8820150" cy="887412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3200">
                <a:solidFill>
                  <a:srgbClr val="FF0000"/>
                </a:solidFill>
              </a:rPr>
              <a:t>Le biotecnologie delle fermentazioni</a:t>
            </a:r>
            <a:endParaRPr/>
          </a:p>
        </p:txBody>
      </p:sp>
      <p:sp>
        <p:nvSpPr>
          <p:cNvPr id="106" name="Google Shape;106;p10"/>
          <p:cNvSpPr txBox="1"/>
          <p:nvPr/>
        </p:nvSpPr>
        <p:spPr>
          <a:xfrm>
            <a:off x="152400" y="1116002"/>
            <a:ext cx="88203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Fasi di processo</a:t>
            </a:r>
            <a:r>
              <a:rPr lang="en-US" sz="2400"/>
              <a:t>: 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i="1" lang="en-US" sz="2400"/>
              <a:t>Upstream</a:t>
            </a:r>
            <a:r>
              <a:rPr lang="en-US" sz="2400"/>
              <a:t>: trasformazioni chimiche di fermentazione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i="1" lang="en-US" sz="2400"/>
              <a:t>Downstream</a:t>
            </a:r>
            <a:r>
              <a:rPr lang="en-US" sz="2400"/>
              <a:t>: tecniche per separare il prodotto di interesse.</a:t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Componenti</a:t>
            </a:r>
            <a:r>
              <a:rPr lang="en-US" sz="2400"/>
              <a:t>: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 u="sng"/>
              <a:t>Enzimi</a:t>
            </a:r>
            <a:r>
              <a:rPr lang="en-US" sz="2400"/>
              <a:t>: biocatalizzatori molecolari, regolano ogni reazione chimica.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 u="sng"/>
              <a:t>Microrganismi</a:t>
            </a:r>
            <a:r>
              <a:rPr lang="en-US" sz="2400"/>
              <a:t>: biocatalizzatori cellulari, producono le molecole di interesse, oppure costituiscono il prodotto finale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2400" u="sng"/>
              <a:t>Prodotti metabolici</a:t>
            </a:r>
            <a:r>
              <a:rPr lang="en-US" sz="2400"/>
              <a:t>: unici (reazioni </a:t>
            </a:r>
            <a:r>
              <a:rPr i="1" lang="en-US" sz="2400"/>
              <a:t>omofermentative</a:t>
            </a:r>
            <a:r>
              <a:rPr lang="en-US" sz="2400"/>
              <a:t>) o più di uno (reazioni </a:t>
            </a:r>
            <a:r>
              <a:rPr i="1" lang="en-US" sz="2400"/>
              <a:t>eterofermentative))</a:t>
            </a:r>
            <a:endParaRPr i="1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3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I vantaggi dei processi biotecnologici</a:t>
            </a:r>
            <a:endParaRPr/>
          </a:p>
        </p:txBody>
      </p:sp>
      <p:grpSp>
        <p:nvGrpSpPr>
          <p:cNvPr id="117" name="Google Shape;117;p11"/>
          <p:cNvGrpSpPr/>
          <p:nvPr/>
        </p:nvGrpSpPr>
        <p:grpSpPr>
          <a:xfrm>
            <a:off x="505400" y="1206325"/>
            <a:ext cx="8119220" cy="3215725"/>
            <a:chOff x="522400" y="1815925"/>
            <a:chExt cx="7323850" cy="3215725"/>
          </a:xfrm>
        </p:grpSpPr>
        <p:sp>
          <p:nvSpPr>
            <p:cNvPr id="118" name="Google Shape;118;p11"/>
            <p:cNvSpPr txBox="1"/>
            <p:nvPr/>
          </p:nvSpPr>
          <p:spPr>
            <a:xfrm>
              <a:off x="2913772" y="1815925"/>
              <a:ext cx="2323800" cy="986400"/>
            </a:xfrm>
            <a:prstGeom prst="rect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/>
                <a:t>PROCESSO PRODUTTIVO BIOTECNOLOGICO</a:t>
              </a:r>
              <a:endParaRPr b="1" sz="2000"/>
            </a:p>
          </p:txBody>
        </p:sp>
        <p:sp>
          <p:nvSpPr>
            <p:cNvPr id="119" name="Google Shape;119;p11"/>
            <p:cNvSpPr txBox="1"/>
            <p:nvPr/>
          </p:nvSpPr>
          <p:spPr>
            <a:xfrm>
              <a:off x="522400" y="1881175"/>
              <a:ext cx="1629600" cy="855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/>
                <a:t>MATERIE PRIME</a:t>
              </a:r>
              <a:endParaRPr b="1" sz="2000"/>
            </a:p>
          </p:txBody>
        </p:sp>
        <p:sp>
          <p:nvSpPr>
            <p:cNvPr id="120" name="Google Shape;120;p11"/>
            <p:cNvSpPr txBox="1"/>
            <p:nvPr/>
          </p:nvSpPr>
          <p:spPr>
            <a:xfrm>
              <a:off x="5950550" y="1881175"/>
              <a:ext cx="1895700" cy="855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/>
                <a:t>PRODOTTI</a:t>
              </a:r>
              <a:endParaRPr b="1" sz="2000"/>
            </a:p>
          </p:txBody>
        </p:sp>
        <p:sp>
          <p:nvSpPr>
            <p:cNvPr id="121" name="Google Shape;121;p11"/>
            <p:cNvSpPr txBox="1"/>
            <p:nvPr/>
          </p:nvSpPr>
          <p:spPr>
            <a:xfrm>
              <a:off x="5950550" y="4175750"/>
              <a:ext cx="1895700" cy="8559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/>
                <a:t>SCARTI DI LAVORAZIONE</a:t>
              </a:r>
              <a:endParaRPr b="1" sz="2000"/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2237234" y="2174000"/>
              <a:ext cx="607800" cy="2004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>
              <a:off x="5306198" y="2208925"/>
              <a:ext cx="607800" cy="2004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3282631">
              <a:off x="4947277" y="3383523"/>
              <a:ext cx="1344451" cy="191604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/>
        </p:nvSpPr>
        <p:spPr>
          <a:xfrm>
            <a:off x="505400" y="2165425"/>
            <a:ext cx="2099100" cy="16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naturali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rinnovabili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residui di altre lavorazioni (melassa, farina di soia, …)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elevata variabilità</a:t>
            </a:r>
            <a:endParaRPr sz="1800">
              <a:solidFill>
                <a:srgbClr val="CC0000"/>
              </a:solidFill>
            </a:endParaRPr>
          </a:p>
        </p:txBody>
      </p:sp>
      <p:sp>
        <p:nvSpPr>
          <p:cNvPr id="126" name="Google Shape;126;p11"/>
          <p:cNvSpPr txBox="1"/>
          <p:nvPr/>
        </p:nvSpPr>
        <p:spPr>
          <a:xfrm>
            <a:off x="3169825" y="2252550"/>
            <a:ext cx="2609400" cy="23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bassi consumi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blande condizioni operative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nessun uso di metalli pesanti per catalisi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processi multistadio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reazioni uniche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basso rapporto costi/rese</a:t>
            </a:r>
            <a:endParaRPr sz="1800">
              <a:solidFill>
                <a:srgbClr val="CC0000"/>
              </a:solidFill>
            </a:endParaRPr>
          </a:p>
        </p:txBody>
      </p:sp>
      <p:sp>
        <p:nvSpPr>
          <p:cNvPr id="127" name="Google Shape;127;p11"/>
          <p:cNvSpPr txBox="1"/>
          <p:nvPr/>
        </p:nvSpPr>
        <p:spPr>
          <a:xfrm>
            <a:off x="6525525" y="2240750"/>
            <a:ext cx="2099100" cy="8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ecologicamente compatibili</a:t>
            </a:r>
            <a:endParaRPr sz="1800">
              <a:solidFill>
                <a:srgbClr val="CC0000"/>
              </a:solidFill>
            </a:endParaRPr>
          </a:p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elevata variabilità</a:t>
            </a:r>
            <a:endParaRPr sz="1800">
              <a:solidFill>
                <a:srgbClr val="CC0000"/>
              </a:solidFill>
            </a:endParaRPr>
          </a:p>
        </p:txBody>
      </p:sp>
      <p:sp>
        <p:nvSpPr>
          <p:cNvPr id="128" name="Google Shape;128;p11"/>
          <p:cNvSpPr txBox="1"/>
          <p:nvPr/>
        </p:nvSpPr>
        <p:spPr>
          <a:xfrm>
            <a:off x="6525525" y="4422050"/>
            <a:ext cx="20991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286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800"/>
              <a:buChar char="-"/>
            </a:pPr>
            <a:r>
              <a:rPr lang="en-US" sz="1800">
                <a:solidFill>
                  <a:srgbClr val="CC0000"/>
                </a:solidFill>
              </a:rPr>
              <a:t>pochi e riciclabili</a:t>
            </a:r>
            <a:endParaRPr sz="1800">
              <a:solidFill>
                <a:srgbClr val="CC0000"/>
              </a:solidFill>
            </a:endParaRPr>
          </a:p>
        </p:txBody>
      </p:sp>
      <p:sp>
        <p:nvSpPr>
          <p:cNvPr id="129" name="Google Shape;129;p11"/>
          <p:cNvSpPr txBox="1"/>
          <p:nvPr/>
        </p:nvSpPr>
        <p:spPr>
          <a:xfrm>
            <a:off x="152400" y="5145550"/>
            <a:ext cx="8820300" cy="13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/>
              <a:t>Criteri di scelta delle materie prime</a:t>
            </a:r>
            <a:endParaRPr sz="22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costo, disponibilità, trasporto e stoccaggio, caratteristiche chimico-fisiche, rese, formazione di prodotti secondari, sicurezza</a:t>
            </a:r>
            <a:endParaRPr i="1"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4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Biocatalizzatori cellulari: i microrganismi</a:t>
            </a:r>
            <a:endParaRPr/>
          </a:p>
        </p:txBody>
      </p:sp>
      <p:pic>
        <p:nvPicPr>
          <p:cNvPr id="140" name="Google Shape;14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192200"/>
            <a:ext cx="8970326" cy="50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/>
          <p:nvPr/>
        </p:nvSpPr>
        <p:spPr>
          <a:xfrm>
            <a:off x="323850" y="381000"/>
            <a:ext cx="8820000" cy="8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2475" lIns="81700" spcFirstLastPara="1" rIns="81700" wrap="square" tIns="4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</a:rPr>
              <a:t>4</a:t>
            </a: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200">
                <a:solidFill>
                  <a:srgbClr val="FF0000"/>
                </a:solidFill>
              </a:rPr>
              <a:t>Biocatalizzatori cellulari: i microrganismi</a:t>
            </a:r>
            <a:endParaRPr/>
          </a:p>
        </p:txBody>
      </p:sp>
      <p:sp>
        <p:nvSpPr>
          <p:cNvPr id="151" name="Google Shape;151;p13"/>
          <p:cNvSpPr/>
          <p:nvPr/>
        </p:nvSpPr>
        <p:spPr>
          <a:xfrm>
            <a:off x="771525" y="2852738"/>
            <a:ext cx="7600950" cy="1152525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52" name="Google Shape;152;p13"/>
          <p:cNvGrpSpPr/>
          <p:nvPr/>
        </p:nvGrpSpPr>
        <p:grpSpPr>
          <a:xfrm>
            <a:off x="76200" y="1192200"/>
            <a:ext cx="8980963" cy="4923450"/>
            <a:chOff x="76200" y="1039800"/>
            <a:chExt cx="8980963" cy="4923450"/>
          </a:xfrm>
        </p:grpSpPr>
        <p:pic>
          <p:nvPicPr>
            <p:cNvPr id="153" name="Google Shape;153;p13"/>
            <p:cNvPicPr preferRelativeResize="0"/>
            <p:nvPr/>
          </p:nvPicPr>
          <p:blipFill rotWithShape="1">
            <a:blip r:embed="rId3">
              <a:alphaModFix/>
            </a:blip>
            <a:srcRect b="93765" l="0" r="0" t="0"/>
            <a:stretch/>
          </p:blipFill>
          <p:spPr>
            <a:xfrm>
              <a:off x="76200" y="1039800"/>
              <a:ext cx="8970326" cy="317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6838" y="2579711"/>
              <a:ext cx="8970326" cy="33835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6200" y="1268402"/>
              <a:ext cx="8970300" cy="136015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8_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