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29"/>
  </p:notesMasterIdLst>
  <p:sldIdLst>
    <p:sldId id="256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72" r:id="rId20"/>
    <p:sldId id="265" r:id="rId21"/>
    <p:sldId id="273" r:id="rId22"/>
    <p:sldId id="266" r:id="rId23"/>
    <p:sldId id="267" r:id="rId24"/>
    <p:sldId id="268" r:id="rId25"/>
    <p:sldId id="269" r:id="rId26"/>
    <p:sldId id="271" r:id="rId27"/>
    <p:sldId id="270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FE0000"/>
    <a:srgbClr val="A0DCFE"/>
    <a:srgbClr val="99CCFF"/>
    <a:srgbClr val="66CC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5FE887AE-86EA-55D0-F774-BB21E2C42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8A0159D3-8723-EFD8-6DAB-0BB03492F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145985BE-089C-62E3-8110-B753571FC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43DDAB23-2F82-9467-3B75-99B1032F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4" name="AutoShape 5">
            <a:extLst>
              <a:ext uri="{FF2B5EF4-FFF2-40B4-BE49-F238E27FC236}">
                <a16:creationId xmlns:a16="http://schemas.microsoft.com/office/drawing/2014/main" id="{8E3B9574-2BCE-2297-C055-258056A8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74F03970-EB75-1613-023C-F0A4B8F78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1BF4A9C3-FA4A-2A98-9AD6-6C2917C82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7" name="AutoShape 8">
            <a:extLst>
              <a:ext uri="{FF2B5EF4-FFF2-40B4-BE49-F238E27FC236}">
                <a16:creationId xmlns:a16="http://schemas.microsoft.com/office/drawing/2014/main" id="{C0FE8630-7075-6AA7-A06A-394A0DD5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8" name="AutoShape 9">
            <a:extLst>
              <a:ext uri="{FF2B5EF4-FFF2-40B4-BE49-F238E27FC236}">
                <a16:creationId xmlns:a16="http://schemas.microsoft.com/office/drawing/2014/main" id="{080C3CD7-379D-4B38-AABA-BDED28F35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031C634D-4A2B-061B-9FC7-AE8263A4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0AC5A4FB-C434-7C84-C452-41EBA12E1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A27E3E24-0A98-BE71-AA32-3B6B102EC11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FF58B406-305D-72F5-04BD-90E3CEA9D1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6125" cy="3413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DCAF060-53D1-E82D-F868-51108A898A3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D6BB4E42-C7E9-C316-A6A0-CCEBCA81F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7FCE61A-B237-4328-4525-B5C1AA619B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1CD60A7-C6D8-459A-8996-C04885B8CF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8ADCAABE-C0A6-821F-80E9-EEB6A315622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4339" name="Rectangle 16">
            <a:extLst>
              <a:ext uri="{FF2B5EF4-FFF2-40B4-BE49-F238E27FC236}">
                <a16:creationId xmlns:a16="http://schemas.microsoft.com/office/drawing/2014/main" id="{759108BE-3147-569B-BCC0-E4C6A6FC3C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2AEF28F-197A-4891-B35C-D9D79C174CB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624E2D1E-D409-510D-D17B-69E9202D7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335DD30B-F5EA-0394-13FD-0D81F244F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86EC4398-5C90-4464-B3CC-4034E245636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FD502A12-3FF3-EBCD-C2DC-1CBB049B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F05C1DBF-2410-4D6B-860C-48895A9BD4BE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12A35FF6-B94E-8B92-5241-9E1A72069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CA744E8F-BFA2-4D21-B07C-76FBEACB446C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 sz="1100"/>
          </a:p>
        </p:txBody>
      </p:sp>
      <p:sp>
        <p:nvSpPr>
          <p:cNvPr id="14344" name="Text Box 5">
            <a:extLst>
              <a:ext uri="{FF2B5EF4-FFF2-40B4-BE49-F238E27FC236}">
                <a16:creationId xmlns:a16="http://schemas.microsoft.com/office/drawing/2014/main" id="{640EC1AD-9491-47A8-38CB-FBA26DF7B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85800"/>
            <a:ext cx="4570412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345" name="Text Box 6">
            <a:extLst>
              <a:ext uri="{FF2B5EF4-FFF2-40B4-BE49-F238E27FC236}">
                <a16:creationId xmlns:a16="http://schemas.microsoft.com/office/drawing/2014/main" id="{5FD4193B-3747-1008-21A2-E4759756DC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33875"/>
            <a:ext cx="5475288" cy="4122738"/>
          </a:xfrm>
          <a:noFill/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F25E529F-AC4E-11FB-CDA6-244AB75231A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2771" name="Rectangle 16">
            <a:extLst>
              <a:ext uri="{FF2B5EF4-FFF2-40B4-BE49-F238E27FC236}">
                <a16:creationId xmlns:a16="http://schemas.microsoft.com/office/drawing/2014/main" id="{FB38F914-4A1C-4662-D382-8E7E22A05A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A025602A-3120-4CE2-B007-B9892FA7264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F1481350-7AE1-0A04-83A0-0AF22948A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19992ED4-C443-39DC-3D25-59C86DD18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>
            <a:extLst>
              <a:ext uri="{FF2B5EF4-FFF2-40B4-BE49-F238E27FC236}">
                <a16:creationId xmlns:a16="http://schemas.microsoft.com/office/drawing/2014/main" id="{9371E960-0B2E-FB64-BB36-301E2F4FD62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4819" name="Rectangle 16">
            <a:extLst>
              <a:ext uri="{FF2B5EF4-FFF2-40B4-BE49-F238E27FC236}">
                <a16:creationId xmlns:a16="http://schemas.microsoft.com/office/drawing/2014/main" id="{485EBFB5-9983-9FFD-AE29-63C1C4E5D9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DC91493-2392-4C5B-8164-F2D105FCBA1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573599AC-A041-E0B9-B592-09ACADAA8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3065451E-4A7C-3788-5CE1-09382AB22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6D6BDE87-4250-500A-1EFF-37DCE464334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6867" name="Rectangle 16">
            <a:extLst>
              <a:ext uri="{FF2B5EF4-FFF2-40B4-BE49-F238E27FC236}">
                <a16:creationId xmlns:a16="http://schemas.microsoft.com/office/drawing/2014/main" id="{A7989BDE-1AD1-B763-F810-116CEDD940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25DBAAE-FB65-4C8F-AB5C-6ED12E2F213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0E6F616D-3C46-E295-D02E-C7AC98E73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0AEAB825-F4BB-C690-3753-15B734E4A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535AA4B6-BAC9-7906-B4C4-BB882632CE9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8915" name="Rectangle 16">
            <a:extLst>
              <a:ext uri="{FF2B5EF4-FFF2-40B4-BE49-F238E27FC236}">
                <a16:creationId xmlns:a16="http://schemas.microsoft.com/office/drawing/2014/main" id="{15F7F6EF-CA60-E0F6-6A34-8C843FF773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16F370DF-8616-4AA4-8D94-58E37874F828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13</a:t>
            </a:fld>
            <a:endParaRPr lang="it-IT" altLang="it-IT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0F849C22-A2BC-06DD-AAD6-0AFF4803A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B3A4E708-9B4E-D1D8-6CB8-5F8B66912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218E06FF-A511-D2B9-5608-787416205A1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0963" name="Rectangle 16">
            <a:extLst>
              <a:ext uri="{FF2B5EF4-FFF2-40B4-BE49-F238E27FC236}">
                <a16:creationId xmlns:a16="http://schemas.microsoft.com/office/drawing/2014/main" id="{46ECE68F-D3E8-6642-9E68-F1F3DD463C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9BCF23E-0119-4631-A25C-1F2B77D5F560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14</a:t>
            </a:fld>
            <a:endParaRPr lang="it-IT" altLang="it-IT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7B1EDE26-A377-C345-71A2-5F4A4FF11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1CED7F7F-D2B1-53CD-D328-AB5644A0E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33405808-8D4D-0E9C-0330-0390C279507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3011" name="Rectangle 16">
            <a:extLst>
              <a:ext uri="{FF2B5EF4-FFF2-40B4-BE49-F238E27FC236}">
                <a16:creationId xmlns:a16="http://schemas.microsoft.com/office/drawing/2014/main" id="{4049DEA7-64D9-F0B8-C40B-A50FC79ACD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081DF9C-3284-4B69-B83E-5C2CD8DA3A1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15</a:t>
            </a:fld>
            <a:endParaRPr lang="it-IT" altLang="it-IT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80D8FBF5-4E5A-A91E-A5D9-CDB129C3F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F93334BC-C6EE-3644-ED61-D377CBE5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>
            <a:extLst>
              <a:ext uri="{FF2B5EF4-FFF2-40B4-BE49-F238E27FC236}">
                <a16:creationId xmlns:a16="http://schemas.microsoft.com/office/drawing/2014/main" id="{359DBF19-8C5A-6DF3-A83B-8C73A283A2B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5059" name="Rectangle 16">
            <a:extLst>
              <a:ext uri="{FF2B5EF4-FFF2-40B4-BE49-F238E27FC236}">
                <a16:creationId xmlns:a16="http://schemas.microsoft.com/office/drawing/2014/main" id="{034F50D5-970F-5EB3-5F3D-3A5B1FA506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1B8526D-89B4-4B68-AD89-B05DD49957E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16</a:t>
            </a:fld>
            <a:endParaRPr lang="it-IT" altLang="it-IT"/>
          </a:p>
        </p:txBody>
      </p:sp>
      <p:sp>
        <p:nvSpPr>
          <p:cNvPr id="45060" name="Text Box 1">
            <a:extLst>
              <a:ext uri="{FF2B5EF4-FFF2-40B4-BE49-F238E27FC236}">
                <a16:creationId xmlns:a16="http://schemas.microsoft.com/office/drawing/2014/main" id="{0FB3363D-7120-AAFA-C471-51F418D17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Text Box 2">
            <a:extLst>
              <a:ext uri="{FF2B5EF4-FFF2-40B4-BE49-F238E27FC236}">
                <a16:creationId xmlns:a16="http://schemas.microsoft.com/office/drawing/2014/main" id="{B469E42A-2EEB-73E8-1665-79C572056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>
            <a:extLst>
              <a:ext uri="{FF2B5EF4-FFF2-40B4-BE49-F238E27FC236}">
                <a16:creationId xmlns:a16="http://schemas.microsoft.com/office/drawing/2014/main" id="{F29050B9-4310-9D48-6FC6-54338CB94F4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7107" name="Rectangle 16">
            <a:extLst>
              <a:ext uri="{FF2B5EF4-FFF2-40B4-BE49-F238E27FC236}">
                <a16:creationId xmlns:a16="http://schemas.microsoft.com/office/drawing/2014/main" id="{6D5BC39A-C861-6599-1094-C0EB67720F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E9EBDBD-324B-4854-A0D1-FDFCEF9639C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17</a:t>
            </a:fld>
            <a:endParaRPr lang="it-IT" altLang="it-IT"/>
          </a:p>
        </p:txBody>
      </p:sp>
      <p:sp>
        <p:nvSpPr>
          <p:cNvPr id="47108" name="Text Box 1">
            <a:extLst>
              <a:ext uri="{FF2B5EF4-FFF2-40B4-BE49-F238E27FC236}">
                <a16:creationId xmlns:a16="http://schemas.microsoft.com/office/drawing/2014/main" id="{75C84DC3-4AFF-9125-5DE5-540D32613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Text Box 2">
            <a:extLst>
              <a:ext uri="{FF2B5EF4-FFF2-40B4-BE49-F238E27FC236}">
                <a16:creationId xmlns:a16="http://schemas.microsoft.com/office/drawing/2014/main" id="{B0829A89-825A-1AAA-DD98-4C9C81370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31AC743A-83AF-2018-A610-28773639527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6387" name="Rectangle 16">
            <a:extLst>
              <a:ext uri="{FF2B5EF4-FFF2-40B4-BE49-F238E27FC236}">
                <a16:creationId xmlns:a16="http://schemas.microsoft.com/office/drawing/2014/main" id="{9E399BB2-AB90-67B4-74AB-6F0CCC3E52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3AB0B4A-BAAC-4316-9EFE-AE51152E24B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FC29ECCA-FED0-D652-2CF7-320C5998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80376BD7-82AF-C068-A4A3-D5B5D9DAA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29D6BC8E-309C-47CE-B46C-A5C6A8CB8959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1E98A19B-1B36-5E54-D289-5E1567ED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C068042B-D52C-4A97-877F-9F87B615D87C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91" name="Text Box 4">
            <a:extLst>
              <a:ext uri="{FF2B5EF4-FFF2-40B4-BE49-F238E27FC236}">
                <a16:creationId xmlns:a16="http://schemas.microsoft.com/office/drawing/2014/main" id="{9687DFEA-6DBC-E7EF-EF9E-2CC4218B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E4C7B220-8219-4EAF-95E1-BC3D5E0B00FF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 sz="1100"/>
          </a:p>
        </p:txBody>
      </p:sp>
      <p:sp>
        <p:nvSpPr>
          <p:cNvPr id="16392" name="Text Box 5">
            <a:extLst>
              <a:ext uri="{FF2B5EF4-FFF2-40B4-BE49-F238E27FC236}">
                <a16:creationId xmlns:a16="http://schemas.microsoft.com/office/drawing/2014/main" id="{03605F02-AECA-736D-0D52-5C909955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393" name="Text Box 6">
            <a:extLst>
              <a:ext uri="{FF2B5EF4-FFF2-40B4-BE49-F238E27FC236}">
                <a16:creationId xmlns:a16="http://schemas.microsoft.com/office/drawing/2014/main" id="{1EA86340-51CA-5CCD-DF38-F45B66335FF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1D3FB57D-7526-F6C5-F020-D2DE76407B1C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62A0FBD7-9719-6D9B-0422-1DCAD95168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C59DD9F-247F-4A32-8B24-6F4CB1BC3C9B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27A22AB5-04B7-140C-7B71-83274507C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19459D49-D164-5069-1A60-35B25619A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8D253965-3C55-4EAC-9D32-0D1A80B65FB5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2A21AB4C-CFA3-E3F5-A43C-094839C6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764A8537-CDEC-4927-9C4A-12624D5424C4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9" name="Text Box 4">
            <a:extLst>
              <a:ext uri="{FF2B5EF4-FFF2-40B4-BE49-F238E27FC236}">
                <a16:creationId xmlns:a16="http://schemas.microsoft.com/office/drawing/2014/main" id="{652E6093-110B-F3AA-B6B2-CDF842B0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7E3D0EB2-3CBB-4D9F-84DD-EDD65A227222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 sz="1100"/>
          </a:p>
        </p:txBody>
      </p:sp>
      <p:sp>
        <p:nvSpPr>
          <p:cNvPr id="18440" name="Text Box 5">
            <a:extLst>
              <a:ext uri="{FF2B5EF4-FFF2-40B4-BE49-F238E27FC236}">
                <a16:creationId xmlns:a16="http://schemas.microsoft.com/office/drawing/2014/main" id="{D154B304-905D-B0FA-CFDC-7B71E1B1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441" name="Text Box 6">
            <a:extLst>
              <a:ext uri="{FF2B5EF4-FFF2-40B4-BE49-F238E27FC236}">
                <a16:creationId xmlns:a16="http://schemas.microsoft.com/office/drawing/2014/main" id="{339BC33F-34BF-EED0-947A-2257286E97D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7BD76223-4423-6EA9-506E-EFC246126E2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F4F1BCAD-23D2-0983-B375-D5A44C82A7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FC9029C7-1947-4137-AC96-E6347C6B97D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A2CB42E4-F475-BAB6-A86D-2294E2C6D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C14C42C0-68A4-FD15-9897-B0C72B643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6B9F8C5A-0D66-AB41-205E-C5C178E9EAAC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2531" name="Rectangle 16">
            <a:extLst>
              <a:ext uri="{FF2B5EF4-FFF2-40B4-BE49-F238E27FC236}">
                <a16:creationId xmlns:a16="http://schemas.microsoft.com/office/drawing/2014/main" id="{28D24553-F191-968A-7A4C-03C1A400B2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7790448-17CF-4979-9299-C426752C4DE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5</a:t>
            </a:fld>
            <a:endParaRPr lang="it-IT" altLang="it-IT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20C689B7-5635-9881-F2C5-A99D84515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B5309773-F693-16FD-633B-CEE68841C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4B88E973-9CE1-72C6-A626-574F2F44804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4579" name="Rectangle 16">
            <a:extLst>
              <a:ext uri="{FF2B5EF4-FFF2-40B4-BE49-F238E27FC236}">
                <a16:creationId xmlns:a16="http://schemas.microsoft.com/office/drawing/2014/main" id="{DE670EDC-9C6A-47B3-D347-43FD3F23CD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3677D95-FCE5-403F-87C9-240AC149C32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59BFBEF5-30A2-AA55-4926-0E818E711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3660C086-D460-A689-6942-7FE4DCA6C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701BD4CC-3214-3EBF-BC90-7A2DD00668C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6627" name="Rectangle 16">
            <a:extLst>
              <a:ext uri="{FF2B5EF4-FFF2-40B4-BE49-F238E27FC236}">
                <a16:creationId xmlns:a16="http://schemas.microsoft.com/office/drawing/2014/main" id="{39E21CD4-0F3A-0D05-EE9A-B94A6A17BB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803D06E-7662-4712-8044-2FAC2A383D6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7</a:t>
            </a:fld>
            <a:endParaRPr lang="it-IT" altLang="it-IT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D870281A-8B11-3358-8CC9-9DBE07773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4B452BD4-E0C3-5A13-D668-A3508C9E4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EC2AA28C-C144-CEC8-3FEB-E2070233192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8675" name="Rectangle 16">
            <a:extLst>
              <a:ext uri="{FF2B5EF4-FFF2-40B4-BE49-F238E27FC236}">
                <a16:creationId xmlns:a16="http://schemas.microsoft.com/office/drawing/2014/main" id="{03CF638B-FD35-F0AB-CA4F-3F78BB7904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6E15715-59F2-43AE-A1F7-7E071009E85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8</a:t>
            </a:fld>
            <a:endParaRPr lang="it-IT" altLang="it-IT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53888FA9-6222-EBA9-07C9-0812DFCC7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FC9D4C36-0436-2748-3749-2EA647006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157DEEC2-D9F2-AE73-68C6-9C7326BF1FE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0723" name="Rectangle 16">
            <a:extLst>
              <a:ext uri="{FF2B5EF4-FFF2-40B4-BE49-F238E27FC236}">
                <a16:creationId xmlns:a16="http://schemas.microsoft.com/office/drawing/2014/main" id="{B7066A16-C108-15AA-00E3-673F158AAE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0695F10-0ADC-44A1-B5AB-113FA6521678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0DE96BD3-9F58-2A1F-D6DB-03978DF6E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9032CD65-6762-A61B-D113-EFF9CBBDC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6485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701174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03A534-FA71-0EA8-15D0-FDB27A62A5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BD1CD7-89DC-5935-F4F3-DF68506686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7656-343D-4483-939C-D9FEF5BED7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52353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5CAF9-3DAF-B89D-06D8-26F37A5D6F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E0F68-D09F-C5A4-C5B7-46326C826D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1F24-9BFB-43A2-8753-5AB778FC57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8329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0F2964-ED2D-1765-5D85-1E3E2FB639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49745-6140-6838-6135-EF0AF62D9E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550F-184A-4154-A1C5-F9DF06D382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56736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82F8B-41DB-06AB-E152-66FF328BF0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D1115-6EB4-0AFB-9B3C-A7F5D04B6D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86A5-61D0-42AB-B1DD-727F31B3CF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44863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D29509-D4FC-BB41-0014-AA63F762B9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E2B5E6-702D-F6BA-15AF-F26E2E3299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3E40-6FA0-481B-9F5B-EF70B8EDBC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2821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168FC5-4522-BEED-5C4E-D23F8FFBB8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44138B-7B78-7C1A-3CC9-C44BC456F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3804-C30A-410E-A09F-2A6801698F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50821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270281-180C-2D5F-0406-FFDED71514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7FDCF0-909A-5D3A-2D14-79D9B77BCC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648F1-0AA5-4A60-87F4-A172EC1495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89800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23EB1-3914-4C84-FCC0-119A8D5AD2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B855F-AA58-0AE8-1E09-C160C73FBC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3445-2E75-490A-BCC5-BB010FB570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77690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79B30-0562-00D1-5675-0C62FF894DA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DB337-A748-0D3D-031C-C1F5F068E3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5230-DD05-4313-A7D2-0F8B9014A4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60414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238C47-70B4-40CB-8E67-C8E26413D0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22AE4-FC57-6EFD-1FD4-2D4F4EE721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6693-2D62-4653-8E8D-CC9D2A4D96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754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4143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D4BC39-4884-D825-7ED7-222549A486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B449E7-21E3-B859-E55E-5C6F0F8F90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5CEF4-EEE0-4CCA-A0CE-D2AE2B0942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24672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27D1-7E77-3051-FDE7-62B128D087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D55AA-18EB-EA32-BA16-EBED884A1C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49D0-13C3-4A82-A851-FB25227DA7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98524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64277-840F-F767-42AE-6FA04D1463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FAD132-D889-E75B-FCC3-EEBCEB031A4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085A-E243-4A44-A4CC-D2BDA9040E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0021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13D61-56F2-15A3-63BB-9EF8CE5256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E42A0-8F1F-B7BD-1E03-1E625350EB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1129-4608-4802-9005-56969F1D70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27862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F4BFB5-750B-8D91-F0D4-1A99ABB775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D812B0-D8B0-6BE5-7FFE-35D9F30C3E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4998-9F12-4FF2-A2EB-989F12D6C5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92844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71BFFF3-DE4C-9F15-1BBD-0300D1854F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1A27817-A87A-D629-70DC-B5D647A9E22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B3A2-F605-4E00-BE9B-7AAFA28BEA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44662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41C2E0A-B78D-5881-B285-AB78D7BBF8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D2C64-AF90-93EB-CD7F-F3586A0E033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3C8A-2890-4939-8893-C19A08BEC7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1901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235C76B-D61B-C2CB-20AB-E8D2D08F5A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A36000-3E3D-24BE-98FD-859AB855E8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3AF28-B783-458B-9FED-C33946A8F7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86937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EAB0B8-5DC2-CDC5-CB02-B9AD0A7904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62ABA8-566B-EA0F-B5D8-6ECE5E5870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7A49-C650-433E-B78D-0FA54B8443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875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52B4E22-A6B3-7A78-E27C-563412D827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DD8EEDF-74BB-CFDB-79D5-6388834288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E69C-0491-4A69-A177-A6C09192B6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15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EC82E-7788-1739-FE37-5C2F1732B3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A53C01-CD48-981C-A971-16BEEE1E888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643A-A9A8-44D0-AA68-DA69355C91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90405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0B7DD-E626-F7B0-1BAA-5D7640DDBE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83596-50F9-B726-128B-0E6CAE4004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041A5-0340-4531-A518-B83A6C24C3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78834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2A520-ABB0-AD9B-22AB-36A58ACADE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FE461-AD35-02AD-9C48-BA25197C8F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000D-3922-45DB-8782-9C2DB3E12A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49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3BE5DD-E16F-EA11-FFD5-7B2CBFF873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D238C3-BC2B-E541-355B-C8DC0C02FD8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A462-7AD5-4D42-8E34-C65BD777EC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908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B0BAE-E8A4-87BC-CA27-9E878CAE63A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1FFF7-849B-B80D-88E9-831CCD5F69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CA31-7909-4AD8-9464-D76E148D4B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9887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A3FBC-67F3-8267-9532-FD2F87B685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05E89-6903-3579-0D58-9B22ECFA58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CB74-8EF9-4B83-A95C-607F34862C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595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E85A35-4BF2-A5F8-6685-4BE869B2E4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BA22B3-2834-AC9B-3B6C-E01A82C4AF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A6A7-A01E-4DC7-8ED7-9157D844BE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564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3A3E3A-B78F-4E66-6A9F-1AB9198D8A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209AFE-7DA3-5027-F0D0-E0B5A6D3BE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41F8-42A8-45B0-A678-1AEFEE4F50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555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6BCC68-C6D2-5A13-93FD-7EB5DE1B34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6362C2-F901-3F01-3BC6-4BC6976632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203C-C49E-4CC7-AB4D-747A46FCC3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979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F53B5-46C3-3EF6-E682-4789802C9F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8B9C8-8D2B-2DBC-BC15-BB6CFFA12A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E4F1-F97E-41F6-8071-DE866A14DB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352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48268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BC150-276E-7481-0482-75C75F1AE1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E9EB8-7E68-C059-9BDA-2CBE91CA329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80-937B-4CB1-95A4-9B6656CC44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2479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4BE11-08E3-2C22-44CA-2205584B85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D9EAD1-2702-37AE-1FDE-A899555BCDD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A464-0F0B-4E59-B05F-D75F058F68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7217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C6194-04CA-BF2C-BA57-8EC0ABBA39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544C69-8F0F-A7C6-D786-CA83ADBB04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063D-9924-47E0-856F-9C21700F6A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669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2E3419-6583-9254-ECD6-F718DB45FE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5EF28-F952-A253-A9C6-47102E93065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7A412-D202-4423-84E4-6CFE4A3170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534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030E56-0031-3AC6-D402-3FF277121C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37DEFE-51A9-DDE1-9DC4-26F8B629E9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CBC3-6B25-4EDF-9325-E70CDE6FCC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865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8EC7E-3321-1663-A521-D3EB8D3E74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D51766-DEE5-DEC2-0D5B-FD6831A879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A74A-C594-4429-8FB9-99C3F25426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77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B9FA6-BF5B-2BE8-75BD-F32B652BE5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CF395-152B-F03F-0337-A870D8E5246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3186-DFAC-411C-B655-3C583BCAD6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7802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19C48B-72CD-A586-58F9-0DC805ADCD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1F2FDF-24E6-17D5-7F32-7EE5EF0415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DD50-4B89-4EED-A67C-7236867F1F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776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394628-E949-FE45-7826-9B8ACDFDE2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744C97-8087-034C-4182-E79CC5D111C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8E9A-1E53-46F0-9524-E4E026C606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720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54193D-B401-06A1-5EE2-43BA1AA9E3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4DA17F5-B53D-436B-8E6A-555AA064A1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C2B3-BB51-47C3-9D0A-EFF6059A5B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862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01449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1C2999-B31B-E90B-A265-1439338381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B7F65-4F9E-9638-9B8F-2BD246EBD43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DF56-C538-4818-9287-8A94291774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6465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4D5E-4819-7690-C330-69851B566A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256AF-BD9D-574C-6A6D-840AB777F3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5403-B30D-4CB5-9A8A-1A745AEACE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0469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261697-215D-BAFF-3CCE-5964C2749B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15D3F0-ECCA-5A8C-56C2-DA3150A00E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D068-46F0-4B69-94C5-75DDDB2611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9632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1EA2C-1534-B48C-3EDE-D9FE4EBC7F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F19E19-9A63-8A50-ECB3-5B570303F9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9735-44B0-46DF-8A3F-26B91E3D70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3143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C3FD83-450E-4A6F-3D4F-6112E3E571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D5D44F-5695-3B28-A924-508D54DEA83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F441-4194-4D1B-A8D0-F361FA6999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7533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DFC091-BF34-5737-F5DE-71BA30DCD0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DA486E-5EB8-D371-54CF-A0DA5FC48D1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AF1F-66EF-485A-B623-F7E249C8DC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4136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1C42EE-C907-C298-26A7-58D8F27192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3010C-DC6A-C2C1-1F7F-382EDC8788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51A-625F-4A2C-81D2-42489B3923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8532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6AA1A-BED8-D571-8F8D-DE3AF00890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E1083-D1F5-8E0D-EA35-713CBE70D5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093C-FEF2-4A23-AA30-F7B336BA84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0491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1F7005-D18C-820D-258B-6E161554E5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8CA0E5-261E-C204-D606-D9C357DA6B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8F6E9-2B4D-4F3F-932E-F9537A11A9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1540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EC0137-7773-309C-6B25-A76346B680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3202A4-9A63-9A2E-7CB4-D468A1BF32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C3EA-714D-41A2-828B-F512F3ED16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590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48147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035EB6-652E-7EF0-867D-6563ED9D47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37F229-6AEB-07F6-7433-F0764894E7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65B3-8654-4976-9B7D-C0ED503CEA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1640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7A166-B4EA-2FCD-4DB6-76A83D0F46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6BE5B0-2992-005E-E48B-2D5875BA06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2E153-E8EB-463D-8760-E82586A890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0678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46CFB-7563-5743-D5AF-D315676F3B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43FF7-737E-FBB8-F279-8C5B466A88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6ABF7-1CC0-4E01-B4B8-0A609C9390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0744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58D9F9-0B1C-686E-283B-637BD9811D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7B121-9EA8-489F-A6E1-529B925CA60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DC4B1-FF72-47CE-BA4C-772FCC6BE0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9617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DA154C-FA0D-FF97-D163-B1424A8F4C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269D5A-31EB-BE38-F4D3-48E98CA3EC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8CF33-86D5-40EB-9570-5D8CE9F712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240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58093E-02A6-0DF3-17BB-F03D94743B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83DA3C-76D8-C654-6DF8-E8FE6D8F06F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A658-D3BE-4C17-9EE7-0262D7F4B8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313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3E0D4-2D0E-0787-6371-FA30FF1AE1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2C65E9-37E7-C548-3B9D-3FF7D51C604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8542-1235-4082-9808-80C3D90D15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3100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C6B6C3-01EF-AB8E-8D1C-2530EB2C05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7D3183-E547-45E9-9F2E-C21D87CBC4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A652-855D-43DD-B223-5CF65B55C6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2410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1DA07-6381-28FC-04F7-EDE57B47AD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38C95-697D-221C-4BC2-0140431EA5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1A49C-A93E-46CD-A3A5-9D90D905C9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644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E8B711-1B10-D47C-BCAC-B12F43A58BA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76B31B-2E08-F28B-AA63-8E01542D3C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3301-5599-48F7-BFC7-196ADF7048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509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43826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EB7F02-77F6-61A4-78D3-9871BE6F56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9D2279-7AC8-0D32-6CA3-23CDCEF60A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6069-8DAE-4845-92CA-C3D18241F9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7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101CDD-EF02-0DB4-4954-C86CA0C87B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BCEB2D-63CB-515B-0AF3-E7EE2D82F1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132D-D55F-4A33-9447-7A391DFDAD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4738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2AEB3C-8A0A-4C4C-A6D0-B32D70574A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BD98F-F3E2-99CB-38EA-59548A59E3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A518-2838-4944-8846-FC2310586D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824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DCBEE-C474-2623-96A4-889471FDD0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5A5FA-B219-98B7-D9E9-D3F5614EAC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2A50-8EF2-4CCA-A280-41755A0F22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2412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DF11C0-55A9-ABBC-04C2-089C180D1B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C8BC8E-4A2C-3431-2DA0-AD226D08A5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D5E1-806B-4666-B45E-5FF1CEAA09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7197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78432E-44FB-6F29-9543-F1406B647C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5E8306-7D8E-D9D5-C565-4223E309A9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D722-9728-40F2-86AD-9D7E55F570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716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7BE66B-11EB-9C2D-4118-1CA6E009DF5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31DEF0-FDBE-85D5-8C6F-84C71EC540F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E656C-5F0D-4938-96B0-503639DB7D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6814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0C6FBD-88DE-643F-17A4-CCD6FA276C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197766-F613-C44B-9584-565066AAFF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79BE-4996-4D3C-9747-EDF77CB4C8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6957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785F3E-2E9D-6BF9-06E4-755D1A972A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D2AAB5-7C7A-BEFD-E1FC-895EB557CC1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21BD-682C-40D5-8633-A7049F91DB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7500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AA1A7D-3D9D-AE45-8B65-139126C4B3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28825-E3FE-9948-0909-2C105046DA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90D90-0CDC-468A-B4E3-CBDE7127BA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926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85046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852F6C-F18C-7D50-9E24-9029707D8C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8A01E0-E527-BC30-2480-3832E3D887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156E-9BCD-49AB-B98A-0165078559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6988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00EDE5-2C30-0AED-A3C4-327D250422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40E6CD-52B5-1A07-06FA-D3208448476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87428-C65D-4AAB-883D-48B7148D1A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559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7AF2B8-1DD4-7787-EBBB-263D95CED8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7461B0-38DF-7C2F-E192-AB1E9C7B15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0338-4A99-494F-BF4E-77548EC4BC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6794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0E199-788D-1F1D-6932-1731C239B3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EA42F-1BD3-E996-4099-A8064756C9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671E-0FF5-4453-B5F1-FFB3C1EAE2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2376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7ED4A1-F164-4838-C7CF-3037CCD0D3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C7B7F-E788-3F9E-8D58-EE68B13A4D6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AE53-3D19-4761-BC3E-E75C788557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07412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DD1E2-D4E5-58B1-C5D6-9811882097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2BA447-A2D3-43EE-3AC1-79F4314A23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17ED-82D9-49CD-9736-D109C1EA15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9041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CC5089-3A45-304F-BF88-C7163D6BB1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0686B-BA37-52D4-491E-D78634CAD1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2D89-D7CD-4162-B7EF-9CF5CF4C95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3018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95BEC5-78A8-39CE-3794-0C04BC757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E04A5-983E-F530-97AE-50727E6CE6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6CED-52D9-4669-A115-142C8BDFF4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8348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785A12-1FDB-3881-0D0D-FAD65FC17A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6C85F-C684-ECD1-02D8-390A236B0AE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9C2B-3722-40AD-A264-14C5B62759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0787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2E2183-4F0E-9BA5-E6FE-197C478929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784FF3-F7D5-F5E0-E0B0-AB893C3AEC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434A-03A3-4DF9-9A94-05A831B0C8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136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6117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73894-9539-CE9E-8C96-6E5CDFEEB2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ACC6F-DB8E-2E95-10E0-CF6EC1D805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6F891-B1CE-4905-95BD-775AB76E75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037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C25E55-2BB5-A588-EA2C-3D90F4784C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31FF0A-005F-D030-6522-50ABC8802D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A081-5F4A-4D13-9100-1B1FC79F26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4500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2A394F-54F2-5101-7DE2-18E9CB5FD0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1DE148-4AEB-2C3A-28A2-A06BB4ACE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0129-FA94-4EB5-B207-FD321B4859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98523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02790-9964-C2FF-9B72-C252CD2606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548BC9-BED0-381F-E22E-CCF9414F384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B86C-8D9F-4651-9C9A-B07D5FC483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81836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1D064-C189-1088-82A7-7D7FCC513E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8134F-270F-FD3B-A28D-F2475AD4A01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2AAD-24F8-4D0F-BBD2-3F31A96653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6164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A5E15-9FB2-B432-2B4A-7D78CF7E23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95AFF-5482-3662-884B-27118173215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35CB0-227F-4FAC-9C93-09DE4005EE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7874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42AAFD-7AB6-6825-17E4-9B54C05EBC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01DFF6-4A79-F0D9-B4F5-A068F72BE3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F84E-CAFE-4BD7-BAF7-FAFDF4E4EF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9992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84F91-696D-B1BB-2018-20353E59BD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CAA44-E0C7-02C9-CA2C-3E2A42A8C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A270-1067-44D0-963F-F3C057B779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0139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8E9A4-BA5E-1FEF-21CD-2D1F4984B4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EF174-5012-0765-8D0D-919057AD44A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ACD9-1652-44B8-B501-04FDC2C409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79935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9368B3-BEDD-DA89-C86C-B8AF2FB5D4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A208C1-570A-F4B0-901F-241238E7B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A7DCC-A42F-4478-9F9C-BAB284D4EA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180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28512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C7C86D-968D-337A-4D06-54971F736B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24E8C-549E-5456-74C7-0A1531A9841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E436-C7D6-4FE7-B898-57445E5105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64065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590E9-16FA-5A0A-E33E-BBAFD9BDAD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7E275-81EE-70D7-65D9-DF70E9C87D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FB92-C7B4-4FD5-9FAF-BE6A657E05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6048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5008DD-0BB0-C851-83D6-8339F4C4A9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88B91D-B79D-6434-5B1E-070B508D09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8760-9895-4F91-9657-99AB22DC2F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24575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0475CC-FEF6-1B80-3317-528C4E3E69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B7E47D-6500-DC29-97A5-81B219070E9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ADDC-C65B-4AED-AE04-75E502D9C4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1918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829CE8-A568-94EF-DF37-420E3589BD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76F700-8BCC-A3EA-9591-AC05C41842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85B3-C054-4D86-929A-B74F689621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88567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94DED-4DE7-58C3-5B49-0208762BDB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4ABAC-AB27-6915-F710-44F5B0D29D2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3126-6ED6-420B-9EF5-E6E1989744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2685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4F323-66EA-5871-D1F5-25477AB713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95DBC-3718-1FC4-DBC5-393B2DFA98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D7A1-0E54-4041-A447-9D7B25765D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7005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34A491-8BB8-275B-854B-FE78975D19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52CBE-7865-A68F-3643-E79D3998B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4BFB-BA42-4F9B-9962-F208413723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3386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1CED6-D852-2B5E-61BC-1189060777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E26D7-0A73-6DFE-69CB-671F869028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128C-E4D1-49B7-AB52-C3D674BE5A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7262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7A0A56-49DA-297D-DF08-CEB3E512E2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21512C-D9F8-6FF4-9AC4-19FE644744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CE75-95A5-484E-BBDA-4E2E5E629B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623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21842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0E8EB-5B54-29E5-0551-D4CED11FFE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203211-ED6A-54C6-6D8F-C9ED36CC60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1FC14-FF7B-40FA-85AE-3780A15AF3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10183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2814DF-F323-C2C4-74DC-03D30DC1D8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5FC473-E706-93EB-9EB0-2E25753651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3D405-1302-4E02-931F-DEC3F94AD9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66944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11ABB-FB88-3DBD-B3AB-25B1C790DA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D20E5-4AA6-2007-0594-148ED90E50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3EEF3-B55D-4A68-8C3B-44A27736CC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85632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04BC26-B058-EF07-A471-600FA3510A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320E86-C35F-1F78-CEED-FEE93B6EFAD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0E580-7975-4D47-A7C0-9CEF7C099F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7941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6BF7AB-51F4-CA66-3B75-C658BEC65A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28ED6A-DCF7-1C08-BC1E-D370032F61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2FD9-D0E8-42A2-99B8-D877C74976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38942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D668BD-38B8-2C9F-5890-56E3303E79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8FBE1B-4CDE-223E-FCBC-DCA25B0BDB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9E7AB-69E3-47D1-B237-E822360AC3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7107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43FE09-902F-3BD9-7161-B6C92815E2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9477FF-ABEB-90F0-9667-5BF2AF3FD94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C011-A0CF-49D7-85DE-1158165E07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0433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29C0D-3A24-76D6-CF09-77DFA70FDE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F4F2B-7D74-B990-048D-15A0D62F87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6E92-DD61-44A1-BBB1-5165C09856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60321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205DDA-CC6E-7C0A-9F8A-5E9DA2288D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7F5CC3-65C9-7943-3CE1-DA0D5329171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35F2-DF17-48B9-B2CF-3137F4AF89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21146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BBEAA5-3758-BEB0-189B-408B18BE25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7EF75D-148A-7E4E-5D25-D9BD0D87A7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59573-2163-4473-B040-32286FA595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505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9F9E1EF-AFF7-0D04-17CF-27BF7CB0E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92F12ED-DC5E-A5B3-B5EE-CBEC2912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91652E1B-6996-574A-8CFE-8E3B8C687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DB899376-9E12-275A-B32C-7B2078E8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50BC175-9BB8-EB50-6832-D29641BF0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F50912E-3391-1D1C-BB02-0A4606EFC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6D8BF7E-84E7-8C4D-D821-2084895DB07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E52C9AF-929D-D64D-892F-007F842EAE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7F9DFE-08D6-417D-BE32-A12BBB9DC2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9B4E1602-C93D-C0AB-418F-B56CEEBAF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852A637-AB2F-E6D3-37A7-6EE54EC44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3C5C871-FB69-9E93-CB3D-4C19F1083FD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D24EEAF-C64F-A552-31B7-9AB1E5F6E1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6B1ACDD-AA17-48BA-83D0-62803A4C4C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EC129184-325D-C466-D91F-1932BA9EA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56606502-A163-229D-E498-2CD0F6ECD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E9D1969E-9263-02B9-ADDA-1F064E851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39901AC-CCA8-C5A3-6224-32EE8344210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7EAD988-B455-6E96-ED31-BE1E153486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29AE117-061E-43BF-BF9E-41FB5781F8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5EA30C35-177E-952F-84B6-8A7027432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FF44170-9FB4-509C-3BE6-C40FB7CB6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1C9388D-30C7-2933-410D-86D263909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428BED2-E317-8335-AF53-D9E6323640E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6D67A50-D006-9A25-4223-8854F34350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04BA2D9-84A3-41C2-8D5A-41A6A1336E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50C9D9D9-6C23-35F2-76BB-9C73A4DF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9E8DFDB-1136-5349-6852-6F3AC241F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E564393-1245-4246-CCB1-E8299D5E7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59F1443-A618-B206-7053-6E1651154C9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4298745-3A46-2E47-F0CE-C232955C1F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1ACEDCA-2C4D-4B3C-9C84-B5145D2933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8A692CF0-1B72-1B44-7DBC-6BA30E6AE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44F3C08-2CC5-5657-B1D7-3484DAE2C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32917C8-90D5-1A35-786B-0F35A7EE3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71EB723-AA0B-2A4B-41D4-967B1C3646B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D5B285C-C55C-EA51-09DF-7B0DDAC38A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00C8BA7-4BD8-417B-9297-D19106B3E1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0178B791-803C-5D61-1B08-9EF47870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59033EA-83F2-F620-47C6-87BE21C50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8F38918-AF91-182B-3ED6-39E76B0BD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5AD9E91-F64F-E13B-56F4-E09A560E35B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702C437-0FB6-F86E-7012-28396EF21D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2F0E6CA-D5AD-4C12-B070-F42B3F1FE3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CAC8880C-78DB-9F5E-6C52-8BA9F88F9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795691-2F75-DD75-D1B9-9D6294EB9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C778234-2CAA-4C86-55D3-27364D63B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30FB20F-4120-9FED-2728-6A26F20A13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B0D14BC-E6CD-FBD9-1B73-9DC9585222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1DBF9D5-EF6C-40CC-A0EE-57540191F8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BF3ECE72-A4E0-79BC-C5E1-27D28E1C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0221376-B516-78D7-B76D-5F5053555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F987C2F-6D5F-724A-E6C1-F12F34C93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CCDED5-44D9-2BE4-E94B-94D2AC73564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E49574B-C8A6-2C4F-AC1E-C17CF4BD58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8B7B81D-7D01-4E68-9D1F-A6F048FF4E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24865EED-6FC0-5504-1561-99FF088F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FAE3586-AB90-E43A-0362-F3C5C5679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5C1F8A4-33E6-E1E5-708B-ABBA7BED5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4180BD6-531B-6513-C973-56BC3E69E04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1E34483-8597-A61C-574C-691136794B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4A453CF-1258-490A-962F-15608F9EBB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913533F2-3562-5B82-62FF-7A59C9AFF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6246813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0F4FF81A-316D-4EDD-F163-4D39064F5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546350"/>
            <a:ext cx="65532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6">
            <a:extLst>
              <a:ext uri="{FF2B5EF4-FFF2-40B4-BE49-F238E27FC236}">
                <a16:creationId xmlns:a16="http://schemas.microsoft.com/office/drawing/2014/main" id="{1E433CDE-3DEF-EB5E-C951-0E4850262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076575"/>
            <a:ext cx="50768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2">
            <a:extLst>
              <a:ext uri="{FF2B5EF4-FFF2-40B4-BE49-F238E27FC236}">
                <a16:creationId xmlns:a16="http://schemas.microsoft.com/office/drawing/2014/main" id="{5DD34161-DDAF-C1DF-B289-0B3A347F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423863"/>
            <a:ext cx="8570912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strategie per ottenere accumuli di metaboliti microbici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171BED2D-C168-65CE-2B14-D29F55D37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5449888"/>
            <a:ext cx="410527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Impiego di mutanti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: auxotrofi o regolatori o insensibili alla repressione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9625339C-7366-DE2C-1C03-51DDE837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31750" name="Group 2">
            <a:extLst>
              <a:ext uri="{FF2B5EF4-FFF2-40B4-BE49-F238E27FC236}">
                <a16:creationId xmlns:a16="http://schemas.microsoft.com/office/drawing/2014/main" id="{67C9AD66-3896-059B-DBB2-805D3C140B43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1753" name="Rectangle 3">
              <a:extLst>
                <a:ext uri="{FF2B5EF4-FFF2-40B4-BE49-F238E27FC236}">
                  <a16:creationId xmlns:a16="http://schemas.microsoft.com/office/drawing/2014/main" id="{D3E0084F-CA56-C9FD-E4E8-33318DC99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1754" name="Picture 4">
              <a:extLst>
                <a:ext uri="{FF2B5EF4-FFF2-40B4-BE49-F238E27FC236}">
                  <a16:creationId xmlns:a16="http://schemas.microsoft.com/office/drawing/2014/main" id="{319DF5FE-6A4E-1A07-DF96-790B5A641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55" name="Rectangle 5">
              <a:extLst>
                <a:ext uri="{FF2B5EF4-FFF2-40B4-BE49-F238E27FC236}">
                  <a16:creationId xmlns:a16="http://schemas.microsoft.com/office/drawing/2014/main" id="{BF0A9036-70F9-AAB9-3480-7F9519092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642447B-1E2A-4CF2-9E7F-BB81CF77E57D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C37E3D1-0412-CA43-F3E5-D833693ED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31751" name="Immagine 3">
            <a:extLst>
              <a:ext uri="{FF2B5EF4-FFF2-40B4-BE49-F238E27FC236}">
                <a16:creationId xmlns:a16="http://schemas.microsoft.com/office/drawing/2014/main" id="{2F10CA49-B6F1-10A5-5D27-91A3676F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250950"/>
            <a:ext cx="2493962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CasellaDiTesto 8">
            <a:extLst>
              <a:ext uri="{FF2B5EF4-FFF2-40B4-BE49-F238E27FC236}">
                <a16:creationId xmlns:a16="http://schemas.microsoft.com/office/drawing/2014/main" id="{C0F3A41E-93E2-113F-4ADC-A4693DD1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136775"/>
            <a:ext cx="4951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Modificazione della permeabilità della membrana cellulare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C8372C04-4BD7-82F7-8996-538D7BA1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460375"/>
            <a:ext cx="8569325" cy="147955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tecniche di selezione dei ceppi microbici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E83B4079-5308-2D1A-68DA-DF20C2FF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33796" name="Group 2">
            <a:extLst>
              <a:ext uri="{FF2B5EF4-FFF2-40B4-BE49-F238E27FC236}">
                <a16:creationId xmlns:a16="http://schemas.microsoft.com/office/drawing/2014/main" id="{AD11AC2C-BDE4-A515-D059-0D697FED8E9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3798" name="Rectangle 3">
              <a:extLst>
                <a:ext uri="{FF2B5EF4-FFF2-40B4-BE49-F238E27FC236}">
                  <a16:creationId xmlns:a16="http://schemas.microsoft.com/office/drawing/2014/main" id="{BCF14157-0FD2-E0CF-7D46-E813114E0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3799" name="Picture 4">
              <a:extLst>
                <a:ext uri="{FF2B5EF4-FFF2-40B4-BE49-F238E27FC236}">
                  <a16:creationId xmlns:a16="http://schemas.microsoft.com/office/drawing/2014/main" id="{87B70EA4-30DA-11DF-6C0E-1CF270223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0" name="Rectangle 5">
              <a:extLst>
                <a:ext uri="{FF2B5EF4-FFF2-40B4-BE49-F238E27FC236}">
                  <a16:creationId xmlns:a16="http://schemas.microsoft.com/office/drawing/2014/main" id="{02D2AD2C-257F-F285-DDB0-AA8024C8E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2BE5806-13F5-483D-8B30-3C2E7010558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6141E21-8BD5-0474-F573-4AAACD204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9704" name="CasellaDiTesto 8">
            <a:extLst>
              <a:ext uri="{FF2B5EF4-FFF2-40B4-BE49-F238E27FC236}">
                <a16:creationId xmlns:a16="http://schemas.microsoft.com/office/drawing/2014/main" id="{AD3C5757-5EBC-C54A-42A9-B62079C4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939925"/>
            <a:ext cx="8402638" cy="4344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l’ottenimento di nuovi metaboliti microbici:</a:t>
            </a:r>
          </a:p>
          <a:p>
            <a:pPr eaLnBrk="1" hangingPunct="1">
              <a:spcBef>
                <a:spcPts val="113"/>
              </a:spcBef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Isolamento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ceppi microbici per la produzione di nuovi metaboliti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Modificazione chimica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molecole già note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Biotrasformazioni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opera di microrganismi o enzimi per la modifica di molecole ottenute per via chimica o microbiologica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Fusione di protoplasti interspecifica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ricombinazione di informazioni genetiche fra ceppi produttori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Clonaggio di geni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il trasferimento di informazioni genetiche fra ceppi non correlati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8F4DE8DD-1898-2138-B517-E1731F0B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614363"/>
            <a:ext cx="8569325" cy="8302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e procedure di screening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B70A0C0E-240F-EC62-511B-684DAA10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35844" name="Group 2">
            <a:extLst>
              <a:ext uri="{FF2B5EF4-FFF2-40B4-BE49-F238E27FC236}">
                <a16:creationId xmlns:a16="http://schemas.microsoft.com/office/drawing/2014/main" id="{8C71ED02-AF60-B716-0582-118DB5A98614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5846" name="Rectangle 3">
              <a:extLst>
                <a:ext uri="{FF2B5EF4-FFF2-40B4-BE49-F238E27FC236}">
                  <a16:creationId xmlns:a16="http://schemas.microsoft.com/office/drawing/2014/main" id="{5E648502-28D6-E635-F4B9-169975B2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5847" name="Picture 4">
              <a:extLst>
                <a:ext uri="{FF2B5EF4-FFF2-40B4-BE49-F238E27FC236}">
                  <a16:creationId xmlns:a16="http://schemas.microsoft.com/office/drawing/2014/main" id="{89712805-779B-ED54-3EA2-81EB1EFA6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8" name="Rectangle 5">
              <a:extLst>
                <a:ext uri="{FF2B5EF4-FFF2-40B4-BE49-F238E27FC236}">
                  <a16:creationId xmlns:a16="http://schemas.microsoft.com/office/drawing/2014/main" id="{2D38E2ED-655D-A3FE-75B6-6D362643A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DBF7875-2F23-4714-AB7F-EC91751DCD74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E4712320-5FDD-4C97-0782-FC7170F56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9704" name="CasellaDiTesto 8">
            <a:extLst>
              <a:ext uri="{FF2B5EF4-FFF2-40B4-BE49-F238E27FC236}">
                <a16:creationId xmlns:a16="http://schemas.microsoft.com/office/drawing/2014/main" id="{05A1A113-E3A0-23C2-2022-308759D37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746250"/>
            <a:ext cx="8402638" cy="4443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produrre un nuovo metabolita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occorre:</a:t>
            </a:r>
          </a:p>
          <a:p>
            <a:pPr eaLnBrk="1" hangingPunct="1">
              <a:spcBef>
                <a:spcPts val="113"/>
              </a:spcBef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individuare la via biochimica in cui la molecola – target è coinvolta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intervenire sui sistemi di regolazione enzimatica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indirizzare o deviare il metabolismo microbico verso la molecola di interesse.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ottenere nuove molecole si attua lo 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primario:</a:t>
            </a:r>
          </a:p>
          <a:p>
            <a:pPr eaLnBrk="1" hangingPunct="1">
              <a:spcBef>
                <a:spcPts val="113"/>
              </a:spcBef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113"/>
              </a:spcBef>
              <a:buFont typeface="+mj-lt"/>
              <a:buAutoNum type="arabicPeriod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Isolamento di colture</a:t>
            </a:r>
          </a:p>
          <a:p>
            <a:pPr marL="342900" indent="-342900" eaLnBrk="1" hangingPunct="1">
              <a:spcBef>
                <a:spcPts val="113"/>
              </a:spcBef>
              <a:buFont typeface="+mj-lt"/>
              <a:buAutoNum type="arabicPeriod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113"/>
              </a:spcBef>
              <a:buFont typeface="+mj-lt"/>
              <a:buAutoNum type="arabicPeriod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Saggi di attività </a:t>
            </a:r>
          </a:p>
          <a:p>
            <a:pPr marL="342900" indent="-342900" eaLnBrk="1" hangingPunct="1">
              <a:spcBef>
                <a:spcPts val="113"/>
              </a:spcBef>
              <a:buFont typeface="+mj-lt"/>
              <a:buAutoNum type="arabicPeriod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113"/>
              </a:spcBef>
              <a:buFont typeface="+mj-lt"/>
              <a:buAutoNum type="arabicPeriod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cromatografica dei campioni del filtrato colturale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D66F94DE-A24C-2B5A-BA65-06234D2B8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692150"/>
            <a:ext cx="8851900" cy="9636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selezione di ceppi alto-produttori /1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41149E6E-EBB0-8C67-7548-C2CE9ED2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37892" name="Group 2">
            <a:extLst>
              <a:ext uri="{FF2B5EF4-FFF2-40B4-BE49-F238E27FC236}">
                <a16:creationId xmlns:a16="http://schemas.microsoft.com/office/drawing/2014/main" id="{1E325F12-DA29-3F2A-2D2D-B16AD56CFE2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7894" name="Rectangle 3">
              <a:extLst>
                <a:ext uri="{FF2B5EF4-FFF2-40B4-BE49-F238E27FC236}">
                  <a16:creationId xmlns:a16="http://schemas.microsoft.com/office/drawing/2014/main" id="{DD2C1EBA-C67C-69DB-1FD0-48F0C0644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7895" name="Picture 4">
              <a:extLst>
                <a:ext uri="{FF2B5EF4-FFF2-40B4-BE49-F238E27FC236}">
                  <a16:creationId xmlns:a16="http://schemas.microsoft.com/office/drawing/2014/main" id="{51834B0B-9215-78A4-B0C8-7EA4A1219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6" name="Rectangle 5">
              <a:extLst>
                <a:ext uri="{FF2B5EF4-FFF2-40B4-BE49-F238E27FC236}">
                  <a16:creationId xmlns:a16="http://schemas.microsoft.com/office/drawing/2014/main" id="{D2A474A0-8311-D4CF-E1E1-5485EABA9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E797131-F5A4-4F94-8E34-ECFB9A9CB68D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0004305-1D45-826D-E8BD-38F71245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9704" name="CasellaDiTesto 8">
            <a:extLst>
              <a:ext uri="{FF2B5EF4-FFF2-40B4-BE49-F238E27FC236}">
                <a16:creationId xmlns:a16="http://schemas.microsoft.com/office/drawing/2014/main" id="{1A239E6F-67F5-B79C-E93F-3CDE776F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866900"/>
            <a:ext cx="8388350" cy="4168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secondario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avviato quando la fase primaria</a:t>
            </a:r>
          </a:p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portato all’isolamento di ceppi in grado di produrre la sostanza di interesse. </a:t>
            </a:r>
          </a:p>
          <a:p>
            <a:pPr eaLnBrk="1" hangingPunct="1">
              <a:spcBef>
                <a:spcPts val="113"/>
              </a:spcBef>
              <a:defRPr/>
            </a:pPr>
            <a:endParaRPr lang="it-IT" altLang="it-IT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migliorare le rese produttive si selezionano i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ceppi alto – produttori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impiegando tecnologie genetiche basate su:</a:t>
            </a:r>
          </a:p>
          <a:p>
            <a:pPr eaLnBrk="1" hangingPunct="1">
              <a:spcBef>
                <a:spcPts val="113"/>
              </a:spcBef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fenomeni naturali: mutazioni spontanee ed eventi di ricombinazione genetica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provocati: mutazioni indotte, meccanismi di ricombinazione genetica, fusione di protoplasti, ibridazione fra cellule e ingegneria genetica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4EA2BC3E-F8D7-00AE-9792-C9365F3F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93700"/>
            <a:ext cx="8853488" cy="8112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selezione di ceppi alto-produttori /2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CFEA9400-5235-91B7-5E00-188F1202F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39940" name="Group 2">
            <a:extLst>
              <a:ext uri="{FF2B5EF4-FFF2-40B4-BE49-F238E27FC236}">
                <a16:creationId xmlns:a16="http://schemas.microsoft.com/office/drawing/2014/main" id="{35E3D99D-2C8E-E0D4-762A-F79299065AD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9943" name="Rectangle 3">
              <a:extLst>
                <a:ext uri="{FF2B5EF4-FFF2-40B4-BE49-F238E27FC236}">
                  <a16:creationId xmlns:a16="http://schemas.microsoft.com/office/drawing/2014/main" id="{40BBC3BA-DCD8-9AA0-35C9-B2CA390C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9944" name="Picture 4">
              <a:extLst>
                <a:ext uri="{FF2B5EF4-FFF2-40B4-BE49-F238E27FC236}">
                  <a16:creationId xmlns:a16="http://schemas.microsoft.com/office/drawing/2014/main" id="{B4A723F5-00DE-F0B7-1B72-983AB1E01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5" name="Rectangle 5">
              <a:extLst>
                <a:ext uri="{FF2B5EF4-FFF2-40B4-BE49-F238E27FC236}">
                  <a16:creationId xmlns:a16="http://schemas.microsoft.com/office/drawing/2014/main" id="{FF2D505A-4888-3160-EAA3-D649DC611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F065562-6B62-4C55-8654-11058C4B944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44B31A01-A2AD-C2D8-8FFB-4DF10FE25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9941" name="CasellaDiTesto 8">
            <a:extLst>
              <a:ext uri="{FF2B5EF4-FFF2-40B4-BE49-F238E27FC236}">
                <a16:creationId xmlns:a16="http://schemas.microsoft.com/office/drawing/2014/main" id="{A9A08786-5BA0-0147-E6C9-7B14DBEC3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04913"/>
            <a:ext cx="875823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Mutazioni: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spontanee o indotte, per mezzo di agenti mutageni fisici (raggi X, γ e UV) e chimici (analoghi delle basi, acridina, agenti alchilanti, enzimi che interferiscono con la sintesi del DNA).</a:t>
            </a:r>
          </a:p>
        </p:txBody>
      </p:sp>
      <p:pic>
        <p:nvPicPr>
          <p:cNvPr id="39942" name="Immagine 4">
            <a:extLst>
              <a:ext uri="{FF2B5EF4-FFF2-40B4-BE49-F238E27FC236}">
                <a16:creationId xmlns:a16="http://schemas.microsoft.com/office/drawing/2014/main" id="{9DE183F9-A81D-47E5-2DE1-C377CBE8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487613"/>
            <a:ext cx="72739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0CCE70D3-9567-38D9-E6EB-E4608CB4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15938"/>
            <a:ext cx="8851900" cy="9620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selezione di ceppi alto-produttori /3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AC41E6E2-A0F3-10D0-268E-F7A03A67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41988" name="Group 2">
            <a:extLst>
              <a:ext uri="{FF2B5EF4-FFF2-40B4-BE49-F238E27FC236}">
                <a16:creationId xmlns:a16="http://schemas.microsoft.com/office/drawing/2014/main" id="{B71E0B92-64F5-192C-5342-6A7D75A973F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1992" name="Rectangle 3">
              <a:extLst>
                <a:ext uri="{FF2B5EF4-FFF2-40B4-BE49-F238E27FC236}">
                  <a16:creationId xmlns:a16="http://schemas.microsoft.com/office/drawing/2014/main" id="{6F30B85A-9879-5FB2-0344-82C193DEB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1993" name="Picture 4">
              <a:extLst>
                <a:ext uri="{FF2B5EF4-FFF2-40B4-BE49-F238E27FC236}">
                  <a16:creationId xmlns:a16="http://schemas.microsoft.com/office/drawing/2014/main" id="{B05B5506-0359-1402-B10C-C4E258A6D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94" name="Rectangle 5">
              <a:extLst>
                <a:ext uri="{FF2B5EF4-FFF2-40B4-BE49-F238E27FC236}">
                  <a16:creationId xmlns:a16="http://schemas.microsoft.com/office/drawing/2014/main" id="{C2FC5510-C433-B79A-6BEE-0DD12F370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669D7693-3CEA-4F6D-BECF-6221A823317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F616AB4-1663-356E-4908-359961A96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9704" name="CasellaDiTesto 8">
            <a:extLst>
              <a:ext uri="{FF2B5EF4-FFF2-40B4-BE49-F238E27FC236}">
                <a16:creationId xmlns:a16="http://schemas.microsoft.com/office/drawing/2014/main" id="{29C98AE8-6875-D3E2-F964-E89B7EACC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366838"/>
            <a:ext cx="8388350" cy="2255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Ricombinazione genetica: 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procarioti per coniugazione, trasformazione e trasduzione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 eucarioti principalmente nella meiosi con il 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crossing-over</a:t>
            </a:r>
          </a:p>
          <a:p>
            <a:pPr marL="342900" indent="-342900" eaLnBrk="1" hangingPunct="1">
              <a:spcBef>
                <a:spcPts val="113"/>
              </a:spcBef>
              <a:buFont typeface="Arial" panose="020B0604020202020204" pitchFamily="34" charset="0"/>
              <a:buChar char="•"/>
              <a:defRPr/>
            </a:pPr>
            <a:endParaRPr lang="it-IT" altLang="it-IT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Immagine 2">
            <a:extLst>
              <a:ext uri="{FF2B5EF4-FFF2-40B4-BE49-F238E27FC236}">
                <a16:creationId xmlns:a16="http://schemas.microsoft.com/office/drawing/2014/main" id="{E7DD0437-2FA0-BF7B-4B06-2E5A9128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429000"/>
            <a:ext cx="498633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CasellaDiTesto 4">
            <a:extLst>
              <a:ext uri="{FF2B5EF4-FFF2-40B4-BE49-F238E27FC236}">
                <a16:creationId xmlns:a16="http://schemas.microsoft.com/office/drawing/2014/main" id="{3F32459D-C027-65D8-7C10-0A87A12CE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080125"/>
            <a:ext cx="405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 sessuali di batteri, F</a:t>
            </a:r>
            <a:r>
              <a:rPr lang="it-IT" altLang="it-IT" sz="1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it-IT" altLang="it-IT" sz="1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coniugazione batterica.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1DEA08DF-D922-4A33-5AE9-493AD840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611188"/>
            <a:ext cx="8851900" cy="9620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selezione di ceppi alto-produttori /4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B8068AFD-A4B9-01C1-E22B-C15BD749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44036" name="Group 2">
            <a:extLst>
              <a:ext uri="{FF2B5EF4-FFF2-40B4-BE49-F238E27FC236}">
                <a16:creationId xmlns:a16="http://schemas.microsoft.com/office/drawing/2014/main" id="{2584A03C-59C8-9ED5-FCC2-4B567C179F0B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4041" name="Rectangle 3">
              <a:extLst>
                <a:ext uri="{FF2B5EF4-FFF2-40B4-BE49-F238E27FC236}">
                  <a16:creationId xmlns:a16="http://schemas.microsoft.com/office/drawing/2014/main" id="{120835C3-7D1A-5A83-EA88-F935B79ED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4042" name="Picture 4">
              <a:extLst>
                <a:ext uri="{FF2B5EF4-FFF2-40B4-BE49-F238E27FC236}">
                  <a16:creationId xmlns:a16="http://schemas.microsoft.com/office/drawing/2014/main" id="{7ADA54A8-ECAD-90F2-9E71-EE0336D92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43" name="Rectangle 5">
              <a:extLst>
                <a:ext uri="{FF2B5EF4-FFF2-40B4-BE49-F238E27FC236}">
                  <a16:creationId xmlns:a16="http://schemas.microsoft.com/office/drawing/2014/main" id="{CE76722B-B75E-5D42-6726-105D73F82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B47A63C-C859-41EA-B276-C5716BEE72D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F135D89-B44A-B433-7A8A-4F611B32F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44037" name="CasellaDiTesto 8">
            <a:extLst>
              <a:ext uri="{FF2B5EF4-FFF2-40B4-BE49-F238E27FC236}">
                <a16:creationId xmlns:a16="http://schemas.microsoft.com/office/drawing/2014/main" id="{DFE42776-929F-2D6B-4837-7901A2D08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689100"/>
            <a:ext cx="838993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Ibridazione di lieviti: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utilizzando caratteri di due ceppi diversi ma compatibili per ottenere uno zigote ibrido con corredo cromosomico diploide. </a:t>
            </a:r>
          </a:p>
        </p:txBody>
      </p:sp>
      <p:pic>
        <p:nvPicPr>
          <p:cNvPr id="44038" name="Immagine 3">
            <a:extLst>
              <a:ext uri="{FF2B5EF4-FFF2-40B4-BE49-F238E27FC236}">
                <a16:creationId xmlns:a16="http://schemas.microsoft.com/office/drawing/2014/main" id="{75C09308-5232-5ADF-66A7-5E65A7552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55888"/>
            <a:ext cx="2792413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CasellaDiTesto 6">
            <a:extLst>
              <a:ext uri="{FF2B5EF4-FFF2-40B4-BE49-F238E27FC236}">
                <a16:creationId xmlns:a16="http://schemas.microsoft.com/office/drawing/2014/main" id="{136E99DD-C61B-531B-F092-5D56B009C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3422650"/>
            <a:ext cx="5130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Fusione di protoplasti: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private della parete cellulare tramite trattamenti con enzimi litici in ambiente osmoticamente controllato.</a:t>
            </a:r>
          </a:p>
        </p:txBody>
      </p:sp>
      <p:sp>
        <p:nvSpPr>
          <p:cNvPr id="44040" name="CasellaDiTesto 4">
            <a:extLst>
              <a:ext uri="{FF2B5EF4-FFF2-40B4-BE49-F238E27FC236}">
                <a16:creationId xmlns:a16="http://schemas.microsoft.com/office/drawing/2014/main" id="{5F4621C6-72EC-1AF9-63DD-8DDAF7D3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246813"/>
            <a:ext cx="2244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Fusione di protoplasti.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1122CD30-A56C-2761-6D24-3FDC4F68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611188"/>
            <a:ext cx="8851900" cy="9620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selezione di ceppi alto-produttori /5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54A9F430-F140-FFDB-94E8-B68B2D5D4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46084" name="Group 2">
            <a:extLst>
              <a:ext uri="{FF2B5EF4-FFF2-40B4-BE49-F238E27FC236}">
                <a16:creationId xmlns:a16="http://schemas.microsoft.com/office/drawing/2014/main" id="{BF2F88E0-22EA-BCA5-E638-DDB046FBDF7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6087" name="Rectangle 3">
              <a:extLst>
                <a:ext uri="{FF2B5EF4-FFF2-40B4-BE49-F238E27FC236}">
                  <a16:creationId xmlns:a16="http://schemas.microsoft.com/office/drawing/2014/main" id="{F86220EF-7E6F-8AE7-A3B5-F7161A58F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6088" name="Picture 4">
              <a:extLst>
                <a:ext uri="{FF2B5EF4-FFF2-40B4-BE49-F238E27FC236}">
                  <a16:creationId xmlns:a16="http://schemas.microsoft.com/office/drawing/2014/main" id="{970E014C-6E71-A81E-4DB1-E19D7A2F5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089" name="Rectangle 5">
              <a:extLst>
                <a:ext uri="{FF2B5EF4-FFF2-40B4-BE49-F238E27FC236}">
                  <a16:creationId xmlns:a16="http://schemas.microsoft.com/office/drawing/2014/main" id="{76405EC3-FD0B-3357-A4F2-6C984EEDB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DB2B4A9-0AC6-4EC3-95C5-A70723BBEA70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A2D537F0-ECAE-C0D1-71E2-A69D9F984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46085" name="CasellaDiTesto 8">
            <a:extLst>
              <a:ext uri="{FF2B5EF4-FFF2-40B4-BE49-F238E27FC236}">
                <a16:creationId xmlns:a16="http://schemas.microsoft.com/office/drawing/2014/main" id="{18AFA051-8B5E-E156-3CE2-FC15173A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450975"/>
            <a:ext cx="83883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Elettroporazione: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sottopone la cellula ricevente a ripetute scariche elettriche a intervalli regolari, che allargano i pori della membrana cellulare per inserire molecole di DNA esogeno.</a:t>
            </a:r>
          </a:p>
          <a:p>
            <a:pPr eaLnBrk="1" hangingPunct="1">
              <a:spcBef>
                <a:spcPts val="113"/>
              </a:spcBef>
            </a:pPr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endParaRPr lang="it-IT" altLang="it-IT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ricombinante: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frammento di DNA viene clonato in un vettore e inserito nell’ospite.</a:t>
            </a:r>
          </a:p>
        </p:txBody>
      </p:sp>
      <p:pic>
        <p:nvPicPr>
          <p:cNvPr id="46086" name="Immagine 8">
            <a:extLst>
              <a:ext uri="{FF2B5EF4-FFF2-40B4-BE49-F238E27FC236}">
                <a16:creationId xmlns:a16="http://schemas.microsoft.com/office/drawing/2014/main" id="{B0C4FE45-B582-220C-8280-28FB6A4D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768600"/>
            <a:ext cx="69818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4D1FCF06-00E3-780B-6417-A0793AA4C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773238"/>
            <a:ext cx="8572500" cy="205898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Biologia,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tecnologie di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sanitario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0C6B8C79-B44B-EC45-8C91-BF98E270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715963"/>
            <a:ext cx="8135938" cy="723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36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 Fanti</a:t>
            </a:r>
          </a:p>
        </p:txBody>
      </p: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742DC69A-DE2E-335E-B6E9-16A8EC8E7408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5365" name="Rectangle 3">
              <a:extLst>
                <a:ext uri="{FF2B5EF4-FFF2-40B4-BE49-F238E27FC236}">
                  <a16:creationId xmlns:a16="http://schemas.microsoft.com/office/drawing/2014/main" id="{A537E8DE-FF13-C4F1-6290-F770F868A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5366" name="Picture 4">
              <a:extLst>
                <a:ext uri="{FF2B5EF4-FFF2-40B4-BE49-F238E27FC236}">
                  <a16:creationId xmlns:a16="http://schemas.microsoft.com/office/drawing/2014/main" id="{E06D9254-8D07-FF95-8DE9-E67A3E2AE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7" name="Rectangle 5">
              <a:extLst>
                <a:ext uri="{FF2B5EF4-FFF2-40B4-BE49-F238E27FC236}">
                  <a16:creationId xmlns:a16="http://schemas.microsoft.com/office/drawing/2014/main" id="{171697DB-B98A-51FA-3005-6CA2A50C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DE85305-3329-43F3-A23A-1A485F6CE49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1CF3A99B-0B0D-BACF-19DC-89800F78E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6B859856-867D-39C9-9CCA-6CC5B4CD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00213"/>
            <a:ext cx="7007225" cy="3095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8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9E1066B3-B21C-D734-E859-DA89484EFF60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7412" name="Rectangle 3">
              <a:extLst>
                <a:ext uri="{FF2B5EF4-FFF2-40B4-BE49-F238E27FC236}">
                  <a16:creationId xmlns:a16="http://schemas.microsoft.com/office/drawing/2014/main" id="{A787AD24-7153-1E39-76EC-E883A8F8E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7413" name="Picture 4">
              <a:extLst>
                <a:ext uri="{FF2B5EF4-FFF2-40B4-BE49-F238E27FC236}">
                  <a16:creationId xmlns:a16="http://schemas.microsoft.com/office/drawing/2014/main" id="{34CE06BB-AEF4-2728-C3C9-D111410D1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4" name="Rectangle 5">
              <a:extLst>
                <a:ext uri="{FF2B5EF4-FFF2-40B4-BE49-F238E27FC236}">
                  <a16:creationId xmlns:a16="http://schemas.microsoft.com/office/drawing/2014/main" id="{E65F7579-C7D6-455F-17A0-B6B2F355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942ADFCB-DE43-4DCC-A224-03EE2465CC5D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443F003A-946D-EE2B-DDF1-B2D7915D0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 </a:t>
              </a:r>
              <a:r>
                <a:rPr lang="it-IT" altLang="it-IT" sz="850" dirty="0">
                  <a:latin typeface="Arial" panose="020B0604020202020204" pitchFamily="34" charset="0"/>
                </a:rPr>
                <a:t>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5BC7BA8-1846-1B66-FE35-0E06DC07E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15938"/>
            <a:ext cx="7713663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L’accumulo di metaboliti di interesse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979FD590-26BD-C605-C577-DB1B7D83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054225"/>
            <a:ext cx="8578850" cy="42338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metabolismo anaerobico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(poco redditizio) l’accumulo dei prodotti finali, i metaboliti di interesse, si verifica in modo fisiologico parallelamente allo sviluppo microbico.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metabolismo aerobico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o ossidativo, (molto redditizio) si ha la produzione di biomassa, di CO</a:t>
            </a:r>
            <a:r>
              <a:rPr lang="it-IT" altLang="it-IT" sz="23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H</a:t>
            </a:r>
            <a:r>
              <a:rPr lang="it-IT" altLang="it-IT" sz="23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O come prodotti terminali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per accumulare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metaboliti intermedi bisogna soddisfare due condizioni: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113"/>
              </a:spcBef>
              <a:buClrTx/>
              <a:buFont typeface="+mj-lt"/>
              <a:buAutoNum type="arabicPeriod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uso di terreni di coltura sbilanciati nella composizione</a:t>
            </a:r>
          </a:p>
          <a:p>
            <a:pPr marL="457200" indent="-457200" eaLnBrk="1" hangingPunct="1">
              <a:spcBef>
                <a:spcPts val="113"/>
              </a:spcBef>
              <a:buClrTx/>
              <a:buFont typeface="+mj-lt"/>
              <a:buAutoNum type="arabicPeriod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113"/>
              </a:spcBef>
              <a:buClrTx/>
              <a:buFont typeface="+mj-lt"/>
              <a:buAutoNum type="arabicPeriod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modifica o inattivazione dei meccanismi di regolazione enzimatica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458E083-8EC8-ED61-673F-9A154C77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19461" name="Group 2">
            <a:extLst>
              <a:ext uri="{FF2B5EF4-FFF2-40B4-BE49-F238E27FC236}">
                <a16:creationId xmlns:a16="http://schemas.microsoft.com/office/drawing/2014/main" id="{611F50C0-6E9E-2F83-7C75-4BD49DA5E9B0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19462" name="Rectangle 3">
              <a:extLst>
                <a:ext uri="{FF2B5EF4-FFF2-40B4-BE49-F238E27FC236}">
                  <a16:creationId xmlns:a16="http://schemas.microsoft.com/office/drawing/2014/main" id="{E05B43D8-2AC1-D9FA-5002-485866A50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9463" name="Picture 4">
              <a:extLst>
                <a:ext uri="{FF2B5EF4-FFF2-40B4-BE49-F238E27FC236}">
                  <a16:creationId xmlns:a16="http://schemas.microsoft.com/office/drawing/2014/main" id="{7F8AE813-668E-33D5-B6FC-78526A571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Rectangle 5">
              <a:extLst>
                <a:ext uri="{FF2B5EF4-FFF2-40B4-BE49-F238E27FC236}">
                  <a16:creationId xmlns:a16="http://schemas.microsoft.com/office/drawing/2014/main" id="{04FEECBC-6499-5DD7-C81F-1DF174706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ADCB073-1FEF-4D18-8EFD-E7629C71E0A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BD5E76A-FD05-26A1-D259-D6B02394A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E1689725-62FA-7D46-BD90-7F8CAA25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9250"/>
            <a:ext cx="7713663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meccanismi di regolazione enzimatica /1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5C02E773-A859-8036-9A74-AD5ED7BA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22438"/>
            <a:ext cx="8785225" cy="47577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Gli enzimi metabolici cellulari possono essere: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enzimi costitutivi: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prodotti a prescindere dalle condizioni colturali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enzimi inducibili: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sintetizzati dal microrganismo esclusivamente in presenza di induttore (es. substrato specifico)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enzimi reprimibili: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influenzati dalla concentrazione del prodotto finale, che agisce come co-repressore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loro concentrazione dipende dai sistemi di controllo a feedback: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inibizione dell’attività enzimatica 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espressione della sintesi dell’enzima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3A264C5-B0E7-6392-A7E7-425E77812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21509" name="Group 2">
            <a:extLst>
              <a:ext uri="{FF2B5EF4-FFF2-40B4-BE49-F238E27FC236}">
                <a16:creationId xmlns:a16="http://schemas.microsoft.com/office/drawing/2014/main" id="{C864A3F4-56B8-A6E8-A595-A0FB11C706FE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1510" name="Rectangle 3">
              <a:extLst>
                <a:ext uri="{FF2B5EF4-FFF2-40B4-BE49-F238E27FC236}">
                  <a16:creationId xmlns:a16="http://schemas.microsoft.com/office/drawing/2014/main" id="{020D5E2F-084B-A74F-5F9E-BF7BF4A22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1511" name="Picture 4">
              <a:extLst>
                <a:ext uri="{FF2B5EF4-FFF2-40B4-BE49-F238E27FC236}">
                  <a16:creationId xmlns:a16="http://schemas.microsoft.com/office/drawing/2014/main" id="{CAB6F941-DB94-DA9A-3372-48F80F41A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2" name="Rectangle 5">
              <a:extLst>
                <a:ext uri="{FF2B5EF4-FFF2-40B4-BE49-F238E27FC236}">
                  <a16:creationId xmlns:a16="http://schemas.microsoft.com/office/drawing/2014/main" id="{94C14F9D-6067-B5F0-034B-B42C7966B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9121FF1-3215-4B0B-A0A7-66333A46BE4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8CF2470-8D81-7910-8A50-4A99F9800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F1DA6577-CFB5-6C3C-52BF-34018E51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9250"/>
            <a:ext cx="7713663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meccanismi di regolazione enzimatica /2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65F6F017-AA56-5A4D-9E65-462E321B6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722438"/>
            <a:ext cx="8786812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1.Via metabolica lineare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: porta a un unico prodotto finale.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Inibizione da feedback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: il prodotto finale inibisce l’attività di uno degli enzimi coinvolti nella catena metabolica, spesso il primo.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Repressione da feedback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: un prodotto di reazione reprime a livello genetico la sintesi di un enzima della catena metabolica, attraverso il controllo della trascrizione dell’mRNA.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6E373A3-2441-3348-7F60-B2C37151A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23557" name="Group 2">
            <a:extLst>
              <a:ext uri="{FF2B5EF4-FFF2-40B4-BE49-F238E27FC236}">
                <a16:creationId xmlns:a16="http://schemas.microsoft.com/office/drawing/2014/main" id="{F440B5BC-2760-EE96-DE5B-6AC7B8902AA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3560" name="Rectangle 3">
              <a:extLst>
                <a:ext uri="{FF2B5EF4-FFF2-40B4-BE49-F238E27FC236}">
                  <a16:creationId xmlns:a16="http://schemas.microsoft.com/office/drawing/2014/main" id="{BC25DDAA-FA03-A4FE-1092-196089C4F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3561" name="Picture 4">
              <a:extLst>
                <a:ext uri="{FF2B5EF4-FFF2-40B4-BE49-F238E27FC236}">
                  <a16:creationId xmlns:a16="http://schemas.microsoft.com/office/drawing/2014/main" id="{984E6203-3C4F-886F-F52A-DFB07F2DE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2" name="Rectangle 5">
              <a:extLst>
                <a:ext uri="{FF2B5EF4-FFF2-40B4-BE49-F238E27FC236}">
                  <a16:creationId xmlns:a16="http://schemas.microsoft.com/office/drawing/2014/main" id="{84C80039-198D-E731-3D8E-1E1BCFCCD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4169172-C9A8-45DF-A942-E512837F37A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B6A903E-4124-FEBD-8996-559B34F30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23558" name="Immagine 2">
            <a:extLst>
              <a:ext uri="{FF2B5EF4-FFF2-40B4-BE49-F238E27FC236}">
                <a16:creationId xmlns:a16="http://schemas.microsoft.com/office/drawing/2014/main" id="{3671BACF-19DC-27F6-ED62-7314DD94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078163"/>
            <a:ext cx="45370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magine 4">
            <a:extLst>
              <a:ext uri="{FF2B5EF4-FFF2-40B4-BE49-F238E27FC236}">
                <a16:creationId xmlns:a16="http://schemas.microsoft.com/office/drawing/2014/main" id="{8587C079-4F77-9AEC-12A1-C0904FA4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514975"/>
            <a:ext cx="4537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8023AA94-35D3-FB31-6D0C-7DE5BF461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6550"/>
            <a:ext cx="7713663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meccanismi di regolazione enzimatica /3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84D40A4-750E-7183-4B3C-F9335AA0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4975"/>
            <a:ext cx="8785225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2.Via metabolica ramificata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: dopo il un punto di ramificazione si ottengono prodotti diversi.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DC89D2E7-F4AE-ED52-B94B-4A9C21D61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25605" name="Group 2">
            <a:extLst>
              <a:ext uri="{FF2B5EF4-FFF2-40B4-BE49-F238E27FC236}">
                <a16:creationId xmlns:a16="http://schemas.microsoft.com/office/drawing/2014/main" id="{18CDECCD-DB2A-9338-9AD6-314824FABAA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5609" name="Rectangle 3">
              <a:extLst>
                <a:ext uri="{FF2B5EF4-FFF2-40B4-BE49-F238E27FC236}">
                  <a16:creationId xmlns:a16="http://schemas.microsoft.com/office/drawing/2014/main" id="{321D2AE0-5107-3EE5-C0AF-BD37B37D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5610" name="Picture 4">
              <a:extLst>
                <a:ext uri="{FF2B5EF4-FFF2-40B4-BE49-F238E27FC236}">
                  <a16:creationId xmlns:a16="http://schemas.microsoft.com/office/drawing/2014/main" id="{19615D9C-409C-3E9C-7631-32708CBCE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1" name="Rectangle 5">
              <a:extLst>
                <a:ext uri="{FF2B5EF4-FFF2-40B4-BE49-F238E27FC236}">
                  <a16:creationId xmlns:a16="http://schemas.microsoft.com/office/drawing/2014/main" id="{C0564AFA-9E44-28F8-F543-F845FA519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64C6929C-95D3-4F09-9BD6-7D7D47FD8B9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54F6687-7E04-A867-05FF-3CDE6D215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25606" name="Immagine 3">
            <a:extLst>
              <a:ext uri="{FF2B5EF4-FFF2-40B4-BE49-F238E27FC236}">
                <a16:creationId xmlns:a16="http://schemas.microsoft.com/office/drawing/2014/main" id="{F214FEFD-75E8-A057-D83C-8EA9A5CF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614613"/>
            <a:ext cx="31972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magine 6">
            <a:extLst>
              <a:ext uri="{FF2B5EF4-FFF2-40B4-BE49-F238E27FC236}">
                <a16:creationId xmlns:a16="http://schemas.microsoft.com/office/drawing/2014/main" id="{6A7D687F-D2C6-76E9-DD4E-FA4C4A89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18025"/>
            <a:ext cx="31956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CasellaDiTesto 8">
            <a:extLst>
              <a:ext uri="{FF2B5EF4-FFF2-40B4-BE49-F238E27FC236}">
                <a16:creationId xmlns:a16="http://schemas.microsoft.com/office/drawing/2014/main" id="{DAE13964-4351-3965-1A11-191A77AE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19388"/>
            <a:ext cx="538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multivalente: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regolazione è data dall’azione della somma dei prodotti sul primo enzima della catena, per inibizione e/o repressione.</a:t>
            </a:r>
          </a:p>
          <a:p>
            <a:pPr eaLnBrk="1" hangingPunct="1">
              <a:spcBef>
                <a:spcPts val="113"/>
              </a:spcBef>
            </a:pPr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cooperativo: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l’effetto inibitore è dato da uno solo dei prodotti metabolici, sia sul primo enzima della catena che sul primo enzima successivo al punto di ramificazione.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A327758-CE1D-767C-04EE-AAE27555C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9250"/>
            <a:ext cx="7713663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meccanismi di regolazione enzimatica /4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3F3E1914-5D71-AABC-ADAC-2FAB3C44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873250"/>
            <a:ext cx="58531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Feedback cumulativo: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uno dei prodotti finali inibisce in modo parziale il primo enzima della catena, in modo indipendente dagli altri prodotti.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Feedback sequenziale: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entrambi i prodotti inibiscono il primo enzima di ogni ramificazione dopo il punto di separazione. L’ultimo intermedio prima della ramificazione si accumula e inibisce a feedback il primo enzima della via metabolica.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609C297-552C-F811-4E1C-A28FAAA95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27653" name="Group 2">
            <a:extLst>
              <a:ext uri="{FF2B5EF4-FFF2-40B4-BE49-F238E27FC236}">
                <a16:creationId xmlns:a16="http://schemas.microsoft.com/office/drawing/2014/main" id="{293565AA-5AFA-B19B-8720-C7E57236C4F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7656" name="Rectangle 3">
              <a:extLst>
                <a:ext uri="{FF2B5EF4-FFF2-40B4-BE49-F238E27FC236}">
                  <a16:creationId xmlns:a16="http://schemas.microsoft.com/office/drawing/2014/main" id="{F68C5165-7A02-052A-F1B0-5804E5630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7657" name="Picture 4">
              <a:extLst>
                <a:ext uri="{FF2B5EF4-FFF2-40B4-BE49-F238E27FC236}">
                  <a16:creationId xmlns:a16="http://schemas.microsoft.com/office/drawing/2014/main" id="{FD9E5688-DB4F-A27A-27BB-2565E3ADA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8" name="Rectangle 5">
              <a:extLst>
                <a:ext uri="{FF2B5EF4-FFF2-40B4-BE49-F238E27FC236}">
                  <a16:creationId xmlns:a16="http://schemas.microsoft.com/office/drawing/2014/main" id="{871E0B2A-5F46-C8F0-687C-6A86FFCA4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9D474B03-BFAD-4B5B-94BB-D18D0CB6AEA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36AF079-AC52-9045-1D61-FD6A56B65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27654" name="Immagine 2">
            <a:extLst>
              <a:ext uri="{FF2B5EF4-FFF2-40B4-BE49-F238E27FC236}">
                <a16:creationId xmlns:a16="http://schemas.microsoft.com/office/drawing/2014/main" id="{A129F80E-5446-E062-8892-47C1F3A1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43050"/>
            <a:ext cx="297973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magine 4">
            <a:extLst>
              <a:ext uri="{FF2B5EF4-FFF2-40B4-BE49-F238E27FC236}">
                <a16:creationId xmlns:a16="http://schemas.microsoft.com/office/drawing/2014/main" id="{7AC04BCE-57DF-B4CF-434E-A40CEBBF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9797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93C3AABD-E837-7E07-A287-3926808FD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6575"/>
            <a:ext cx="7569200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meccanismi di regolazione enzimatica /5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F5883CE5-1D47-9AB0-5F6D-5B240026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05013"/>
            <a:ext cx="8278812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Isoenzimi: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forme enzimatiche che svolgono la stessa reazione, ma differiscono per caratteristiche fisico-chimiche e relativi sistemi di controllo.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Può verificarsi l’inibizione da parte di uno dei prodotti sia sulla via specifica dopo la ramificazione sia sulla specifica forma isoenzimatica su cui il prodotto (P1) agisce.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0FC8B94-102A-3895-AD98-F1D10D146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Accumuli metabolici</a:t>
            </a:r>
          </a:p>
        </p:txBody>
      </p:sp>
      <p:grpSp>
        <p:nvGrpSpPr>
          <p:cNvPr id="29701" name="Group 2">
            <a:extLst>
              <a:ext uri="{FF2B5EF4-FFF2-40B4-BE49-F238E27FC236}">
                <a16:creationId xmlns:a16="http://schemas.microsoft.com/office/drawing/2014/main" id="{82C8AA27-37FF-63C2-A7BC-ED4F4EBFAF1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9704" name="Rectangle 3">
              <a:extLst>
                <a:ext uri="{FF2B5EF4-FFF2-40B4-BE49-F238E27FC236}">
                  <a16:creationId xmlns:a16="http://schemas.microsoft.com/office/drawing/2014/main" id="{D7B36933-3F8C-E136-BF05-E9264B089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9705" name="Picture 4">
              <a:extLst>
                <a:ext uri="{FF2B5EF4-FFF2-40B4-BE49-F238E27FC236}">
                  <a16:creationId xmlns:a16="http://schemas.microsoft.com/office/drawing/2014/main" id="{B9BDBE46-1ACC-9735-1292-469C748BD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6" name="Rectangle 5">
              <a:extLst>
                <a:ext uri="{FF2B5EF4-FFF2-40B4-BE49-F238E27FC236}">
                  <a16:creationId xmlns:a16="http://schemas.microsoft.com/office/drawing/2014/main" id="{672388C7-EF1B-8FDD-5968-C7E79C2FC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542BA68-91BF-401B-B3E9-103F898BD5E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54CBAC1-7572-51B3-845A-B2A682121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29702" name="Immagine 2">
            <a:extLst>
              <a:ext uri="{FF2B5EF4-FFF2-40B4-BE49-F238E27FC236}">
                <a16:creationId xmlns:a16="http://schemas.microsoft.com/office/drawing/2014/main" id="{7DDC3FE6-025A-6368-817E-AA6723A5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19588"/>
            <a:ext cx="34925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asellaDiTesto 4">
            <a:extLst>
              <a:ext uri="{FF2B5EF4-FFF2-40B4-BE49-F238E27FC236}">
                <a16:creationId xmlns:a16="http://schemas.microsoft.com/office/drawing/2014/main" id="{0F9E9467-B52C-C61F-4846-96DCA0CB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70388"/>
            <a:ext cx="45894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13"/>
              </a:spcBef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L’accumulo dell’intermedio che precede il punto di ramificazione (C) si traduce nella sua trasformazione nel prodotto P2 che non ha esercitato inibizione.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25251</TotalTime>
  <Words>1233</Words>
  <Application>Microsoft Office PowerPoint</Application>
  <PresentationFormat>Presentazione su schermo (4:3)</PresentationFormat>
  <Paragraphs>221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17</vt:i4>
      </vt:variant>
    </vt:vector>
  </HeadingPairs>
  <TitlesOfParts>
    <vt:vector size="34" baseType="lpstr">
      <vt:lpstr>Calibri</vt:lpstr>
      <vt:lpstr>MS PGothic</vt:lpstr>
      <vt:lpstr>Arial</vt:lpstr>
      <vt:lpstr>Times New Roman</vt:lpstr>
      <vt:lpstr>Segoe UI</vt:lpstr>
      <vt:lpstr>Wingdings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Urbani</dc:creator>
  <cp:lastModifiedBy>Chiara Locatelli - chiara.locatelli7@studio.unibo.it</cp:lastModifiedBy>
  <cp:revision>525</cp:revision>
  <cp:lastPrinted>2009-04-22T19:24:48Z</cp:lastPrinted>
  <dcterms:created xsi:type="dcterms:W3CDTF">2011-11-23T15:48:27Z</dcterms:created>
  <dcterms:modified xsi:type="dcterms:W3CDTF">2022-10-28T17:03:24Z</dcterms:modified>
</cp:coreProperties>
</file>