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35"/>
  </p:notesMasterIdLst>
  <p:sldIdLst>
    <p:sldId id="256" r:id="rId12"/>
    <p:sldId id="257" r:id="rId13"/>
    <p:sldId id="258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D72F6F-360B-5AF9-D6E7-A7BFF324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A6FF1CC3-807A-855D-E50A-820881B6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DABEBBD7-BB70-F9BE-6B0A-24234DB4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94DF24D0-7546-D2FB-60B8-228FECEB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4A9E25E8-3BBE-9141-AD29-224BAC3B8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F4E023B4-DA3D-882E-8FEF-1135E278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1D6D6A19-2DC5-689F-3A39-DC00051D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5E167178-40C5-F84F-6154-9FC28408F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CD120D1A-DE73-8982-9B09-12E105FB3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39C5CFD3-3131-73D9-2224-2B2D2C65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43A51C4F-0477-D6AE-35D3-8492E233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B5C14583-DA8B-06B0-A39C-E2FB5EE81A8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9175EC95-F4F1-46CA-7E52-A181604923B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D8B5D42F-2B5A-2887-1170-FE2F221E58B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259F8474-0ADE-0903-CB37-908687F5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ADA30B8-52CC-F5A4-CE76-9C4B43A914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83D8030-0204-4691-9F89-A392264E05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2D8CECCF-A226-930E-00F0-CA60C816EE0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C4E4033F-DB51-C923-8A9A-BF384EF6C6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74EC356-01CD-4A79-A61C-7B8CF6C6A83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F2AB987C-52E7-FC02-1410-59D9CA6A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AEF5EE86-BB78-9ED7-45AB-4568BD8C6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733DE30F-3404-4406-8479-F9368A1D1E08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85820FCC-F9D9-1F34-993D-759425FA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9F54712C-3CD6-483F-BD58-4E35801BEE49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BA8B2281-2C9E-3E57-376A-8A89937E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870DBCCF-B02C-402F-83AD-1A18FF362D2A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EDF75EB9-0399-5ABC-8712-2D133160B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E01CD9C6-3CE3-FDD0-FBBC-7694D711CB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C44F2295-C8D6-9589-A115-5077AA79905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51B22D9A-7F8B-05E5-ACD2-475ED2F9EA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9AECB84-68A0-44D3-BB34-80BB1E5F302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98B89702-C830-EF4C-1829-102A7D254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F42AE0A1-899D-C1B6-7F0D-FAB7E766D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C352394D-3884-D428-1202-5CB3BD993CC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350B093D-8FB9-1FAB-80BC-39CD40A968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312DBC4-B0D4-4A5A-AA1B-1EF5AD760471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649CB322-F8A5-9DC5-B1BF-9D9554FD5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82944FC0-83D6-4CCA-01D3-F4069DD86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117DA144-19E7-BB0A-53C0-BAF316F9467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CD023C0C-E243-2DB8-48AD-708BB5EAF8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01D2DDE-40F7-4514-A264-64025063847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44EC862E-9FAC-C217-5C84-5EF79BD54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6765ED1F-DB73-9859-B5FF-5FF41D3F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47888A4E-24AA-7AE3-7707-9C376437D2D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34E1F363-C67E-ECEF-EE8A-7F968ACDF2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0187D6C-C490-4B59-BBC1-C63D2E0E2E0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718D889A-A761-F92B-E6CD-FBE7E77BF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4665B85A-F9B2-2285-0E3D-5D33B0C50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690DD119-6F5D-0898-BDFB-5E9EAAC8D1F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62F00109-A363-5D1F-823D-7273A90FBD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8C9CBF9-CE4E-4724-97C2-CCD68098D83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8779F172-E03A-A160-1719-C3A4F682A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A2547507-7870-CF01-DA61-5C5D7D53D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AC3D2238-9543-79E9-73D7-BBC12875467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4DBC6066-706E-2AE6-9CF8-D736FF9D5F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16F26F2-1179-4FD5-985A-9FCBF381D5C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19D35FA0-FDE2-6457-F6B6-D8957A139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C3ABA913-C6EE-A3A4-BA48-8952FE2D8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573B71AF-85CD-FD36-A1FB-2FE02AF5400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5059" name="Rectangle 16">
            <a:extLst>
              <a:ext uri="{FF2B5EF4-FFF2-40B4-BE49-F238E27FC236}">
                <a16:creationId xmlns:a16="http://schemas.microsoft.com/office/drawing/2014/main" id="{DBE39F37-83C9-685F-86BF-F7D987C294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2F48707-0FB5-45CB-A1B7-4F64D7358BF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8256C7B7-69E9-8A45-E9C3-709181F4D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23E227ED-2CA7-89A8-6B53-7CB280BDC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26FCDE8B-5FDF-4C14-2BF9-BE31D6C1193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AED82FC5-0120-0746-1DB2-16B6BAAC7F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D2E65E9-56B4-41AD-87FA-87B52FFF522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858C53C0-F1DA-FFB8-68BD-DE2157E8E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C46294FF-BBCE-1878-02F2-0C6590C1E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AFEE0A03-B14F-D3B4-047F-BA979CEAA4F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9155" name="Rectangle 16">
            <a:extLst>
              <a:ext uri="{FF2B5EF4-FFF2-40B4-BE49-F238E27FC236}">
                <a16:creationId xmlns:a16="http://schemas.microsoft.com/office/drawing/2014/main" id="{388BF184-8721-C2EC-D7B8-2E12AFD396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4AFB298-F3F5-4AF0-8373-8BD6E23C1B8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49156" name="Text Box 1">
            <a:extLst>
              <a:ext uri="{FF2B5EF4-FFF2-40B4-BE49-F238E27FC236}">
                <a16:creationId xmlns:a16="http://schemas.microsoft.com/office/drawing/2014/main" id="{174A3658-7E69-657C-D4EA-DB4C36BA8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Text Box 2">
            <a:extLst>
              <a:ext uri="{FF2B5EF4-FFF2-40B4-BE49-F238E27FC236}">
                <a16:creationId xmlns:a16="http://schemas.microsoft.com/office/drawing/2014/main" id="{41D5C941-9416-EAFB-8083-CC4453FA7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C814A157-0730-EB89-EB70-9CBDEBB3F45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1203" name="Rectangle 16">
            <a:extLst>
              <a:ext uri="{FF2B5EF4-FFF2-40B4-BE49-F238E27FC236}">
                <a16:creationId xmlns:a16="http://schemas.microsoft.com/office/drawing/2014/main" id="{C1B4AF6E-448D-30DF-5038-03AF59CF4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DE30F4A-29BF-4A73-AE25-EA8DA8737E2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B53737E5-7BB2-3926-1557-9A31EFBE4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56824E5B-9094-7E84-74D3-E9FA99B5B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1E867EBA-05FA-1869-B1E1-A7CE06E637F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D9A4912F-ADE7-6540-55DF-B13715FCEB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6D1BEDF-A4EA-436F-80A5-33075436B93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3EB8F33F-9A5A-7557-A132-AEF7301A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57328F90-9782-573E-5944-03D8354C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FE710C86-7B90-4DDD-A069-72B27AAC3E90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A19205C6-392E-64B4-E1D2-3F0428E6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94E5525B-0F20-4783-81F6-C1D4C62BE952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B670790F-5FB1-ED6B-1F43-F089232C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673360CF-B42E-40F6-8F5E-DAE3D9388B3D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4AD8C0C8-0367-6730-F43C-899010BB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15628F42-AD16-6189-4B60-FB487F8670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id="{6ACF8664-66A2-8776-576A-878B1BFE777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3251" name="Rectangle 16">
            <a:extLst>
              <a:ext uri="{FF2B5EF4-FFF2-40B4-BE49-F238E27FC236}">
                <a16:creationId xmlns:a16="http://schemas.microsoft.com/office/drawing/2014/main" id="{E7A0DFAD-9914-1F6F-C723-C33F9FB583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EF2BE84-2CB0-4759-8132-CC9F67E6215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20</a:t>
            </a:fld>
            <a:endParaRPr lang="it-IT" altLang="it-IT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DD1022C5-0207-E050-7018-D3D87F5C9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31656D3E-6B2F-57D1-378D-3B29362C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5BFC6310-5EF3-D8A7-106B-E43702AD361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5299" name="Rectangle 16">
            <a:extLst>
              <a:ext uri="{FF2B5EF4-FFF2-40B4-BE49-F238E27FC236}">
                <a16:creationId xmlns:a16="http://schemas.microsoft.com/office/drawing/2014/main" id="{2A3D5D40-0C6D-A539-87B1-3743066CED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5E76B89-2D02-47EF-BE16-DD25E7E0876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21</a:t>
            </a:fld>
            <a:endParaRPr lang="it-IT" altLang="it-IT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266CCDCF-5832-B669-2C8D-B7AA54C5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E46B54D0-041B-8C8D-8D9E-EF2606243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>
            <a:extLst>
              <a:ext uri="{FF2B5EF4-FFF2-40B4-BE49-F238E27FC236}">
                <a16:creationId xmlns:a16="http://schemas.microsoft.com/office/drawing/2014/main" id="{53F2DEEB-0AB8-ED0B-4809-3EA86D7AA82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7347" name="Rectangle 16">
            <a:extLst>
              <a:ext uri="{FF2B5EF4-FFF2-40B4-BE49-F238E27FC236}">
                <a16:creationId xmlns:a16="http://schemas.microsoft.com/office/drawing/2014/main" id="{40FC9BBF-CC7D-93C3-B96D-6BBBB8411B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F09F908-B03D-4865-A36D-086A7DE12AA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22</a:t>
            </a:fld>
            <a:endParaRPr lang="it-IT" altLang="it-IT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57ECB827-88A8-1EC8-E69E-B675A51EC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1923A46A-E277-A92A-A667-3B1662AB7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D89D5FBF-B157-17EE-14F3-18A711F42B7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9395" name="Rectangle 16">
            <a:extLst>
              <a:ext uri="{FF2B5EF4-FFF2-40B4-BE49-F238E27FC236}">
                <a16:creationId xmlns:a16="http://schemas.microsoft.com/office/drawing/2014/main" id="{F0BA7F69-9181-2FE1-84D6-A76BC88499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7E80A16-0024-4CE8-B836-40E2703836A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23</a:t>
            </a:fld>
            <a:endParaRPr lang="it-IT" altLang="it-IT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868C55A9-20F6-F1BF-040D-D1FE807858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C6BD2A89-6E82-4424-F7FD-EE1EEAFCD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83A61F69-8E70-E0E2-5E4C-3C153C06B80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778FD35C-9CB7-75B6-2A45-3D862FBCF3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D1540FD-97C3-487B-AC30-2B545E6900A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33404B34-73D4-A94E-FEC4-C8C1F7C1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85AB17C4-04CD-8347-F478-445DFF92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FDA90435-8AFA-4F3F-84FA-53E5816BDFEA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A8946D02-7D33-2B43-CC8E-4F462574A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10E1ABB2-FEF6-48EA-B24E-253C77F1CC91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BA8CC882-5F8A-692F-939A-ACE470F01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4B0C4B22-9B64-4EC2-863E-6538D2F64269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74B7A456-DBE3-EE8B-1A15-4A071C15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23E2F0FE-2EB7-12A0-7376-83BACCCDF2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41C78D40-C20D-4D3E-B3BA-524261578D0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9F123872-0A15-AEE0-1AFF-2FAEEDDC0D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D407DFC-92E4-4D4B-BF35-E128A30B03E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93AD705B-B34B-A9F1-0694-7413BA9BF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B76E0256-3232-0CCF-42E6-4A64FD8FC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90745C97-B1A3-D1E7-07A7-1A4CDA553FA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760447DB-80E0-FCAF-7EEF-BEC1A48E7C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B03190F-3E1F-413A-AF7A-8C0513A0436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2C14E920-4905-DBB2-5EDB-43ABA1789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59D8BB9B-1767-E63A-5BE4-AD7014835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8EDC56B6-C684-0024-27CD-D0403D25647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E2858CC5-0CA9-7035-5ADA-A5E6D6BD7D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E0D91CD-FFA7-487D-A962-D71672A3F07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EA6504FA-C4D0-8FCB-713C-B04DBF62E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BD0F4A6D-7DFB-3EB4-BB3E-C73B43946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EEB3ABF5-9DF6-5999-E584-D374756E005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17FD2822-E8A6-2C52-BC0F-429965A0EB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994C58D-A43B-4D07-8108-B8C74F4201A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0410DD8A-ADAB-3E94-C046-80FD5C91C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2774F2BA-427C-48B0-780E-3D478C774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BE7352D2-F35C-3A46-6E5D-B9F8763EEDE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FAB39112-E730-D1C5-37FA-EC04437DE6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1A2485D-FDC2-46BC-9264-CC57B053E9B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F57656CD-6C5F-11CF-D1A5-A72B582ED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2B5B0B4E-FF31-AFCC-4D58-1F3D3102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676D4FCA-A4D1-0166-5519-0D53A7A8A6E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F8DB4B81-2F63-7BA9-5D65-D395EE95BE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600F619-DD5F-4748-9DFF-A67C692CA56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4831FCBB-6FC9-C1FC-9BFA-38666A018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C5F2954D-AD52-A462-4909-2C12B4012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220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129281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3BAE9-6CA5-DCBF-F24F-E007CA4E3B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DA922-B7A5-52FC-3947-4142C7E8D5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CF54-7CA8-4302-85AE-ED99540D84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240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D4C2D-8803-0A72-3CE3-D1D2137403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B2C169-4CE8-5F9D-768B-A5E41245D0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D709-FE1C-44D7-A322-894075538C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4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57510-5E00-38F0-F3D8-14B4A8C02E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C8980-87C0-B223-181B-9354A9DBFD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A84A-6E1D-4974-9B13-41C999C749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08792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CEC05-1415-5D29-B91D-CEF6F38148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8E031-9BC5-7B1C-9EAB-9DAC6B4BC5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5CA-5D90-4B8A-A03F-F7B384C46D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4769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0DB025-24F7-FDF7-7EE3-614DCAFE0B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5381A5-105E-13D5-4FA6-EC090F3AD6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EAB90-5693-42E4-873F-CF72CAB2E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590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89849F-6807-5400-615B-A7ABA9DAF9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F1118D-403B-78AF-BBA0-E5ABB0C8D8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178D-A088-465A-A8A7-38AF731668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086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BD7168-EEFF-135D-5FF4-D45649D91D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B874C0-6616-F8CB-036C-1900157FDB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5499-43A5-4393-84BF-4D07957932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7055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11577-23E9-3292-3F57-16987C03AB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85BF5-DAA1-2DBF-FB14-5E33F860DE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0119-EAEA-4E62-A380-11AF285175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91258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3820B-C8F0-F1A6-B0F1-B75042C38F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3CA38-4737-99B3-8709-4AF7740624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5839-9571-4797-95BD-E943BBBB96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95357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F8109A-08D0-7D65-0A8C-990ADD1B86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B37AE-6986-1C13-C9FD-71C4033F23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FB3-0A74-4104-92F0-9520075749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052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20666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D168DE-8109-5805-29CC-55CE715B89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F8DAA5-078B-7EE7-FFDE-D3BD9FABB8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F3E-4AD0-4729-979D-84E2494547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828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DA5CC-599A-E45E-889D-7E621D1F8E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1D2F1-C1A0-2985-393E-0746FB2A23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89AB-84E5-47F4-860F-D38F6F5FF1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34429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6FDD7-78F9-CFCF-2B8E-CF36C74659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714A-F5DF-B3EC-0F95-4BC58FF3C0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3D53-A4D9-49CC-87AE-92ED85D7ED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53469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CE933-7A29-A04B-F76B-0ECF224744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7032C-76E7-E937-F650-22A956BEB1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374B-F5B3-40F6-AB28-7043ABC184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89798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4C5847-327D-BDF2-722A-C3A7AE2F69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DEAD4EE-9723-0EF5-53F5-770EB34622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8C28-C16E-4156-AE41-975EE1FD26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1302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B2F675-0919-B23E-3E90-C0CD594404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5E789E9-0317-722F-2CC0-4C1219BCA1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26BC-C25F-4250-BD2E-02F3C2B81C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67286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4E5FE5D-4E51-B5FF-FD60-3B0640BFA1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DD79F-52CB-81CC-2EE6-C46843CCCD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6C352-5718-4A56-9AF8-4BCD7C1F40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109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B83BC1B-E579-ABD4-AF20-7FA61CF213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EDF3C-951A-1048-6676-5F6D3206C6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E721-13BC-4285-A416-538A68770E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080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CBFE19-A0B1-1E4A-87AD-FDACB56818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F352FA-BA2F-24C9-CC82-859E993015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40B6-9485-4C56-9389-2AD077DD2D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39526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BA23C6-4D61-19C9-6302-708FAA3D37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B775DA-6FAA-4754-ECFA-49BF9752CE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6D21-80CA-424B-9482-9E621DE850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139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B2C114-CC77-0E93-134C-3D4C35F4CE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04632-6DB5-BE2F-F908-AF2C689380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42D7-A7E2-4284-8D37-FB5B416007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19034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BC53F-DAA4-3125-38DA-46152F0AC8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06C93-45B1-8BDE-5B25-6646C26302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BD62-7927-4ADE-9457-17F148B0D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3079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A2FB0B-11AC-C3ED-0AD2-A68CE442ED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51A791-5F9F-C70A-41C9-20A69C7C22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445D-FD4C-48C6-990B-3706AF1F76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733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5A8943-DCE2-0957-39B5-0210E1478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7BE3B1-0749-3D9E-20E2-D7FE123EEB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4AD2-F045-4667-89E5-15A806BF63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058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378944-C519-88A8-2ED5-FE1003B4A5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004BC-FDBC-AC57-2086-0E4B3BBF73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0025-D663-43B0-A108-C5208AE0ED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740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35C81-5C14-3ECB-15ED-8B2FB05962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623AB7-6CB7-272F-0026-075B216167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E6AB-E05C-449B-A5A0-F5142421F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364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A932D2-3550-318D-636A-82CE05B104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B200F4-9955-156F-8178-D9D42E5E04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65FD-5526-4531-BBA9-BEF64BC43B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42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DD57BB-76BE-509C-0AB1-AF4E86E61E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9B0A79-50BA-2842-AA51-032AFA5895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29FD4-DF94-41A4-8B5A-E6FB9E25B5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9143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FEB261-04DA-2380-A8ED-761CB4C7BD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F0D91-0D00-35DA-0A9B-0E2CD10097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B1D88-4F99-42E2-9B8D-F31375C14C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392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4B66B-8F96-4687-A376-E72E364CEA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48FAA-06A5-31BA-A4D7-62238D880B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762C-A8B1-43BF-9F02-5283433E6A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05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2866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F7D80-95C2-55A7-883F-588E8DDE3D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7DF0B-804A-86F7-9F9B-EF8E691B6F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28C0-3115-4AD6-B2F9-40BDF6F70F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986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7351CA-82AE-A60B-FF73-D1824AF40A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BB890-2328-8F2D-0C11-5389E76982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825A-09C0-4C36-ADC0-662B20B01A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564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47F7FC-BF3B-166F-2604-9F5B64B40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4FE44B-F711-0DD1-C6D2-55549CDBB3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D5D5-5C77-4EE6-96FE-7596EDFDAA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1658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7659BB-3166-9A61-D115-582FCA247E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AECA79-EBB6-645C-59BE-B686EFFFDA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3F65-8199-4951-86A1-EBE1370129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0221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63D7BE-4AC6-9546-B7E4-1E67BEFBFB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10BA5-5364-C787-7BE9-698D5F1B67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1C73-2091-4F7A-890F-43850A7D3D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30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926179-DD1C-B426-FBAE-8C2B86BAC2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8BE15-35EE-24FE-D705-52D7BD5E43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6714-B635-480B-AD47-DEFF681910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8586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6CFFB-1969-14FA-276C-4D3F41EA03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025E8-4A9B-28CD-3AD7-6BE5E30448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CCAF-F7A6-453F-900F-D7EB7DAC8D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08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B1F4AD-A528-3E99-84C1-0F2B483FA3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3ED013-485C-92D1-42B8-78494B261A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57437-6705-4329-BE31-4A83EC0812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916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A825EE-13B2-9F73-EDA9-E73295055C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A4A33F-6C86-A495-23F4-C94170DB56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60B6-79AA-45FC-8CF0-46BE3A46C7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9924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94A672-318E-8D0C-32EC-19CA9C0E56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28336E-7BA8-316D-1F02-8AD9892D69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3051-EA17-47D7-9D1C-4233819836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79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3049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55C8A-9798-51B5-FF97-0D38D905EE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ED8B6-8CF6-A4C1-0508-8FC9A2D84F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4800-E4E5-4CDA-B28A-5923579425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9465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C8D5C-8B50-E0B2-D706-14C382F12C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95E52-268F-454F-4929-86D00125B9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D081-F490-47D6-8AD5-3473637E87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6945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274D48-80E6-77AB-D2C6-EA9263251E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C33CC4-F889-B8FD-89E5-06EC9BFC78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AE5F-2651-4FB8-862E-6E6A79C663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8180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9EE2E-918A-F93E-CA08-0A7A29C803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65656-1602-6AF1-8497-C656CD72A6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295DD-2C70-4C35-BD02-D0A4706475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2324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E1C8B5-A86C-A807-A909-3991598A6F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2E45D7-7437-C9C8-3C15-8A3D5F5EA4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ECD7-C4FD-4455-AA0E-EDF768FBCB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939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88A10-B5FE-C4E0-F94D-CDE1C68F88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663FBE-8DDD-6073-95E5-911C60FE92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99FA-0FA3-44D1-B5A4-98DB1E9ECA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3211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EAB56-AB9B-101B-0297-595CC28970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71881-74A2-128F-0DA0-AF6213F8F77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50C7-A7DF-4C7D-88BA-FA60988589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7616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08D57-29F3-711D-1329-47BB7D66B6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4B24A-7298-06EB-1054-81ADDE0676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B03C-9CCF-4CD3-B8FC-D6DC7CEF11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8915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5821DE-81FF-F527-D487-E2539F2551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581081-7E71-7709-76C6-19492BBF96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0098-9755-45C0-83AB-3C3993FFC9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8975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65A1BB-D75F-B426-61B6-A7BD8D2AC5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465A93-E22F-DFC9-B112-FC17338BD8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F688-C12C-4855-AA03-25C74BC67C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668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14487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8F9965-ADF1-C8D5-8D10-A5CD9C5E4E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A24414-C82E-7083-612B-9FBFEC6B44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94379-D8DC-4F6E-A354-197CC4040A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1960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E7E449-D188-854A-7750-567B0841C5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4D231-23A0-1BA3-DA54-1817D3855E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303B-F464-43FA-9A53-352EAB8AF7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228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F53ED-E98A-8BF2-08C0-995DB496A8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C520-0842-60E4-7D59-3F810E004F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3205-CB63-49C5-A82E-893CAFB0DD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9916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EC841-3367-5233-8D9E-CC2568C5F6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DEFB5-7FA3-470C-CD35-B4FDBA9D14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F6DF-C533-428D-8611-1FADA8F704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4948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6735D-8130-1C82-DD0B-76680BB487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6ED20-2967-15A3-DC4D-78B1C5BC57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2FCD-F14C-4260-A4EB-CA7592DC13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1975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FADEF-3EAE-106D-5B20-9209CBA1AC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48E70-235C-0320-DFAF-CC4DC3B4C8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B3AE-D85F-4079-A9EE-D03E2EECEA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7360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459B82-5FB2-A753-9B64-36C726CC3F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417CC-38BF-8298-C753-8598134121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F61F0-292E-4581-A8A0-CC995918AD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195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2D1BD9-12F8-246E-9BC5-13A24ADAFD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7F7AEB-D62A-7388-ABC6-54A32D5B6E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B26A-7ED6-4FDA-878E-F67CFD88BE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872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EC6CB-7B6D-3DEC-0768-EB7F58E58B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B842D-76E1-EA71-FEC6-9AD8D1584A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884EB-9E78-4855-8007-891136DA95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0663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4E9905-E8CA-D8F3-8F16-0C5BB3C653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3B9EF1-A37E-D650-C7A7-68A1F9B798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49C8-09AC-46FC-854F-77A57018F0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181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2479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0A9ED3-12A1-DA0B-BBD4-28302FAC17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8C0D75-AF64-7EF1-4AB3-A592D05F6A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6BC0-B340-43A7-ABA8-5227AC6469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644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EC42FD-3BBD-EBBB-31BA-4034043DAE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5A364B-80C4-979C-319F-275DC25AA1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D366-8084-499E-A40F-429EAE9209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539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7681A-C42F-5E5D-5A5D-565C6D9C15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55405-779F-55D9-850B-1743BA3EE3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47BD-6BA0-49B2-AB64-55B59FBCB7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0183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2A337-F16B-F2DA-FBD5-FF9C5D3563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0D1F7-9319-3722-6A8A-CA9B742616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4BD2-0E07-47CA-B5F7-89B0967353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4413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FDF6C-42E9-49C3-24BC-D0505F17BC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581FD-E46E-56D0-ADAA-C94E763609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B3F0-626C-4688-80B3-E1CCCDB973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0611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C61CD-B499-D58D-F0DC-21C5184E09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2357D-ED44-D763-68E9-C140F8D36A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939E-0F74-4ACA-8F32-D9A9D0FA7D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5692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F83C-B911-5477-E321-58FFA7B3F2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99419D-3E42-B60B-9612-FFA5F7468E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86F2-AB53-4936-B9CE-D8797E889F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7273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5BB99-A3DD-D254-322A-663E90A958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1C0AB-FF29-F814-50A2-C3245EA99F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4601-003C-4AD0-BFA3-77BA7CED7F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1990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4187B-7AA5-CC02-1A73-5915DE6BDB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859E7-3D00-E708-422D-B4F975AA0F1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6E696-C523-40FD-A033-D2E69C1503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5964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574FA-2D02-65E3-E969-21BA308C87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D05A7-0F62-D467-732C-D66279A67A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6B46-6F83-480C-8A72-468857C171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740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5807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D1F19E-1CA4-87F6-4E62-0B38146B3F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589896-BCF8-A1F0-DA1D-CD9B39B91B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05D4-D68D-4183-B9FA-A805CC40FE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3034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F15CC4-3A77-7C64-2719-FB47F529D1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0847D2-0CBC-8FD7-17DF-F63DEBFD13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EE63-8EFA-4DF5-BCE0-8DCB1AE7B2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8890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B9C277-8533-486B-51D5-BEC32BDF4B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F5C2F5-9BF1-1B2B-64B1-F3F623CD76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76FD-4F54-439B-B029-1C5B7EF5A0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815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2057F-6E1B-A190-ACF0-B488EB13E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85D29-9235-AA4A-FDBB-1EEC1FF987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85C5-8F5F-4759-AA1E-213A0433E1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8527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2AD1C-E044-5F5D-D9A6-99B27FB2F3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AFD29-7674-69E0-B0A3-E81C5B53C7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0E3C-1E57-4066-BC69-2E5482959A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4580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A8C9EB-0C96-B4BB-0E98-1F2037496A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FDD9F-B559-D543-F602-E1F4A0B404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AD7AA-581C-4D50-B826-51DD3346AF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725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11702F-B567-E243-82DE-141D5181BE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52AA6-77A6-F259-B815-8464EF6089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8224-3BD7-4144-BD5A-A93189E9CC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3887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6171DD-C545-2B51-8BAC-0241177BA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FB789-591C-01C6-FE09-2C9374E88F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C4E1-CFB3-4361-ACB2-105BDD5683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1717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4F0436-4AFD-F459-1A06-20450211CF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CEEF65-ADE5-7072-3BB9-FF8B70E8C9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C8C3-9E9F-4F4C-9450-69C2878000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635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696A8-63FC-BA36-B0ED-B2A5B493EA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89B71-1DE1-8526-0B05-8A254A7766F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4B8D-8D80-44E1-B5DD-D73A9381A6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60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85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364D4-C8BD-4337-2F18-71A6A1DA43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EF5E9-5126-AF0D-833E-7594C21B73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0252-2A3A-423A-B4E4-FC2AFD4561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576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3D0B6A-5E4B-9558-5031-1C56BE31C6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798E22-F3B5-23F3-25C2-DDA70F4A64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A934-5E0A-4F39-BCFB-14B3E22B90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16193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98B27B-C7AC-1799-E488-DB28273EB3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EC21D7-2BFC-49A8-680D-46D1B11659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2049-4447-4A76-9156-D74A751C81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398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317227-3BCC-A921-CB89-FA80C977D3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21B5D3-B6D8-4E2A-DB6F-F7A81628561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0BB0-4B6A-4DBF-9A60-677313A559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2973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6393AE-D3F1-5733-CA56-B0FCE8E6AA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28EF3-84A4-DAC4-DCB4-8A5493267E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7B59-3581-4F38-9CAF-CA9C48675F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6343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19535-1F9D-DB9D-DD41-79E892C90D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F4A309-1CEA-EDE9-D351-953775F181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EF84-3C49-4D90-AC67-06E01A7E17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02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C5353-450D-69D6-B425-FC5D34F252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C684F-674C-B902-6940-F70ED30489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D2808-E508-45C1-8036-2C494546EC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3323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4B9D0-2AB5-1C81-395E-8EE32A0311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EF5830-2ECE-5278-1900-810227E02F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4973-8F40-4872-91F6-E9FA0A6A5B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087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5BA03-DE1D-7AC7-1AD5-17F0F3C99E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37480E-E139-40F4-7FAD-714D4B735D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05E7-3BDB-4A12-B3E9-A68ED7DB97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46738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E2AC3-0BC5-BFD8-E69C-4D8EB332B2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B5127-8752-43E9-43F7-B90AD91E5A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5504-DC0A-44D9-A5E1-BE4A1C0C05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145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10481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9E9F8-E7AB-B373-835F-98AB395289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39E2E8-2B59-B19E-8916-6B17D62514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A397-F36C-4A43-A94B-C249225544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3704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18C05-3A9E-4471-A7FB-96D20487AF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B15E0-44DF-53F4-509B-A0A53F0E8E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2D9D-0541-4C0D-97C8-3D00B066FB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9882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77F3C5-E7A2-21DF-5C4F-7F03453FBE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C47D7C-A6A3-E448-D327-C111C1CB21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7A83-E476-490A-AC11-6E5AD9F6F5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9393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213E37-D9A8-3AAC-5316-223550636C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BE10B5-EA07-D7B2-B351-11CDA1EA51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0D8F-6A97-4BD9-8BF6-9D914B5679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42579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F6BE90-1A50-5C7E-B615-3F9B497E07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608874-24F7-053D-6C28-A703A03765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FAF5-61DC-45E1-B7B0-EBF330A498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5989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866AE-67FA-F2A3-2927-AE18EE25DA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71520-C23B-6223-1DDF-7DB7CABC9A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C185-20C8-4044-9AF6-34F179C0A6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1906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DC853-F5CC-F791-4DD8-C799888570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BA73E-033F-5DD4-1C81-7756C49D15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4145-5EFD-46C5-8DB2-8688E497F7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4876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994E6A-5767-0EE0-80B8-EF4EB0FEF0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56234-065F-E3FE-52FA-8C5BD865F4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C342-4835-4210-A6BE-D78E37C094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058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9154F-D8BD-E1A2-4EB9-E543F05602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B4D79-A43A-7EC2-CD56-8CFA65E891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413C-8E7C-4279-A412-429207C9C0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6167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BB6BF-6FFC-3A5E-057D-862D8B1243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ADE84B-C7DC-3D1C-98EF-1E8B7AAE3C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CA50-B344-49BF-A29F-F5F70F46EA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345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26437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6D423-501C-AC69-D587-E7EB0F6930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5FC890-63BC-2306-2339-B5D05204DA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29747-E78B-43A7-81DE-3FB1CC9D30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42819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3D55FD-E909-AF6B-539E-AE69BFBF50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2036A-92B6-52B0-2DE5-7F2898BF79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B648-3E15-4461-A72C-19BB9213C6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40859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90567-E7B6-2586-A232-65A498362F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CD5C3-B1F8-FCBD-80A4-EA963F3F24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79E6-166A-4E1F-B6EC-778572215B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15923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ABEE96-F658-850F-28B2-E797F04F4F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71FD86-5543-F8B6-4393-D412BFF232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6FF9-DBD8-4A40-9755-E4092C6017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5799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8F7210-A130-7094-03DF-3233BB46D0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026CEB-9ECC-3395-B785-7B9147B246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F5AC3-51E4-4112-8583-66820309D6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27625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CC6783-F66E-FF46-C458-3D30243C0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D342D3-2829-86E7-49D6-F02FD79E55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989E-67AE-457D-837D-C38D18DC92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0651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C82F1-5039-59E6-FB55-D80A2CC7D5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98B39-09BA-EA0C-8C0B-A1930527186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2AD7-7A7A-4F03-A8FC-BA1B9BA2AB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9300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65DEA-1CB1-A525-ED1C-FCA05A2AFA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68EB3-2E70-98E1-9810-1D340F0D0D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2E7E-DB66-4DA2-8BA3-BAA05BBD90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8662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D5188-BF25-2E65-2840-4CDCDA4A50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03062-AAD3-B61D-273D-52E34FF2F3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F465-271D-4730-9C53-DAC6C14110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6826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6BC68-EF5F-D14E-BC0A-BE7FD4BC86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56891A-CEE9-C316-EC4F-04EEFFFC47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4684-F9FD-4AC3-9EC8-414D2A1FAC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84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C04BA23-7A31-F3C3-5412-34EF377C6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AD8894D-3C30-B63C-9387-2C4ECB75E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22563761-F734-8615-62B5-E17E74BF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50F99EF-83E8-1151-529A-C350665E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1632BEC-AC32-729F-D0F9-852524AC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3D3296A-66F6-9CB4-78B9-C550FF782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AB033CE-CB2A-2273-A588-4359C6300BC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8ACF41D-D006-B87B-1603-4D97E1F59D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7D18186-5F6B-4801-9EB1-4D1BFB30AA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35342D7-CCA1-A3C8-100F-DDDF9877F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4D7F372-C8C2-3B3E-364F-398992C6A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2885A1C-CEFE-BD74-5D2D-CD29FDA94A5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86FD9DE-2676-58A4-4279-2716179B52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3A5EBE0-FC16-40C5-A668-960FDCD865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2554F30C-EEF9-E504-1DFC-C783F3086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3CBA063F-EB1E-C90C-7B45-A28431729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86628F9-D542-F3AD-1789-94601E091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2B5501F-FAB5-9295-15AB-791ACC8D52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F7207F9-FF81-1D37-5D11-B9094D4A15D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A5619D9-2A28-4882-97C9-81DF1789500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2C39AC6-1F21-0FFE-8292-91E3DD46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BE37C98-4E4C-9C2F-12DE-F3D12DBEF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3E0EB02-A755-0B3D-D335-4E968641D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A7464B5-5B17-2FC7-ECDA-88E1BF0DE1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74CF177-FA50-04E3-F872-5C33F57A90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5369C72-007C-4757-9882-FA642A5D4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4330DD75-EE35-43D3-0D59-68058B03A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532BEAC-9067-291B-FB3A-B28BB60B2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03DF5BD-FF1C-64A3-C970-C31B297DD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ED23849-F08A-914F-FB89-68B7E6DB55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EB18DE6-CDA8-5F01-43C6-4C4A36F06E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F49C83D-B9FB-45A9-B9EC-B9DACF3499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DC6A65EF-620A-5262-9246-9EA2C664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C2D9CE9-7979-60B7-CF33-42800813A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9722B5D-BE5B-A327-4B2E-CE77162B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04FA726-C17E-85E7-4037-DD4DB4B8D44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0B12CF8-CBEF-3B10-48B4-B221887264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8A9CB9A-180C-495F-9EF9-0CB6E8ED13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DB33011D-C74F-36B2-9D90-A0947094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AFC46F-8F8B-5CD5-CE85-627891F0C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E1A373-EC3E-EB27-8DB4-AE05E7957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B2F181C-F1A5-1E87-7851-E1F585F1FD1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BE5EDDB-3092-A482-651C-FF5DAC5E1D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5FC419E-F5A3-4BBE-9D25-9D3B037AF0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C668D5A2-3FA8-2594-9810-BB9CF31B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4687B02-6AFF-ABE2-2207-AD74197CA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B232B6E-F2C0-483D-6559-4C46A8980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A182C7A-8F1D-EFD9-95D3-04DB312F5FD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9AD9450-0F17-1DF6-3204-784A2B132F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98C3A08-1397-4FA4-B1EB-D97DDA4070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FCC97FCB-90BF-EA35-B433-E9F76010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9DE95F-0E76-44AB-6C15-FB606B76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D8B4ED9-8B60-69F3-E8E8-EFF9CE6EC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58C7E07-DF72-FA86-1753-4EAF2EFB061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5813A4C-CC34-C592-6A0E-5A876C227C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F8C6DE0-F2BA-49F5-8DBC-9DAF541D9A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B6F41ACB-64F5-152E-53D8-47F7E243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C2E6609-6C26-5DD1-B8BB-3076E37B7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DAA23D-3573-3769-0252-922FD835A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04E90E4-049D-E89A-3FF9-46F18844064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7D3322B-A256-F736-4BE4-F638D7A673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33BBD9D-B5C0-469E-BB39-276C49BDAF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997D88CC-7292-A9AF-3957-CE1FEA28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391E21F8-CE9E-82A2-92FA-662B7F2F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636F8CE4-A2DF-5927-E11F-4DB0094B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12750"/>
            <a:ext cx="8694738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fasi della procedura di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7E9C649-FF1A-3E66-1448-3E235056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42486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coltura è trasferita dallo </a:t>
            </a:r>
            <a:r>
              <a:rPr lang="it-IT" altLang="it-IT" sz="2300" i="1">
                <a:latin typeface="Arial" panose="020B0604020202020204" pitchFamily="34" charset="0"/>
                <a:cs typeface="Arial" panose="020B0604020202020204" pitchFamily="34" charset="0"/>
              </a:rPr>
              <a:t>slant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in provette di terreno liquido (riproduzione più veloce); quando la concentrazione di cellule aumenta, viene trasferita in contenitori progressivamente più capienti.</a:t>
            </a: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La brodocoltura è travasata in minifermentatori in condizioni operative equivalenti al fermentatore finale</a:t>
            </a: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endParaRPr lang="it-IT" altLang="it-IT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Trasferimento al bioreattore di produzione</a:t>
            </a: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Calibri" panose="020F0502020204030204" pitchFamily="34" charset="0"/>
              <a:buAutoNum type="arabicPeriod" startAt="2"/>
            </a:pP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6633770-56DC-4A64-75CC-552CFD37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31749" name="Group 2">
            <a:extLst>
              <a:ext uri="{FF2B5EF4-FFF2-40B4-BE49-F238E27FC236}">
                <a16:creationId xmlns:a16="http://schemas.microsoft.com/office/drawing/2014/main" id="{8E79875E-1FE3-5811-3CBD-C8EA5E03153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1" name="Rectangle 3">
              <a:extLst>
                <a:ext uri="{FF2B5EF4-FFF2-40B4-BE49-F238E27FC236}">
                  <a16:creationId xmlns:a16="http://schemas.microsoft.com/office/drawing/2014/main" id="{DB98B162-AA2A-6F8C-64FD-941A0B06B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2" name="Picture 4">
              <a:extLst>
                <a:ext uri="{FF2B5EF4-FFF2-40B4-BE49-F238E27FC236}">
                  <a16:creationId xmlns:a16="http://schemas.microsoft.com/office/drawing/2014/main" id="{4306B600-8356-9395-B2C5-86E82E6D5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3" name="Rectangle 5">
              <a:extLst>
                <a:ext uri="{FF2B5EF4-FFF2-40B4-BE49-F238E27FC236}">
                  <a16:creationId xmlns:a16="http://schemas.microsoft.com/office/drawing/2014/main" id="{A325536D-6689-A407-8C24-2E3DAB181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7A142A8-C9C9-48C0-AD53-3EF15076B85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A00B349-F7DC-D7B0-6419-4DA344FE2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31750" name="Immagine 2">
            <a:extLst>
              <a:ext uri="{FF2B5EF4-FFF2-40B4-BE49-F238E27FC236}">
                <a16:creationId xmlns:a16="http://schemas.microsoft.com/office/drawing/2014/main" id="{BD80504C-3FB4-305D-6F26-F323C07D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70375"/>
            <a:ext cx="55245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53BDD3BC-67FC-2750-35FA-E546D7DB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00050"/>
            <a:ext cx="6697662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/1</a:t>
            </a:r>
          </a:p>
        </p:txBody>
      </p:sp>
      <p:pic>
        <p:nvPicPr>
          <p:cNvPr id="33795" name="Immagine 4">
            <a:extLst>
              <a:ext uri="{FF2B5EF4-FFF2-40B4-BE49-F238E27FC236}">
                <a16:creationId xmlns:a16="http://schemas.microsoft.com/office/drawing/2014/main" id="{6BB3AF02-24B7-3A70-1DF3-220AECDA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112838"/>
            <a:ext cx="336708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FB56F351-765D-4A7E-9FEE-892FD844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33797" name="Group 2">
            <a:extLst>
              <a:ext uri="{FF2B5EF4-FFF2-40B4-BE49-F238E27FC236}">
                <a16:creationId xmlns:a16="http://schemas.microsoft.com/office/drawing/2014/main" id="{D770BB34-A33E-9467-B9ED-624D7792106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800" name="Rectangle 3">
              <a:extLst>
                <a:ext uri="{FF2B5EF4-FFF2-40B4-BE49-F238E27FC236}">
                  <a16:creationId xmlns:a16="http://schemas.microsoft.com/office/drawing/2014/main" id="{4F7A0865-29A3-BDB6-B35B-C2235E89E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801" name="Picture 4">
              <a:extLst>
                <a:ext uri="{FF2B5EF4-FFF2-40B4-BE49-F238E27FC236}">
                  <a16:creationId xmlns:a16="http://schemas.microsoft.com/office/drawing/2014/main" id="{C2A6A3C9-2B77-4FE1-91CA-4AAEB9B7E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2" name="Rectangle 5">
              <a:extLst>
                <a:ext uri="{FF2B5EF4-FFF2-40B4-BE49-F238E27FC236}">
                  <a16:creationId xmlns:a16="http://schemas.microsoft.com/office/drawing/2014/main" id="{4A44533F-3771-EBE3-0058-A407DB60F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A5F57B5-6F72-4820-B0D3-1B072688BDF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F6D84F6-C6FD-6C97-B375-A0B0F91DB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3798" name="CasellaDiTesto 2">
            <a:extLst>
              <a:ext uri="{FF2B5EF4-FFF2-40B4-BE49-F238E27FC236}">
                <a16:creationId xmlns:a16="http://schemas.microsoft.com/office/drawing/2014/main" id="{E9B9E224-650F-40A8-6529-9710639B5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209675"/>
            <a:ext cx="56038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Grandi dimensioni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Acciaio inossidabile elettrolucidato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cilindrica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aperture di ingresso e di uscita asservite da valvole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meccanica o pneumatica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aerazione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 destinati a trasformazioni aerobiche)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termostatazione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1DDB5D-8B5D-FFCC-1282-A1971EED8E7A}"/>
              </a:ext>
            </a:extLst>
          </p:cNvPr>
          <p:cNvSpPr txBox="1"/>
          <p:nvPr/>
        </p:nvSpPr>
        <p:spPr>
          <a:xfrm>
            <a:off x="334963" y="5038725"/>
            <a:ext cx="8474075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Manometri per il controllo della </a:t>
            </a: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pressione interna </a:t>
            </a:r>
            <a:endParaRPr lang="it-IT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online 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parametri di processo: temperatura, pH, ossigeno disciolto, velocità di agitazione, pressione interna, livello di schiuma, flusso di gas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4EC269EF-445B-16B8-90FB-39C24640F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61950"/>
            <a:ext cx="8574088" cy="7191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/2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96F8983E-1091-83DF-8F6F-BF1970C5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35844" name="Group 2">
            <a:extLst>
              <a:ext uri="{FF2B5EF4-FFF2-40B4-BE49-F238E27FC236}">
                <a16:creationId xmlns:a16="http://schemas.microsoft.com/office/drawing/2014/main" id="{7DF54476-DD3C-5831-330B-84F193CFB72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6" name="Rectangle 3">
              <a:extLst>
                <a:ext uri="{FF2B5EF4-FFF2-40B4-BE49-F238E27FC236}">
                  <a16:creationId xmlns:a16="http://schemas.microsoft.com/office/drawing/2014/main" id="{139D698F-3171-E85F-610E-7C65F9826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7" name="Picture 4">
              <a:extLst>
                <a:ext uri="{FF2B5EF4-FFF2-40B4-BE49-F238E27FC236}">
                  <a16:creationId xmlns:a16="http://schemas.microsoft.com/office/drawing/2014/main" id="{9329449B-AE61-1155-59C1-0EC794A08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8" name="Rectangle 5">
              <a:extLst>
                <a:ext uri="{FF2B5EF4-FFF2-40B4-BE49-F238E27FC236}">
                  <a16:creationId xmlns:a16="http://schemas.microsoft.com/office/drawing/2014/main" id="{8303F6BD-B096-2064-C577-C32EE44EC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70B58ED-838F-4CF8-AC76-75C5D758F4D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5B88B68-B5A1-27BF-ACCF-76A9BFD08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420CB3-8753-23A6-6292-AA7CD7FBC7BD}"/>
              </a:ext>
            </a:extLst>
          </p:cNvPr>
          <p:cNvSpPr txBox="1"/>
          <p:nvPr/>
        </p:nvSpPr>
        <p:spPr>
          <a:xfrm>
            <a:off x="174625" y="1044575"/>
            <a:ext cx="87947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alla tipologia costruttiva:</a:t>
            </a:r>
          </a:p>
          <a:p>
            <a:pPr>
              <a:defRPr/>
            </a:pPr>
            <a:endParaRPr lang="it-IT" sz="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monofasico: 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costituenti del sistema di reazione sono tutti in fase acquosa e costituiscono una miscela omogenea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multifasico: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almeno un costituente è presente anche in fase solida o gassosa</a:t>
            </a:r>
          </a:p>
          <a:p>
            <a:pPr>
              <a:defRPr/>
            </a:pPr>
            <a:endParaRPr lang="it-IT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Bifasici 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(fase acquosa e fase solida):</a:t>
            </a:r>
          </a:p>
          <a:p>
            <a:pPr>
              <a:defRPr/>
            </a:pPr>
            <a:endParaRPr 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letto fisso: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colonna di materiale inerte sulla quale è stato immobilizzato il biocatalizzatore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letto fluido: 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sospensione di particelle solide su cui è immobilizzato il biocatalizzatore sedimenta nella parte superiore del bioreattore, sospinta dal un flusso d’aria</a:t>
            </a:r>
          </a:p>
          <a:p>
            <a:pPr>
              <a:defRPr/>
            </a:pPr>
            <a:endParaRPr lang="it-IT"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Reattore anaerobico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digestore: </a:t>
            </a:r>
            <a:r>
              <a:rPr 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bioreattore trifasico (fase liquida, solida e gassosa), impiegato nel trattamento dei fanghi di depurazione e con produzione di biogas (es. metano).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73CA8BC3-B420-BE7A-D5B2-160D5417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68300"/>
            <a:ext cx="8424862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/3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6C779C54-3C25-B5EE-6AB0-CBACDBCF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37892" name="Group 2">
            <a:extLst>
              <a:ext uri="{FF2B5EF4-FFF2-40B4-BE49-F238E27FC236}">
                <a16:creationId xmlns:a16="http://schemas.microsoft.com/office/drawing/2014/main" id="{E42B6F6E-B91E-2D8A-0CB0-EEF797963A0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7" name="Rectangle 3">
              <a:extLst>
                <a:ext uri="{FF2B5EF4-FFF2-40B4-BE49-F238E27FC236}">
                  <a16:creationId xmlns:a16="http://schemas.microsoft.com/office/drawing/2014/main" id="{05E314B1-B2B6-941E-2723-9FF755622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8" name="Picture 4">
              <a:extLst>
                <a:ext uri="{FF2B5EF4-FFF2-40B4-BE49-F238E27FC236}">
                  <a16:creationId xmlns:a16="http://schemas.microsoft.com/office/drawing/2014/main" id="{BC5FCF55-F9D9-E373-D43E-1BE6D8478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9" name="Rectangle 5">
              <a:extLst>
                <a:ext uri="{FF2B5EF4-FFF2-40B4-BE49-F238E27FC236}">
                  <a16:creationId xmlns:a16="http://schemas.microsoft.com/office/drawing/2014/main" id="{50F7980B-4039-84D7-E814-E284F1A5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F1A9EFA-75B1-4842-A90F-391B608CEE8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18C59A7-5D3D-E582-E366-BA83BAEF2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37893" name="Immagine 2">
            <a:extLst>
              <a:ext uri="{FF2B5EF4-FFF2-40B4-BE49-F238E27FC236}">
                <a16:creationId xmlns:a16="http://schemas.microsoft.com/office/drawing/2014/main" id="{4BDFBCCE-FF40-36F8-C470-28D160A4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125538"/>
            <a:ext cx="489743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4">
            <a:extLst>
              <a:ext uri="{FF2B5EF4-FFF2-40B4-BE49-F238E27FC236}">
                <a16:creationId xmlns:a16="http://schemas.microsoft.com/office/drawing/2014/main" id="{E0A7F2C8-A3E1-DD20-AF1C-A79B1F49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54450"/>
            <a:ext cx="78835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CasellaDiTesto 6">
            <a:extLst>
              <a:ext uri="{FF2B5EF4-FFF2-40B4-BE49-F238E27FC236}">
                <a16:creationId xmlns:a16="http://schemas.microsoft.com/office/drawing/2014/main" id="{C149F08E-4913-1018-B4BF-064D7800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546225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Reattore a letto fisso: 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riciclo totale (A); a flusso continuo (B).</a:t>
            </a:r>
          </a:p>
        </p:txBody>
      </p:sp>
      <p:sp>
        <p:nvSpPr>
          <p:cNvPr id="37896" name="CasellaDiTesto 9">
            <a:extLst>
              <a:ext uri="{FF2B5EF4-FFF2-40B4-BE49-F238E27FC236}">
                <a16:creationId xmlns:a16="http://schemas.microsoft.com/office/drawing/2014/main" id="{6CAB31AA-3F30-47C0-1778-5369019D1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741738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Digestori anaerobici: 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monostadio (A); a due stadi (B).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44E0726-5DD7-0C60-CBA1-7713E788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95300"/>
            <a:ext cx="8574088" cy="7191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/4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7048911F-130F-31E4-503D-9FA67332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39940" name="Group 2">
            <a:extLst>
              <a:ext uri="{FF2B5EF4-FFF2-40B4-BE49-F238E27FC236}">
                <a16:creationId xmlns:a16="http://schemas.microsoft.com/office/drawing/2014/main" id="{A6F03E79-F6C8-AAF7-141A-1FBDF805A5E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3" name="Rectangle 3">
              <a:extLst>
                <a:ext uri="{FF2B5EF4-FFF2-40B4-BE49-F238E27FC236}">
                  <a16:creationId xmlns:a16="http://schemas.microsoft.com/office/drawing/2014/main" id="{1F10442C-D7FA-DE2A-281E-EBE3FF680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4" name="Picture 4">
              <a:extLst>
                <a:ext uri="{FF2B5EF4-FFF2-40B4-BE49-F238E27FC236}">
                  <a16:creationId xmlns:a16="http://schemas.microsoft.com/office/drawing/2014/main" id="{44F53217-431F-7EE5-3F65-111B74798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5" name="Rectangle 5">
              <a:extLst>
                <a:ext uri="{FF2B5EF4-FFF2-40B4-BE49-F238E27FC236}">
                  <a16:creationId xmlns:a16="http://schemas.microsoft.com/office/drawing/2014/main" id="{29F7364B-ACA0-07AA-12FD-178448460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47189B9-CAB6-4BA7-8E12-84312B608E9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7F56E74-EF06-33A8-2BB0-908D0F386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AF4DF126-D25B-56A0-C98B-319DF30F4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225550"/>
            <a:ext cx="85740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Percolatore: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bioreattore trifasico in cui il materiale inerte e poroso sul quale è immobilizzato il biocatalizzatore riempie una vasca aperta: su di essa è spruzzato il substrato liquido da trasformare. Tale substrato percola attraverso gli interstizi fra le particelle di materiale poroso in cui circola anche l’aria.</a:t>
            </a:r>
          </a:p>
          <a:p>
            <a:endParaRPr lang="it-IT" altLang="it-IT" sz="1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impiegato nei processi di depurazione biologica aerobica delle acque reflue.</a:t>
            </a:r>
          </a:p>
        </p:txBody>
      </p:sp>
      <p:pic>
        <p:nvPicPr>
          <p:cNvPr id="39942" name="Immagine 2">
            <a:extLst>
              <a:ext uri="{FF2B5EF4-FFF2-40B4-BE49-F238E27FC236}">
                <a16:creationId xmlns:a16="http://schemas.microsoft.com/office/drawing/2014/main" id="{05FC52D2-37E7-0FB0-C56C-4A073AD7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622675"/>
            <a:ext cx="48387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172B6D4-12FE-8CB5-AAFB-CF5BA6EE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95300"/>
            <a:ext cx="8574088" cy="7191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/5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F3A39F5A-D9AA-462E-E534-18464B96F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41988" name="Group 2">
            <a:extLst>
              <a:ext uri="{FF2B5EF4-FFF2-40B4-BE49-F238E27FC236}">
                <a16:creationId xmlns:a16="http://schemas.microsoft.com/office/drawing/2014/main" id="{83503958-4E1A-624A-0EEB-7BFC23B08CA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3" name="Rectangle 3">
              <a:extLst>
                <a:ext uri="{FF2B5EF4-FFF2-40B4-BE49-F238E27FC236}">
                  <a16:creationId xmlns:a16="http://schemas.microsoft.com/office/drawing/2014/main" id="{553F4E83-A32E-5571-36CF-1C1DC5920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4" name="Picture 4">
              <a:extLst>
                <a:ext uri="{FF2B5EF4-FFF2-40B4-BE49-F238E27FC236}">
                  <a16:creationId xmlns:a16="http://schemas.microsoft.com/office/drawing/2014/main" id="{32F73E76-BA03-B281-6A24-2C20C8CF5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5" name="Rectangle 5">
              <a:extLst>
                <a:ext uri="{FF2B5EF4-FFF2-40B4-BE49-F238E27FC236}">
                  <a16:creationId xmlns:a16="http://schemas.microsoft.com/office/drawing/2014/main" id="{64D58BEC-5978-B209-030B-205BF9FD6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461F055-6FA6-48F3-87FC-4CD67FCB9D4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3F93CED-BAAC-1364-5411-DB97142B7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41989" name="CasellaDiTesto 8">
            <a:extLst>
              <a:ext uri="{FF2B5EF4-FFF2-40B4-BE49-F238E27FC236}">
                <a16:creationId xmlns:a16="http://schemas.microsoft.com/office/drawing/2014/main" id="{1F5583D2-29C1-E784-87FA-D54AD0369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446213"/>
            <a:ext cx="8058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Classificazione in base al sistema di aerazione e di agitazione:</a:t>
            </a:r>
          </a:p>
        </p:txBody>
      </p:sp>
      <p:pic>
        <p:nvPicPr>
          <p:cNvPr id="41990" name="Immagine 2">
            <a:extLst>
              <a:ext uri="{FF2B5EF4-FFF2-40B4-BE49-F238E27FC236}">
                <a16:creationId xmlns:a16="http://schemas.microsoft.com/office/drawing/2014/main" id="{9C5D4D0C-90BB-6C39-2126-EED6AC4F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25650"/>
            <a:ext cx="324008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sellaDiTesto 4">
            <a:extLst>
              <a:ext uri="{FF2B5EF4-FFF2-40B4-BE49-F238E27FC236}">
                <a16:creationId xmlns:a16="http://schemas.microsoft.com/office/drawing/2014/main" id="{31B4FBE4-692D-68E3-4891-5F18A97B2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478088"/>
            <a:ext cx="458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Ad </a:t>
            </a:r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meccanica:</a:t>
            </a: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l’aria è immessa nell’asse di rotazione cavo e fuoriesce dalle pale che svolgono un’azione meccanica di rimescolamento (es. </a:t>
            </a:r>
            <a:r>
              <a:rPr lang="it-IT" altLang="it-IT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 </a:t>
            </a: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stirred tank reactor</a:t>
            </a: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2" name="CasellaDiTesto 6">
            <a:extLst>
              <a:ext uri="{FF2B5EF4-FFF2-40B4-BE49-F238E27FC236}">
                <a16:creationId xmlns:a16="http://schemas.microsoft.com/office/drawing/2014/main" id="{459D1FD9-88FA-601B-87EB-3099D304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7738"/>
            <a:ext cx="355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Fermentatore STR con agitazione di tipo meccanico.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7082FBC6-8D9D-1221-E748-3E7B9760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95300"/>
            <a:ext cx="8574088" cy="7191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o bioreattori /6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26A3DCAD-7DB9-B052-17CC-594559902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44036" name="Group 2">
            <a:extLst>
              <a:ext uri="{FF2B5EF4-FFF2-40B4-BE49-F238E27FC236}">
                <a16:creationId xmlns:a16="http://schemas.microsoft.com/office/drawing/2014/main" id="{DBE69D63-6E3D-6B79-A657-BD0ADE0B78D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4041" name="Rectangle 3">
              <a:extLst>
                <a:ext uri="{FF2B5EF4-FFF2-40B4-BE49-F238E27FC236}">
                  <a16:creationId xmlns:a16="http://schemas.microsoft.com/office/drawing/2014/main" id="{48E112EA-5A30-AFA7-773E-D708E149C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4042" name="Picture 4">
              <a:extLst>
                <a:ext uri="{FF2B5EF4-FFF2-40B4-BE49-F238E27FC236}">
                  <a16:creationId xmlns:a16="http://schemas.microsoft.com/office/drawing/2014/main" id="{8B3BBBDD-BCAC-3ECC-7C9F-9A5BA6BEF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3" name="Rectangle 5">
              <a:extLst>
                <a:ext uri="{FF2B5EF4-FFF2-40B4-BE49-F238E27FC236}">
                  <a16:creationId xmlns:a16="http://schemas.microsoft.com/office/drawing/2014/main" id="{CD647F79-4906-5576-3C7C-D9833F247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917A9EE-E548-4FC7-986F-7091BB68600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F0C57DF-79F1-A147-B013-6445A127E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FFF5AF92-D5B0-27EF-2683-771B1E99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238250"/>
            <a:ext cx="8058150" cy="201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Ad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agitazione pneumatica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23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air-lift: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l’aria svolge aerazione e rimescolamento della brodocoltura.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bubble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colonna di liquido è messa in agitazione dall’immissione e distribuzione di aria pressurizzata dalla base</a:t>
            </a:r>
          </a:p>
        </p:txBody>
      </p:sp>
      <p:pic>
        <p:nvPicPr>
          <p:cNvPr id="44038" name="Immagine 3">
            <a:extLst>
              <a:ext uri="{FF2B5EF4-FFF2-40B4-BE49-F238E27FC236}">
                <a16:creationId xmlns:a16="http://schemas.microsoft.com/office/drawing/2014/main" id="{396D6BF2-827C-8D2E-0DAE-43A30DD1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933700"/>
            <a:ext cx="42799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CasellaDiTesto 5">
            <a:extLst>
              <a:ext uri="{FF2B5EF4-FFF2-40B4-BE49-F238E27FC236}">
                <a16:creationId xmlns:a16="http://schemas.microsoft.com/office/drawing/2014/main" id="{DF18D374-C36F-1E71-BC4A-50EB6DAC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203575"/>
            <a:ext cx="42433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air-lift: </a:t>
            </a:r>
            <a:r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l’aria è immessa alla base del fermentatore ad elevata pressione, per favorire gli scambi di ossigeno, l’agitazione di tutta la brodocoltura e il suo continuo ricircolo. </a:t>
            </a:r>
          </a:p>
        </p:txBody>
      </p:sp>
      <p:sp>
        <p:nvSpPr>
          <p:cNvPr id="44040" name="CasellaDiTesto 7">
            <a:extLst>
              <a:ext uri="{FF2B5EF4-FFF2-40B4-BE49-F238E27FC236}">
                <a16:creationId xmlns:a16="http://schemas.microsoft.com/office/drawing/2014/main" id="{E314CC14-0886-8310-2214-606CDF55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6049963"/>
            <a:ext cx="6945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di fermentatori ad agitazione pneumatica:</a:t>
            </a:r>
            <a:endParaRPr lang="it-IT" altLang="it-IT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Bubble column (A); Air-lift a circolazione interna (B); Air-lift a circolazione esterna (C).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DB8FEE9-00BA-0FC2-A059-44C0835E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95300"/>
            <a:ext cx="8574088" cy="7191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curva di crescita microbica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DA0EAF29-47EC-B546-A2C7-FD22C5C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46084" name="Group 2">
            <a:extLst>
              <a:ext uri="{FF2B5EF4-FFF2-40B4-BE49-F238E27FC236}">
                <a16:creationId xmlns:a16="http://schemas.microsoft.com/office/drawing/2014/main" id="{4A7486E7-2B40-21F2-7B46-ED4E0F8F19D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6088" name="Rectangle 3">
              <a:extLst>
                <a:ext uri="{FF2B5EF4-FFF2-40B4-BE49-F238E27FC236}">
                  <a16:creationId xmlns:a16="http://schemas.microsoft.com/office/drawing/2014/main" id="{42C41E35-6716-0C74-D4C5-1A5CD7B9C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6089" name="Picture 4">
              <a:extLst>
                <a:ext uri="{FF2B5EF4-FFF2-40B4-BE49-F238E27FC236}">
                  <a16:creationId xmlns:a16="http://schemas.microsoft.com/office/drawing/2014/main" id="{83BA8DA4-A213-2664-269F-21217A6A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90" name="Rectangle 5">
              <a:extLst>
                <a:ext uri="{FF2B5EF4-FFF2-40B4-BE49-F238E27FC236}">
                  <a16:creationId xmlns:a16="http://schemas.microsoft.com/office/drawing/2014/main" id="{FC5F2D7A-CC01-7D47-20C3-350BFC62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755BED2-0E82-47A3-AD81-F015E4B6E6A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AD06D57-5171-B044-0389-18A648A3B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71004E8E-8239-EA07-7899-1D04D1BF0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238250"/>
            <a:ext cx="8345488" cy="1739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 della curva di crescita microbica: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Latenza: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adattamento dei microrganismi all’ambiente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Accelerazione: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popolazione inizia lo sviluppo e il metabolismo raggiunge un equilibrio funzionale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Immagine 2">
            <a:extLst>
              <a:ext uri="{FF2B5EF4-FFF2-40B4-BE49-F238E27FC236}">
                <a16:creationId xmlns:a16="http://schemas.microsoft.com/office/drawing/2014/main" id="{084F7ECC-2431-E154-A8B7-B983051C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968625"/>
            <a:ext cx="38290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CasellaDiTesto 6">
            <a:extLst>
              <a:ext uri="{FF2B5EF4-FFF2-40B4-BE49-F238E27FC236}">
                <a16:creationId xmlns:a16="http://schemas.microsoft.com/office/drawing/2014/main" id="{88BD3E8D-BCFA-409E-9212-E1969D35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889250"/>
            <a:ext cx="48164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Calibri" panose="020F0502020204030204" pitchFamily="34" charset="0"/>
              <a:buAutoNum type="arabicPeriod" startAt="3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esponenziale: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quantità di biomassa raddoppia nell’unità di tempo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it-IT" altLang="it-IT" sz="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Decelerazione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it-IT" altLang="it-IT" sz="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stazionaria</a:t>
            </a:r>
          </a:p>
          <a:p>
            <a:pPr>
              <a:buFont typeface="Calibri" panose="020F0502020204030204" pitchFamily="34" charset="0"/>
              <a:buAutoNum type="arabicPeriod" startAt="3"/>
            </a:pPr>
            <a:endParaRPr lang="it-IT" altLang="it-IT" sz="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 startAt="3"/>
            </a:pP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Declino: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esaurimento delle riserve energetiche dei microrganismi. Può essere seguita da lisi cellulare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BC397214-BC93-B9CB-506B-039EE22D7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47663"/>
            <a:ext cx="8574088" cy="14224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classificazione delle fermentazioni su base cinetica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51FFC9A3-692B-4345-68D8-BBA44A14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48132" name="Group 2">
            <a:extLst>
              <a:ext uri="{FF2B5EF4-FFF2-40B4-BE49-F238E27FC236}">
                <a16:creationId xmlns:a16="http://schemas.microsoft.com/office/drawing/2014/main" id="{84EADFDC-52A3-A4B5-41EB-001D31EDC98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8138" name="Rectangle 3">
              <a:extLst>
                <a:ext uri="{FF2B5EF4-FFF2-40B4-BE49-F238E27FC236}">
                  <a16:creationId xmlns:a16="http://schemas.microsoft.com/office/drawing/2014/main" id="{0A367ED4-CE6E-9EC3-F691-5FF16C1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8139" name="Picture 4">
              <a:extLst>
                <a:ext uri="{FF2B5EF4-FFF2-40B4-BE49-F238E27FC236}">
                  <a16:creationId xmlns:a16="http://schemas.microsoft.com/office/drawing/2014/main" id="{662FB9EC-7F0B-A805-7AE1-18A43A464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40" name="Rectangle 5">
              <a:extLst>
                <a:ext uri="{FF2B5EF4-FFF2-40B4-BE49-F238E27FC236}">
                  <a16:creationId xmlns:a16="http://schemas.microsoft.com/office/drawing/2014/main" id="{485C180C-E53E-54E2-C813-9D7F075CA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81BC080-DA94-467A-960F-F09111EE1DB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90715D3-9E12-93FD-E2E9-731AB480F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9941" name="CasellaDiTesto 8">
            <a:extLst>
              <a:ext uri="{FF2B5EF4-FFF2-40B4-BE49-F238E27FC236}">
                <a16:creationId xmlns:a16="http://schemas.microsoft.com/office/drawing/2014/main" id="{313F6AED-BA1B-6D67-9774-125F344C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790700"/>
            <a:ext cx="6499225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I: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prodotti semplici che derivano direttamente dal metabolismo energetico primario  </a:t>
            </a:r>
          </a:p>
          <a:p>
            <a:pPr>
              <a:defRPr/>
            </a:pPr>
            <a:endParaRPr lang="it-IT" altLang="it-IT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II: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 di complessità intermedia che derivano indirettamente dal metabolismo energetico </a:t>
            </a:r>
          </a:p>
          <a:p>
            <a:pPr>
              <a:defRPr/>
            </a:pPr>
            <a:endParaRPr lang="it-IT" altLang="it-IT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III: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 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biosintesi più complessi derivanti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metabolismo secondario</a:t>
            </a:r>
          </a:p>
        </p:txBody>
      </p:sp>
      <p:pic>
        <p:nvPicPr>
          <p:cNvPr id="48134" name="Immagine 3">
            <a:extLst>
              <a:ext uri="{FF2B5EF4-FFF2-40B4-BE49-F238E27FC236}">
                <a16:creationId xmlns:a16="http://schemas.microsoft.com/office/drawing/2014/main" id="{CE114C6A-42BD-47D7-1975-8F332F7D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 t="7849" r="528"/>
          <a:stretch>
            <a:fillRect/>
          </a:stretch>
        </p:blipFill>
        <p:spPr bwMode="auto">
          <a:xfrm>
            <a:off x="6659563" y="4716463"/>
            <a:ext cx="19256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Immagine 4">
            <a:extLst>
              <a:ext uri="{FF2B5EF4-FFF2-40B4-BE49-F238E27FC236}">
                <a16:creationId xmlns:a16="http://schemas.microsoft.com/office/drawing/2014/main" id="{1D89560C-3B7D-6E81-268E-72CF557B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7849" r="33293"/>
          <a:stretch>
            <a:fillRect/>
          </a:stretch>
        </p:blipFill>
        <p:spPr bwMode="auto">
          <a:xfrm>
            <a:off x="6627813" y="2992438"/>
            <a:ext cx="19907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Immagine 5">
            <a:extLst>
              <a:ext uri="{FF2B5EF4-FFF2-40B4-BE49-F238E27FC236}">
                <a16:creationId xmlns:a16="http://schemas.microsoft.com/office/drawing/2014/main" id="{5F8593F7-F7E9-8E44-1112-DA581F8A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5" t="10959" r="66760" b="-3110"/>
          <a:stretch>
            <a:fillRect/>
          </a:stretch>
        </p:blipFill>
        <p:spPr bwMode="auto">
          <a:xfrm>
            <a:off x="6472238" y="1096963"/>
            <a:ext cx="230028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CasellaDiTesto 8">
            <a:extLst>
              <a:ext uri="{FF2B5EF4-FFF2-40B4-BE49-F238E27FC236}">
                <a16:creationId xmlns:a16="http://schemas.microsoft.com/office/drawing/2014/main" id="{19A82A59-A827-E3BD-AE17-624DDFD9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057900"/>
            <a:ext cx="6945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Velocità specifica di crescita </a:t>
            </a:r>
            <a:r>
              <a:rPr lang="it-IT" altLang="it-IT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Velocità specifica di consumo di substrato </a:t>
            </a:r>
            <a:r>
              <a:rPr lang="it-IT" altLang="it-IT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Velocità specifica di formazione del prodotto 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····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DB0A7EB8-8AA4-EBDF-2814-223A5218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54025"/>
            <a:ext cx="8574088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continui,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fed-batch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/1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9AECAE16-5EA1-F2D3-8FD5-85264EB2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50180" name="Group 2">
            <a:extLst>
              <a:ext uri="{FF2B5EF4-FFF2-40B4-BE49-F238E27FC236}">
                <a16:creationId xmlns:a16="http://schemas.microsoft.com/office/drawing/2014/main" id="{496DE446-4B54-3441-6E13-E17E5A7C3DE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0184" name="Rectangle 3">
              <a:extLst>
                <a:ext uri="{FF2B5EF4-FFF2-40B4-BE49-F238E27FC236}">
                  <a16:creationId xmlns:a16="http://schemas.microsoft.com/office/drawing/2014/main" id="{39A67CFF-9BD0-65C8-1011-27A8535DC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0185" name="Picture 4">
              <a:extLst>
                <a:ext uri="{FF2B5EF4-FFF2-40B4-BE49-F238E27FC236}">
                  <a16:creationId xmlns:a16="http://schemas.microsoft.com/office/drawing/2014/main" id="{A26DE58D-57FB-0DC0-6AF8-09F5A3B42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6" name="Rectangle 5">
              <a:extLst>
                <a:ext uri="{FF2B5EF4-FFF2-40B4-BE49-F238E27FC236}">
                  <a16:creationId xmlns:a16="http://schemas.microsoft.com/office/drawing/2014/main" id="{204E3BE8-F22C-3F9B-7372-4C227C3ED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3A2EEAE-F3FE-48FF-9FD1-2262521AB0D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CF24635-6A43-E249-DBA2-61B2C1B38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0181" name="CasellaDiTesto 8">
            <a:extLst>
              <a:ext uri="{FF2B5EF4-FFF2-40B4-BE49-F238E27FC236}">
                <a16:creationId xmlns:a16="http://schemas.microsoft.com/office/drawing/2014/main" id="{3EC91B7E-9B5A-2934-64DC-A6769295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335088"/>
            <a:ext cx="85740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coltura discontinua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23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prevede il progressivo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dell’inoculo iniziale fino alla semina nel reattore di produzione, il mantenimento della coltura per un tempo prefissato e calcolato per la massima resa produttiva, l’interruzione del processo e il recupero dei prodotti.</a:t>
            </a:r>
          </a:p>
        </p:txBody>
      </p:sp>
      <p:pic>
        <p:nvPicPr>
          <p:cNvPr id="50182" name="Immagine 2">
            <a:extLst>
              <a:ext uri="{FF2B5EF4-FFF2-40B4-BE49-F238E27FC236}">
                <a16:creationId xmlns:a16="http://schemas.microsoft.com/office/drawing/2014/main" id="{B0CA8631-385E-72F6-4E55-21E44BA84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052763"/>
            <a:ext cx="4152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magine 7">
            <a:extLst>
              <a:ext uri="{FF2B5EF4-FFF2-40B4-BE49-F238E27FC236}">
                <a16:creationId xmlns:a16="http://schemas.microsoft.com/office/drawing/2014/main" id="{DD78D316-0812-7493-0644-B8321F2E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30600"/>
            <a:ext cx="39401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B77E9D2B-50C9-5C9E-4F03-B22793AF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A48E3E59-E4DF-6402-09D1-991B3A57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0CB2F28E-89EC-1641-EC57-8C14E92E2AA3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83519025-F03F-A658-4FB8-A9393759E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B4A4E402-A320-10E5-E7C0-0C65F22A1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7AF60AA0-A1F3-3839-4831-A69FB5949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3E137AD-A95E-4F5B-B07C-814EC7A36C7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89E0329-8B3E-D8E4-4A19-12C13928F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4">
            <a:extLst>
              <a:ext uri="{FF2B5EF4-FFF2-40B4-BE49-F238E27FC236}">
                <a16:creationId xmlns:a16="http://schemas.microsoft.com/office/drawing/2014/main" id="{A5048E26-C84E-69C7-AD2B-EBB8CAF2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314825"/>
            <a:ext cx="35655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2">
            <a:extLst>
              <a:ext uri="{FF2B5EF4-FFF2-40B4-BE49-F238E27FC236}">
                <a16:creationId xmlns:a16="http://schemas.microsoft.com/office/drawing/2014/main" id="{CF05AF54-09DD-D26E-1E0D-8EB18820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54025"/>
            <a:ext cx="8574088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continui,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fed-batch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EE709A3-51CF-C533-E341-D26B41A86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52229" name="Group 2">
            <a:extLst>
              <a:ext uri="{FF2B5EF4-FFF2-40B4-BE49-F238E27FC236}">
                <a16:creationId xmlns:a16="http://schemas.microsoft.com/office/drawing/2014/main" id="{9350CE07-56CA-824F-9F2D-EFFC51A1ADF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2232" name="Rectangle 3">
              <a:extLst>
                <a:ext uri="{FF2B5EF4-FFF2-40B4-BE49-F238E27FC236}">
                  <a16:creationId xmlns:a16="http://schemas.microsoft.com/office/drawing/2014/main" id="{7C95175A-D3DD-85D7-F9BC-A4EAFD0E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2233" name="Picture 4">
              <a:extLst>
                <a:ext uri="{FF2B5EF4-FFF2-40B4-BE49-F238E27FC236}">
                  <a16:creationId xmlns:a16="http://schemas.microsoft.com/office/drawing/2014/main" id="{AB769969-ACD0-1FDB-1AF7-BB99D8D32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AFA0F671-F983-328C-D365-95EFCED33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9D1DFE5-F326-44C6-B268-3F031615249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6E32CDA-80E4-F656-3DCA-C2ABFF0DE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2230" name="CasellaDiTesto 8">
            <a:extLst>
              <a:ext uri="{FF2B5EF4-FFF2-40B4-BE49-F238E27FC236}">
                <a16:creationId xmlns:a16="http://schemas.microsoft.com/office/drawing/2014/main" id="{5AC2847A-06E6-6FB6-0321-444B23C5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350963"/>
            <a:ext cx="5303838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processi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continuo 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consentono lo studio cinetico dello sviluppo cellulare e sono condotti rifornendo il sistema di sostanze nutritive e sottraendo prodotto, così da mantenere costante il volume della biomassa.</a:t>
            </a:r>
          </a:p>
          <a:p>
            <a:endParaRPr lang="it-IT" altLang="it-IT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 sistema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semicontinuo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23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fed-batch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terreno di coltura è introdotto prima in quantità limitata e poi, raggiunta la fase logaritmica della curva di accrescimento, con un flusso costante senza che venga scaricato materiale. Segue lo svuotamento totale o parziale.</a:t>
            </a:r>
          </a:p>
        </p:txBody>
      </p:sp>
      <p:pic>
        <p:nvPicPr>
          <p:cNvPr id="52231" name="Immagine 2">
            <a:extLst>
              <a:ext uri="{FF2B5EF4-FFF2-40B4-BE49-F238E27FC236}">
                <a16:creationId xmlns:a16="http://schemas.microsoft.com/office/drawing/2014/main" id="{33500934-5D80-D74C-B1F5-1B4FD832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1376363"/>
            <a:ext cx="33464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FA907D88-FA7B-82ED-D52E-0CD71609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27038"/>
            <a:ext cx="8574088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Chemostato e turbidostato</a:t>
            </a: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1CEF6983-9A1C-1060-2C5A-ADE1E12B9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54276" name="Group 2">
            <a:extLst>
              <a:ext uri="{FF2B5EF4-FFF2-40B4-BE49-F238E27FC236}">
                <a16:creationId xmlns:a16="http://schemas.microsoft.com/office/drawing/2014/main" id="{EC57D997-492A-08E0-2490-A8490919EF3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4280" name="Rectangle 3">
              <a:extLst>
                <a:ext uri="{FF2B5EF4-FFF2-40B4-BE49-F238E27FC236}">
                  <a16:creationId xmlns:a16="http://schemas.microsoft.com/office/drawing/2014/main" id="{CEC20D16-A139-8F6D-83EC-C1DD2D023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4281" name="Picture 4">
              <a:extLst>
                <a:ext uri="{FF2B5EF4-FFF2-40B4-BE49-F238E27FC236}">
                  <a16:creationId xmlns:a16="http://schemas.microsoft.com/office/drawing/2014/main" id="{648F911F-9407-4079-89F2-3C1CDC709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82" name="Rectangle 5">
              <a:extLst>
                <a:ext uri="{FF2B5EF4-FFF2-40B4-BE49-F238E27FC236}">
                  <a16:creationId xmlns:a16="http://schemas.microsoft.com/office/drawing/2014/main" id="{D78186C0-635D-1B57-9A5E-F75AE2524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687338C-5751-4E9E-A5E3-6358D53EE96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237B663-FC9E-74C9-C0F8-778D2EEC0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2229" name="CasellaDiTesto 8">
            <a:extLst>
              <a:ext uri="{FF2B5EF4-FFF2-40B4-BE49-F238E27FC236}">
                <a16:creationId xmlns:a16="http://schemas.microsoft.com/office/drawing/2014/main" id="{B3C49BE2-EA5C-E12C-CCCA-050DA3AA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189038"/>
            <a:ext cx="8574088" cy="2370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fermentatori 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coltura continua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possono essere di due tipi:</a:t>
            </a:r>
          </a:p>
          <a:p>
            <a:pPr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Chemostato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avvengono controlli 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ingresso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(fermentatore a controllo esterno).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Turbidostato</a:t>
            </a:r>
            <a:r>
              <a:rPr lang="it-IT" altLang="it-IT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misura la </a:t>
            </a:r>
            <a:r>
              <a:rPr lang="it-IT" altLang="it-IT" sz="23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torbidità del flusso in uscita</a:t>
            </a:r>
            <a:r>
              <a:rPr lang="it-IT" altLang="it-IT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è direttamente proporzionale alla concentrazione della biomassa cellulare.</a:t>
            </a:r>
          </a:p>
        </p:txBody>
      </p:sp>
      <p:pic>
        <p:nvPicPr>
          <p:cNvPr id="54278" name="Immagine 3">
            <a:extLst>
              <a:ext uri="{FF2B5EF4-FFF2-40B4-BE49-F238E27FC236}">
                <a16:creationId xmlns:a16="http://schemas.microsoft.com/office/drawing/2014/main" id="{4976F471-C71E-D0F4-D5D7-B35039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498850"/>
            <a:ext cx="66484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CasellaDiTesto 6">
            <a:extLst>
              <a:ext uri="{FF2B5EF4-FFF2-40B4-BE49-F238E27FC236}">
                <a16:creationId xmlns:a16="http://schemas.microsoft.com/office/drawing/2014/main" id="{F4607E38-58CF-EBFA-AB75-40BF17C0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6311900"/>
            <a:ext cx="4991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di un 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chemostato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e di un 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turbidostato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F7A37F65-E17E-5C44-032B-8FB139C1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68325"/>
            <a:ext cx="8742363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L’immobilizzazione dei biocatalizzatori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E2B0D3F4-848C-9107-94B9-5EE41053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56324" name="Group 2">
            <a:extLst>
              <a:ext uri="{FF2B5EF4-FFF2-40B4-BE49-F238E27FC236}">
                <a16:creationId xmlns:a16="http://schemas.microsoft.com/office/drawing/2014/main" id="{D35B8B4A-43BB-ACB9-C643-09D9779A610B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6328" name="Rectangle 3">
              <a:extLst>
                <a:ext uri="{FF2B5EF4-FFF2-40B4-BE49-F238E27FC236}">
                  <a16:creationId xmlns:a16="http://schemas.microsoft.com/office/drawing/2014/main" id="{AFEF822F-3419-5DD4-A00A-86B6434AD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6329" name="Picture 4">
              <a:extLst>
                <a:ext uri="{FF2B5EF4-FFF2-40B4-BE49-F238E27FC236}">
                  <a16:creationId xmlns:a16="http://schemas.microsoft.com/office/drawing/2014/main" id="{EA1ED68B-14BE-AB5C-276E-263AB2DC0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30" name="Rectangle 5">
              <a:extLst>
                <a:ext uri="{FF2B5EF4-FFF2-40B4-BE49-F238E27FC236}">
                  <a16:creationId xmlns:a16="http://schemas.microsoft.com/office/drawing/2014/main" id="{56F893E0-EA52-2F5E-B1DC-FAEA27C9D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68A25BA-BC18-43E4-B89A-E9A9A2ED3A8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B6E61F9-5419-684D-03F7-75B5D1372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6325" name="CasellaDiTesto 8">
            <a:extLst>
              <a:ext uri="{FF2B5EF4-FFF2-40B4-BE49-F238E27FC236}">
                <a16:creationId xmlns:a16="http://schemas.microsoft.com/office/drawing/2014/main" id="{9C51B095-956D-A7D1-FE9C-EAC2B39D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317625"/>
            <a:ext cx="87423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immobilizzazione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una tecnica che permette di disporre di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biocatalizzatori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elevata stabilità e di facile impiego. </a:t>
            </a:r>
          </a:p>
          <a:p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nel confinare una cellula o un enzima in superficie o all’interno di un supporto solido o semisolido per bloccarne la mobilità, senza interferire con la sua attività metabolica o catalitica. </a:t>
            </a:r>
          </a:p>
          <a:p>
            <a:endParaRPr lang="it-IT" altLang="it-IT" sz="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utilizzano tecniche diverse, basate su metodi sia chimici che fisici, a seconda che si tratti di cellule o enzimi. </a:t>
            </a:r>
          </a:p>
        </p:txBody>
      </p:sp>
      <p:pic>
        <p:nvPicPr>
          <p:cNvPr id="56326" name="Immagine 2">
            <a:extLst>
              <a:ext uri="{FF2B5EF4-FFF2-40B4-BE49-F238E27FC236}">
                <a16:creationId xmlns:a16="http://schemas.microsoft.com/office/drawing/2014/main" id="{BD9A31F3-A460-F01B-BA21-DC5C350D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471988"/>
            <a:ext cx="81470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CasellaDiTesto 5">
            <a:extLst>
              <a:ext uri="{FF2B5EF4-FFF2-40B4-BE49-F238E27FC236}">
                <a16:creationId xmlns:a16="http://schemas.microsoft.com/office/drawing/2014/main" id="{9A5531EC-431F-E083-3ED2-3AA1783A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6176963"/>
            <a:ext cx="714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dell’immobilizzazione di biocatalizzatori per </a:t>
            </a:r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intrappolamento</a:t>
            </a:r>
            <a:r>
              <a:rPr lang="it-IT" altLang="it-I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336EF50D-C6C6-9201-ED09-C6EBA3DE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71475"/>
            <a:ext cx="8597900" cy="7493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recupero dei prodotti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51AEBBAB-AC3D-A3FD-E4B6-00983E46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58372" name="Group 2">
            <a:extLst>
              <a:ext uri="{FF2B5EF4-FFF2-40B4-BE49-F238E27FC236}">
                <a16:creationId xmlns:a16="http://schemas.microsoft.com/office/drawing/2014/main" id="{0332A748-4520-A504-C9B2-848B7C06DB1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8376" name="Rectangle 3">
              <a:extLst>
                <a:ext uri="{FF2B5EF4-FFF2-40B4-BE49-F238E27FC236}">
                  <a16:creationId xmlns:a16="http://schemas.microsoft.com/office/drawing/2014/main" id="{992616C5-9DDA-53E6-3361-32DC35DD5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8377" name="Picture 4">
              <a:extLst>
                <a:ext uri="{FF2B5EF4-FFF2-40B4-BE49-F238E27FC236}">
                  <a16:creationId xmlns:a16="http://schemas.microsoft.com/office/drawing/2014/main" id="{F7915A03-AA88-1256-90B7-6A25617EF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8" name="Rectangle 5">
              <a:extLst>
                <a:ext uri="{FF2B5EF4-FFF2-40B4-BE49-F238E27FC236}">
                  <a16:creationId xmlns:a16="http://schemas.microsoft.com/office/drawing/2014/main" id="{82B08F0D-EC5A-60C0-CCC1-5F94305F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5FBFD0D-8982-4A18-BAC8-4172E672114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D0B552F-1B95-DA01-2C8E-04AC347E6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8373" name="CasellaDiTesto 8">
            <a:extLst>
              <a:ext uri="{FF2B5EF4-FFF2-40B4-BE49-F238E27FC236}">
                <a16:creationId xmlns:a16="http://schemas.microsoft.com/office/drawing/2014/main" id="{D931F6D0-425B-BDA4-2278-91170252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149350"/>
            <a:ext cx="874236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termine di un processo mediato da microrganismi si deve procedere alla separazione della biomassa dal brodo di coltura residuo per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centrifugazione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per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filtrazione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8374" name="Immagine 3">
            <a:extLst>
              <a:ext uri="{FF2B5EF4-FFF2-40B4-BE49-F238E27FC236}">
                <a16:creationId xmlns:a16="http://schemas.microsoft.com/office/drawing/2014/main" id="{DAFD6C1F-4DE4-DDE1-30E8-F147A7E2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11425"/>
            <a:ext cx="34893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CasellaDiTesto 6">
            <a:extLst>
              <a:ext uri="{FF2B5EF4-FFF2-40B4-BE49-F238E27FC236}">
                <a16:creationId xmlns:a16="http://schemas.microsoft.com/office/drawing/2014/main" id="{3F388AF4-2C00-4244-927B-A117D3A5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373313"/>
            <a:ext cx="543401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della biomassa: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rimane come prodotto residuo da eliminare il terreno di coltura esaurito, con separazione e lavaggio.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</a:t>
            </a:r>
            <a:r>
              <a:rPr lang="it-IT" altLang="it-IT" sz="23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di metaboliti: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la biomassa a essere eliminata, per procedere poi alla separazione e purificazione dal filtrato colturale (se si tratta di </a:t>
            </a:r>
            <a:r>
              <a:rPr lang="it-IT" altLang="it-IT" sz="23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metaboliti endocellulari</a:t>
            </a:r>
            <a:r>
              <a:rPr lang="it-IT" altLang="it-IT" sz="2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occorre rompere degli involucri cellulari).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E446DCE-EA4F-788B-BA6E-66B2B9A0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470025"/>
            <a:ext cx="735330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8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processi biotecnologici</a:t>
            </a:r>
            <a:endParaRPr lang="it-IT" altLang="it-IT" sz="56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3A84FA09-4B18-8ED4-EA62-6D3C72773579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DA7D1C19-BC22-0F91-D8FC-2F807F9E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AC9B6349-BFA4-95D8-1FF0-3B8C092D7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44225255-7BEF-02F5-94F0-4C593BB8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E8F5C85-357C-4CAD-8284-3D77413ED30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A070783A-D968-93AB-47A0-2E7C27772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09EEA24-6B4C-E658-533A-3F8E40C62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58788"/>
            <a:ext cx="771366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Esigenze nutrizionali e condizioni operative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ECC95C7D-2F1A-10FE-4D65-A36A60C9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816100"/>
            <a:ext cx="8826500" cy="20589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Per ottimizzare le condizioni colturali allo scopo di ottenere concentrazioni rilevanti del prodotto è necessario valutare: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sostanze nutritive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possono servire in eccesso o in carenza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parametri ambientali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temperatura, pH, condizioni di aerazione ecc.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07AC56C-2478-4859-558B-0495E1CB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19461" name="Group 2">
            <a:extLst>
              <a:ext uri="{FF2B5EF4-FFF2-40B4-BE49-F238E27FC236}">
                <a16:creationId xmlns:a16="http://schemas.microsoft.com/office/drawing/2014/main" id="{D4271C04-813A-A97A-B79E-3E8D3EB79B6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5" name="Rectangle 3">
              <a:extLst>
                <a:ext uri="{FF2B5EF4-FFF2-40B4-BE49-F238E27FC236}">
                  <a16:creationId xmlns:a16="http://schemas.microsoft.com/office/drawing/2014/main" id="{56D610AA-A3E2-3BDA-9448-4C4843297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6" name="Picture 4">
              <a:extLst>
                <a:ext uri="{FF2B5EF4-FFF2-40B4-BE49-F238E27FC236}">
                  <a16:creationId xmlns:a16="http://schemas.microsoft.com/office/drawing/2014/main" id="{11BEEDF0-448F-4D3C-1C4C-F0E3536DE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7" name="Rectangle 5">
              <a:extLst>
                <a:ext uri="{FF2B5EF4-FFF2-40B4-BE49-F238E27FC236}">
                  <a16:creationId xmlns:a16="http://schemas.microsoft.com/office/drawing/2014/main" id="{6E7F895D-2583-5A69-FBA3-01FC5899F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3FD7058-6E78-437D-9ED2-D37DDD9CAFA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15D45DB-3B05-6FB0-C707-F8A529A45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19462" name="Immagine 2">
            <a:extLst>
              <a:ext uri="{FF2B5EF4-FFF2-40B4-BE49-F238E27FC236}">
                <a16:creationId xmlns:a16="http://schemas.microsoft.com/office/drawing/2014/main" id="{E7EC717E-D78F-59F3-A4A2-A1B9138B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49688"/>
            <a:ext cx="4149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CasellaDiTesto 4">
            <a:extLst>
              <a:ext uri="{FF2B5EF4-FFF2-40B4-BE49-F238E27FC236}">
                <a16:creationId xmlns:a16="http://schemas.microsoft.com/office/drawing/2014/main" id="{EE5DBBA3-0784-3F4B-1D67-81F7704A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838575"/>
            <a:ext cx="458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parametri relativi alla </a:t>
            </a:r>
            <a:r>
              <a:rPr lang="it-IT" altLang="it-IT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cinetica di fermentazione</a:t>
            </a:r>
            <a:r>
              <a:rPr lang="it-IT" alt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cioè la relazione fra la fase della curva di crescita microbica e quella in cui si ha la massima resa produttiva</a:t>
            </a:r>
          </a:p>
        </p:txBody>
      </p:sp>
      <p:sp>
        <p:nvSpPr>
          <p:cNvPr id="19464" name="CasellaDiTesto 4">
            <a:extLst>
              <a:ext uri="{FF2B5EF4-FFF2-40B4-BE49-F238E27FC236}">
                <a16:creationId xmlns:a16="http://schemas.microsoft.com/office/drawing/2014/main" id="{D3F5386A-9847-79BB-068D-16450A617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337300"/>
            <a:ext cx="264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 di crescita microbica.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CEA9BCD-D5E4-28B2-95CC-CF5B454A4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92113"/>
            <a:ext cx="869473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terreni di coltura per la microbiologia industriale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4DCE1C81-5C97-7C1A-F90E-BCA391CFC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712913"/>
            <a:ext cx="8694738" cy="48704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terreni di coltura possono essere: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sintetici: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utilizzati in laboratorio, contengono materie prime pure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complessi: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impiegati in microbiologia industriale, contengono materie prime grezze che richiedono pretrattamenti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Fonti di carbonio: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it-IT" altLang="it-IT" sz="23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carboidrati in forma pura (es. lattosio o glucosio) o grezza (derivano da diverse fonti es. melasse, cellulosa ecc.)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Fonti di azoto: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composti inorganici (sali di ammonio), composti organici (aminoacidi e proteine, urea), materie prime grezze (es. acqua di macerazione del mais).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2AE0A40-B5CF-69FB-2FD5-427EBE71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21509" name="Group 2">
            <a:extLst>
              <a:ext uri="{FF2B5EF4-FFF2-40B4-BE49-F238E27FC236}">
                <a16:creationId xmlns:a16="http://schemas.microsoft.com/office/drawing/2014/main" id="{556A83F0-145B-2CC1-989B-0C13B5A71A7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0" name="Rectangle 3">
              <a:extLst>
                <a:ext uri="{FF2B5EF4-FFF2-40B4-BE49-F238E27FC236}">
                  <a16:creationId xmlns:a16="http://schemas.microsoft.com/office/drawing/2014/main" id="{43D2541D-779D-CB8E-D911-3BC092E02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1" name="Picture 4">
              <a:extLst>
                <a:ext uri="{FF2B5EF4-FFF2-40B4-BE49-F238E27FC236}">
                  <a16:creationId xmlns:a16="http://schemas.microsoft.com/office/drawing/2014/main" id="{16FE812E-33A6-EDF0-C708-0329EF339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2" name="Rectangle 5">
              <a:extLst>
                <a:ext uri="{FF2B5EF4-FFF2-40B4-BE49-F238E27FC236}">
                  <a16:creationId xmlns:a16="http://schemas.microsoft.com/office/drawing/2014/main" id="{A808B6A8-C769-E6F6-445C-A2A06113C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0C9BDA1-A0BF-494B-BCEE-AA5C9399A56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ACCACBC-A911-4415-C338-AAAD69BFD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5933224-0EED-5EA0-7043-132C18FA5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4975"/>
            <a:ext cx="869473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terreni di coltura per la microbiologia industriale /2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55C1AC0-D683-1064-2F08-0FCCA50B7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842486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Fonti di vitamine: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ingredienti delle materie prime grezze utilizzate. Possono essere integrate con altre sorgenti (es. estratto di lievito).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Minerali: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dall’acqua di fonte e dalle materie prime grezze impiegate. Se necessario, si possono aggiungere sali di calcio, fosforo, potassio, cloro, magnesio.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Agenti antischiuma: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sostanze ad azione tensioattiva che riducono la tensione superficiale, limitando la formazione di schiuma. Si impiegano oli naturali e sintetici.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D479CB9-FFAA-9EE9-1471-70F8F56F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810CAA9E-2F8A-28DB-6F5A-118917801D3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58" name="Rectangle 3">
              <a:extLst>
                <a:ext uri="{FF2B5EF4-FFF2-40B4-BE49-F238E27FC236}">
                  <a16:creationId xmlns:a16="http://schemas.microsoft.com/office/drawing/2014/main" id="{9DFDB7CF-6CF1-C06A-8716-E867D64BA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59" name="Picture 4">
              <a:extLst>
                <a:ext uri="{FF2B5EF4-FFF2-40B4-BE49-F238E27FC236}">
                  <a16:creationId xmlns:a16="http://schemas.microsoft.com/office/drawing/2014/main" id="{348212FC-D7EA-DF74-20AE-FF35C2763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0" name="Rectangle 5">
              <a:extLst>
                <a:ext uri="{FF2B5EF4-FFF2-40B4-BE49-F238E27FC236}">
                  <a16:creationId xmlns:a16="http://schemas.microsoft.com/office/drawing/2014/main" id="{EBAE5F5F-5750-9B16-D22B-BA9BCC7E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04E7FC2-BEB1-405B-B8CC-ABF53202D20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4CC3FCE-179F-CF6A-CDAB-AC0BC0FCF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A9B43516-BDAB-9EFE-0122-7D8E33D4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4975"/>
            <a:ext cx="869473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terreni di coltura per la microbiologia industriale /3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D3F5E7F6-3A88-2AB2-19E4-8DF2EA4F0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60575"/>
            <a:ext cx="842486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Sistemi tampone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per la correzione del pH: carbonato di calcio (se il sistema è acido) o fosfati (se alcalino).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Precursori: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sono incorporati dai microrganismi e andranno a formare parti della molecola che il microrganismo è chiamato a produrre; la resa è altamente potenziata (es. acido fenilacetico, precursore della molecola di penicillina G).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Acqua: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importante per il calcolo dei volumi necessari alla preparazione dei terreni di coltura, la conduzione degli impianti, le sue caratteristiche e composizione in oligoelementi. 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9C6C161-E321-2A8B-15DE-2EB369D1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25605" name="Group 2">
            <a:extLst>
              <a:ext uri="{FF2B5EF4-FFF2-40B4-BE49-F238E27FC236}">
                <a16:creationId xmlns:a16="http://schemas.microsoft.com/office/drawing/2014/main" id="{C1FED082-652B-A7C3-4F3D-360607AF224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6" name="Rectangle 3">
              <a:extLst>
                <a:ext uri="{FF2B5EF4-FFF2-40B4-BE49-F238E27FC236}">
                  <a16:creationId xmlns:a16="http://schemas.microsoft.com/office/drawing/2014/main" id="{6C0EB0A3-A54B-FFB6-544C-CFFE6939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07" name="Picture 4">
              <a:extLst>
                <a:ext uri="{FF2B5EF4-FFF2-40B4-BE49-F238E27FC236}">
                  <a16:creationId xmlns:a16="http://schemas.microsoft.com/office/drawing/2014/main" id="{54F74F99-BDDB-DE56-DEB0-643D1FA1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08" name="Rectangle 5">
              <a:extLst>
                <a:ext uri="{FF2B5EF4-FFF2-40B4-BE49-F238E27FC236}">
                  <a16:creationId xmlns:a16="http://schemas.microsoft.com/office/drawing/2014/main" id="{11FCC351-C8A0-94F3-EF0F-5B1349D3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8379F3D-97C2-4EB2-B615-14FFD92B3DB7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96DCE1A-05F6-9369-6C3B-B2409D98A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87C4C4A8-D548-4C5F-BEEC-93BF44AB9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4975"/>
            <a:ext cx="869473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fasi produttive: preparazione dell’inoculo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2D5E7596-FC01-24CA-E2A6-6127C6AF2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55775"/>
            <a:ext cx="8424863" cy="45989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 ogni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processo biotecnologico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intervengono due componenti fondamentali: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materia prima che costituisce il substrato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biocatalizzatori con cui esso è inoculato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ceppo microbico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deve rispettare alcune caratteristiche: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facilità di coltivazione e manipolazione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assenza di qualsiasi carattere di patogenicità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alta velocità di riproduzione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elevata capacità produttiva (ceppo alto-produttore)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stabilità genetica (bassa frequenza di mutazione)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BC3B0C5-FC44-6058-1E12-B861C4424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27653" name="Group 2">
            <a:extLst>
              <a:ext uri="{FF2B5EF4-FFF2-40B4-BE49-F238E27FC236}">
                <a16:creationId xmlns:a16="http://schemas.microsoft.com/office/drawing/2014/main" id="{00C3255B-1C17-4F33-F073-D37483847A7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4" name="Rectangle 3">
              <a:extLst>
                <a:ext uri="{FF2B5EF4-FFF2-40B4-BE49-F238E27FC236}">
                  <a16:creationId xmlns:a16="http://schemas.microsoft.com/office/drawing/2014/main" id="{EE946C24-5C67-94C6-0625-86AF4F097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5" name="Picture 4">
              <a:extLst>
                <a:ext uri="{FF2B5EF4-FFF2-40B4-BE49-F238E27FC236}">
                  <a16:creationId xmlns:a16="http://schemas.microsoft.com/office/drawing/2014/main" id="{FE35F80D-2B9E-83F8-8B23-94A74D336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6" name="Rectangle 5">
              <a:extLst>
                <a:ext uri="{FF2B5EF4-FFF2-40B4-BE49-F238E27FC236}">
                  <a16:creationId xmlns:a16="http://schemas.microsoft.com/office/drawing/2014/main" id="{99908F0D-E03D-070A-A8F6-14B2549F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523E22D-4041-4233-B77B-E872EA4C3C9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6278AA4-8889-9156-A9AE-A61E4FF3F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9BCCA9D9-156C-6710-3C76-5008FDD05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175"/>
            <a:ext cx="8694738" cy="977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fasi della procedura di </a:t>
            </a:r>
            <a:r>
              <a:rPr lang="it-IT" altLang="it-IT" sz="4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scale-up </a:t>
            </a: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33EDD60-35D5-8034-4469-E118213E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95413"/>
            <a:ext cx="8424863" cy="36131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Procedura di </a:t>
            </a:r>
            <a:r>
              <a:rPr lang="it-IT" altLang="it-I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scale-up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trasferimento della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coltura-starter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da un microambiente (provetta) ai contenitori industriali (migliaia di litri). Si articola in fasi successive nelle quali l’inoculo è trasferito in contenitori di volume progressivamente maggiore, intervallate da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periodi di incubazione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 condizioni controllate.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ts val="113"/>
              </a:spcBef>
              <a:buClrTx/>
              <a:buFont typeface="+mj-lt"/>
              <a:buAutoNum type="arabicPeriod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Una quota è prelevata dal terreno di conservazione e seminata su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slant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incubata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F5CDEEC7-22E1-4652-6C40-9FAA69DA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I processi biotecnologici </a:t>
            </a: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B2E921B2-5495-BC91-FCA5-BBA1C6BBC60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3" name="Rectangle 3">
              <a:extLst>
                <a:ext uri="{FF2B5EF4-FFF2-40B4-BE49-F238E27FC236}">
                  <a16:creationId xmlns:a16="http://schemas.microsoft.com/office/drawing/2014/main" id="{27ED026D-C096-5227-4C75-6C8EE4A0F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4" name="Picture 4">
              <a:extLst>
                <a:ext uri="{FF2B5EF4-FFF2-40B4-BE49-F238E27FC236}">
                  <a16:creationId xmlns:a16="http://schemas.microsoft.com/office/drawing/2014/main" id="{D8B4D892-0E17-3FCF-E629-73A7DBFE6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5" name="Rectangle 5">
              <a:extLst>
                <a:ext uri="{FF2B5EF4-FFF2-40B4-BE49-F238E27FC236}">
                  <a16:creationId xmlns:a16="http://schemas.microsoft.com/office/drawing/2014/main" id="{814ADA41-759B-259D-4C05-10083D3A6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55A3895-3230-4AFA-B2A1-F5B3FB3FCB2B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E745E11-E9C9-395D-7F87-54DEC9AC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9702" name="Immagine 4">
            <a:extLst>
              <a:ext uri="{FF2B5EF4-FFF2-40B4-BE49-F238E27FC236}">
                <a16:creationId xmlns:a16="http://schemas.microsoft.com/office/drawing/2014/main" id="{C1609182-2006-63C0-41B9-7E6FCC23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113213"/>
            <a:ext cx="56515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25931</TotalTime>
  <Words>2009</Words>
  <Application>Microsoft Office PowerPoint</Application>
  <PresentationFormat>Presentazione su schermo (4:3)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23</vt:i4>
      </vt:variant>
    </vt:vector>
  </HeadingPairs>
  <TitlesOfParts>
    <vt:vector size="39" baseType="lpstr">
      <vt:lpstr>Calibri</vt:lpstr>
      <vt:lpstr>MS PGothic</vt:lpstr>
      <vt:lpstr>Arial</vt:lpstr>
      <vt:lpstr>Times New Roman</vt:lpstr>
      <vt:lpstr>Segoe UI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591</cp:revision>
  <cp:lastPrinted>2009-04-22T19:24:48Z</cp:lastPrinted>
  <dcterms:created xsi:type="dcterms:W3CDTF">2011-11-23T15:48:27Z</dcterms:created>
  <dcterms:modified xsi:type="dcterms:W3CDTF">2022-10-28T17:04:20Z</dcterms:modified>
</cp:coreProperties>
</file>