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5" r:id="rId7"/>
    <p:sldMasterId id="2147483656" r:id="rId8"/>
    <p:sldMasterId id="2147483657" r:id="rId9"/>
    <p:sldMasterId id="2147483658" r:id="rId10"/>
    <p:sldMasterId id="2147483659" r:id="rId11"/>
  </p:sldMasterIdLst>
  <p:notesMasterIdLst>
    <p:notesMasterId r:id="rId49"/>
  </p:notesMasterIdLst>
  <p:sldIdLst>
    <p:sldId id="256" r:id="rId12"/>
    <p:sldId id="257" r:id="rId13"/>
    <p:sldId id="258" r:id="rId14"/>
    <p:sldId id="260" r:id="rId15"/>
    <p:sldId id="264" r:id="rId16"/>
    <p:sldId id="265" r:id="rId17"/>
    <p:sldId id="267" r:id="rId18"/>
    <p:sldId id="268" r:id="rId19"/>
    <p:sldId id="269" r:id="rId20"/>
    <p:sldId id="270" r:id="rId21"/>
    <p:sldId id="271" r:id="rId22"/>
    <p:sldId id="272" r:id="rId23"/>
    <p:sldId id="274" r:id="rId24"/>
    <p:sldId id="273" r:id="rId25"/>
    <p:sldId id="275" r:id="rId26"/>
    <p:sldId id="276" r:id="rId27"/>
    <p:sldId id="278" r:id="rId28"/>
    <p:sldId id="277" r:id="rId29"/>
    <p:sldId id="279" r:id="rId30"/>
    <p:sldId id="280" r:id="rId31"/>
    <p:sldId id="263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9D9D9"/>
    <a:srgbClr val="FE0000"/>
    <a:srgbClr val="A0DCFE"/>
    <a:srgbClr val="99CCFF"/>
    <a:srgbClr val="66CCFF"/>
    <a:srgbClr val="33C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5"/>
    <p:restoredTop sz="94643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8" Type="http://schemas.openxmlformats.org/officeDocument/2006/relationships/slideMaster" Target="slideMasters/slideMaster8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1">
            <a:extLst>
              <a:ext uri="{FF2B5EF4-FFF2-40B4-BE49-F238E27FC236}">
                <a16:creationId xmlns:a16="http://schemas.microsoft.com/office/drawing/2014/main" id="{06D73A30-432C-6342-D215-33606166CE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2291" name="AutoShape 2">
            <a:extLst>
              <a:ext uri="{FF2B5EF4-FFF2-40B4-BE49-F238E27FC236}">
                <a16:creationId xmlns:a16="http://schemas.microsoft.com/office/drawing/2014/main" id="{5B3C27D5-5A24-567A-C26E-5B5F4EFF3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2292" name="AutoShape 3">
            <a:extLst>
              <a:ext uri="{FF2B5EF4-FFF2-40B4-BE49-F238E27FC236}">
                <a16:creationId xmlns:a16="http://schemas.microsoft.com/office/drawing/2014/main" id="{4F3EFEF1-782D-779F-3A37-611AC5F3EE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2293" name="AutoShape 4">
            <a:extLst>
              <a:ext uri="{FF2B5EF4-FFF2-40B4-BE49-F238E27FC236}">
                <a16:creationId xmlns:a16="http://schemas.microsoft.com/office/drawing/2014/main" id="{593D0A7C-A3C5-74D8-5931-6C75712F2C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2294" name="AutoShape 5">
            <a:extLst>
              <a:ext uri="{FF2B5EF4-FFF2-40B4-BE49-F238E27FC236}">
                <a16:creationId xmlns:a16="http://schemas.microsoft.com/office/drawing/2014/main" id="{332756C5-A66B-C7AF-0ED3-26A299FA53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2295" name="AutoShape 6">
            <a:extLst>
              <a:ext uri="{FF2B5EF4-FFF2-40B4-BE49-F238E27FC236}">
                <a16:creationId xmlns:a16="http://schemas.microsoft.com/office/drawing/2014/main" id="{BB5D416F-A899-62CD-7E60-072B8EB1F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2296" name="AutoShape 7">
            <a:extLst>
              <a:ext uri="{FF2B5EF4-FFF2-40B4-BE49-F238E27FC236}">
                <a16:creationId xmlns:a16="http://schemas.microsoft.com/office/drawing/2014/main" id="{689AA2F2-556F-6463-6DE6-45585912F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2297" name="AutoShape 8">
            <a:extLst>
              <a:ext uri="{FF2B5EF4-FFF2-40B4-BE49-F238E27FC236}">
                <a16:creationId xmlns:a16="http://schemas.microsoft.com/office/drawing/2014/main" id="{587D1C0A-87B2-C49F-0AC2-65B23832E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2298" name="AutoShape 9">
            <a:extLst>
              <a:ext uri="{FF2B5EF4-FFF2-40B4-BE49-F238E27FC236}">
                <a16:creationId xmlns:a16="http://schemas.microsoft.com/office/drawing/2014/main" id="{53732488-5F99-8CD6-13FF-234E68815B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2299" name="AutoShape 10">
            <a:extLst>
              <a:ext uri="{FF2B5EF4-FFF2-40B4-BE49-F238E27FC236}">
                <a16:creationId xmlns:a16="http://schemas.microsoft.com/office/drawing/2014/main" id="{A2E1B75D-CC67-25C9-C7D6-A3E1DEFCD6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2300" name="Text Box 11">
            <a:extLst>
              <a:ext uri="{FF2B5EF4-FFF2-40B4-BE49-F238E27FC236}">
                <a16:creationId xmlns:a16="http://schemas.microsoft.com/office/drawing/2014/main" id="{649FD625-6858-C866-1C10-3F30E8A70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" name="Rectangle 12">
            <a:extLst>
              <a:ext uri="{FF2B5EF4-FFF2-40B4-BE49-F238E27FC236}">
                <a16:creationId xmlns:a16="http://schemas.microsoft.com/office/drawing/2014/main" id="{E410B052-7CFB-C908-A31B-EEA321E68663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55925" cy="4413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ts val="113"/>
              </a:spcBef>
              <a:spcAft>
                <a:spcPts val="113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12302" name="Rectangle 13">
            <a:extLst>
              <a:ext uri="{FF2B5EF4-FFF2-40B4-BE49-F238E27FC236}">
                <a16:creationId xmlns:a16="http://schemas.microsoft.com/office/drawing/2014/main" id="{AE8CA980-2802-CC36-7390-761914785884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56125" cy="3413125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EA89C2E6-0F54-488A-FAA2-70CDE4D28316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0525" cy="40989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altLang="it-IT" noProof="0"/>
          </a:p>
        </p:txBody>
      </p:sp>
      <p:sp>
        <p:nvSpPr>
          <p:cNvPr id="12304" name="Text Box 15">
            <a:extLst>
              <a:ext uri="{FF2B5EF4-FFF2-40B4-BE49-F238E27FC236}">
                <a16:creationId xmlns:a16="http://schemas.microsoft.com/office/drawing/2014/main" id="{DA10F412-38C9-5843-AA38-7B9A73A5C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373DF80B-292A-61B5-364A-C849F977BBD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55925" cy="4413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ts val="113"/>
              </a:spcBef>
              <a:spcAft>
                <a:spcPts val="113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1A1FE715-FA96-4570-8864-D2E1C25D1A8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2">
            <a:extLst>
              <a:ext uri="{FF2B5EF4-FFF2-40B4-BE49-F238E27FC236}">
                <a16:creationId xmlns:a16="http://schemas.microsoft.com/office/drawing/2014/main" id="{3AF388ED-A148-A0A1-34FA-25793701C512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14339" name="Rectangle 16">
            <a:extLst>
              <a:ext uri="{FF2B5EF4-FFF2-40B4-BE49-F238E27FC236}">
                <a16:creationId xmlns:a16="http://schemas.microsoft.com/office/drawing/2014/main" id="{883A8A29-0065-B819-58E4-C0059CEE627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3C127CD5-E4DC-4127-B3AC-B44111AE0C5A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1</a:t>
            </a:fld>
            <a:endParaRPr lang="it-IT" altLang="it-IT"/>
          </a:p>
        </p:txBody>
      </p:sp>
      <p:sp>
        <p:nvSpPr>
          <p:cNvPr id="14340" name="Text Box 1">
            <a:extLst>
              <a:ext uri="{FF2B5EF4-FFF2-40B4-BE49-F238E27FC236}">
                <a16:creationId xmlns:a16="http://schemas.microsoft.com/office/drawing/2014/main" id="{7DC68D70-7B43-F9C3-4AF0-4F3400D8E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ts val="113"/>
              </a:spcBef>
              <a:spcAft>
                <a:spcPts val="113"/>
              </a:spcAft>
              <a:buClrTx/>
              <a:buFontTx/>
              <a:buNone/>
            </a:pPr>
            <a:r>
              <a:rPr lang="it-IT" altLang="it-IT">
                <a:latin typeface="Calibri" panose="020F0502020204030204" pitchFamily="34" charset="0"/>
              </a:rPr>
              <a:t>13/11/11</a:t>
            </a:r>
          </a:p>
        </p:txBody>
      </p:sp>
      <p:sp>
        <p:nvSpPr>
          <p:cNvPr id="14341" name="Text Box 2">
            <a:extLst>
              <a:ext uri="{FF2B5EF4-FFF2-40B4-BE49-F238E27FC236}">
                <a16:creationId xmlns:a16="http://schemas.microsoft.com/office/drawing/2014/main" id="{C8752281-7A27-0939-A677-22816002E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ts val="113"/>
              </a:spcBef>
              <a:spcAft>
                <a:spcPts val="113"/>
              </a:spcAft>
              <a:buClrTx/>
              <a:buFontTx/>
              <a:buNone/>
            </a:pPr>
            <a:fld id="{19BBDB8C-3F89-4D7F-B885-D4EA0F388EE1}" type="slidenum">
              <a:rPr lang="it-IT" altLang="it-IT">
                <a:latin typeface="Calibri" panose="020F0502020204030204" pitchFamily="34" charset="0"/>
              </a:rPr>
              <a:pPr algn="r" eaLnBrk="1" hangingPunct="1">
                <a:spcBef>
                  <a:spcPts val="113"/>
                </a:spcBef>
                <a:spcAft>
                  <a:spcPts val="113"/>
                </a:spcAft>
                <a:buClrTx/>
                <a:buFontTx/>
                <a:buNone/>
              </a:pPr>
              <a:t>1</a:t>
            </a:fld>
            <a:endParaRPr lang="it-IT" altLang="it-IT">
              <a:latin typeface="Calibri" panose="020F0502020204030204" pitchFamily="34" charset="0"/>
            </a:endParaRPr>
          </a:p>
        </p:txBody>
      </p:sp>
      <p:sp>
        <p:nvSpPr>
          <p:cNvPr id="14342" name="Text Box 3">
            <a:extLst>
              <a:ext uri="{FF2B5EF4-FFF2-40B4-BE49-F238E27FC236}">
                <a16:creationId xmlns:a16="http://schemas.microsoft.com/office/drawing/2014/main" id="{F2F9F82D-2B84-B83D-E9E5-CEC4B547B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ts val="113"/>
              </a:spcBef>
              <a:spcAft>
                <a:spcPts val="113"/>
              </a:spcAft>
              <a:buClrTx/>
              <a:buFontTx/>
              <a:buNone/>
            </a:pPr>
            <a:fld id="{CDB12798-4C95-44D2-9CD3-F97A96085E03}" type="slidenum">
              <a:rPr lang="it-IT" altLang="it-IT"/>
              <a:pPr algn="r" eaLnBrk="1" hangingPunct="1">
                <a:spcBef>
                  <a:spcPts val="113"/>
                </a:spcBef>
                <a:spcAft>
                  <a:spcPts val="113"/>
                </a:spcAft>
                <a:buClrTx/>
                <a:buFontTx/>
                <a:buNone/>
              </a:pPr>
              <a:t>1</a:t>
            </a:fld>
            <a:endParaRPr lang="it-IT" altLang="it-IT"/>
          </a:p>
        </p:txBody>
      </p:sp>
      <p:sp>
        <p:nvSpPr>
          <p:cNvPr id="14343" name="Text Box 4">
            <a:extLst>
              <a:ext uri="{FF2B5EF4-FFF2-40B4-BE49-F238E27FC236}">
                <a16:creationId xmlns:a16="http://schemas.microsoft.com/office/drawing/2014/main" id="{35DDC978-8087-6DFA-43A4-ED68ED918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5213"/>
            <a:ext cx="2963863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8840" tIns="41040" rIns="78840" bIns="4104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ts val="113"/>
              </a:spcBef>
              <a:spcAft>
                <a:spcPts val="113"/>
              </a:spcAft>
              <a:buClrTx/>
              <a:buFontTx/>
              <a:buNone/>
            </a:pPr>
            <a:fld id="{4502D2EA-CE3C-4DD1-996E-FD168CC6817B}" type="slidenum">
              <a:rPr lang="it-IT" altLang="it-IT" sz="1100"/>
              <a:pPr algn="r" eaLnBrk="1" hangingPunct="1">
                <a:spcBef>
                  <a:spcPts val="113"/>
                </a:spcBef>
                <a:spcAft>
                  <a:spcPts val="113"/>
                </a:spcAft>
                <a:buClrTx/>
                <a:buFontTx/>
                <a:buNone/>
              </a:pPr>
              <a:t>1</a:t>
            </a:fld>
            <a:endParaRPr lang="it-IT" altLang="it-IT" sz="1100"/>
          </a:p>
        </p:txBody>
      </p:sp>
      <p:sp>
        <p:nvSpPr>
          <p:cNvPr id="14344" name="Text Box 5">
            <a:extLst>
              <a:ext uri="{FF2B5EF4-FFF2-40B4-BE49-F238E27FC236}">
                <a16:creationId xmlns:a16="http://schemas.microsoft.com/office/drawing/2014/main" id="{E9237967-01ED-A672-E0A6-DE3D7431D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1413" y="685800"/>
            <a:ext cx="4570412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4345" name="Text Box 6">
            <a:extLst>
              <a:ext uri="{FF2B5EF4-FFF2-40B4-BE49-F238E27FC236}">
                <a16:creationId xmlns:a16="http://schemas.microsoft.com/office/drawing/2014/main" id="{5DB22432-7201-DBDE-755A-A1FD645AEAA6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33875"/>
            <a:ext cx="5475288" cy="4122738"/>
          </a:xfrm>
          <a:noFill/>
          <a:ln w="9360"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2">
            <a:extLst>
              <a:ext uri="{FF2B5EF4-FFF2-40B4-BE49-F238E27FC236}">
                <a16:creationId xmlns:a16="http://schemas.microsoft.com/office/drawing/2014/main" id="{85F6A6DA-F8C9-B948-A512-A9BD0CA54B0F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32771" name="Rectangle 16">
            <a:extLst>
              <a:ext uri="{FF2B5EF4-FFF2-40B4-BE49-F238E27FC236}">
                <a16:creationId xmlns:a16="http://schemas.microsoft.com/office/drawing/2014/main" id="{1D0CAC2E-F505-B1D3-CB7E-F49A2505135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DC06A68C-F9BA-4326-BE17-606173F3E953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10</a:t>
            </a:fld>
            <a:endParaRPr lang="it-IT" altLang="it-IT"/>
          </a:p>
        </p:txBody>
      </p:sp>
      <p:sp>
        <p:nvSpPr>
          <p:cNvPr id="32772" name="Text Box 1">
            <a:extLst>
              <a:ext uri="{FF2B5EF4-FFF2-40B4-BE49-F238E27FC236}">
                <a16:creationId xmlns:a16="http://schemas.microsoft.com/office/drawing/2014/main" id="{5416D6D8-69DC-9600-8505-1525D8A55B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3" name="Text Box 2">
            <a:extLst>
              <a:ext uri="{FF2B5EF4-FFF2-40B4-BE49-F238E27FC236}">
                <a16:creationId xmlns:a16="http://schemas.microsoft.com/office/drawing/2014/main" id="{49A5A6FD-B52B-FF21-4B28-19F2AAEAEA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2">
            <a:extLst>
              <a:ext uri="{FF2B5EF4-FFF2-40B4-BE49-F238E27FC236}">
                <a16:creationId xmlns:a16="http://schemas.microsoft.com/office/drawing/2014/main" id="{EED91911-265D-ACB2-8AA5-10B2E8114309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34819" name="Rectangle 16">
            <a:extLst>
              <a:ext uri="{FF2B5EF4-FFF2-40B4-BE49-F238E27FC236}">
                <a16:creationId xmlns:a16="http://schemas.microsoft.com/office/drawing/2014/main" id="{08FE9285-8D83-39C5-2957-E3014C42B20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20781D73-EBB3-419F-A221-C2D24F4C71EE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11</a:t>
            </a:fld>
            <a:endParaRPr lang="it-IT" altLang="it-IT"/>
          </a:p>
        </p:txBody>
      </p:sp>
      <p:sp>
        <p:nvSpPr>
          <p:cNvPr id="34820" name="Text Box 1">
            <a:extLst>
              <a:ext uri="{FF2B5EF4-FFF2-40B4-BE49-F238E27FC236}">
                <a16:creationId xmlns:a16="http://schemas.microsoft.com/office/drawing/2014/main" id="{3F41B9CC-FF24-F070-E2DC-F18EC3EFB6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1" name="Text Box 2">
            <a:extLst>
              <a:ext uri="{FF2B5EF4-FFF2-40B4-BE49-F238E27FC236}">
                <a16:creationId xmlns:a16="http://schemas.microsoft.com/office/drawing/2014/main" id="{78AA5107-1CB8-4B37-BE41-1EDED1F9A9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2">
            <a:extLst>
              <a:ext uri="{FF2B5EF4-FFF2-40B4-BE49-F238E27FC236}">
                <a16:creationId xmlns:a16="http://schemas.microsoft.com/office/drawing/2014/main" id="{DC3F0AC0-353A-5220-1D81-3EA6DD034790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36867" name="Rectangle 16">
            <a:extLst>
              <a:ext uri="{FF2B5EF4-FFF2-40B4-BE49-F238E27FC236}">
                <a16:creationId xmlns:a16="http://schemas.microsoft.com/office/drawing/2014/main" id="{FF3D1A8A-C605-5A96-528E-52C15EA2F9D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885CB1B1-2AD1-4267-A72A-811811772F98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12</a:t>
            </a:fld>
            <a:endParaRPr lang="it-IT" altLang="it-IT"/>
          </a:p>
        </p:txBody>
      </p:sp>
      <p:sp>
        <p:nvSpPr>
          <p:cNvPr id="36868" name="Text Box 1">
            <a:extLst>
              <a:ext uri="{FF2B5EF4-FFF2-40B4-BE49-F238E27FC236}">
                <a16:creationId xmlns:a16="http://schemas.microsoft.com/office/drawing/2014/main" id="{BE5579C9-1909-DDCC-0E25-E6EA70A4D1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9" name="Text Box 2">
            <a:extLst>
              <a:ext uri="{FF2B5EF4-FFF2-40B4-BE49-F238E27FC236}">
                <a16:creationId xmlns:a16="http://schemas.microsoft.com/office/drawing/2014/main" id="{4C05C90A-A6CB-36F0-7A55-F7673FCFC9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2">
            <a:extLst>
              <a:ext uri="{FF2B5EF4-FFF2-40B4-BE49-F238E27FC236}">
                <a16:creationId xmlns:a16="http://schemas.microsoft.com/office/drawing/2014/main" id="{E8EB189C-8BED-608D-8F3A-9A362A692114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38915" name="Rectangle 16">
            <a:extLst>
              <a:ext uri="{FF2B5EF4-FFF2-40B4-BE49-F238E27FC236}">
                <a16:creationId xmlns:a16="http://schemas.microsoft.com/office/drawing/2014/main" id="{66684B9E-047E-901A-6260-07B8F69C498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546A807A-BEC5-413C-A38D-08605EDDB2B9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13</a:t>
            </a:fld>
            <a:endParaRPr lang="it-IT" altLang="it-IT"/>
          </a:p>
        </p:txBody>
      </p:sp>
      <p:sp>
        <p:nvSpPr>
          <p:cNvPr id="38916" name="Text Box 1">
            <a:extLst>
              <a:ext uri="{FF2B5EF4-FFF2-40B4-BE49-F238E27FC236}">
                <a16:creationId xmlns:a16="http://schemas.microsoft.com/office/drawing/2014/main" id="{F3A2BD5E-9958-6102-929B-A108F7C334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7" name="Text Box 2">
            <a:extLst>
              <a:ext uri="{FF2B5EF4-FFF2-40B4-BE49-F238E27FC236}">
                <a16:creationId xmlns:a16="http://schemas.microsoft.com/office/drawing/2014/main" id="{B34BD0B5-6294-6FBF-3F42-F307C912B8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2">
            <a:extLst>
              <a:ext uri="{FF2B5EF4-FFF2-40B4-BE49-F238E27FC236}">
                <a16:creationId xmlns:a16="http://schemas.microsoft.com/office/drawing/2014/main" id="{6429B0C8-E54C-A583-2278-9D0225041D1A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40963" name="Rectangle 16">
            <a:extLst>
              <a:ext uri="{FF2B5EF4-FFF2-40B4-BE49-F238E27FC236}">
                <a16:creationId xmlns:a16="http://schemas.microsoft.com/office/drawing/2014/main" id="{217E2C3D-D36D-A99A-4701-2042201E14C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C674ADA4-BEC1-445C-B859-D693F186F1AA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14</a:t>
            </a:fld>
            <a:endParaRPr lang="it-IT" altLang="it-IT"/>
          </a:p>
        </p:txBody>
      </p:sp>
      <p:sp>
        <p:nvSpPr>
          <p:cNvPr id="40964" name="Text Box 1">
            <a:extLst>
              <a:ext uri="{FF2B5EF4-FFF2-40B4-BE49-F238E27FC236}">
                <a16:creationId xmlns:a16="http://schemas.microsoft.com/office/drawing/2014/main" id="{E1EB7D90-FC02-4BFA-9747-48037E4000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5" name="Text Box 2">
            <a:extLst>
              <a:ext uri="{FF2B5EF4-FFF2-40B4-BE49-F238E27FC236}">
                <a16:creationId xmlns:a16="http://schemas.microsoft.com/office/drawing/2014/main" id="{DF241429-44CF-E413-AEBA-34C59317EE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2">
            <a:extLst>
              <a:ext uri="{FF2B5EF4-FFF2-40B4-BE49-F238E27FC236}">
                <a16:creationId xmlns:a16="http://schemas.microsoft.com/office/drawing/2014/main" id="{9CAC4367-37A9-2080-A58C-2750C834A8B1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43011" name="Rectangle 16">
            <a:extLst>
              <a:ext uri="{FF2B5EF4-FFF2-40B4-BE49-F238E27FC236}">
                <a16:creationId xmlns:a16="http://schemas.microsoft.com/office/drawing/2014/main" id="{1DFAF7F1-E468-9376-62D3-16D59E6EAD8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91BBBAAF-F2BF-4DE5-A610-028189350125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15</a:t>
            </a:fld>
            <a:endParaRPr lang="it-IT" altLang="it-IT"/>
          </a:p>
        </p:txBody>
      </p:sp>
      <p:sp>
        <p:nvSpPr>
          <p:cNvPr id="43012" name="Text Box 1">
            <a:extLst>
              <a:ext uri="{FF2B5EF4-FFF2-40B4-BE49-F238E27FC236}">
                <a16:creationId xmlns:a16="http://schemas.microsoft.com/office/drawing/2014/main" id="{A2597A87-0103-AAE4-A6D9-CB52BCD24C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3" name="Text Box 2">
            <a:extLst>
              <a:ext uri="{FF2B5EF4-FFF2-40B4-BE49-F238E27FC236}">
                <a16:creationId xmlns:a16="http://schemas.microsoft.com/office/drawing/2014/main" id="{1059F72B-452C-4CF3-5052-3870E47D62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2">
            <a:extLst>
              <a:ext uri="{FF2B5EF4-FFF2-40B4-BE49-F238E27FC236}">
                <a16:creationId xmlns:a16="http://schemas.microsoft.com/office/drawing/2014/main" id="{15CF4BD4-FDE6-F31A-9A59-F619900C6026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45059" name="Rectangle 16">
            <a:extLst>
              <a:ext uri="{FF2B5EF4-FFF2-40B4-BE49-F238E27FC236}">
                <a16:creationId xmlns:a16="http://schemas.microsoft.com/office/drawing/2014/main" id="{73948DEF-E19B-1F12-012B-8C4C66D553F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0F8DEE2C-55B8-49A4-9EF5-C634A522B976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16</a:t>
            </a:fld>
            <a:endParaRPr lang="it-IT" altLang="it-IT"/>
          </a:p>
        </p:txBody>
      </p:sp>
      <p:sp>
        <p:nvSpPr>
          <p:cNvPr id="45060" name="Text Box 1">
            <a:extLst>
              <a:ext uri="{FF2B5EF4-FFF2-40B4-BE49-F238E27FC236}">
                <a16:creationId xmlns:a16="http://schemas.microsoft.com/office/drawing/2014/main" id="{C5C3BE81-66F6-FACC-FF68-00952D1765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61" name="Text Box 2">
            <a:extLst>
              <a:ext uri="{FF2B5EF4-FFF2-40B4-BE49-F238E27FC236}">
                <a16:creationId xmlns:a16="http://schemas.microsoft.com/office/drawing/2014/main" id="{E4FDDA2D-4F33-3335-C264-612D3C69E4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2">
            <a:extLst>
              <a:ext uri="{FF2B5EF4-FFF2-40B4-BE49-F238E27FC236}">
                <a16:creationId xmlns:a16="http://schemas.microsoft.com/office/drawing/2014/main" id="{7E469146-C77D-A682-2DF6-DB2AC1031410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47107" name="Rectangle 16">
            <a:extLst>
              <a:ext uri="{FF2B5EF4-FFF2-40B4-BE49-F238E27FC236}">
                <a16:creationId xmlns:a16="http://schemas.microsoft.com/office/drawing/2014/main" id="{E147FAA5-F62C-B015-E6D3-D8D75A5D325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50B2DEE8-040A-4BE8-91A5-5753B89B9B8E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17</a:t>
            </a:fld>
            <a:endParaRPr lang="it-IT" altLang="it-IT"/>
          </a:p>
        </p:txBody>
      </p:sp>
      <p:sp>
        <p:nvSpPr>
          <p:cNvPr id="47108" name="Text Box 1">
            <a:extLst>
              <a:ext uri="{FF2B5EF4-FFF2-40B4-BE49-F238E27FC236}">
                <a16:creationId xmlns:a16="http://schemas.microsoft.com/office/drawing/2014/main" id="{1484C75B-1095-77F6-E215-A910ED0C17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9" name="Text Box 2">
            <a:extLst>
              <a:ext uri="{FF2B5EF4-FFF2-40B4-BE49-F238E27FC236}">
                <a16:creationId xmlns:a16="http://schemas.microsoft.com/office/drawing/2014/main" id="{918022BA-CA13-29E4-0F38-B87C513866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2">
            <a:extLst>
              <a:ext uri="{FF2B5EF4-FFF2-40B4-BE49-F238E27FC236}">
                <a16:creationId xmlns:a16="http://schemas.microsoft.com/office/drawing/2014/main" id="{B5DF2F38-B9E4-6BBB-D015-B9DFFF9793FE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49155" name="Rectangle 16">
            <a:extLst>
              <a:ext uri="{FF2B5EF4-FFF2-40B4-BE49-F238E27FC236}">
                <a16:creationId xmlns:a16="http://schemas.microsoft.com/office/drawing/2014/main" id="{FB1CB90B-8CC6-7534-1F85-8AA5E86FF53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BB747429-929E-44A2-9BC6-EA35261B59EF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18</a:t>
            </a:fld>
            <a:endParaRPr lang="it-IT" altLang="it-IT"/>
          </a:p>
        </p:txBody>
      </p:sp>
      <p:sp>
        <p:nvSpPr>
          <p:cNvPr id="49156" name="Text Box 1">
            <a:extLst>
              <a:ext uri="{FF2B5EF4-FFF2-40B4-BE49-F238E27FC236}">
                <a16:creationId xmlns:a16="http://schemas.microsoft.com/office/drawing/2014/main" id="{0B6AAD53-9BE8-8CD7-2A43-A11E446BBB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7" name="Text Box 2">
            <a:extLst>
              <a:ext uri="{FF2B5EF4-FFF2-40B4-BE49-F238E27FC236}">
                <a16:creationId xmlns:a16="http://schemas.microsoft.com/office/drawing/2014/main" id="{A3BC9B33-E6D0-B895-E08C-682A80819C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2">
            <a:extLst>
              <a:ext uri="{FF2B5EF4-FFF2-40B4-BE49-F238E27FC236}">
                <a16:creationId xmlns:a16="http://schemas.microsoft.com/office/drawing/2014/main" id="{E23C677B-172C-E911-E226-95379228B899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51203" name="Rectangle 16">
            <a:extLst>
              <a:ext uri="{FF2B5EF4-FFF2-40B4-BE49-F238E27FC236}">
                <a16:creationId xmlns:a16="http://schemas.microsoft.com/office/drawing/2014/main" id="{150C35E2-6D7F-BA1C-BB68-DA7421D7DF2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2FD08EC3-D3C4-4765-9056-09FB552C9F56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19</a:t>
            </a:fld>
            <a:endParaRPr lang="it-IT" altLang="it-IT"/>
          </a:p>
        </p:txBody>
      </p:sp>
      <p:sp>
        <p:nvSpPr>
          <p:cNvPr id="51204" name="Text Box 1">
            <a:extLst>
              <a:ext uri="{FF2B5EF4-FFF2-40B4-BE49-F238E27FC236}">
                <a16:creationId xmlns:a16="http://schemas.microsoft.com/office/drawing/2014/main" id="{96C6C17C-2B9C-806B-CDE0-2600515C8D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5" name="Text Box 2">
            <a:extLst>
              <a:ext uri="{FF2B5EF4-FFF2-40B4-BE49-F238E27FC236}">
                <a16:creationId xmlns:a16="http://schemas.microsoft.com/office/drawing/2014/main" id="{894997AC-00EB-41A1-BEAE-C9F82F37C8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2">
            <a:extLst>
              <a:ext uri="{FF2B5EF4-FFF2-40B4-BE49-F238E27FC236}">
                <a16:creationId xmlns:a16="http://schemas.microsoft.com/office/drawing/2014/main" id="{06DF4687-E745-33A7-F940-419174EB980D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16387" name="Rectangle 16">
            <a:extLst>
              <a:ext uri="{FF2B5EF4-FFF2-40B4-BE49-F238E27FC236}">
                <a16:creationId xmlns:a16="http://schemas.microsoft.com/office/drawing/2014/main" id="{33BC284B-CB40-ADA3-EC0B-D6431D9B6ED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9DA40D39-4D38-4AF5-BA7B-D85F618F93D3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2</a:t>
            </a:fld>
            <a:endParaRPr lang="it-IT" altLang="it-IT"/>
          </a:p>
        </p:txBody>
      </p:sp>
      <p:sp>
        <p:nvSpPr>
          <p:cNvPr id="16388" name="Text Box 1">
            <a:extLst>
              <a:ext uri="{FF2B5EF4-FFF2-40B4-BE49-F238E27FC236}">
                <a16:creationId xmlns:a16="http://schemas.microsoft.com/office/drawing/2014/main" id="{BDF0F53D-AA87-116E-B894-5CB7ACC58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ts val="113"/>
              </a:spcBef>
              <a:spcAft>
                <a:spcPts val="113"/>
              </a:spcAft>
              <a:buClrTx/>
              <a:buFontTx/>
              <a:buNone/>
            </a:pPr>
            <a:r>
              <a:rPr lang="it-IT" altLang="it-IT">
                <a:latin typeface="Calibri" panose="020F0502020204030204" pitchFamily="34" charset="0"/>
              </a:rPr>
              <a:t>13/11/11</a:t>
            </a:r>
          </a:p>
        </p:txBody>
      </p:sp>
      <p:sp>
        <p:nvSpPr>
          <p:cNvPr id="16389" name="Text Box 2">
            <a:extLst>
              <a:ext uri="{FF2B5EF4-FFF2-40B4-BE49-F238E27FC236}">
                <a16:creationId xmlns:a16="http://schemas.microsoft.com/office/drawing/2014/main" id="{D4FA8B75-41A6-A840-8AFD-747F6526F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ts val="113"/>
              </a:spcBef>
              <a:spcAft>
                <a:spcPts val="113"/>
              </a:spcAft>
              <a:buClrTx/>
              <a:buFontTx/>
              <a:buNone/>
            </a:pPr>
            <a:fld id="{D4F8BBE8-4056-4F74-BF4A-318E5FB80B6C}" type="slidenum">
              <a:rPr lang="it-IT" altLang="it-IT">
                <a:latin typeface="Calibri" panose="020F0502020204030204" pitchFamily="34" charset="0"/>
              </a:rPr>
              <a:pPr algn="r" eaLnBrk="1" hangingPunct="1">
                <a:spcBef>
                  <a:spcPts val="113"/>
                </a:spcBef>
                <a:spcAft>
                  <a:spcPts val="113"/>
                </a:spcAft>
                <a:buClrTx/>
                <a:buFontTx/>
                <a:buNone/>
              </a:pPr>
              <a:t>2</a:t>
            </a:fld>
            <a:endParaRPr lang="it-IT" altLang="it-IT">
              <a:latin typeface="Calibri" panose="020F0502020204030204" pitchFamily="34" charset="0"/>
            </a:endParaRPr>
          </a:p>
        </p:txBody>
      </p:sp>
      <p:sp>
        <p:nvSpPr>
          <p:cNvPr id="16390" name="Text Box 3">
            <a:extLst>
              <a:ext uri="{FF2B5EF4-FFF2-40B4-BE49-F238E27FC236}">
                <a16:creationId xmlns:a16="http://schemas.microsoft.com/office/drawing/2014/main" id="{DAF22D6C-82BB-D235-4A98-48EE4D0E7E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ts val="113"/>
              </a:spcBef>
              <a:spcAft>
                <a:spcPts val="113"/>
              </a:spcAft>
              <a:buClrTx/>
              <a:buFontTx/>
              <a:buNone/>
            </a:pPr>
            <a:fld id="{44C827D9-4DB0-4178-89DD-7718CAC48B5E}" type="slidenum">
              <a:rPr lang="it-IT" altLang="it-IT"/>
              <a:pPr algn="r" eaLnBrk="1" hangingPunct="1">
                <a:spcBef>
                  <a:spcPts val="113"/>
                </a:spcBef>
                <a:spcAft>
                  <a:spcPts val="113"/>
                </a:spcAft>
                <a:buClrTx/>
                <a:buFontTx/>
                <a:buNone/>
              </a:pPr>
              <a:t>2</a:t>
            </a:fld>
            <a:endParaRPr lang="it-IT" altLang="it-IT"/>
          </a:p>
        </p:txBody>
      </p:sp>
      <p:sp>
        <p:nvSpPr>
          <p:cNvPr id="16391" name="Text Box 4">
            <a:extLst>
              <a:ext uri="{FF2B5EF4-FFF2-40B4-BE49-F238E27FC236}">
                <a16:creationId xmlns:a16="http://schemas.microsoft.com/office/drawing/2014/main" id="{B05C235B-3F9B-96BB-350F-DF835B219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5213"/>
            <a:ext cx="2963863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8840" tIns="41040" rIns="78840" bIns="4104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ts val="113"/>
              </a:spcBef>
              <a:spcAft>
                <a:spcPts val="113"/>
              </a:spcAft>
              <a:buClrTx/>
              <a:buFontTx/>
              <a:buNone/>
            </a:pPr>
            <a:fld id="{566C9536-CD74-417E-BBE5-7841BFAAF2C4}" type="slidenum">
              <a:rPr lang="it-IT" altLang="it-IT" sz="1100"/>
              <a:pPr algn="r" eaLnBrk="1" hangingPunct="1">
                <a:spcBef>
                  <a:spcPts val="113"/>
                </a:spcBef>
                <a:spcAft>
                  <a:spcPts val="113"/>
                </a:spcAft>
                <a:buClrTx/>
                <a:buFontTx/>
                <a:buNone/>
              </a:pPr>
              <a:t>2</a:t>
            </a:fld>
            <a:endParaRPr lang="it-IT" altLang="it-IT" sz="1100"/>
          </a:p>
        </p:txBody>
      </p:sp>
      <p:sp>
        <p:nvSpPr>
          <p:cNvPr id="16392" name="Text Box 5">
            <a:extLst>
              <a:ext uri="{FF2B5EF4-FFF2-40B4-BE49-F238E27FC236}">
                <a16:creationId xmlns:a16="http://schemas.microsoft.com/office/drawing/2014/main" id="{350FA980-B094-491B-87DE-854DD5EA8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3588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6393" name="Text Box 6">
            <a:extLst>
              <a:ext uri="{FF2B5EF4-FFF2-40B4-BE49-F238E27FC236}">
                <a16:creationId xmlns:a16="http://schemas.microsoft.com/office/drawing/2014/main" id="{86C6F5BD-CA2D-1C36-7944-3A1A85BFED2C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2">
            <a:extLst>
              <a:ext uri="{FF2B5EF4-FFF2-40B4-BE49-F238E27FC236}">
                <a16:creationId xmlns:a16="http://schemas.microsoft.com/office/drawing/2014/main" id="{44842862-8ACD-6056-1286-5045786CBFC1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53251" name="Rectangle 16">
            <a:extLst>
              <a:ext uri="{FF2B5EF4-FFF2-40B4-BE49-F238E27FC236}">
                <a16:creationId xmlns:a16="http://schemas.microsoft.com/office/drawing/2014/main" id="{47E94222-4CCD-D876-494C-408798E3A57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E29C799E-CF19-44B7-98CB-BD18E0E26258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20</a:t>
            </a:fld>
            <a:endParaRPr lang="it-IT" altLang="it-IT"/>
          </a:p>
        </p:txBody>
      </p:sp>
      <p:sp>
        <p:nvSpPr>
          <p:cNvPr id="53252" name="Text Box 1">
            <a:extLst>
              <a:ext uri="{FF2B5EF4-FFF2-40B4-BE49-F238E27FC236}">
                <a16:creationId xmlns:a16="http://schemas.microsoft.com/office/drawing/2014/main" id="{DE02EB85-8B6A-649E-B273-E476E77313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3" name="Text Box 2">
            <a:extLst>
              <a:ext uri="{FF2B5EF4-FFF2-40B4-BE49-F238E27FC236}">
                <a16:creationId xmlns:a16="http://schemas.microsoft.com/office/drawing/2014/main" id="{9E24E24E-62CA-3E73-18EC-B516CBB268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2">
            <a:extLst>
              <a:ext uri="{FF2B5EF4-FFF2-40B4-BE49-F238E27FC236}">
                <a16:creationId xmlns:a16="http://schemas.microsoft.com/office/drawing/2014/main" id="{C65DAFA2-0BE4-95D5-AC75-512CF830D548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55299" name="Rectangle 16">
            <a:extLst>
              <a:ext uri="{FF2B5EF4-FFF2-40B4-BE49-F238E27FC236}">
                <a16:creationId xmlns:a16="http://schemas.microsoft.com/office/drawing/2014/main" id="{69C26875-E50E-1976-545F-4BED443FBD5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6FEDE5A1-8953-4904-BB7C-4A5724A1BA6A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21</a:t>
            </a:fld>
            <a:endParaRPr lang="it-IT" altLang="it-IT"/>
          </a:p>
        </p:txBody>
      </p:sp>
      <p:sp>
        <p:nvSpPr>
          <p:cNvPr id="55300" name="Text Box 1">
            <a:extLst>
              <a:ext uri="{FF2B5EF4-FFF2-40B4-BE49-F238E27FC236}">
                <a16:creationId xmlns:a16="http://schemas.microsoft.com/office/drawing/2014/main" id="{D4D9C3B6-66D2-F96C-3714-2B8EE2BAAA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301" name="Text Box 2">
            <a:extLst>
              <a:ext uri="{FF2B5EF4-FFF2-40B4-BE49-F238E27FC236}">
                <a16:creationId xmlns:a16="http://schemas.microsoft.com/office/drawing/2014/main" id="{1E155126-6705-CAD6-F3CC-348226AF23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2">
            <a:extLst>
              <a:ext uri="{FF2B5EF4-FFF2-40B4-BE49-F238E27FC236}">
                <a16:creationId xmlns:a16="http://schemas.microsoft.com/office/drawing/2014/main" id="{7EF5CD28-0083-73C1-8EEB-B34AC3796567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57347" name="Rectangle 16">
            <a:extLst>
              <a:ext uri="{FF2B5EF4-FFF2-40B4-BE49-F238E27FC236}">
                <a16:creationId xmlns:a16="http://schemas.microsoft.com/office/drawing/2014/main" id="{1AB69EC0-FBBD-0FB8-C985-1E8A0357C4E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2F2F59E3-78E5-4BBA-87D5-746DEEDA2299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22</a:t>
            </a:fld>
            <a:endParaRPr lang="it-IT" altLang="it-IT"/>
          </a:p>
        </p:txBody>
      </p:sp>
      <p:sp>
        <p:nvSpPr>
          <p:cNvPr id="57348" name="Text Box 1">
            <a:extLst>
              <a:ext uri="{FF2B5EF4-FFF2-40B4-BE49-F238E27FC236}">
                <a16:creationId xmlns:a16="http://schemas.microsoft.com/office/drawing/2014/main" id="{D5475110-D847-47FD-4E2D-3AE299B50C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9" name="Text Box 2">
            <a:extLst>
              <a:ext uri="{FF2B5EF4-FFF2-40B4-BE49-F238E27FC236}">
                <a16:creationId xmlns:a16="http://schemas.microsoft.com/office/drawing/2014/main" id="{7527572C-55FC-2611-6589-99091C5624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2">
            <a:extLst>
              <a:ext uri="{FF2B5EF4-FFF2-40B4-BE49-F238E27FC236}">
                <a16:creationId xmlns:a16="http://schemas.microsoft.com/office/drawing/2014/main" id="{DEE1C429-0860-0B33-8401-B27C69574E75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59395" name="Rectangle 16">
            <a:extLst>
              <a:ext uri="{FF2B5EF4-FFF2-40B4-BE49-F238E27FC236}">
                <a16:creationId xmlns:a16="http://schemas.microsoft.com/office/drawing/2014/main" id="{F50D1FDE-D801-3C6A-5A8B-35602183F42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3CD6708A-07F2-495C-9374-85BE346820D8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23</a:t>
            </a:fld>
            <a:endParaRPr lang="it-IT" altLang="it-IT"/>
          </a:p>
        </p:txBody>
      </p:sp>
      <p:sp>
        <p:nvSpPr>
          <p:cNvPr id="59396" name="Text Box 1">
            <a:extLst>
              <a:ext uri="{FF2B5EF4-FFF2-40B4-BE49-F238E27FC236}">
                <a16:creationId xmlns:a16="http://schemas.microsoft.com/office/drawing/2014/main" id="{25ED07BD-53B5-E63C-6A22-3BB157FF23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7" name="Text Box 2">
            <a:extLst>
              <a:ext uri="{FF2B5EF4-FFF2-40B4-BE49-F238E27FC236}">
                <a16:creationId xmlns:a16="http://schemas.microsoft.com/office/drawing/2014/main" id="{0A1CDD81-68BE-9CCC-2E94-848C6965E8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2">
            <a:extLst>
              <a:ext uri="{FF2B5EF4-FFF2-40B4-BE49-F238E27FC236}">
                <a16:creationId xmlns:a16="http://schemas.microsoft.com/office/drawing/2014/main" id="{FEC7320A-8AE2-67E7-470B-1889DBE905A8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61443" name="Rectangle 16">
            <a:extLst>
              <a:ext uri="{FF2B5EF4-FFF2-40B4-BE49-F238E27FC236}">
                <a16:creationId xmlns:a16="http://schemas.microsoft.com/office/drawing/2014/main" id="{939F1019-A780-7168-1198-E44D09D08B9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5959F176-CF31-45A1-82A2-DC3441E0AE58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24</a:t>
            </a:fld>
            <a:endParaRPr lang="it-IT" altLang="it-IT"/>
          </a:p>
        </p:txBody>
      </p:sp>
      <p:sp>
        <p:nvSpPr>
          <p:cNvPr id="61444" name="Text Box 1">
            <a:extLst>
              <a:ext uri="{FF2B5EF4-FFF2-40B4-BE49-F238E27FC236}">
                <a16:creationId xmlns:a16="http://schemas.microsoft.com/office/drawing/2014/main" id="{D7B0B728-6AD4-F1CC-182B-096F1127A5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5" name="Text Box 2">
            <a:extLst>
              <a:ext uri="{FF2B5EF4-FFF2-40B4-BE49-F238E27FC236}">
                <a16:creationId xmlns:a16="http://schemas.microsoft.com/office/drawing/2014/main" id="{D73BB846-F363-C109-5E6A-E7700A1457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2">
            <a:extLst>
              <a:ext uri="{FF2B5EF4-FFF2-40B4-BE49-F238E27FC236}">
                <a16:creationId xmlns:a16="http://schemas.microsoft.com/office/drawing/2014/main" id="{E182816F-2FD5-8D5A-743E-D3234A19B2FF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63491" name="Rectangle 16">
            <a:extLst>
              <a:ext uri="{FF2B5EF4-FFF2-40B4-BE49-F238E27FC236}">
                <a16:creationId xmlns:a16="http://schemas.microsoft.com/office/drawing/2014/main" id="{B0E875D8-F14D-F688-05B3-826DC9F4407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FF6BE384-FBD9-48E3-82BD-C11605E8B2CB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25</a:t>
            </a:fld>
            <a:endParaRPr lang="it-IT" altLang="it-IT"/>
          </a:p>
        </p:txBody>
      </p:sp>
      <p:sp>
        <p:nvSpPr>
          <p:cNvPr id="63492" name="Text Box 1">
            <a:extLst>
              <a:ext uri="{FF2B5EF4-FFF2-40B4-BE49-F238E27FC236}">
                <a16:creationId xmlns:a16="http://schemas.microsoft.com/office/drawing/2014/main" id="{CB7AE449-1D34-5044-625E-9BB0A71DDF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3" name="Text Box 2">
            <a:extLst>
              <a:ext uri="{FF2B5EF4-FFF2-40B4-BE49-F238E27FC236}">
                <a16:creationId xmlns:a16="http://schemas.microsoft.com/office/drawing/2014/main" id="{97EA1DDD-132E-EE75-93F6-BDBBB10A66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2">
            <a:extLst>
              <a:ext uri="{FF2B5EF4-FFF2-40B4-BE49-F238E27FC236}">
                <a16:creationId xmlns:a16="http://schemas.microsoft.com/office/drawing/2014/main" id="{2D2571EA-AE33-9864-7BA1-933A3411ABBC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65539" name="Rectangle 16">
            <a:extLst>
              <a:ext uri="{FF2B5EF4-FFF2-40B4-BE49-F238E27FC236}">
                <a16:creationId xmlns:a16="http://schemas.microsoft.com/office/drawing/2014/main" id="{9F784F46-54EF-1F18-5A21-1B00DB872B3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EEE70F0A-9099-40E1-88EA-D1BCF2F85F55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26</a:t>
            </a:fld>
            <a:endParaRPr lang="it-IT" altLang="it-IT"/>
          </a:p>
        </p:txBody>
      </p:sp>
      <p:sp>
        <p:nvSpPr>
          <p:cNvPr id="65540" name="Text Box 1">
            <a:extLst>
              <a:ext uri="{FF2B5EF4-FFF2-40B4-BE49-F238E27FC236}">
                <a16:creationId xmlns:a16="http://schemas.microsoft.com/office/drawing/2014/main" id="{F222FCC8-DA86-BDA0-5C58-FBD2B848B0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41" name="Text Box 2">
            <a:extLst>
              <a:ext uri="{FF2B5EF4-FFF2-40B4-BE49-F238E27FC236}">
                <a16:creationId xmlns:a16="http://schemas.microsoft.com/office/drawing/2014/main" id="{97B9D296-1936-D494-E2F3-83AABAA478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2">
            <a:extLst>
              <a:ext uri="{FF2B5EF4-FFF2-40B4-BE49-F238E27FC236}">
                <a16:creationId xmlns:a16="http://schemas.microsoft.com/office/drawing/2014/main" id="{455642C7-02FB-F389-A43C-CFE8393F0470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67587" name="Rectangle 16">
            <a:extLst>
              <a:ext uri="{FF2B5EF4-FFF2-40B4-BE49-F238E27FC236}">
                <a16:creationId xmlns:a16="http://schemas.microsoft.com/office/drawing/2014/main" id="{F077A54C-B27B-5025-86B1-F0CD0CADDBA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F7BC381A-97A1-4F13-992D-4742D1DEE874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27</a:t>
            </a:fld>
            <a:endParaRPr lang="it-IT" altLang="it-IT"/>
          </a:p>
        </p:txBody>
      </p:sp>
      <p:sp>
        <p:nvSpPr>
          <p:cNvPr id="67588" name="Text Box 1">
            <a:extLst>
              <a:ext uri="{FF2B5EF4-FFF2-40B4-BE49-F238E27FC236}">
                <a16:creationId xmlns:a16="http://schemas.microsoft.com/office/drawing/2014/main" id="{8D382CF4-0021-0C49-DEF5-D28AE6E6DB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9" name="Text Box 2">
            <a:extLst>
              <a:ext uri="{FF2B5EF4-FFF2-40B4-BE49-F238E27FC236}">
                <a16:creationId xmlns:a16="http://schemas.microsoft.com/office/drawing/2014/main" id="{5587145A-0600-311F-8E66-E2DC57ADA1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2">
            <a:extLst>
              <a:ext uri="{FF2B5EF4-FFF2-40B4-BE49-F238E27FC236}">
                <a16:creationId xmlns:a16="http://schemas.microsoft.com/office/drawing/2014/main" id="{97034864-4FEF-2504-8CD2-BB9593E290DD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69635" name="Rectangle 16">
            <a:extLst>
              <a:ext uri="{FF2B5EF4-FFF2-40B4-BE49-F238E27FC236}">
                <a16:creationId xmlns:a16="http://schemas.microsoft.com/office/drawing/2014/main" id="{366939B6-60D3-A107-072B-87543ECD7EF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93626B35-88C4-42B6-BD4D-3FBCE2070865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28</a:t>
            </a:fld>
            <a:endParaRPr lang="it-IT" altLang="it-IT"/>
          </a:p>
        </p:txBody>
      </p:sp>
      <p:sp>
        <p:nvSpPr>
          <p:cNvPr id="69636" name="Text Box 1">
            <a:extLst>
              <a:ext uri="{FF2B5EF4-FFF2-40B4-BE49-F238E27FC236}">
                <a16:creationId xmlns:a16="http://schemas.microsoft.com/office/drawing/2014/main" id="{FA5512F0-28FA-0D2A-27D7-32F3CCDFA1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7" name="Text Box 2">
            <a:extLst>
              <a:ext uri="{FF2B5EF4-FFF2-40B4-BE49-F238E27FC236}">
                <a16:creationId xmlns:a16="http://schemas.microsoft.com/office/drawing/2014/main" id="{0FA88F90-9D7B-05F5-077F-0F715436B4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2">
            <a:extLst>
              <a:ext uri="{FF2B5EF4-FFF2-40B4-BE49-F238E27FC236}">
                <a16:creationId xmlns:a16="http://schemas.microsoft.com/office/drawing/2014/main" id="{2C6FE085-578B-FB65-6A14-000FD5461F7D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71683" name="Rectangle 16">
            <a:extLst>
              <a:ext uri="{FF2B5EF4-FFF2-40B4-BE49-F238E27FC236}">
                <a16:creationId xmlns:a16="http://schemas.microsoft.com/office/drawing/2014/main" id="{D63B4A54-D419-4097-5665-B8F8A34C3E9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DDAAE833-6FC6-474C-BDB7-DFC242AA4DDC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29</a:t>
            </a:fld>
            <a:endParaRPr lang="it-IT" altLang="it-IT"/>
          </a:p>
        </p:txBody>
      </p:sp>
      <p:sp>
        <p:nvSpPr>
          <p:cNvPr id="71684" name="Text Box 1">
            <a:extLst>
              <a:ext uri="{FF2B5EF4-FFF2-40B4-BE49-F238E27FC236}">
                <a16:creationId xmlns:a16="http://schemas.microsoft.com/office/drawing/2014/main" id="{E738EB2A-9C7D-24EA-2049-5E7FF5E38D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5" name="Text Box 2">
            <a:extLst>
              <a:ext uri="{FF2B5EF4-FFF2-40B4-BE49-F238E27FC236}">
                <a16:creationId xmlns:a16="http://schemas.microsoft.com/office/drawing/2014/main" id="{83C803A0-6120-7CFB-D863-7C3FE49CC6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2">
            <a:extLst>
              <a:ext uri="{FF2B5EF4-FFF2-40B4-BE49-F238E27FC236}">
                <a16:creationId xmlns:a16="http://schemas.microsoft.com/office/drawing/2014/main" id="{A480257B-EBD5-663A-466E-4CA90E025708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18435" name="Rectangle 16">
            <a:extLst>
              <a:ext uri="{FF2B5EF4-FFF2-40B4-BE49-F238E27FC236}">
                <a16:creationId xmlns:a16="http://schemas.microsoft.com/office/drawing/2014/main" id="{097978F3-AAE3-8E20-01DA-29C06A9C989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DDE276F5-9008-4E41-A9DE-E774B316D3CD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3</a:t>
            </a:fld>
            <a:endParaRPr lang="it-IT" altLang="it-IT"/>
          </a:p>
        </p:txBody>
      </p:sp>
      <p:sp>
        <p:nvSpPr>
          <p:cNvPr id="18436" name="Text Box 1">
            <a:extLst>
              <a:ext uri="{FF2B5EF4-FFF2-40B4-BE49-F238E27FC236}">
                <a16:creationId xmlns:a16="http://schemas.microsoft.com/office/drawing/2014/main" id="{21B170B0-D2B8-2226-9C5C-7D2A22281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ts val="113"/>
              </a:spcBef>
              <a:spcAft>
                <a:spcPts val="113"/>
              </a:spcAft>
              <a:buClrTx/>
              <a:buFontTx/>
              <a:buNone/>
            </a:pPr>
            <a:r>
              <a:rPr lang="it-IT" altLang="it-IT">
                <a:latin typeface="Calibri" panose="020F0502020204030204" pitchFamily="34" charset="0"/>
              </a:rPr>
              <a:t>13/11/11</a:t>
            </a:r>
          </a:p>
        </p:txBody>
      </p:sp>
      <p:sp>
        <p:nvSpPr>
          <p:cNvPr id="18437" name="Text Box 2">
            <a:extLst>
              <a:ext uri="{FF2B5EF4-FFF2-40B4-BE49-F238E27FC236}">
                <a16:creationId xmlns:a16="http://schemas.microsoft.com/office/drawing/2014/main" id="{7B09D449-96C8-3DEE-1F9E-D8EF7055B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ts val="113"/>
              </a:spcBef>
              <a:spcAft>
                <a:spcPts val="113"/>
              </a:spcAft>
              <a:buClrTx/>
              <a:buFontTx/>
              <a:buNone/>
            </a:pPr>
            <a:fld id="{F6061D7D-18AC-4F8A-8685-D5842D389393}" type="slidenum">
              <a:rPr lang="it-IT" altLang="it-IT">
                <a:latin typeface="Calibri" panose="020F0502020204030204" pitchFamily="34" charset="0"/>
              </a:rPr>
              <a:pPr algn="r" eaLnBrk="1" hangingPunct="1">
                <a:spcBef>
                  <a:spcPts val="113"/>
                </a:spcBef>
                <a:spcAft>
                  <a:spcPts val="113"/>
                </a:spcAft>
                <a:buClrTx/>
                <a:buFontTx/>
                <a:buNone/>
              </a:pPr>
              <a:t>3</a:t>
            </a:fld>
            <a:endParaRPr lang="it-IT" altLang="it-IT">
              <a:latin typeface="Calibri" panose="020F0502020204030204" pitchFamily="34" charset="0"/>
            </a:endParaRPr>
          </a:p>
        </p:txBody>
      </p:sp>
      <p:sp>
        <p:nvSpPr>
          <p:cNvPr id="18438" name="Text Box 3">
            <a:extLst>
              <a:ext uri="{FF2B5EF4-FFF2-40B4-BE49-F238E27FC236}">
                <a16:creationId xmlns:a16="http://schemas.microsoft.com/office/drawing/2014/main" id="{10B637E1-6DEB-D307-B4A5-26F22909A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ts val="113"/>
              </a:spcBef>
              <a:spcAft>
                <a:spcPts val="113"/>
              </a:spcAft>
              <a:buClrTx/>
              <a:buFontTx/>
              <a:buNone/>
            </a:pPr>
            <a:fld id="{4CDA3592-E86B-4A82-AABB-2DAFE04727B4}" type="slidenum">
              <a:rPr lang="it-IT" altLang="it-IT"/>
              <a:pPr algn="r" eaLnBrk="1" hangingPunct="1">
                <a:spcBef>
                  <a:spcPts val="113"/>
                </a:spcBef>
                <a:spcAft>
                  <a:spcPts val="113"/>
                </a:spcAft>
                <a:buClrTx/>
                <a:buFontTx/>
                <a:buNone/>
              </a:pPr>
              <a:t>3</a:t>
            </a:fld>
            <a:endParaRPr lang="it-IT" altLang="it-IT"/>
          </a:p>
        </p:txBody>
      </p:sp>
      <p:sp>
        <p:nvSpPr>
          <p:cNvPr id="18439" name="Text Box 4">
            <a:extLst>
              <a:ext uri="{FF2B5EF4-FFF2-40B4-BE49-F238E27FC236}">
                <a16:creationId xmlns:a16="http://schemas.microsoft.com/office/drawing/2014/main" id="{D049CCEE-1FEE-C92C-1348-A832EAC3A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5213"/>
            <a:ext cx="2963863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8840" tIns="41040" rIns="78840" bIns="4104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ts val="113"/>
              </a:spcBef>
              <a:spcAft>
                <a:spcPts val="113"/>
              </a:spcAft>
              <a:buClrTx/>
              <a:buFontTx/>
              <a:buNone/>
            </a:pPr>
            <a:fld id="{093BE546-C6BF-41F2-835A-694DE5E41BB5}" type="slidenum">
              <a:rPr lang="it-IT" altLang="it-IT" sz="1100"/>
              <a:pPr algn="r" eaLnBrk="1" hangingPunct="1">
                <a:spcBef>
                  <a:spcPts val="113"/>
                </a:spcBef>
                <a:spcAft>
                  <a:spcPts val="113"/>
                </a:spcAft>
                <a:buClrTx/>
                <a:buFontTx/>
                <a:buNone/>
              </a:pPr>
              <a:t>3</a:t>
            </a:fld>
            <a:endParaRPr lang="it-IT" altLang="it-IT" sz="1100"/>
          </a:p>
        </p:txBody>
      </p:sp>
      <p:sp>
        <p:nvSpPr>
          <p:cNvPr id="18440" name="Text Box 5">
            <a:extLst>
              <a:ext uri="{FF2B5EF4-FFF2-40B4-BE49-F238E27FC236}">
                <a16:creationId xmlns:a16="http://schemas.microsoft.com/office/drawing/2014/main" id="{3A55FCD1-04CC-7B1B-D915-EC144A3443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3588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8441" name="Text Box 6">
            <a:extLst>
              <a:ext uri="{FF2B5EF4-FFF2-40B4-BE49-F238E27FC236}">
                <a16:creationId xmlns:a16="http://schemas.microsoft.com/office/drawing/2014/main" id="{0927D8D9-771E-34AC-9B53-416FE7AA805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2">
            <a:extLst>
              <a:ext uri="{FF2B5EF4-FFF2-40B4-BE49-F238E27FC236}">
                <a16:creationId xmlns:a16="http://schemas.microsoft.com/office/drawing/2014/main" id="{CA1010B1-5132-9682-1537-87A8F87651D3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73731" name="Rectangle 16">
            <a:extLst>
              <a:ext uri="{FF2B5EF4-FFF2-40B4-BE49-F238E27FC236}">
                <a16:creationId xmlns:a16="http://schemas.microsoft.com/office/drawing/2014/main" id="{F0FD5F8F-A139-273F-B0DD-241A801FAC1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82D5A684-2FFC-44F9-9AF3-B9DDCD43A307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30</a:t>
            </a:fld>
            <a:endParaRPr lang="it-IT" altLang="it-IT"/>
          </a:p>
        </p:txBody>
      </p:sp>
      <p:sp>
        <p:nvSpPr>
          <p:cNvPr id="73732" name="Text Box 1">
            <a:extLst>
              <a:ext uri="{FF2B5EF4-FFF2-40B4-BE49-F238E27FC236}">
                <a16:creationId xmlns:a16="http://schemas.microsoft.com/office/drawing/2014/main" id="{B81443FE-8A78-6162-E379-2C394A4360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3" name="Text Box 2">
            <a:extLst>
              <a:ext uri="{FF2B5EF4-FFF2-40B4-BE49-F238E27FC236}">
                <a16:creationId xmlns:a16="http://schemas.microsoft.com/office/drawing/2014/main" id="{B7F67723-AA2C-B4A1-16E7-2EFB38B0E8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2">
            <a:extLst>
              <a:ext uri="{FF2B5EF4-FFF2-40B4-BE49-F238E27FC236}">
                <a16:creationId xmlns:a16="http://schemas.microsoft.com/office/drawing/2014/main" id="{94D12398-CFD0-B52C-CBD7-5CF388938833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75779" name="Rectangle 16">
            <a:extLst>
              <a:ext uri="{FF2B5EF4-FFF2-40B4-BE49-F238E27FC236}">
                <a16:creationId xmlns:a16="http://schemas.microsoft.com/office/drawing/2014/main" id="{F4E30847-99A3-5269-94EF-F80BB3E020E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6D0BDDBC-A6B8-4D95-BC38-A2201EAB3AD3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31</a:t>
            </a:fld>
            <a:endParaRPr lang="it-IT" altLang="it-IT"/>
          </a:p>
        </p:txBody>
      </p:sp>
      <p:sp>
        <p:nvSpPr>
          <p:cNvPr id="75780" name="Text Box 1">
            <a:extLst>
              <a:ext uri="{FF2B5EF4-FFF2-40B4-BE49-F238E27FC236}">
                <a16:creationId xmlns:a16="http://schemas.microsoft.com/office/drawing/2014/main" id="{AA634389-96FA-0F13-99CA-A54C41564B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781" name="Text Box 2">
            <a:extLst>
              <a:ext uri="{FF2B5EF4-FFF2-40B4-BE49-F238E27FC236}">
                <a16:creationId xmlns:a16="http://schemas.microsoft.com/office/drawing/2014/main" id="{EDEAA24D-D669-3974-1FF6-9B6B0B03E1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2">
            <a:extLst>
              <a:ext uri="{FF2B5EF4-FFF2-40B4-BE49-F238E27FC236}">
                <a16:creationId xmlns:a16="http://schemas.microsoft.com/office/drawing/2014/main" id="{79660EDD-8CE0-158E-1F4D-0E2FB4781CAD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77827" name="Rectangle 16">
            <a:extLst>
              <a:ext uri="{FF2B5EF4-FFF2-40B4-BE49-F238E27FC236}">
                <a16:creationId xmlns:a16="http://schemas.microsoft.com/office/drawing/2014/main" id="{6E255FA8-7F05-2D40-4D6F-0584A820408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DD2D954E-1AF2-4F74-A7B9-D934A41A304A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32</a:t>
            </a:fld>
            <a:endParaRPr lang="it-IT" altLang="it-IT"/>
          </a:p>
        </p:txBody>
      </p:sp>
      <p:sp>
        <p:nvSpPr>
          <p:cNvPr id="77828" name="Text Box 1">
            <a:extLst>
              <a:ext uri="{FF2B5EF4-FFF2-40B4-BE49-F238E27FC236}">
                <a16:creationId xmlns:a16="http://schemas.microsoft.com/office/drawing/2014/main" id="{4E91FABB-CC70-57CC-95B7-8F74DECAF9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829" name="Text Box 2">
            <a:extLst>
              <a:ext uri="{FF2B5EF4-FFF2-40B4-BE49-F238E27FC236}">
                <a16:creationId xmlns:a16="http://schemas.microsoft.com/office/drawing/2014/main" id="{80F38E32-2888-AD41-FD2D-22D995C6C6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2">
            <a:extLst>
              <a:ext uri="{FF2B5EF4-FFF2-40B4-BE49-F238E27FC236}">
                <a16:creationId xmlns:a16="http://schemas.microsoft.com/office/drawing/2014/main" id="{7C266B91-7B36-C64F-C6BD-CE35E3EFC70A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79875" name="Rectangle 16">
            <a:extLst>
              <a:ext uri="{FF2B5EF4-FFF2-40B4-BE49-F238E27FC236}">
                <a16:creationId xmlns:a16="http://schemas.microsoft.com/office/drawing/2014/main" id="{E9811454-5161-521B-4C8F-EBC58CD27FB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59852A6F-99A9-454C-B050-61292EA789BE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33</a:t>
            </a:fld>
            <a:endParaRPr lang="it-IT" altLang="it-IT"/>
          </a:p>
        </p:txBody>
      </p:sp>
      <p:sp>
        <p:nvSpPr>
          <p:cNvPr id="79876" name="Text Box 1">
            <a:extLst>
              <a:ext uri="{FF2B5EF4-FFF2-40B4-BE49-F238E27FC236}">
                <a16:creationId xmlns:a16="http://schemas.microsoft.com/office/drawing/2014/main" id="{01360893-8427-1910-1F28-98B4CE5FDD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9877" name="Text Box 2">
            <a:extLst>
              <a:ext uri="{FF2B5EF4-FFF2-40B4-BE49-F238E27FC236}">
                <a16:creationId xmlns:a16="http://schemas.microsoft.com/office/drawing/2014/main" id="{C57ED1B1-2768-BBCC-4373-7E9E5E7537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2">
            <a:extLst>
              <a:ext uri="{FF2B5EF4-FFF2-40B4-BE49-F238E27FC236}">
                <a16:creationId xmlns:a16="http://schemas.microsoft.com/office/drawing/2014/main" id="{0A77E03B-E8B5-F546-9C6F-63E7CB9262CB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81923" name="Rectangle 16">
            <a:extLst>
              <a:ext uri="{FF2B5EF4-FFF2-40B4-BE49-F238E27FC236}">
                <a16:creationId xmlns:a16="http://schemas.microsoft.com/office/drawing/2014/main" id="{4A0C71EE-A2E1-E708-C5CA-0A72713E0A6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EF1ED98A-9663-4D05-B609-CB6C697D0FC8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34</a:t>
            </a:fld>
            <a:endParaRPr lang="it-IT" altLang="it-IT"/>
          </a:p>
        </p:txBody>
      </p:sp>
      <p:sp>
        <p:nvSpPr>
          <p:cNvPr id="81924" name="Text Box 1">
            <a:extLst>
              <a:ext uri="{FF2B5EF4-FFF2-40B4-BE49-F238E27FC236}">
                <a16:creationId xmlns:a16="http://schemas.microsoft.com/office/drawing/2014/main" id="{880987AA-599F-2949-A58C-DA326F783A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25" name="Text Box 2">
            <a:extLst>
              <a:ext uri="{FF2B5EF4-FFF2-40B4-BE49-F238E27FC236}">
                <a16:creationId xmlns:a16="http://schemas.microsoft.com/office/drawing/2014/main" id="{9994DC4C-1B26-61DC-34CE-086A59BA5C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2">
            <a:extLst>
              <a:ext uri="{FF2B5EF4-FFF2-40B4-BE49-F238E27FC236}">
                <a16:creationId xmlns:a16="http://schemas.microsoft.com/office/drawing/2014/main" id="{7D377C4C-4723-282A-1FD0-CFE70EA81779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83971" name="Rectangle 16">
            <a:extLst>
              <a:ext uri="{FF2B5EF4-FFF2-40B4-BE49-F238E27FC236}">
                <a16:creationId xmlns:a16="http://schemas.microsoft.com/office/drawing/2014/main" id="{D2BFC3C6-A032-A3CB-B83E-32C4B09F604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FEFF4AC8-90AF-4C4B-A9E6-1C2865301FE4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35</a:t>
            </a:fld>
            <a:endParaRPr lang="it-IT" altLang="it-IT"/>
          </a:p>
        </p:txBody>
      </p:sp>
      <p:sp>
        <p:nvSpPr>
          <p:cNvPr id="83972" name="Text Box 1">
            <a:extLst>
              <a:ext uri="{FF2B5EF4-FFF2-40B4-BE49-F238E27FC236}">
                <a16:creationId xmlns:a16="http://schemas.microsoft.com/office/drawing/2014/main" id="{893F583D-1D70-60B5-0C12-876BCEC74C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3973" name="Text Box 2">
            <a:extLst>
              <a:ext uri="{FF2B5EF4-FFF2-40B4-BE49-F238E27FC236}">
                <a16:creationId xmlns:a16="http://schemas.microsoft.com/office/drawing/2014/main" id="{923DED2A-7A45-6B64-7927-F1C94C080C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2">
            <a:extLst>
              <a:ext uri="{FF2B5EF4-FFF2-40B4-BE49-F238E27FC236}">
                <a16:creationId xmlns:a16="http://schemas.microsoft.com/office/drawing/2014/main" id="{93DC6FE6-A836-BE4F-01F4-7E5A9D5F33BB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86019" name="Rectangle 16">
            <a:extLst>
              <a:ext uri="{FF2B5EF4-FFF2-40B4-BE49-F238E27FC236}">
                <a16:creationId xmlns:a16="http://schemas.microsoft.com/office/drawing/2014/main" id="{B797D294-8E36-280C-8319-08D69B1AB26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EA56FDA9-438A-4052-8830-C75E88F8A370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36</a:t>
            </a:fld>
            <a:endParaRPr lang="it-IT" altLang="it-IT"/>
          </a:p>
        </p:txBody>
      </p:sp>
      <p:sp>
        <p:nvSpPr>
          <p:cNvPr id="86020" name="Text Box 1">
            <a:extLst>
              <a:ext uri="{FF2B5EF4-FFF2-40B4-BE49-F238E27FC236}">
                <a16:creationId xmlns:a16="http://schemas.microsoft.com/office/drawing/2014/main" id="{4473596F-4AEC-9AD9-259F-D5EDA796FC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6021" name="Text Box 2">
            <a:extLst>
              <a:ext uri="{FF2B5EF4-FFF2-40B4-BE49-F238E27FC236}">
                <a16:creationId xmlns:a16="http://schemas.microsoft.com/office/drawing/2014/main" id="{B4D842F9-6A96-C236-7382-AC415C00B9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2">
            <a:extLst>
              <a:ext uri="{FF2B5EF4-FFF2-40B4-BE49-F238E27FC236}">
                <a16:creationId xmlns:a16="http://schemas.microsoft.com/office/drawing/2014/main" id="{4E3544D7-3938-2A45-3667-A5F3C4DA9A0A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88067" name="Rectangle 16">
            <a:extLst>
              <a:ext uri="{FF2B5EF4-FFF2-40B4-BE49-F238E27FC236}">
                <a16:creationId xmlns:a16="http://schemas.microsoft.com/office/drawing/2014/main" id="{1F48C599-B69D-869A-CEBB-EF8AD3D1A71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40ACF4EA-B53E-48AC-B850-C00F084B7B3E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37</a:t>
            </a:fld>
            <a:endParaRPr lang="it-IT" altLang="it-IT"/>
          </a:p>
        </p:txBody>
      </p:sp>
      <p:sp>
        <p:nvSpPr>
          <p:cNvPr id="88068" name="Text Box 1">
            <a:extLst>
              <a:ext uri="{FF2B5EF4-FFF2-40B4-BE49-F238E27FC236}">
                <a16:creationId xmlns:a16="http://schemas.microsoft.com/office/drawing/2014/main" id="{ABE82B97-8558-D95D-0B45-6184D093E8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8069" name="Text Box 2">
            <a:extLst>
              <a:ext uri="{FF2B5EF4-FFF2-40B4-BE49-F238E27FC236}">
                <a16:creationId xmlns:a16="http://schemas.microsoft.com/office/drawing/2014/main" id="{A577C07F-1273-F6A7-0743-81FB7B4B2C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2">
            <a:extLst>
              <a:ext uri="{FF2B5EF4-FFF2-40B4-BE49-F238E27FC236}">
                <a16:creationId xmlns:a16="http://schemas.microsoft.com/office/drawing/2014/main" id="{CE763B44-9144-298E-5C00-615EA477E089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20483" name="Rectangle 16">
            <a:extLst>
              <a:ext uri="{FF2B5EF4-FFF2-40B4-BE49-F238E27FC236}">
                <a16:creationId xmlns:a16="http://schemas.microsoft.com/office/drawing/2014/main" id="{6DAD3EA0-568D-7715-4714-703D26EB264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413BD3A7-4952-4D19-8E90-A3F00012BCE5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4</a:t>
            </a:fld>
            <a:endParaRPr lang="it-IT" altLang="it-IT"/>
          </a:p>
        </p:txBody>
      </p:sp>
      <p:sp>
        <p:nvSpPr>
          <p:cNvPr id="20484" name="Text Box 1">
            <a:extLst>
              <a:ext uri="{FF2B5EF4-FFF2-40B4-BE49-F238E27FC236}">
                <a16:creationId xmlns:a16="http://schemas.microsoft.com/office/drawing/2014/main" id="{046E49F5-8A54-476F-EEA3-CA575250D2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5" name="Text Box 2">
            <a:extLst>
              <a:ext uri="{FF2B5EF4-FFF2-40B4-BE49-F238E27FC236}">
                <a16:creationId xmlns:a16="http://schemas.microsoft.com/office/drawing/2014/main" id="{3E5D45D5-EF1A-4DE8-9BB3-9E6FEF678A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2">
            <a:extLst>
              <a:ext uri="{FF2B5EF4-FFF2-40B4-BE49-F238E27FC236}">
                <a16:creationId xmlns:a16="http://schemas.microsoft.com/office/drawing/2014/main" id="{6BAD3FEA-E2E2-EE28-D921-2ED658D34698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22531" name="Rectangle 16">
            <a:extLst>
              <a:ext uri="{FF2B5EF4-FFF2-40B4-BE49-F238E27FC236}">
                <a16:creationId xmlns:a16="http://schemas.microsoft.com/office/drawing/2014/main" id="{F2214BD9-435E-4A57-B0FB-E520088E534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E8482554-84F7-4B1A-8D99-B68329C97617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5</a:t>
            </a:fld>
            <a:endParaRPr lang="it-IT" altLang="it-IT"/>
          </a:p>
        </p:txBody>
      </p:sp>
      <p:sp>
        <p:nvSpPr>
          <p:cNvPr id="22532" name="Text Box 1">
            <a:extLst>
              <a:ext uri="{FF2B5EF4-FFF2-40B4-BE49-F238E27FC236}">
                <a16:creationId xmlns:a16="http://schemas.microsoft.com/office/drawing/2014/main" id="{0FC1DA26-6B59-373C-5A0C-D3CC75D29A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3" name="Text Box 2">
            <a:extLst>
              <a:ext uri="{FF2B5EF4-FFF2-40B4-BE49-F238E27FC236}">
                <a16:creationId xmlns:a16="http://schemas.microsoft.com/office/drawing/2014/main" id="{0F58B806-DBF3-0B90-611B-F4ACEBB876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2">
            <a:extLst>
              <a:ext uri="{FF2B5EF4-FFF2-40B4-BE49-F238E27FC236}">
                <a16:creationId xmlns:a16="http://schemas.microsoft.com/office/drawing/2014/main" id="{C8BF3267-67AD-99D9-F14E-78C6FDEBB736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24579" name="Rectangle 16">
            <a:extLst>
              <a:ext uri="{FF2B5EF4-FFF2-40B4-BE49-F238E27FC236}">
                <a16:creationId xmlns:a16="http://schemas.microsoft.com/office/drawing/2014/main" id="{593B000C-89E4-D851-F0B6-1A2C9689C0E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2DE598C0-EF21-4F23-B3EB-71EFC08902AE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6</a:t>
            </a:fld>
            <a:endParaRPr lang="it-IT" altLang="it-IT"/>
          </a:p>
        </p:txBody>
      </p:sp>
      <p:sp>
        <p:nvSpPr>
          <p:cNvPr id="24580" name="Text Box 1">
            <a:extLst>
              <a:ext uri="{FF2B5EF4-FFF2-40B4-BE49-F238E27FC236}">
                <a16:creationId xmlns:a16="http://schemas.microsoft.com/office/drawing/2014/main" id="{9017CE6C-57B7-D9D3-603E-79CA0CE383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81" name="Text Box 2">
            <a:extLst>
              <a:ext uri="{FF2B5EF4-FFF2-40B4-BE49-F238E27FC236}">
                <a16:creationId xmlns:a16="http://schemas.microsoft.com/office/drawing/2014/main" id="{B6C1857E-E1EA-5A64-380E-AE9A7B2CAD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2">
            <a:extLst>
              <a:ext uri="{FF2B5EF4-FFF2-40B4-BE49-F238E27FC236}">
                <a16:creationId xmlns:a16="http://schemas.microsoft.com/office/drawing/2014/main" id="{85C33F44-B290-8254-525C-364D6CF9D09E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26627" name="Rectangle 16">
            <a:extLst>
              <a:ext uri="{FF2B5EF4-FFF2-40B4-BE49-F238E27FC236}">
                <a16:creationId xmlns:a16="http://schemas.microsoft.com/office/drawing/2014/main" id="{779BF797-6E8B-E0D1-2485-51C9DC0B374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67FEE17D-415B-4028-9548-8D49C4E2CDAA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7</a:t>
            </a:fld>
            <a:endParaRPr lang="it-IT" altLang="it-IT"/>
          </a:p>
        </p:txBody>
      </p:sp>
      <p:sp>
        <p:nvSpPr>
          <p:cNvPr id="26628" name="Text Box 1">
            <a:extLst>
              <a:ext uri="{FF2B5EF4-FFF2-40B4-BE49-F238E27FC236}">
                <a16:creationId xmlns:a16="http://schemas.microsoft.com/office/drawing/2014/main" id="{9CE7ED23-C656-126D-6F3D-DF65022C05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9" name="Text Box 2">
            <a:extLst>
              <a:ext uri="{FF2B5EF4-FFF2-40B4-BE49-F238E27FC236}">
                <a16:creationId xmlns:a16="http://schemas.microsoft.com/office/drawing/2014/main" id="{CAE3C7C0-AB89-F2D2-3AA0-F0B6E7B529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2">
            <a:extLst>
              <a:ext uri="{FF2B5EF4-FFF2-40B4-BE49-F238E27FC236}">
                <a16:creationId xmlns:a16="http://schemas.microsoft.com/office/drawing/2014/main" id="{3848D7CB-787F-67F1-C41B-AA4378B731B7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28675" name="Rectangle 16">
            <a:extLst>
              <a:ext uri="{FF2B5EF4-FFF2-40B4-BE49-F238E27FC236}">
                <a16:creationId xmlns:a16="http://schemas.microsoft.com/office/drawing/2014/main" id="{7991E7D0-7618-4B5A-6112-53DE42EAE73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C2301F74-AC8C-4E12-BA6B-17F5962589D3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8</a:t>
            </a:fld>
            <a:endParaRPr lang="it-IT" altLang="it-IT"/>
          </a:p>
        </p:txBody>
      </p:sp>
      <p:sp>
        <p:nvSpPr>
          <p:cNvPr id="28676" name="Text Box 1">
            <a:extLst>
              <a:ext uri="{FF2B5EF4-FFF2-40B4-BE49-F238E27FC236}">
                <a16:creationId xmlns:a16="http://schemas.microsoft.com/office/drawing/2014/main" id="{8A5701E7-342B-498E-C65D-5A20CEAF0E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7" name="Text Box 2">
            <a:extLst>
              <a:ext uri="{FF2B5EF4-FFF2-40B4-BE49-F238E27FC236}">
                <a16:creationId xmlns:a16="http://schemas.microsoft.com/office/drawing/2014/main" id="{B0E1FFA4-298E-61DB-DF72-28170F7356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2">
            <a:extLst>
              <a:ext uri="{FF2B5EF4-FFF2-40B4-BE49-F238E27FC236}">
                <a16:creationId xmlns:a16="http://schemas.microsoft.com/office/drawing/2014/main" id="{480409B6-40C3-D008-58A9-D07B62FC933F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30723" name="Rectangle 16">
            <a:extLst>
              <a:ext uri="{FF2B5EF4-FFF2-40B4-BE49-F238E27FC236}">
                <a16:creationId xmlns:a16="http://schemas.microsoft.com/office/drawing/2014/main" id="{B8C8FEEE-F17B-C935-22E6-98A135EF8B9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980FC2FD-7601-4A12-B118-93ED452EFF76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9</a:t>
            </a:fld>
            <a:endParaRPr lang="it-IT" altLang="it-IT"/>
          </a:p>
        </p:txBody>
      </p:sp>
      <p:sp>
        <p:nvSpPr>
          <p:cNvPr id="30724" name="Text Box 1">
            <a:extLst>
              <a:ext uri="{FF2B5EF4-FFF2-40B4-BE49-F238E27FC236}">
                <a16:creationId xmlns:a16="http://schemas.microsoft.com/office/drawing/2014/main" id="{59528B83-8421-13B3-4A17-9B5229DE7D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5" name="Text Box 2">
            <a:extLst>
              <a:ext uri="{FF2B5EF4-FFF2-40B4-BE49-F238E27FC236}">
                <a16:creationId xmlns:a16="http://schemas.microsoft.com/office/drawing/2014/main" id="{96180A74-8B4D-90E4-4BDE-F662EEFD7E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113909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15000266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3513A5-C8B6-7110-3DC1-2B31977E595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AD44444-9E3B-472B-6DE5-B84BF9E5CE3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C9AC8-3EFF-4589-BD90-29A0461AC8B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4346205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46E4488-034E-F188-9885-7543482AD0B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1F992F1-F48D-E888-3CBD-F040A384916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F6F19-5147-4E49-9CC9-FBA472F03E3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7720539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50660A3-624D-9694-E475-E0629D01902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99FECF7-CBDE-E509-B865-9590824809D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3DDA7-FBB5-4B09-B762-B23EF7464FB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2169699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00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0662" cy="45100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A0A878-34D2-5B3D-9532-7A0DD0E4C65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853466-A1DD-747F-E798-97BD87BC617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230CE-4897-4499-B23D-5EF7A27DD44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8877318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53CE879-9F4E-C1F7-4B0B-E69BBF8DAFE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4508B4F-B19B-356F-F052-419BBFCEB81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AE11B-0D32-44FF-A3C3-AA711192EDD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7265440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F2DF960-5A9C-531E-D2DD-E7F59B4C7A9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B3686DA-C800-C31B-F40A-58004571E58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AF827-DDCD-43EF-9E44-66DF1BB0F10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3532970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189E2E5-CE42-2CFE-3B32-26F19A3A7BE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D8554C2-A6DC-ECCF-B538-2E93C3843CC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957F1-BEEC-48A4-BB62-151F2ED6A5E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3676036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91D115-3476-69F4-D3CD-2F930E3D8B4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771CC9-6CAB-6B4C-B400-45B2694EBF0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9A0D7-370C-45D9-8825-34660B38D93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6275110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1201A8-4F82-727B-1128-C9829314224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DE6472-DD6E-B10A-4E7C-BF53AFA8B51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25F28-B447-42D6-8842-EF6DC558C41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0680776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BF93435-FD04-9882-A60B-13EF8CD8F65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1C4AE03-3876-3A6B-2DC2-870F2403FE9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1DF42-9680-4A75-BA8A-0714BFA9A9D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14567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18288" y="128588"/>
            <a:ext cx="2052637" cy="59817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08688" cy="59817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64832487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18288" y="128588"/>
            <a:ext cx="2052637" cy="59817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08688" cy="59817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F7795E8-FA73-2918-2355-758424990E9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97F0E87-F1FE-7256-D6CF-6B8E86893FB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09143-FF9D-4F1D-A191-B79F503D722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7747555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D39E75-996C-7BEA-2906-3B114655F85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E1E72B-A692-780D-A84D-ADA2A290A79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6E480-49DA-4E7D-806E-023A1ABF91E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1341753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13EDE8-58D6-91A6-0134-552C6439A9D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68CA11-7EC7-EDE6-817E-AAA49971455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6D931-E72B-485E-9705-A20B3945885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4055811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E1233B-07EA-65E2-E49C-94CCC0DD16C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DE8B02-E98D-0F82-B9B8-464727915B3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6CCC6-1417-47BA-A53D-E60B394DDF7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3512018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00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0662" cy="45100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3089EC4-6BA6-489D-90AF-5E8109D036F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28E2DE2-9589-6CEC-C06C-4FB780B423A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40B04-9A10-43FD-88C9-12F4EEC5A71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8709139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65FB4ED9-4F20-27D6-1A51-2CA458BD6EC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3C1F9A5D-2350-5E31-A8C8-B22D8514DFD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F1D94-0D8E-4998-9788-515C3386587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224022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ABFC8B6-CDC4-41E1-F3E3-F4C43B63731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B1C4AA-3075-C327-E27A-A67C086CAAD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5D5CB-208D-445E-B332-6261ACCB72A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0833980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CB6E106A-DC83-BF7B-D1F0-3AFA8AE0C1C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2BDD2AC-001A-DF12-981D-37065435E1A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ED6E5-F3D5-412F-80C4-3D425F932BA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076358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1B90003-CE9A-B962-47C2-474A14A95CA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5A11C2E-655F-A277-1456-74B9FEB8C6A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79B21-B9C1-4454-A981-2EB89C2EF9D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9884373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91D240D-6808-3D8B-BF91-5F9DC920033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43370C5-EBD1-F804-873D-DD5FC421247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24825-818F-4BB6-AB15-9CED353FFF2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28884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12678D-17A0-8F2C-47AE-167FE020B89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D6A9C55-21E3-0B9A-C7F6-6C0CDC47A23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40C64-9E09-477E-B17F-1AC0B21C32E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9004541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EAB3477-5515-6B07-C8B9-C13B7C00CCB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00F5FE-9A43-9FBC-4354-D288E984C72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AD5A8-4A62-4892-AA19-2BC18704E78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8517963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18288" y="128588"/>
            <a:ext cx="2052637" cy="59817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08688" cy="59817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763FE6-A94D-00FE-E344-649ADF24B96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75BA37-FAC1-F1A9-E6C2-CB8A7494467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A3AD1-613C-44A2-95D0-059FFB8AD13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70433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2AA72A7-ACB4-C1B9-C939-F32EA17836B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0E1CA4E-2740-3096-DADA-493A7ADB241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82A0B-435E-483F-A154-FD0914B9813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68683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EF25AF9-D873-CA82-06CD-38946E1ABD3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FA1B6DE-1BB7-800D-48F8-AD8D3456BA7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D6098-16EA-4B31-8CD0-8B206505CF4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02009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00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0662" cy="45100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DCE31E-178D-C306-2090-00D409A54CE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2BCC13-D707-F5E5-DEAD-FB76518C40B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ECD81-5900-4E0F-8E7A-47CE3F923F4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20951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70B3FC3-DDB5-C0F3-685E-0334866FF7C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3E785F9-CF1D-17C3-ECC0-0E08A880946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ABEFE-6E17-4FF6-902E-9A026E3C362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39064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60F1802-678D-E839-1E7E-183F7AB15AE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DD46913-1934-CAD0-6A31-ED45362C384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02517-24B6-40A8-9777-B1EBDAD20DB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380386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A29165A-783A-A9F8-CA0F-586FE1C55AC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73A1AF2-C2E1-107E-6B9D-545EE1AB686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EFABD-0B66-44AE-8004-B898C2CEB33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748358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A2F498-04A0-C84B-2788-A891F6FA718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CEEB06-F2A1-CA5D-8056-3C5033D1271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1B109-005E-4C23-98BA-E0BFF883157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52473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3005870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78F198-0C0E-C9E1-F86A-F0EDBF89535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1305EA-A282-BC44-DB34-3B0E673529E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87258-DDEE-4E27-88C5-7B6C6ADA821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113498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39EFD9D-F1A2-28EA-E7AF-CB1F8AA9284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F69E83C-464A-79C6-7D30-48945DB369E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DA886-E5B8-4EB2-AC0D-72734F6975C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418714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18288" y="128588"/>
            <a:ext cx="2052637" cy="59817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08688" cy="59817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9AA82EC-0836-0853-D33B-D14951D5BE3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67ACE3D-DDA3-86B7-78E5-6DA5D4688D7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A1140-DBD1-4268-A4C4-63DD78A5B13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221287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26C158-4F08-0069-07AE-70B48FCA2DD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310360-85AC-2637-296C-22B3369B018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F5FDC-1045-41C3-9140-0EFA096E2BC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709609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E7938C7-954A-83C0-D93A-3988A07E500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2385DFF-94BD-A69E-4FAE-235EE8F3AC9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4CBF2-7340-4D4A-AE62-A9C84C647B0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419459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5F50A0F-27D0-825E-EA73-02B99D70D83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9C88620-401F-59D8-7158-EA38E320697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8AC80-011E-4B7A-B9AD-62A3C08AEB4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926639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00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0662" cy="45100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9B90FB-923E-DDF4-99F5-CA3B7EA04FC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4DC52B-45C9-F9F4-B726-1BB964894A2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B3D75-C200-45A8-AEAC-8324E76AA72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281075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A778EA8-671D-57CF-EA5C-527CDF9AFFB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CA52BBE-772D-A34A-4DC3-11DBFD05180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C4D44-4B17-4681-93BC-382E5CCE51A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610924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1641BF0-8984-86B4-CF90-7120F7B57E0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B12F9D2-2D67-7E65-45FA-8E46DC957D2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89A57-F236-4B54-A050-F64D0721C32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810072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278CAA5-5E81-D472-7822-CE4D34AD648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F3BA358-9FF7-D957-4B5D-A83209242FE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F8069-6C0A-4627-8F0C-DDAD0FC5AD8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93253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4696857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BD4B23-0589-8021-65AA-E4573DA4C2E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35FA25-C8BC-5DA1-E409-B1E60B3BCC5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149FF-4459-4E62-B418-B585B94D2FB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858482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929C36-8155-DA8E-9C6F-DFD839D5CE5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70A755-F5B9-D16B-2597-B92EE57AB2E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05498-6597-4FC7-9CCE-A33B441FB31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141295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BF53635-F743-63FE-4461-DAF5CA64454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620B52-8052-4859-5019-F04149D4D43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C420F-61CB-48C5-97F1-63149566A97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89133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18288" y="128588"/>
            <a:ext cx="2052637" cy="59817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08688" cy="59817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BEDCC0D-A28D-7B5C-1893-565844FA173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A17137D-8521-9CA9-FCA8-02DEEE4E9D7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3E119-D8A8-49D6-B536-025129EB28F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797725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553EB58-2FA1-FAD8-394C-6ADEF938586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7E88887-FD15-8E94-1253-66BF6C2975C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2702E-A706-414D-B931-D33C5CD34AF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794184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3CF1C3E-9ABE-F7D7-4919-71C129162C2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A39FD66-0CF3-7862-E253-D726295A874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C0491-4D0C-4729-9D87-28DCC06A203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541859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61742E1-1C2F-1548-88C5-602A263095C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34C0898-7E44-0757-3BAD-8411C571F3A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3B4D4-8AC3-4D55-AFE9-9F2DBFB228D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8787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00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0662" cy="45100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AA01AB-7BA2-F922-45CC-8DD0260F18B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B02262-FA03-1FAE-83D5-E32C0BCEA5D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9C287-FF46-4679-8A05-DAAF68476E6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335670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9EE39AA-7245-7BBA-FF7A-34EE382ACF5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8366630-07F8-B0A0-7B71-9866D3D9E88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09566-301D-4414-B1BF-760CC04A2B9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955929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7858380-EFF0-2999-3C41-AC2F82BA06A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6EAC4AF-AE33-25D1-2E3A-AF79044768E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26CAE-C3DF-4805-A8C4-D4E2CD98A1A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68574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00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0662" cy="45100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5239533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59304AB-4F43-ECCA-ED55-DC4D54EF2F2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2E10EF9-6C8D-9F72-B257-5270D2AE5BD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5AC6C-E418-4AB0-96C5-ABF6282B5E5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936512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6D93AB-B467-F761-8BC8-BBE4CC8BAB8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DBC7AF-1C1D-7919-15A2-196E5DCB764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FE8B7-7D46-4BEB-BB70-2FBA555107A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4552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60CEF0-AA73-88AD-9A0B-040522C75DE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6A5F2E-9431-ED97-8BEF-7366B730C10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2F381-D264-4769-8083-1A4036F4217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332787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85D2A7B-EA64-CF95-721B-D34AC4E3D34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232731C-9E8C-23F3-44CE-02271B057ED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8E8ED-0A99-4BF3-A328-205E1A5A885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808487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18288" y="128588"/>
            <a:ext cx="2052637" cy="59817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08688" cy="59817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DD5E755-352E-6A6D-6FEB-60C015A1633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1F863A-0E51-EC84-F76D-E61397559A4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C1F50-AD16-4DB8-AF3E-25EC14BE067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136497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672B07C-8688-D3E0-9FFB-592FFF8819B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712485C-C386-A990-FC68-74D59A6FBBC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03436-CD64-49B3-AAA2-291A32DDBCA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389958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1D56535-2C1C-4BF5-44D8-4EB693A2B3D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33910FA-85E3-B9E5-764F-3F44E3AF529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001A3-1D0A-4017-B486-C9F8F497955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084964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C52D0FC-DA3B-2B1C-3556-ACB672838CB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DDB52F7-00DE-9060-40B4-6B361EA1300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46AF6-10B3-4607-A523-1A19294E49A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496478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00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0662" cy="45100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05A799-9CB6-80EA-9133-0890515B753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18CF0D-659B-4ABF-4BF8-E8F06951FBD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C603F-F0DB-4593-ADB4-60F17BCB450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363703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4B878BA-6DB2-8D59-B29D-6BACA761C0C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05F91F2-AA56-5267-AB26-ADC218104D4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CA485-FDAA-434F-AC90-1281E9E4E82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71119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7100624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69B12E1-767E-40CE-65A3-2AD9BEE4E71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349D03C-CE20-488F-946B-977F6F0D480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50CAC-DEBB-4B79-8A43-A768C69290D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682851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EA8D3B1-0721-D9B2-E3FC-FB182C375D0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6C13D91-A92B-B902-B6B0-FCAD1B2DFBA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7C58F-06F8-40AD-A2F0-F0724DEA822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859913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C2DE5D-8123-A120-552E-EAC1500695D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429184-5CDE-28A7-A220-478B34D54A2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7BE68-A1FF-4077-9682-5816561A22F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844099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5CB97E-ECFF-4A12-B442-8C07934132E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639674-1F05-4A4E-9A95-4B761951586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88589-6D43-441C-8CF7-059980DE574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453658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8ED7F21-E378-013A-EA68-D3F0B8350B9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7538061-B19B-8A2D-1411-905B94C1D9C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2CDA2-B416-4CAE-97CE-AFCA24715D7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079201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18288" y="128588"/>
            <a:ext cx="2052637" cy="59817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08688" cy="59817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5E8A8E4-7F6E-9802-24EE-6191E1B4E8E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3C4E1F5-7C39-E5DD-3067-5E12ED19A49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5AA59-94EB-4F64-B3F6-94C49E4426F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835573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56A3389-4AA6-38A7-3FB2-74C1114F0BC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4C59C87-4540-93E4-6FF6-FB70231D31D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F5013-E76D-48A9-8EBC-C677D20AA98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920613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2FFACD1-BF8D-6B68-1854-47E9726578D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04C368D-0AB7-F8E9-073D-8799A5BFF6B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BFC63-DB55-4D7F-9094-9DF222C5FB6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260115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CCD5969-5E4D-C624-2472-C1DC63728F7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C7F5164-4AE5-C5AB-C2FE-B70AB420D0F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211DF-2C53-4244-A38B-ED98F8C87D0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6157548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00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0662" cy="45100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11D6D7-6870-90D6-0225-F4527FF6C0A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B4CF13-FCFF-9A5C-8AFE-677A2A71B39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6B478-B2A9-48BF-9A52-18DEA9B2749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27323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2957164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59E75B2-32EC-44AB-6ABD-ACF60A774B2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367AE2F-74C1-72B2-9C23-FE2A66BEFBC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CB1FC-BFD8-4D4C-A461-BD4BA0D92CC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903394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7164363-1B23-A1A1-4309-9A6940F837D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1AA20C2-9C3E-D014-8FAB-1BEFADAC680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885A1-94B2-45A0-953C-2FCFFA17634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8974975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67F0583-1719-5688-CD2F-5207787F5F1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56DA5A7-2FE0-509F-ECCC-C6820CC6C7B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41509-2753-4F05-A871-32779C9ECF1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6381977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00BE0C-BEE5-78F4-D31C-C89D6592078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FBF8CA-68EB-04D0-FB94-061DBE699ED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CAFBD-3329-4190-ABE7-2A4D25E71B4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692619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977FA9-CD00-8DF9-5BB8-FC75AB357AF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FCE4B3-DE24-EA8B-4C16-2F802C16BAF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7999D-B7FC-4B6C-AACF-CE5EFFF1770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5074710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F6A7A2F-A07E-4199-5403-693CDED02A5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DF1E91F-BD39-B65E-EC02-AF14ABCEC00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75F74-4E50-4571-BF93-6D31C5803B5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3207420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18288" y="128588"/>
            <a:ext cx="2052637" cy="59817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08688" cy="59817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EFB45F2-3F63-352E-B539-A748C8EB1DE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612C03E-C556-4218-4D22-D369613A341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A1199-5E27-4752-88B7-510F9EBC7B6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340243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CBAA4BE-68C0-046C-9EED-972019C6882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66C5BB-5010-03F9-9F17-96231D42E9A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826C9-DFC4-4F3D-822D-67F63DC81E5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0351868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08E9CE2-D700-3220-4E16-4B3EA217763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58FC0D3-682B-E939-6E61-272D55B227C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332CD-A8EC-4A74-A71B-112A47DD746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6430536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C4EFFC1-9B30-7045-9300-980EB3E35BB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08F7B57-1F8F-855E-52AE-71F594D120E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BFC9D-8A8E-4D43-936D-E9DC171A026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21134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08213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00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0662" cy="45100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A57669-A482-61CB-F0E7-0306B5AB877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8836AC-971B-7E92-F5FA-115A8437031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E8BDC-48B4-4B6F-83D0-58D2A539B01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2920673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5B94A52-C023-1252-8149-200950C0D6D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58DFF22-296D-D249-6A89-3324021B0CE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9CC15-5FB5-4FDF-A165-1B6E2FDE340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1444071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A7B1F91-2F99-C9CB-29C2-32A4042A261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5DAD4EE-4D20-6777-8F0A-8B719AA64F0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80DA6-2F9F-43B5-A9A2-C6CDC5F92B1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018938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90BED47-04F0-A668-D8BC-2B55ED8591D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DAD32DE-41A1-2B1B-A2D9-A4521DB9927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FD6FB-0C74-417B-8567-212823B39BC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0094582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36DAA8-584B-79B0-CE7D-23C37AB2497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30FA28-1BB1-E7BC-FAC7-BD3CD1074E9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89350-D979-4AC6-8352-E3A7BA54D6C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5377166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1FAB2C-0025-7F42-A577-C8735E5884D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5170BC-8C0A-0072-B31F-076BACA5903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712E0-9341-44BE-A712-E828D9BDB98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3891986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725418B-E9B9-D248-A11E-CA37215654B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02984FA-E454-7C86-167E-D7442A2E257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7D81E-8D18-482A-8DC7-B7C566585C4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5279992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18288" y="128588"/>
            <a:ext cx="2052637" cy="59817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08688" cy="59817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1B7A467-7FAC-566A-9B0C-26332FCEADD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808605-0475-AC5F-F1F1-91E7089ECB2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C7F1D-8F21-425F-8C58-BA7047C6346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5777893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C699AB2-2968-3D15-9743-7E61343E015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14ACB6-A057-F243-E4C0-DDB841C1738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EB7BD-BDCE-4CB6-AC2F-538ECD2D900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9978941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8D133CA-D56A-B01D-4231-F3B6DE4A2A5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153765F-0F74-B602-335B-DF92F8F4E02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FE2F0-7E06-4D83-A405-8A188C4AD9B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34745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42457903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7742379-2BF5-A42C-8D47-39B182214D6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5365BA6-8154-6362-159D-2ED0DBDC10E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E38FA-7746-43C9-BBB0-A25F75A4CDC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6151904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00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0662" cy="45100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048259-BD83-7E7B-6DB6-30AD0ACF115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E8DD57-F9B1-4DAA-8750-861A65DFE17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B3641-11D3-4A72-AE7E-003AEC81253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7661823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5AE5183-D554-3359-CFE8-4CBE019C1D2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510B289-C7F0-0277-282C-02322A1CB2F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71560-836A-4117-A4E2-8AD4E26A755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2400881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8201798-E37B-0D9B-0871-5647917CC68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FA47966-F6CE-7B62-0E29-568899C8FCC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5B998-BBCC-44E3-8D9D-9665F7CFE76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2121396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23C397A-A14F-AF0B-AD8C-DBA00500D18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2D51C4B-D3F0-BBDD-61B4-9437E5AEEB6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0E763-5C70-48D6-8A0A-C614BA782DA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7141735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874E1C-F979-3040-10C8-30D2F9825B5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066493-FCE5-C4BF-F8EF-84F9EC1559C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0F69A-3B5D-42F5-8973-BE099671466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4708260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77D762-E3AC-7596-3809-51295337D8B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C2CDBD-D31B-F17F-CBD5-7EF65182625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F051B-3A33-419C-84DD-C0E7B18ED6A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3132565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4AECDE-3B39-FB8A-DF34-CCC0B45299B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E666A5C-C762-71A5-545B-927B30728BF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755B7-6160-4144-A149-72DA98DC97D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7329991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18288" y="128588"/>
            <a:ext cx="2052637" cy="59817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08688" cy="59817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6FEF7C-C76D-DA8A-0123-EC3F0DE688D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0FE3BC1-ED9C-4FF3-69EE-E0D8F36E437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8857C-0B53-4BE1-840C-C2559E36BE6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5336287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610DC42-B43D-DFED-F554-270BFF9DF99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94B3781-AF8F-6073-576D-C46DC315F8D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45A4D-7692-48E4-850E-32350AA03F4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43535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67792182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3EED92C-92AB-B59B-1941-15B69EAADA8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DE5EA6-4826-D815-2536-331B746831E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9D54F-8D90-45C1-A2F5-790727C8911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2262757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9D8545C-CB15-6089-9463-CBBF21C5279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B8ACF1C-2402-FF93-0862-148748417F2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6100F-CE2B-4323-95A0-CE003A096A5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14210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00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0662" cy="45100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E2AD54-2F05-03D9-EA31-358E10EA8E2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D5F5E2-F074-7EE9-EFEC-714373CC4FA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D9618-07A9-4757-A155-34727C78D9A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7036247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8FBBF80-8E4F-9652-64F3-024A087232C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2FC8C82-1730-2359-5D04-A6E80BF9DCC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22FCA-4B67-4E38-94F0-16F38B6D128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6869508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B886850-8759-655F-9BAC-F237E913376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19A19C3-B1C2-0DBF-F514-7724D5D8DB9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C51F0-CCF0-499B-903D-BFCEF488D88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8504205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56F434E-CA80-4928-AEA3-35301C45418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A73E2CD-20F1-9CE1-E0A2-057B62AE472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3C868-EEFF-4FE4-B97F-F28DF1D79BF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0719836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F967DF-458C-D9F0-3FEC-F05606C6E97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96C373-66A7-9150-C018-C27DA954EBC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36CC7-F8A5-4F50-A2D7-828A833BC76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9095925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F2536C-D255-3909-07E9-A93507C0491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A72021-45A1-161A-9091-5132F714A90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EEE79-5560-47EE-ADC6-927D9B08474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2993337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963091B-07AE-50B4-BE81-E7DC363CE05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1A1F5D2-3EAF-6B1C-7CD5-C4BF862E625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20117-8A27-4DC2-91F1-D1009291C2C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5082022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18288" y="128588"/>
            <a:ext cx="2052637" cy="59817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08688" cy="59817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DD9507E-ABE4-85AE-8CF5-C3EC85C704C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0E57AAA-BC23-8497-6B3A-12086DBA2F8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09FD3-3058-41BA-A000-6497DFCF6FB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30277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8D39CE4F-45E8-B6AC-CB34-594DD1655A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1372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 titolo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1EE945DA-EFE4-795A-BF17-4A52674435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3725" cy="451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</p:txBody>
      </p:sp>
      <p:sp>
        <p:nvSpPr>
          <p:cNvPr id="1028" name="Text Box 3">
            <a:extLst>
              <a:ext uri="{FF2B5EF4-FFF2-40B4-BE49-F238E27FC236}">
                <a16:creationId xmlns:a16="http://schemas.microsoft.com/office/drawing/2014/main" id="{71BAD614-D260-580B-C191-C4E368AEE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25146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29718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34290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38862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49263" rtl="0" eaLnBrk="0" fontAlgn="base" hangingPunct="0">
        <a:spcBef>
          <a:spcPts val="9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8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7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6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6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>
            <a:extLst>
              <a:ext uri="{FF2B5EF4-FFF2-40B4-BE49-F238E27FC236}">
                <a16:creationId xmlns:a16="http://schemas.microsoft.com/office/drawing/2014/main" id="{57F03808-386D-3562-557B-D43CB1706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16998623-5A6C-4F9C-7387-7E8C9F4522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1372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 titolo</a:t>
            </a:r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2297D2C8-5A5D-E8A8-B4F3-E35C1B0E53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3725" cy="451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7D28EE1D-9EA1-E6BF-B5A3-3974C9ABB7E2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3175"/>
            <a:ext cx="2117725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113"/>
              </a:spcBef>
              <a:spcAft>
                <a:spcPts val="113"/>
              </a:spcAft>
              <a:buClrTx/>
              <a:buSzPct val="100000"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8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33A1E8C1-2B0A-EC24-9605-1725652F0DC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3175"/>
            <a:ext cx="2117725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113"/>
              </a:spcBef>
              <a:spcAft>
                <a:spcPts val="113"/>
              </a:spcAft>
              <a:buClrTx/>
              <a:buSzPct val="100000"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800">
                <a:solidFill>
                  <a:srgbClr val="FFFFFF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242A9C32-ADA6-40EB-8C20-B73AE448F9A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hf sldNum="0" hdr="0" ftr="0"/>
  <p:txStyles>
    <p:titleStyle>
      <a:lvl1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25146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29718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34290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38862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49263" rtl="0" eaLnBrk="0" fontAlgn="base" hangingPunct="0">
        <a:spcBef>
          <a:spcPts val="9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8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7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6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6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>
            <a:extLst>
              <a:ext uri="{FF2B5EF4-FFF2-40B4-BE49-F238E27FC236}">
                <a16:creationId xmlns:a16="http://schemas.microsoft.com/office/drawing/2014/main" id="{1D225DCB-417C-7773-F56F-E9DC375405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1372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 titolo</a:t>
            </a: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2C89F1F1-76B0-647A-D187-1E44015468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3725" cy="451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3A68006F-C6B8-08C2-E707-53BE6F693457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3175"/>
            <a:ext cx="2117725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113"/>
              </a:spcBef>
              <a:spcAft>
                <a:spcPts val="113"/>
              </a:spcAft>
              <a:buClrTx/>
              <a:buSzPct val="100000"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8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37C58E06-5FFD-12D8-45D3-F1D4F1AB32B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3175"/>
            <a:ext cx="2117725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113"/>
              </a:spcBef>
              <a:spcAft>
                <a:spcPts val="113"/>
              </a:spcAft>
              <a:buClrTx/>
              <a:buSzPct val="100000"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8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62B67A02-7464-4773-873E-DEDC8BAF523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hf sldNum="0" hdr="0" ftr="0"/>
  <p:txStyles>
    <p:titleStyle>
      <a:lvl1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25146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29718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34290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38862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49263" rtl="0" eaLnBrk="0" fontAlgn="base" hangingPunct="0">
        <a:spcBef>
          <a:spcPts val="9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8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7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6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6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>
            <a:extLst>
              <a:ext uri="{FF2B5EF4-FFF2-40B4-BE49-F238E27FC236}">
                <a16:creationId xmlns:a16="http://schemas.microsoft.com/office/drawing/2014/main" id="{BE133FBD-B7A3-296C-B252-4244ADA63E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id="{E1F83633-9812-DC77-5F3B-C2B92BBA42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1372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 titolo</a:t>
            </a:r>
          </a:p>
        </p:txBody>
      </p:sp>
      <p:sp>
        <p:nvSpPr>
          <p:cNvPr id="2052" name="Rectangle 3">
            <a:extLst>
              <a:ext uri="{FF2B5EF4-FFF2-40B4-BE49-F238E27FC236}">
                <a16:creationId xmlns:a16="http://schemas.microsoft.com/office/drawing/2014/main" id="{6F086203-67B1-3BE7-48F1-7455DAEE4C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3725" cy="451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62730564-4B7C-C388-21EB-51544E86DF08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3175"/>
            <a:ext cx="2117725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113"/>
              </a:spcBef>
              <a:spcAft>
                <a:spcPts val="113"/>
              </a:spcAft>
              <a:buClrTx/>
              <a:buSzPct val="100000"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4F8B4F1E-9B95-B5A6-801E-3602C64BCB2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3175"/>
            <a:ext cx="2117725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113"/>
              </a:spcBef>
              <a:spcAft>
                <a:spcPts val="113"/>
              </a:spcAft>
              <a:buClrTx/>
              <a:buSzPct val="100000"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8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01AC9AC3-93C5-4300-81D7-20CC6449F01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ftr="0"/>
  <p:txStyles>
    <p:titleStyle>
      <a:lvl1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25146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29718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34290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38862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49263" rtl="0" eaLnBrk="0" fontAlgn="base" hangingPunct="0">
        <a:spcBef>
          <a:spcPts val="9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8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7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6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6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>
            <a:extLst>
              <a:ext uri="{FF2B5EF4-FFF2-40B4-BE49-F238E27FC236}">
                <a16:creationId xmlns:a16="http://schemas.microsoft.com/office/drawing/2014/main" id="{9CCF99D5-E3FC-40FC-012C-A9C803DCA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03681B50-0143-088F-F1CA-4FE534A43C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1372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 titolo</a:t>
            </a:r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A2B9DB76-C328-D7CC-A2BC-C23E1BA57B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3725" cy="451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9CA145A3-781D-6FB9-D99B-98C9EC7E7225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3175"/>
            <a:ext cx="2117725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113"/>
              </a:spcBef>
              <a:spcAft>
                <a:spcPts val="113"/>
              </a:spcAft>
              <a:buClrTx/>
              <a:buSzPct val="100000"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1976A6DF-354A-ABE3-8145-8B4A579945D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3175"/>
            <a:ext cx="2117725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113"/>
              </a:spcBef>
              <a:spcAft>
                <a:spcPts val="113"/>
              </a:spcAft>
              <a:buClrTx/>
              <a:buSzPct val="100000"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8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6266CBA9-740C-4A68-AAC5-A14BF7F6129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sldNum="0" hdr="0" ftr="0"/>
  <p:txStyles>
    <p:titleStyle>
      <a:lvl1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25146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29718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34290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38862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49263" rtl="0" eaLnBrk="0" fontAlgn="base" hangingPunct="0">
        <a:spcBef>
          <a:spcPts val="9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8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7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6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6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>
            <a:extLst>
              <a:ext uri="{FF2B5EF4-FFF2-40B4-BE49-F238E27FC236}">
                <a16:creationId xmlns:a16="http://schemas.microsoft.com/office/drawing/2014/main" id="{3A7FB1B1-D1D4-5643-556B-266913980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E970966E-264C-7EF8-6ECE-3CB70563D3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1372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 titolo</a:t>
            </a: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1459D464-F19D-F321-9002-5E3F356620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3725" cy="451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B4872055-71A1-A80D-E313-EC3A2A8C04D6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3175"/>
            <a:ext cx="2117725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113"/>
              </a:spcBef>
              <a:spcAft>
                <a:spcPts val="113"/>
              </a:spcAft>
              <a:buClrTx/>
              <a:buSzPct val="100000"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90F5FA0D-B799-0F8B-8C44-655D4FF8770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3175"/>
            <a:ext cx="2117725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113"/>
              </a:spcBef>
              <a:spcAft>
                <a:spcPts val="113"/>
              </a:spcAft>
              <a:buClrTx/>
              <a:buSzPct val="100000"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8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B4C77C32-DE83-4EE2-9BE8-B0E7701AECC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sldNum="0" hdr="0" ftr="0"/>
  <p:txStyles>
    <p:titleStyle>
      <a:lvl1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25146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29718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34290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38862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49263" rtl="0" eaLnBrk="0" fontAlgn="base" hangingPunct="0">
        <a:spcBef>
          <a:spcPts val="9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8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7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6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6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>
            <a:extLst>
              <a:ext uri="{FF2B5EF4-FFF2-40B4-BE49-F238E27FC236}">
                <a16:creationId xmlns:a16="http://schemas.microsoft.com/office/drawing/2014/main" id="{D03FD0CE-5210-4449-D835-8664A3FA4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DF91592E-36E9-5A35-1676-6832CA59C2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1372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 titolo</a:t>
            </a:r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1296C39A-BB30-FA5B-5797-BFD7C37F87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3725" cy="451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BC8BF12C-7B68-6569-6C40-E843F6EBD95E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3175"/>
            <a:ext cx="2117725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113"/>
              </a:spcBef>
              <a:spcAft>
                <a:spcPts val="113"/>
              </a:spcAft>
              <a:buClrTx/>
              <a:buSzPct val="100000"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F54E8BED-4798-380F-3BAE-0C6CBFA81CE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3175"/>
            <a:ext cx="2117725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113"/>
              </a:spcBef>
              <a:spcAft>
                <a:spcPts val="113"/>
              </a:spcAft>
              <a:buClrTx/>
              <a:buSzPct val="100000"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8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A4E52944-9516-44DC-98CF-2355E842E22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hf sldNum="0" hdr="0" ftr="0"/>
  <p:txStyles>
    <p:titleStyle>
      <a:lvl1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25146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29718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34290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38862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49263" rtl="0" eaLnBrk="0" fontAlgn="base" hangingPunct="0">
        <a:spcBef>
          <a:spcPts val="9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8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7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6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6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>
            <a:extLst>
              <a:ext uri="{FF2B5EF4-FFF2-40B4-BE49-F238E27FC236}">
                <a16:creationId xmlns:a16="http://schemas.microsoft.com/office/drawing/2014/main" id="{4759933D-A200-9F68-AF7E-1E6F47AD7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B350B6BD-9B60-2037-8931-67D594B760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1372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 titolo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8AEE2CA5-29D8-A38E-2D39-4E0361C592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3725" cy="451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1EB8D9D4-24C8-3EFD-9428-7C5F7AD279C2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3175"/>
            <a:ext cx="2117725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113"/>
              </a:spcBef>
              <a:spcAft>
                <a:spcPts val="113"/>
              </a:spcAft>
              <a:buClrTx/>
              <a:buSzPct val="100000"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D9E3E24F-BFCE-4E20-D743-A6CDCB833F0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3175"/>
            <a:ext cx="2117725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113"/>
              </a:spcBef>
              <a:spcAft>
                <a:spcPts val="113"/>
              </a:spcAft>
              <a:buClrTx/>
              <a:buSzPct val="100000"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8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A7E9E731-E283-4689-A99F-1E15593842B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sldNum="0" hdr="0" ftr="0"/>
  <p:txStyles>
    <p:titleStyle>
      <a:lvl1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25146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29718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34290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38862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49263" rtl="0" eaLnBrk="0" fontAlgn="base" hangingPunct="0">
        <a:spcBef>
          <a:spcPts val="9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8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7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6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6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>
            <a:extLst>
              <a:ext uri="{FF2B5EF4-FFF2-40B4-BE49-F238E27FC236}">
                <a16:creationId xmlns:a16="http://schemas.microsoft.com/office/drawing/2014/main" id="{C66E4326-5C18-2DB8-CFDA-4BB449303C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343A850B-F1CA-BBD3-1A1D-1CFFADA74F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1372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 titolo</a:t>
            </a: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6C9B6482-896A-5D7F-19CD-5FB67A6918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3725" cy="451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EEE43CA7-C968-882E-1B03-36B681ADEFC6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3175"/>
            <a:ext cx="2117725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113"/>
              </a:spcBef>
              <a:spcAft>
                <a:spcPts val="113"/>
              </a:spcAft>
              <a:buClrTx/>
              <a:buSzPct val="100000"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57BF3C2F-127E-5BD3-63F2-E61C83E38AC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3175"/>
            <a:ext cx="2117725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113"/>
              </a:spcBef>
              <a:spcAft>
                <a:spcPts val="113"/>
              </a:spcAft>
              <a:buClrTx/>
              <a:buSzPct val="100000"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8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38037E4B-5EEB-4DE5-9AB8-C60FC6D369F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sldNum="0" hdr="0" ftr="0"/>
  <p:txStyles>
    <p:titleStyle>
      <a:lvl1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25146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29718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34290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38862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49263" rtl="0" eaLnBrk="0" fontAlgn="base" hangingPunct="0">
        <a:spcBef>
          <a:spcPts val="9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8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7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6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6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>
            <a:extLst>
              <a:ext uri="{FF2B5EF4-FFF2-40B4-BE49-F238E27FC236}">
                <a16:creationId xmlns:a16="http://schemas.microsoft.com/office/drawing/2014/main" id="{113938E9-A91C-6B9A-F73D-98D6E6208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F37A0DA0-33AA-BC42-1FF4-1735A3F623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1372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 titolo</a:t>
            </a:r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8801CD92-586F-0196-505F-970A7A0389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3725" cy="451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88FD09F1-8E35-BD19-C608-BF09045245BB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3175"/>
            <a:ext cx="2117725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113"/>
              </a:spcBef>
              <a:spcAft>
                <a:spcPts val="113"/>
              </a:spcAft>
              <a:buClrTx/>
              <a:buSzPct val="100000"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1725E051-BCD2-1CD4-3041-84FCAE6255E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3175"/>
            <a:ext cx="2117725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113"/>
              </a:spcBef>
              <a:spcAft>
                <a:spcPts val="113"/>
              </a:spcAft>
              <a:buClrTx/>
              <a:buSzPct val="100000"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8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40C1112F-BCFA-4CA8-A3C2-08326031668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sldNum="0" hdr="0" ftr="0"/>
  <p:txStyles>
    <p:titleStyle>
      <a:lvl1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25146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29718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34290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38862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49263" rtl="0" eaLnBrk="0" fontAlgn="base" hangingPunct="0">
        <a:spcBef>
          <a:spcPts val="9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8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7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6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6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>
            <a:extLst>
              <a:ext uri="{FF2B5EF4-FFF2-40B4-BE49-F238E27FC236}">
                <a16:creationId xmlns:a16="http://schemas.microsoft.com/office/drawing/2014/main" id="{93BC0407-DBE5-34CE-70B2-9D2F49976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80A1BC79-C7F4-FBDA-6157-681D0A9079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1372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 titolo</a:t>
            </a:r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E91AF941-1255-25C5-3E79-BF9120041B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3725" cy="451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D6867BED-750D-8C0D-9E9A-DAA7450ABD7E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3175"/>
            <a:ext cx="2117725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113"/>
              </a:spcBef>
              <a:spcAft>
                <a:spcPts val="113"/>
              </a:spcAft>
              <a:buClrTx/>
              <a:buSzPct val="100000"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CFD4BAE8-794B-160F-37BF-D5799CEE25F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3175"/>
            <a:ext cx="2117725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113"/>
              </a:spcBef>
              <a:spcAft>
                <a:spcPts val="113"/>
              </a:spcAft>
              <a:buClrTx/>
              <a:buSzPct val="100000"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8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D112E1AC-545E-4553-83B0-29DB947C586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hf sldNum="0" hdr="0" ftr="0"/>
  <p:txStyles>
    <p:titleStyle>
      <a:lvl1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25146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29718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34290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38862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49263" rtl="0" eaLnBrk="0" fontAlgn="base" hangingPunct="0">
        <a:spcBef>
          <a:spcPts val="9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8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7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6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6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>
            <a:extLst>
              <a:ext uri="{FF2B5EF4-FFF2-40B4-BE49-F238E27FC236}">
                <a16:creationId xmlns:a16="http://schemas.microsoft.com/office/drawing/2014/main" id="{3BE709D0-02EE-2963-F545-E1B47678D5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6375" y="6246813"/>
            <a:ext cx="2122488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pic>
        <p:nvPicPr>
          <p:cNvPr id="13315" name="Picture 2">
            <a:extLst>
              <a:ext uri="{FF2B5EF4-FFF2-40B4-BE49-F238E27FC236}">
                <a16:creationId xmlns:a16="http://schemas.microsoft.com/office/drawing/2014/main" id="{203ADCA6-5C13-E1C6-CEAC-4719D6B39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63" y="2546350"/>
            <a:ext cx="6553200" cy="131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2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>
            <a:extLst>
              <a:ext uri="{FF2B5EF4-FFF2-40B4-BE49-F238E27FC236}">
                <a16:creationId xmlns:a16="http://schemas.microsoft.com/office/drawing/2014/main" id="{B47C98AF-090A-7365-8E59-50CA202D3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490538"/>
            <a:ext cx="8569325" cy="1411287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fattori intrinseci che agiscono sugli alimenti /3</a:t>
            </a:r>
          </a:p>
        </p:txBody>
      </p:sp>
      <p:sp>
        <p:nvSpPr>
          <p:cNvPr id="19459" name="Text Box 3">
            <a:extLst>
              <a:ext uri="{FF2B5EF4-FFF2-40B4-BE49-F238E27FC236}">
                <a16:creationId xmlns:a16="http://schemas.microsoft.com/office/drawing/2014/main" id="{050138B1-EA75-A267-AAE0-A8626BDC0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1893888"/>
            <a:ext cx="8677275" cy="439737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spAutoFit/>
          </a:bodyPr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113"/>
              </a:spcBef>
              <a:buClrTx/>
              <a:defRPr/>
            </a:pPr>
            <a:r>
              <a:rPr lang="it-IT" alt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Potenziale redox:</a:t>
            </a:r>
          </a:p>
          <a:p>
            <a:pPr eaLnBrk="1" hangingPunct="1">
              <a:spcBef>
                <a:spcPts val="113"/>
              </a:spcBef>
              <a:buClrTx/>
              <a:defRPr/>
            </a:pP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Gli organismi viventi ricavano l’energia indispensabile alle attività metaboliche da reazioni redox. </a:t>
            </a:r>
          </a:p>
          <a:p>
            <a:pPr eaLnBrk="1" hangingPunct="1">
              <a:spcBef>
                <a:spcPts val="113"/>
              </a:spcBef>
              <a:buClrTx/>
              <a:defRPr/>
            </a:pPr>
            <a:endParaRPr lang="it-IT" altLang="it-IT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13"/>
              </a:spcBef>
              <a:buClrTx/>
              <a:defRPr/>
            </a:pP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it-IT" alt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potenziale di ossidoriduzione Eh </a:t>
            </a: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è un indice della tendenza di un substrato a cedere elettroni (diventando ossidato) o acquistare elettroni (diventando ridotto):</a:t>
            </a:r>
          </a:p>
          <a:p>
            <a:pPr marL="342900" indent="-342900"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quando un substrato cede elettroni si ossida (Eh positivo)</a:t>
            </a:r>
          </a:p>
          <a:p>
            <a:pPr marL="342900" indent="-342900"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quando li acquista si riduce (Eh negativo)</a:t>
            </a:r>
          </a:p>
          <a:p>
            <a:pPr eaLnBrk="1" hangingPunct="1">
              <a:spcBef>
                <a:spcPts val="113"/>
              </a:spcBef>
              <a:buClrTx/>
              <a:defRPr/>
            </a:pPr>
            <a:endParaRPr lang="it-IT" altLang="it-IT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13"/>
              </a:spcBef>
              <a:buClrTx/>
              <a:defRPr/>
            </a:pP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Lo sviluppo dei germi aerobi è favorito da ambienti ossidati con valori positivi di Eh, mentre quello degli anaerobi richiede preferibilmente valori di Eh negativi. </a:t>
            </a:r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B9F8B33F-4DC1-09A5-C3DB-FF951301A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952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1400">
                <a:latin typeface="Arial" panose="020B0604020202020204" pitchFamily="34" charset="0"/>
                <a:cs typeface="Arial" panose="020B0604020202020204" pitchFamily="34" charset="0"/>
              </a:rPr>
              <a:t>Contaminazioni microbiologiche e chimiche degli alimenti</a:t>
            </a:r>
          </a:p>
        </p:txBody>
      </p:sp>
      <p:grpSp>
        <p:nvGrpSpPr>
          <p:cNvPr id="31749" name="Group 2">
            <a:extLst>
              <a:ext uri="{FF2B5EF4-FFF2-40B4-BE49-F238E27FC236}">
                <a16:creationId xmlns:a16="http://schemas.microsoft.com/office/drawing/2014/main" id="{8FCC83E8-3E05-C1BE-53E3-1851F15DF7EF}"/>
              </a:ext>
            </a:extLst>
          </p:cNvPr>
          <p:cNvGrpSpPr>
            <a:grpSpLocks/>
          </p:cNvGrpSpPr>
          <p:nvPr/>
        </p:nvGrpSpPr>
        <p:grpSpPr bwMode="auto">
          <a:xfrm>
            <a:off x="0" y="6640513"/>
            <a:ext cx="9153525" cy="244475"/>
            <a:chOff x="0" y="4190"/>
            <a:chExt cx="5766" cy="154"/>
          </a:xfrm>
        </p:grpSpPr>
        <p:sp>
          <p:nvSpPr>
            <p:cNvPr id="31750" name="Rectangle 3">
              <a:extLst>
                <a:ext uri="{FF2B5EF4-FFF2-40B4-BE49-F238E27FC236}">
                  <a16:creationId xmlns:a16="http://schemas.microsoft.com/office/drawing/2014/main" id="{61065917-6396-322B-6F48-B59C4902BB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31751" name="Picture 4">
              <a:extLst>
                <a:ext uri="{FF2B5EF4-FFF2-40B4-BE49-F238E27FC236}">
                  <a16:creationId xmlns:a16="http://schemas.microsoft.com/office/drawing/2014/main" id="{D906DD7F-E9F5-E773-9DF2-6217FF4064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1752" name="Rectangle 5">
              <a:extLst>
                <a:ext uri="{FF2B5EF4-FFF2-40B4-BE49-F238E27FC236}">
                  <a16:creationId xmlns:a16="http://schemas.microsoft.com/office/drawing/2014/main" id="{0E9F7464-6802-C7E2-4295-6C04BE68FD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F15DB908-AD89-4AF1-95A9-E79C7B112B80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10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8B53F9D3-9535-6037-2329-EAA31F187F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</a:t>
              </a:r>
              <a:r>
                <a:rPr lang="it-IT" altLang="it-IT" sz="850" dirty="0">
                  <a:latin typeface="Arial" panose="020B0604020202020204" pitchFamily="34" charset="0"/>
                </a:rPr>
                <a:t> © Zanichelli 2019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2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>
            <a:extLst>
              <a:ext uri="{FF2B5EF4-FFF2-40B4-BE49-F238E27FC236}">
                <a16:creationId xmlns:a16="http://schemas.microsoft.com/office/drawing/2014/main" id="{BE566792-5EDC-68E1-B1E4-1F2487D81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468313"/>
            <a:ext cx="8569325" cy="1411287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fattori estrinseci che agiscono sugli alimenti /1</a:t>
            </a:r>
          </a:p>
        </p:txBody>
      </p:sp>
      <p:sp>
        <p:nvSpPr>
          <p:cNvPr id="19459" name="Text Box 3">
            <a:extLst>
              <a:ext uri="{FF2B5EF4-FFF2-40B4-BE49-F238E27FC236}">
                <a16:creationId xmlns:a16="http://schemas.microsoft.com/office/drawing/2014/main" id="{30B8ECCE-3529-4B3D-20C1-896EE2FB3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1843653"/>
            <a:ext cx="8569325" cy="49006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spAutoFit/>
          </a:bodyPr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113"/>
              </a:spcBef>
              <a:buClrTx/>
              <a:defRPr/>
            </a:pPr>
            <a:r>
              <a:rPr lang="it-IT" alt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Temperatura:</a:t>
            </a:r>
            <a:br>
              <a:rPr lang="it-IT" altLang="it-IT" sz="23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Si possono trovare microrganismi:</a:t>
            </a:r>
          </a:p>
          <a:p>
            <a:pPr marL="342900" indent="-342900"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it-IT" alt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Euritermi: </a:t>
            </a: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crescono in un ampio range di temperatura</a:t>
            </a:r>
          </a:p>
          <a:p>
            <a:pPr marL="342900" indent="-342900"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it-IT" alt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Stenotermi: </a:t>
            </a: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sopravvivono in un intervallo di temperatura ristretto</a:t>
            </a:r>
          </a:p>
          <a:p>
            <a:pPr eaLnBrk="1" hangingPunct="1">
              <a:spcBef>
                <a:spcPts val="113"/>
              </a:spcBef>
              <a:buClrTx/>
              <a:defRPr/>
            </a:pP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Si distinguono in </a:t>
            </a:r>
            <a:r>
              <a:rPr lang="it-IT" alt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psicrofili</a:t>
            </a: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alt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mesofili</a:t>
            </a: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it-IT" alt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termofili</a:t>
            </a: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 in relazione al range di temperatura entro il quale possono crescere. </a:t>
            </a:r>
          </a:p>
          <a:p>
            <a:pPr eaLnBrk="1" hangingPunct="1">
              <a:spcBef>
                <a:spcPts val="113"/>
              </a:spcBef>
              <a:buClrTx/>
              <a:defRPr/>
            </a:pPr>
            <a:endParaRPr lang="it-IT" altLang="it-IT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13"/>
              </a:spcBef>
              <a:buClrTx/>
              <a:defRPr/>
            </a:pPr>
            <a:r>
              <a:rPr lang="it-IT" alt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Umidità relativa:</a:t>
            </a:r>
          </a:p>
          <a:p>
            <a:pPr eaLnBrk="1" hangingPunct="1">
              <a:spcBef>
                <a:spcPts val="113"/>
              </a:spcBef>
              <a:buClrTx/>
              <a:defRPr/>
            </a:pP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Fattore ambientale importante sia per la conservazione in ambiente refrigerato sia per la </a:t>
            </a:r>
            <a:r>
              <a:rPr lang="it-IT" altLang="it-IT" sz="23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altLang="it-IT" sz="23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it-IT" altLang="it-IT" sz="2300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degli alimenti. </a:t>
            </a:r>
          </a:p>
          <a:p>
            <a:pPr eaLnBrk="1" hangingPunct="1">
              <a:spcBef>
                <a:spcPts val="113"/>
              </a:spcBef>
              <a:buClrTx/>
              <a:defRPr/>
            </a:pP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Se in eccesso favorisce lo sviluppo di muffe, lieviti e microrganismi aerobi.</a:t>
            </a:r>
          </a:p>
        </p:txBody>
      </p:sp>
      <p:sp>
        <p:nvSpPr>
          <p:cNvPr id="33796" name="Rectangle 4">
            <a:extLst>
              <a:ext uri="{FF2B5EF4-FFF2-40B4-BE49-F238E27FC236}">
                <a16:creationId xmlns:a16="http://schemas.microsoft.com/office/drawing/2014/main" id="{460993CD-2D76-29EC-B898-F92E54A3F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952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1400">
                <a:latin typeface="Arial" panose="020B0604020202020204" pitchFamily="34" charset="0"/>
                <a:cs typeface="Arial" panose="020B0604020202020204" pitchFamily="34" charset="0"/>
              </a:rPr>
              <a:t>Contaminazioni microbiologiche e chimiche degli alimenti</a:t>
            </a:r>
          </a:p>
        </p:txBody>
      </p:sp>
      <p:grpSp>
        <p:nvGrpSpPr>
          <p:cNvPr id="33797" name="Group 2">
            <a:extLst>
              <a:ext uri="{FF2B5EF4-FFF2-40B4-BE49-F238E27FC236}">
                <a16:creationId xmlns:a16="http://schemas.microsoft.com/office/drawing/2014/main" id="{37A3A40A-BE2F-392C-78C5-F10F97BBE8CF}"/>
              </a:ext>
            </a:extLst>
          </p:cNvPr>
          <p:cNvGrpSpPr>
            <a:grpSpLocks/>
          </p:cNvGrpSpPr>
          <p:nvPr/>
        </p:nvGrpSpPr>
        <p:grpSpPr bwMode="auto">
          <a:xfrm>
            <a:off x="0" y="6640513"/>
            <a:ext cx="9153525" cy="244475"/>
            <a:chOff x="0" y="4190"/>
            <a:chExt cx="5766" cy="154"/>
          </a:xfrm>
        </p:grpSpPr>
        <p:sp>
          <p:nvSpPr>
            <p:cNvPr id="33798" name="Rectangle 3">
              <a:extLst>
                <a:ext uri="{FF2B5EF4-FFF2-40B4-BE49-F238E27FC236}">
                  <a16:creationId xmlns:a16="http://schemas.microsoft.com/office/drawing/2014/main" id="{4D649B22-4104-4B8B-BE9B-C0CF82CF00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33799" name="Picture 4">
              <a:extLst>
                <a:ext uri="{FF2B5EF4-FFF2-40B4-BE49-F238E27FC236}">
                  <a16:creationId xmlns:a16="http://schemas.microsoft.com/office/drawing/2014/main" id="{2FEB26E7-E3D2-84B9-5F94-33A5C90555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3800" name="Rectangle 5">
              <a:extLst>
                <a:ext uri="{FF2B5EF4-FFF2-40B4-BE49-F238E27FC236}">
                  <a16:creationId xmlns:a16="http://schemas.microsoft.com/office/drawing/2014/main" id="{B58A8643-F8DF-DA92-CA31-494104AE44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8FD9A372-4C46-45F9-BA40-641270E3CBF0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11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01C32B7C-F980-9130-1848-8D0C1C5985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</a:t>
              </a:r>
              <a:r>
                <a:rPr lang="it-IT" altLang="it-IT" sz="850" dirty="0">
                  <a:latin typeface="Arial" panose="020B0604020202020204" pitchFamily="34" charset="0"/>
                </a:rPr>
                <a:t> © Zanichelli 2019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2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>
            <a:extLst>
              <a:ext uri="{FF2B5EF4-FFF2-40B4-BE49-F238E27FC236}">
                <a16:creationId xmlns:a16="http://schemas.microsoft.com/office/drawing/2014/main" id="{E35FCB50-0744-670B-1DA7-3026AF019E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468313"/>
            <a:ext cx="8569325" cy="1411287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fattori estrinseci che agiscono sugli alimenti /2</a:t>
            </a:r>
          </a:p>
        </p:txBody>
      </p:sp>
      <p:sp>
        <p:nvSpPr>
          <p:cNvPr id="35843" name="Text Box 3">
            <a:extLst>
              <a:ext uri="{FF2B5EF4-FFF2-40B4-BE49-F238E27FC236}">
                <a16:creationId xmlns:a16="http://schemas.microsoft.com/office/drawing/2014/main" id="{44FF5669-FE39-932A-E56D-86CF54823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2052638"/>
            <a:ext cx="8569325" cy="411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113"/>
              </a:spcBef>
              <a:buClrTx/>
            </a:pPr>
            <a:r>
              <a:rPr lang="it-IT" alt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Atmosfera di conservazione:</a:t>
            </a:r>
          </a:p>
          <a:p>
            <a:pPr eaLnBrk="1" hangingPunct="1">
              <a:spcBef>
                <a:spcPts val="113"/>
              </a:spcBef>
              <a:buClrTx/>
            </a:pP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La sopravvivenza dei microrganismi in molti prodotti alimentari è condizionata dal tipo di atmosfera presente nell’involucro di confezionamento. </a:t>
            </a:r>
          </a:p>
          <a:p>
            <a:pPr eaLnBrk="1" hangingPunct="1">
              <a:spcBef>
                <a:spcPts val="113"/>
              </a:spcBef>
              <a:buClrTx/>
            </a:pP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I gas con effetto inibitorio diretto sulla crescita microbica negli alimenti sono ossigeno e diossido di carbonio.</a:t>
            </a:r>
          </a:p>
          <a:p>
            <a:pPr eaLnBrk="1" hangingPunct="1">
              <a:spcBef>
                <a:spcPts val="113"/>
              </a:spcBef>
              <a:buClrTx/>
            </a:pPr>
            <a:endParaRPr lang="it-IT" altLang="it-IT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13"/>
              </a:spcBef>
              <a:buClrTx/>
            </a:pPr>
            <a:r>
              <a:rPr lang="it-IT" alt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Conservanti:</a:t>
            </a:r>
          </a:p>
          <a:p>
            <a:pPr eaLnBrk="1" hangingPunct="1">
              <a:spcBef>
                <a:spcPts val="113"/>
              </a:spcBef>
              <a:buClrTx/>
            </a:pP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Gli alimenti a volte contengono naturalmente sostanze antimicrobiche, ma molti additivi e conservanti possono essere appositamente aggiunti.</a:t>
            </a:r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C2654EE6-3991-03E7-1A00-A7A27DF587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952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1400">
                <a:latin typeface="Arial" panose="020B0604020202020204" pitchFamily="34" charset="0"/>
                <a:cs typeface="Arial" panose="020B0604020202020204" pitchFamily="34" charset="0"/>
              </a:rPr>
              <a:t>Contaminazioni microbiologiche e chimiche degli alimenti</a:t>
            </a:r>
          </a:p>
        </p:txBody>
      </p:sp>
      <p:grpSp>
        <p:nvGrpSpPr>
          <p:cNvPr id="35845" name="Group 2">
            <a:extLst>
              <a:ext uri="{FF2B5EF4-FFF2-40B4-BE49-F238E27FC236}">
                <a16:creationId xmlns:a16="http://schemas.microsoft.com/office/drawing/2014/main" id="{8AAF6E07-B776-0D92-A6EF-280A5672F67F}"/>
              </a:ext>
            </a:extLst>
          </p:cNvPr>
          <p:cNvGrpSpPr>
            <a:grpSpLocks/>
          </p:cNvGrpSpPr>
          <p:nvPr/>
        </p:nvGrpSpPr>
        <p:grpSpPr bwMode="auto">
          <a:xfrm>
            <a:off x="0" y="6640513"/>
            <a:ext cx="9153525" cy="244475"/>
            <a:chOff x="0" y="4190"/>
            <a:chExt cx="5766" cy="154"/>
          </a:xfrm>
        </p:grpSpPr>
        <p:sp>
          <p:nvSpPr>
            <p:cNvPr id="35846" name="Rectangle 3">
              <a:extLst>
                <a:ext uri="{FF2B5EF4-FFF2-40B4-BE49-F238E27FC236}">
                  <a16:creationId xmlns:a16="http://schemas.microsoft.com/office/drawing/2014/main" id="{5AD12550-1D2A-DA1A-D0A0-A8645A9D5A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35847" name="Picture 4">
              <a:extLst>
                <a:ext uri="{FF2B5EF4-FFF2-40B4-BE49-F238E27FC236}">
                  <a16:creationId xmlns:a16="http://schemas.microsoft.com/office/drawing/2014/main" id="{99E02044-7AD3-2EFD-EA1F-28713C7EDB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5848" name="Rectangle 5">
              <a:extLst>
                <a:ext uri="{FF2B5EF4-FFF2-40B4-BE49-F238E27FC236}">
                  <a16:creationId xmlns:a16="http://schemas.microsoft.com/office/drawing/2014/main" id="{41410294-440D-2202-B98E-E58BADD94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2C5A68CC-3F56-498A-B20A-6118FE915F08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12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771C1545-EB65-0BC8-8D80-020F9E86A7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</a:t>
              </a:r>
              <a:r>
                <a:rPr lang="it-IT" altLang="it-IT" sz="850" dirty="0">
                  <a:latin typeface="Arial" panose="020B0604020202020204" pitchFamily="34" charset="0"/>
                </a:rPr>
                <a:t> © Zanichelli 2019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2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>
            <a:extLst>
              <a:ext uri="{FF2B5EF4-FFF2-40B4-BE49-F238E27FC236}">
                <a16:creationId xmlns:a16="http://schemas.microsoft.com/office/drawing/2014/main" id="{B48F412E-F117-0581-6D14-901B4FB8A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588" y="404813"/>
            <a:ext cx="8459787" cy="1411287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fattori impliciti: interazioni fra comunità microbiche</a:t>
            </a:r>
          </a:p>
        </p:txBody>
      </p:sp>
      <p:sp>
        <p:nvSpPr>
          <p:cNvPr id="19459" name="Text Box 3">
            <a:extLst>
              <a:ext uri="{FF2B5EF4-FFF2-40B4-BE49-F238E27FC236}">
                <a16:creationId xmlns:a16="http://schemas.microsoft.com/office/drawing/2014/main" id="{4517889F-FC1D-884E-2091-43BC6D454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588" y="1816100"/>
            <a:ext cx="8459787" cy="47625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spAutoFit/>
          </a:bodyPr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113"/>
              </a:spcBef>
              <a:buClrTx/>
              <a:defRPr/>
            </a:pPr>
            <a:r>
              <a:rPr lang="it-IT" alt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Interazioni negative: </a:t>
            </a:r>
          </a:p>
          <a:p>
            <a:pPr eaLnBrk="1" hangingPunct="1">
              <a:spcBef>
                <a:spcPts val="113"/>
              </a:spcBef>
              <a:buClrTx/>
              <a:defRPr/>
            </a:pPr>
            <a:endParaRPr lang="it-IT" altLang="it-IT" sz="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it-IT" alt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Competizione: </a:t>
            </a: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danneggia tutti i tipi microbici coinvolti</a:t>
            </a:r>
          </a:p>
          <a:p>
            <a:pPr marL="342900" indent="-342900"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  <a:defRPr/>
            </a:pPr>
            <a:endParaRPr lang="it-IT" altLang="it-IT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it-IT" alt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Amensalismo:</a:t>
            </a: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 un microrganismo produce sostanze che danneggiano gli altri, ma non ne ricava alcun vantaggio</a:t>
            </a:r>
          </a:p>
          <a:p>
            <a:pPr marL="342900" indent="-342900"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  <a:defRPr/>
            </a:pPr>
            <a:endParaRPr lang="it-IT" altLang="it-IT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it-IT" alt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Predazione:</a:t>
            </a: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 un predatore sfrutta la preda come nutrimento</a:t>
            </a:r>
          </a:p>
          <a:p>
            <a:pPr marL="342900" indent="-342900"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  <a:defRPr/>
            </a:pPr>
            <a:endParaRPr lang="it-IT" altLang="it-IT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it-IT" alt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Parassitismo:</a:t>
            </a: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 un membro trae vantaggio dall’associazione con altri membri che vengono danneggiati</a:t>
            </a:r>
          </a:p>
          <a:p>
            <a:pPr marL="342900" indent="-342900"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  <a:defRPr/>
            </a:pPr>
            <a:endParaRPr lang="it-IT" altLang="it-IT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13"/>
              </a:spcBef>
              <a:buClrTx/>
              <a:defRPr/>
            </a:pPr>
            <a:r>
              <a:rPr lang="it-IT" alt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Interazioni positive: </a:t>
            </a:r>
          </a:p>
          <a:p>
            <a:pPr eaLnBrk="1" hangingPunct="1">
              <a:spcBef>
                <a:spcPts val="113"/>
              </a:spcBef>
              <a:buClrTx/>
              <a:defRPr/>
            </a:pPr>
            <a:endParaRPr lang="it-IT" altLang="it-IT" sz="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it-IT" alt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Commensalismo: </a:t>
            </a: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associazione tra organismi, da cui uno ricava vantaggio senza arrecare danni</a:t>
            </a:r>
          </a:p>
          <a:p>
            <a:pPr marL="342900" indent="-342900"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  <a:defRPr/>
            </a:pPr>
            <a:endParaRPr lang="it-IT" altLang="it-IT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it-IT" alt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Mutualismo:</a:t>
            </a: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 tutti traggono vantaggio dall’associazione. </a:t>
            </a:r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58E9081B-A2F2-5FE7-6F1C-357173B97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952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1400">
                <a:latin typeface="Arial" panose="020B0604020202020204" pitchFamily="34" charset="0"/>
                <a:cs typeface="Arial" panose="020B0604020202020204" pitchFamily="34" charset="0"/>
              </a:rPr>
              <a:t>Contaminazioni microbiologiche e chimiche degli alimenti</a:t>
            </a:r>
          </a:p>
        </p:txBody>
      </p:sp>
      <p:grpSp>
        <p:nvGrpSpPr>
          <p:cNvPr id="37893" name="Group 2">
            <a:extLst>
              <a:ext uri="{FF2B5EF4-FFF2-40B4-BE49-F238E27FC236}">
                <a16:creationId xmlns:a16="http://schemas.microsoft.com/office/drawing/2014/main" id="{208DA371-201D-5DC0-3C04-CD83FEB0BD29}"/>
              </a:ext>
            </a:extLst>
          </p:cNvPr>
          <p:cNvGrpSpPr>
            <a:grpSpLocks/>
          </p:cNvGrpSpPr>
          <p:nvPr/>
        </p:nvGrpSpPr>
        <p:grpSpPr bwMode="auto">
          <a:xfrm>
            <a:off x="0" y="6640513"/>
            <a:ext cx="9153525" cy="244475"/>
            <a:chOff x="0" y="4190"/>
            <a:chExt cx="5766" cy="154"/>
          </a:xfrm>
        </p:grpSpPr>
        <p:sp>
          <p:nvSpPr>
            <p:cNvPr id="37894" name="Rectangle 3">
              <a:extLst>
                <a:ext uri="{FF2B5EF4-FFF2-40B4-BE49-F238E27FC236}">
                  <a16:creationId xmlns:a16="http://schemas.microsoft.com/office/drawing/2014/main" id="{94225F43-EDC1-B6C7-3323-2056BB000B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37895" name="Picture 4">
              <a:extLst>
                <a:ext uri="{FF2B5EF4-FFF2-40B4-BE49-F238E27FC236}">
                  <a16:creationId xmlns:a16="http://schemas.microsoft.com/office/drawing/2014/main" id="{850CC7D6-E430-D4F8-9C3A-B7E31331E4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7896" name="Rectangle 5">
              <a:extLst>
                <a:ext uri="{FF2B5EF4-FFF2-40B4-BE49-F238E27FC236}">
                  <a16:creationId xmlns:a16="http://schemas.microsoft.com/office/drawing/2014/main" id="{E03B2830-321F-522F-71D6-DD9F5A26CE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67BA4497-2941-4DE6-A1EE-D4DD7946C32D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13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68E3FDD1-8A37-FE13-3B07-C6FE08F373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</a:t>
              </a:r>
              <a:r>
                <a:rPr lang="it-IT" altLang="it-IT" sz="850" dirty="0">
                  <a:latin typeface="Arial" panose="020B0604020202020204" pitchFamily="34" charset="0"/>
                </a:rPr>
                <a:t> © Zanichelli 2019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2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>
            <a:extLst>
              <a:ext uri="{FF2B5EF4-FFF2-40B4-BE49-F238E27FC236}">
                <a16:creationId xmlns:a16="http://schemas.microsoft.com/office/drawing/2014/main" id="{9A64B6E6-AB18-62F2-68C1-C640C5FE7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" y="366713"/>
            <a:ext cx="8567738" cy="1411287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contaminazione chimica degli alimenti /1</a:t>
            </a:r>
          </a:p>
        </p:txBody>
      </p:sp>
      <p:sp>
        <p:nvSpPr>
          <p:cNvPr id="39939" name="Rectangle 4">
            <a:extLst>
              <a:ext uri="{FF2B5EF4-FFF2-40B4-BE49-F238E27FC236}">
                <a16:creationId xmlns:a16="http://schemas.microsoft.com/office/drawing/2014/main" id="{4CF90F1F-2865-880F-5411-04FFB0D8F3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952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1400">
                <a:latin typeface="Arial" panose="020B0604020202020204" pitchFamily="34" charset="0"/>
                <a:cs typeface="Arial" panose="020B0604020202020204" pitchFamily="34" charset="0"/>
              </a:rPr>
              <a:t>Contaminazioni microbiologiche e chimiche degli alimenti</a:t>
            </a:r>
          </a:p>
        </p:txBody>
      </p:sp>
      <p:grpSp>
        <p:nvGrpSpPr>
          <p:cNvPr id="39940" name="Group 2">
            <a:extLst>
              <a:ext uri="{FF2B5EF4-FFF2-40B4-BE49-F238E27FC236}">
                <a16:creationId xmlns:a16="http://schemas.microsoft.com/office/drawing/2014/main" id="{46F71633-EC85-08C4-DDAA-288D5CB75E22}"/>
              </a:ext>
            </a:extLst>
          </p:cNvPr>
          <p:cNvGrpSpPr>
            <a:grpSpLocks/>
          </p:cNvGrpSpPr>
          <p:nvPr/>
        </p:nvGrpSpPr>
        <p:grpSpPr bwMode="auto">
          <a:xfrm>
            <a:off x="0" y="6640513"/>
            <a:ext cx="9153525" cy="244475"/>
            <a:chOff x="0" y="4190"/>
            <a:chExt cx="5766" cy="154"/>
          </a:xfrm>
        </p:grpSpPr>
        <p:sp>
          <p:nvSpPr>
            <p:cNvPr id="39942" name="Rectangle 3">
              <a:extLst>
                <a:ext uri="{FF2B5EF4-FFF2-40B4-BE49-F238E27FC236}">
                  <a16:creationId xmlns:a16="http://schemas.microsoft.com/office/drawing/2014/main" id="{FC1E2F00-7124-61E6-2F42-64FA40AD0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39943" name="Picture 4">
              <a:extLst>
                <a:ext uri="{FF2B5EF4-FFF2-40B4-BE49-F238E27FC236}">
                  <a16:creationId xmlns:a16="http://schemas.microsoft.com/office/drawing/2014/main" id="{EA8C1123-BD5E-E846-21E1-4821DFBD18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9944" name="Rectangle 5">
              <a:extLst>
                <a:ext uri="{FF2B5EF4-FFF2-40B4-BE49-F238E27FC236}">
                  <a16:creationId xmlns:a16="http://schemas.microsoft.com/office/drawing/2014/main" id="{09EB5925-9BA1-47C3-A7BB-6BBE5428BF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F9765C96-B72B-4D9D-9712-11DE1D2BB613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14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D3F7DBCA-3DB6-4F07-6C80-ED03CA7B60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</a:t>
              </a:r>
              <a:r>
                <a:rPr lang="it-IT" altLang="it-IT" sz="850" dirty="0">
                  <a:latin typeface="Arial" panose="020B0604020202020204" pitchFamily="34" charset="0"/>
                </a:rPr>
                <a:t> © Zanichelli 2019</a:t>
              </a:r>
            </a:p>
          </p:txBody>
        </p:sp>
      </p:grp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4C3C32D-51D7-ADCD-C211-F7675A8CA522}"/>
              </a:ext>
            </a:extLst>
          </p:cNvPr>
          <p:cNvSpPr txBox="1"/>
          <p:nvPr/>
        </p:nvSpPr>
        <p:spPr>
          <a:xfrm>
            <a:off x="393700" y="1778000"/>
            <a:ext cx="8435975" cy="484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2300" dirty="0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it-IT" sz="2300" b="1" dirty="0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contaminazione chimica </a:t>
            </a:r>
            <a:r>
              <a:rPr lang="it-IT" sz="2300" dirty="0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degli alimenti è legata allo sviluppo economico e industriale e all’impiego di sostanze xenobiotiche, che lasciano residui in atmosfera, nel suolo e nelle acque e che entrano nella catena alimentare.</a:t>
            </a:r>
          </a:p>
          <a:p>
            <a:pPr>
              <a:defRPr/>
            </a:pPr>
            <a:endParaRPr lang="it-IT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it-IT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fitofarmaci</a:t>
            </a:r>
            <a:r>
              <a:rPr 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sono una parte del più ampio gruppo dei </a:t>
            </a:r>
            <a:r>
              <a:rPr lang="it-IT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pesticidi </a:t>
            </a:r>
            <a:r>
              <a:rPr 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sono sostanze usate in agricoltura per eliminare organismi dannosi per le colture. </a:t>
            </a:r>
          </a:p>
          <a:p>
            <a:pPr>
              <a:defRPr/>
            </a:pPr>
            <a:endParaRPr lang="it-IT" sz="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Rispetto al </a:t>
            </a:r>
            <a:r>
              <a:rPr lang="it-IT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settore di impiego </a:t>
            </a:r>
            <a:r>
              <a:rPr 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sono classificati in:</a:t>
            </a:r>
          </a:p>
          <a:p>
            <a:pPr>
              <a:defRPr/>
            </a:pPr>
            <a:endParaRPr lang="it-IT" sz="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insetticidi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it-IT" sz="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fungicidi o anticrittogamici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it-IT" sz="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diserbanti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it-IT" sz="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fitormoni o </a:t>
            </a:r>
            <a:r>
              <a:rPr lang="it-IT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fitoregolatori</a:t>
            </a:r>
            <a:endParaRPr lang="it-IT" sz="2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2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>
            <a:extLst>
              <a:ext uri="{FF2B5EF4-FFF2-40B4-BE49-F238E27FC236}">
                <a16:creationId xmlns:a16="http://schemas.microsoft.com/office/drawing/2014/main" id="{577A3F1B-0C8E-466E-B7DE-F8C915AB8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" y="419894"/>
            <a:ext cx="8567738" cy="1411287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contaminazione chimica degli alimenti /2</a:t>
            </a:r>
          </a:p>
        </p:txBody>
      </p:sp>
      <p:sp>
        <p:nvSpPr>
          <p:cNvPr id="41987" name="Rectangle 4">
            <a:extLst>
              <a:ext uri="{FF2B5EF4-FFF2-40B4-BE49-F238E27FC236}">
                <a16:creationId xmlns:a16="http://schemas.microsoft.com/office/drawing/2014/main" id="{CBDA6CDE-EA54-EE9D-6514-D1FBAB958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952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1400">
                <a:latin typeface="Arial" panose="020B0604020202020204" pitchFamily="34" charset="0"/>
                <a:cs typeface="Arial" panose="020B0604020202020204" pitchFamily="34" charset="0"/>
              </a:rPr>
              <a:t>Contaminazioni microbiologiche e chimiche degli alimenti</a:t>
            </a:r>
          </a:p>
        </p:txBody>
      </p:sp>
      <p:grpSp>
        <p:nvGrpSpPr>
          <p:cNvPr id="41988" name="Group 2">
            <a:extLst>
              <a:ext uri="{FF2B5EF4-FFF2-40B4-BE49-F238E27FC236}">
                <a16:creationId xmlns:a16="http://schemas.microsoft.com/office/drawing/2014/main" id="{6C8052A4-C1E8-3EDB-6155-AC7638AF7076}"/>
              </a:ext>
            </a:extLst>
          </p:cNvPr>
          <p:cNvGrpSpPr>
            <a:grpSpLocks/>
          </p:cNvGrpSpPr>
          <p:nvPr/>
        </p:nvGrpSpPr>
        <p:grpSpPr bwMode="auto">
          <a:xfrm>
            <a:off x="0" y="6640513"/>
            <a:ext cx="9153525" cy="244475"/>
            <a:chOff x="0" y="4190"/>
            <a:chExt cx="5766" cy="154"/>
          </a:xfrm>
        </p:grpSpPr>
        <p:sp>
          <p:nvSpPr>
            <p:cNvPr id="41993" name="Rectangle 3">
              <a:extLst>
                <a:ext uri="{FF2B5EF4-FFF2-40B4-BE49-F238E27FC236}">
                  <a16:creationId xmlns:a16="http://schemas.microsoft.com/office/drawing/2014/main" id="{DB6C235C-6E48-DF29-789B-B3511BA382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41994" name="Picture 4">
              <a:extLst>
                <a:ext uri="{FF2B5EF4-FFF2-40B4-BE49-F238E27FC236}">
                  <a16:creationId xmlns:a16="http://schemas.microsoft.com/office/drawing/2014/main" id="{B0562149-A1E0-D434-9165-7CD00E0D36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1995" name="Rectangle 5">
              <a:extLst>
                <a:ext uri="{FF2B5EF4-FFF2-40B4-BE49-F238E27FC236}">
                  <a16:creationId xmlns:a16="http://schemas.microsoft.com/office/drawing/2014/main" id="{AC896034-94D4-1F39-89C0-95C1C45A04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D01F443D-85D2-4193-BA9D-3A065C801E04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15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2BEB6279-D4DD-55A1-C840-EBBBB04C13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</a:t>
              </a:r>
              <a:r>
                <a:rPr lang="it-IT" altLang="it-IT" sz="850" dirty="0">
                  <a:latin typeface="Arial" panose="020B0604020202020204" pitchFamily="34" charset="0"/>
                </a:rPr>
                <a:t> © Zanichelli 2019</a:t>
              </a:r>
            </a:p>
          </p:txBody>
        </p:sp>
      </p:grp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52AE9C9-9AE7-3D13-A485-2A23E7F1224D}"/>
              </a:ext>
            </a:extLst>
          </p:cNvPr>
          <p:cNvSpPr txBox="1"/>
          <p:nvPr/>
        </p:nvSpPr>
        <p:spPr>
          <a:xfrm>
            <a:off x="314325" y="1955800"/>
            <a:ext cx="8567738" cy="1646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fitofarmaci in base alla </a:t>
            </a:r>
            <a:r>
              <a:rPr lang="it-IT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composizione chimica </a:t>
            </a:r>
            <a:r>
              <a:rPr 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sono:</a:t>
            </a:r>
          </a:p>
          <a:p>
            <a:pPr>
              <a:defRPr/>
            </a:pPr>
            <a:endParaRPr lang="it-IT" sz="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inorganici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it-IT" sz="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organici naturali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it-IT" sz="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organici di sintesi</a:t>
            </a:r>
          </a:p>
        </p:txBody>
      </p:sp>
      <p:pic>
        <p:nvPicPr>
          <p:cNvPr id="41990" name="Immagine 3">
            <a:extLst>
              <a:ext uri="{FF2B5EF4-FFF2-40B4-BE49-F238E27FC236}">
                <a16:creationId xmlns:a16="http://schemas.microsoft.com/office/drawing/2014/main" id="{810D2329-7B4D-6532-27C9-055AF824F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88" y="3311525"/>
            <a:ext cx="283845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1" name="CasellaDiTesto 5">
            <a:extLst>
              <a:ext uri="{FF2B5EF4-FFF2-40B4-BE49-F238E27FC236}">
                <a16:creationId xmlns:a16="http://schemas.microsoft.com/office/drawing/2014/main" id="{80848084-A3F6-F01D-DEA6-218DBB4A8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" y="3900488"/>
            <a:ext cx="53213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it-IT" altLang="it-IT" sz="2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composti clororganici </a:t>
            </a:r>
            <a:r>
              <a:rPr lang="it-IT" altLang="it-IT"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sono formati da atomi di cloro legati ad anelli carboniosi. </a:t>
            </a:r>
          </a:p>
          <a:p>
            <a:r>
              <a:rPr lang="it-IT" altLang="it-IT"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Agiscono contro gli insetti per ingestione o per contatto (es. DDT).</a:t>
            </a:r>
          </a:p>
        </p:txBody>
      </p:sp>
      <p:sp>
        <p:nvSpPr>
          <p:cNvPr id="41992" name="Text Box 3">
            <a:extLst>
              <a:ext uri="{FF2B5EF4-FFF2-40B4-BE49-F238E27FC236}">
                <a16:creationId xmlns:a16="http://schemas.microsoft.com/office/drawing/2014/main" id="{972BDD98-EC6F-84C6-DAE2-3200C9F73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7113" y="6046788"/>
            <a:ext cx="277495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113"/>
              </a:spcBef>
              <a:buClrTx/>
            </a:pPr>
            <a:r>
              <a:rPr lang="it-IT" alt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DDT:</a:t>
            </a:r>
            <a:r>
              <a:rPr lang="it-IT" alt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dicloro</a:t>
            </a:r>
            <a:r>
              <a:rPr lang="it-IT" alt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difenil</a:t>
            </a:r>
            <a:r>
              <a:rPr lang="it-IT" alt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tricloroetano.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2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>
            <a:extLst>
              <a:ext uri="{FF2B5EF4-FFF2-40B4-BE49-F238E27FC236}">
                <a16:creationId xmlns:a16="http://schemas.microsoft.com/office/drawing/2014/main" id="{CB98DA22-86D1-2C43-22FC-249F040F8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" y="420688"/>
            <a:ext cx="8567738" cy="140970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contaminazione chimica degli alimenti /3</a:t>
            </a:r>
          </a:p>
        </p:txBody>
      </p:sp>
      <p:sp>
        <p:nvSpPr>
          <p:cNvPr id="44035" name="Rectangle 4">
            <a:extLst>
              <a:ext uri="{FF2B5EF4-FFF2-40B4-BE49-F238E27FC236}">
                <a16:creationId xmlns:a16="http://schemas.microsoft.com/office/drawing/2014/main" id="{DFC660E9-004B-FF59-CDA6-5ABEAF56EE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952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1400">
                <a:latin typeface="Arial" panose="020B0604020202020204" pitchFamily="34" charset="0"/>
                <a:cs typeface="Arial" panose="020B0604020202020204" pitchFamily="34" charset="0"/>
              </a:rPr>
              <a:t>Contaminazioni microbiologiche e chimiche degli alimenti</a:t>
            </a:r>
          </a:p>
        </p:txBody>
      </p:sp>
      <p:grpSp>
        <p:nvGrpSpPr>
          <p:cNvPr id="44036" name="Group 2">
            <a:extLst>
              <a:ext uri="{FF2B5EF4-FFF2-40B4-BE49-F238E27FC236}">
                <a16:creationId xmlns:a16="http://schemas.microsoft.com/office/drawing/2014/main" id="{B326CBCD-4CFD-EBAF-3805-A96E9EE425A0}"/>
              </a:ext>
            </a:extLst>
          </p:cNvPr>
          <p:cNvGrpSpPr>
            <a:grpSpLocks/>
          </p:cNvGrpSpPr>
          <p:nvPr/>
        </p:nvGrpSpPr>
        <p:grpSpPr bwMode="auto">
          <a:xfrm>
            <a:off x="0" y="6640513"/>
            <a:ext cx="9153525" cy="244475"/>
            <a:chOff x="0" y="4190"/>
            <a:chExt cx="5766" cy="154"/>
          </a:xfrm>
        </p:grpSpPr>
        <p:sp>
          <p:nvSpPr>
            <p:cNvPr id="44038" name="Rectangle 3">
              <a:extLst>
                <a:ext uri="{FF2B5EF4-FFF2-40B4-BE49-F238E27FC236}">
                  <a16:creationId xmlns:a16="http://schemas.microsoft.com/office/drawing/2014/main" id="{D58FABA9-B8DF-44A3-2D62-D1B1D72FF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44039" name="Picture 4">
              <a:extLst>
                <a:ext uri="{FF2B5EF4-FFF2-40B4-BE49-F238E27FC236}">
                  <a16:creationId xmlns:a16="http://schemas.microsoft.com/office/drawing/2014/main" id="{CB0E4F05-B295-01A6-6843-572B79FB82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4040" name="Rectangle 5">
              <a:extLst>
                <a:ext uri="{FF2B5EF4-FFF2-40B4-BE49-F238E27FC236}">
                  <a16:creationId xmlns:a16="http://schemas.microsoft.com/office/drawing/2014/main" id="{176DA56C-E1DF-3CDA-754E-E2F72412CC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E3F95B92-BDB6-4B48-94CC-112AA9E7FF54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16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07014F5C-B46D-E7C7-B004-C5B9DE42CE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</a:t>
              </a:r>
              <a:r>
                <a:rPr lang="it-IT" altLang="it-IT" sz="850" dirty="0">
                  <a:latin typeface="Arial" panose="020B0604020202020204" pitchFamily="34" charset="0"/>
                </a:rPr>
                <a:t> © Zanichelli 2019</a:t>
              </a:r>
            </a:p>
          </p:txBody>
        </p:sp>
      </p:grp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7490B2E-C0C5-4499-4CA7-A73F2A7EF26B}"/>
              </a:ext>
            </a:extLst>
          </p:cNvPr>
          <p:cNvSpPr txBox="1"/>
          <p:nvPr/>
        </p:nvSpPr>
        <p:spPr>
          <a:xfrm>
            <a:off x="314325" y="1882775"/>
            <a:ext cx="8567738" cy="45545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Interferenti endocrini:</a:t>
            </a:r>
            <a:r>
              <a:rPr 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composti chimici xenobiotici che possono interferire con il metabolismo endocrino, cioè con la sintesi, l’escrezione, gli effetti e l’eliminazione degli ormoni, che regolano e controllano lo sviluppo, la fertilità e l’equilibrio omeostatico dell’organismo. Comprendono:</a:t>
            </a:r>
          </a:p>
          <a:p>
            <a:pPr>
              <a:defRPr/>
            </a:pPr>
            <a:endParaRPr lang="it-IT" sz="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idrocarburi policiclici aromatici (IPA)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it-IT" sz="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benzene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it-IT" sz="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diossina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it-IT" sz="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ftalati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it-IT" sz="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policlorobifenili (PCB)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it-IT" sz="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composti clorurati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it-IT" sz="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fitofarmaci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2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>
            <a:extLst>
              <a:ext uri="{FF2B5EF4-FFF2-40B4-BE49-F238E27FC236}">
                <a16:creationId xmlns:a16="http://schemas.microsoft.com/office/drawing/2014/main" id="{28C0E839-7D7A-A8D4-50CE-82F8734D7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75" y="620713"/>
            <a:ext cx="8567738" cy="1433512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contaminazione da anabolizzanti ormonali, antibiotici e contenitori</a:t>
            </a:r>
          </a:p>
        </p:txBody>
      </p:sp>
      <p:sp>
        <p:nvSpPr>
          <p:cNvPr id="46083" name="Rectangle 4">
            <a:extLst>
              <a:ext uri="{FF2B5EF4-FFF2-40B4-BE49-F238E27FC236}">
                <a16:creationId xmlns:a16="http://schemas.microsoft.com/office/drawing/2014/main" id="{B6101F88-A38E-7E5E-07F6-DB9118502C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952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1400">
                <a:latin typeface="Arial" panose="020B0604020202020204" pitchFamily="34" charset="0"/>
                <a:cs typeface="Arial" panose="020B0604020202020204" pitchFamily="34" charset="0"/>
              </a:rPr>
              <a:t>Contaminazioni microbiologiche e chimiche degli alimenti</a:t>
            </a:r>
          </a:p>
        </p:txBody>
      </p:sp>
      <p:grpSp>
        <p:nvGrpSpPr>
          <p:cNvPr id="46084" name="Group 2">
            <a:extLst>
              <a:ext uri="{FF2B5EF4-FFF2-40B4-BE49-F238E27FC236}">
                <a16:creationId xmlns:a16="http://schemas.microsoft.com/office/drawing/2014/main" id="{3FF2BDED-F273-50BC-4E4B-33BFA299C62C}"/>
              </a:ext>
            </a:extLst>
          </p:cNvPr>
          <p:cNvGrpSpPr>
            <a:grpSpLocks/>
          </p:cNvGrpSpPr>
          <p:nvPr/>
        </p:nvGrpSpPr>
        <p:grpSpPr bwMode="auto">
          <a:xfrm>
            <a:off x="0" y="6640513"/>
            <a:ext cx="9153525" cy="244475"/>
            <a:chOff x="0" y="4190"/>
            <a:chExt cx="5766" cy="154"/>
          </a:xfrm>
        </p:grpSpPr>
        <p:sp>
          <p:nvSpPr>
            <p:cNvPr id="46086" name="Rectangle 3">
              <a:extLst>
                <a:ext uri="{FF2B5EF4-FFF2-40B4-BE49-F238E27FC236}">
                  <a16:creationId xmlns:a16="http://schemas.microsoft.com/office/drawing/2014/main" id="{08EED462-F9AB-3E8A-841E-CB46A29986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46087" name="Picture 4">
              <a:extLst>
                <a:ext uri="{FF2B5EF4-FFF2-40B4-BE49-F238E27FC236}">
                  <a16:creationId xmlns:a16="http://schemas.microsoft.com/office/drawing/2014/main" id="{BB49FE93-CD6D-4073-723E-587C50DDF0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6088" name="Rectangle 5">
              <a:extLst>
                <a:ext uri="{FF2B5EF4-FFF2-40B4-BE49-F238E27FC236}">
                  <a16:creationId xmlns:a16="http://schemas.microsoft.com/office/drawing/2014/main" id="{01BDD4E1-8CAA-82E5-34B3-A5BDF48DF6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AA829C63-11FD-4912-818A-4F175C8D7979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17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2CFDA9FF-5DCE-9930-AA61-08607F6890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</a:t>
              </a:r>
              <a:r>
                <a:rPr lang="it-IT" altLang="it-IT" sz="850" dirty="0">
                  <a:latin typeface="Arial" panose="020B0604020202020204" pitchFamily="34" charset="0"/>
                </a:rPr>
                <a:t> © Zanichelli 2019</a:t>
              </a:r>
            </a:p>
          </p:txBody>
        </p:sp>
      </p:grp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66EAE31-DC8D-CF6F-6CCC-193EE8728255}"/>
              </a:ext>
            </a:extLst>
          </p:cNvPr>
          <p:cNvSpPr txBox="1"/>
          <p:nvPr/>
        </p:nvSpPr>
        <p:spPr>
          <a:xfrm>
            <a:off x="333375" y="2314575"/>
            <a:ext cx="8415338" cy="36933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Anabolizzanti ormonali: </a:t>
            </a:r>
            <a:r>
              <a:rPr 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derivati da ormoni sessuali, agiscono accelerando la crescita dell’animale. Possono essere:</a:t>
            </a:r>
          </a:p>
          <a:p>
            <a:pPr>
              <a:defRPr/>
            </a:pPr>
            <a:endParaRPr lang="it-IT" sz="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origine naturale: estrogeni, progesterone e androgeni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it-IT" sz="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origine artificiale: es. </a:t>
            </a:r>
            <a:r>
              <a:rPr lang="it-IT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stilbestrolo</a:t>
            </a:r>
            <a:r>
              <a:rPr 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derivati</a:t>
            </a:r>
          </a:p>
          <a:p>
            <a:pPr>
              <a:defRPr/>
            </a:pPr>
            <a:endParaRPr lang="it-IT" sz="2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it-IT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Antibiotici:</a:t>
            </a:r>
            <a:r>
              <a:rPr 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possono essere usati illecitamente come promotori della crescita.</a:t>
            </a:r>
          </a:p>
          <a:p>
            <a:pPr>
              <a:defRPr/>
            </a:pPr>
            <a:endParaRPr lang="it-IT" sz="2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it-IT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Contenitori dell’industria alimentare: </a:t>
            </a:r>
            <a:r>
              <a:rPr 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sono di varia natura es. metalli, ceramica, vetro, carta e cartone, materie plastiche.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2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>
            <a:extLst>
              <a:ext uri="{FF2B5EF4-FFF2-40B4-BE49-F238E27FC236}">
                <a16:creationId xmlns:a16="http://schemas.microsoft.com/office/drawing/2014/main" id="{B107159D-4887-A780-8C03-A7AA7351E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406733"/>
            <a:ext cx="8567738" cy="1411288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contaminazione da coadiuvanti tecnologici</a:t>
            </a:r>
          </a:p>
        </p:txBody>
      </p:sp>
      <p:sp>
        <p:nvSpPr>
          <p:cNvPr id="48131" name="Rectangle 4">
            <a:extLst>
              <a:ext uri="{FF2B5EF4-FFF2-40B4-BE49-F238E27FC236}">
                <a16:creationId xmlns:a16="http://schemas.microsoft.com/office/drawing/2014/main" id="{4A955F9E-0458-7E6A-C67F-8854CA347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952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1400">
                <a:latin typeface="Arial" panose="020B0604020202020204" pitchFamily="34" charset="0"/>
                <a:cs typeface="Arial" panose="020B0604020202020204" pitchFamily="34" charset="0"/>
              </a:rPr>
              <a:t>Contaminazioni microbiologiche e chimiche degli alimenti</a:t>
            </a:r>
          </a:p>
        </p:txBody>
      </p:sp>
      <p:grpSp>
        <p:nvGrpSpPr>
          <p:cNvPr id="48132" name="Group 2">
            <a:extLst>
              <a:ext uri="{FF2B5EF4-FFF2-40B4-BE49-F238E27FC236}">
                <a16:creationId xmlns:a16="http://schemas.microsoft.com/office/drawing/2014/main" id="{D3A7361C-4CD6-3C1B-CFFD-E482EE8D54D9}"/>
              </a:ext>
            </a:extLst>
          </p:cNvPr>
          <p:cNvGrpSpPr>
            <a:grpSpLocks/>
          </p:cNvGrpSpPr>
          <p:nvPr/>
        </p:nvGrpSpPr>
        <p:grpSpPr bwMode="auto">
          <a:xfrm>
            <a:off x="0" y="6640513"/>
            <a:ext cx="9153525" cy="244475"/>
            <a:chOff x="0" y="4190"/>
            <a:chExt cx="5766" cy="154"/>
          </a:xfrm>
        </p:grpSpPr>
        <p:sp>
          <p:nvSpPr>
            <p:cNvPr id="48134" name="Rectangle 3">
              <a:extLst>
                <a:ext uri="{FF2B5EF4-FFF2-40B4-BE49-F238E27FC236}">
                  <a16:creationId xmlns:a16="http://schemas.microsoft.com/office/drawing/2014/main" id="{B20255F8-DC4D-ED93-E3D0-CD5C577466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48135" name="Picture 4">
              <a:extLst>
                <a:ext uri="{FF2B5EF4-FFF2-40B4-BE49-F238E27FC236}">
                  <a16:creationId xmlns:a16="http://schemas.microsoft.com/office/drawing/2014/main" id="{98D02A6C-B7F8-47FD-33E0-12AAADC703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8136" name="Rectangle 5">
              <a:extLst>
                <a:ext uri="{FF2B5EF4-FFF2-40B4-BE49-F238E27FC236}">
                  <a16:creationId xmlns:a16="http://schemas.microsoft.com/office/drawing/2014/main" id="{70D985FC-A9B6-2F05-5543-01B25FF6E8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C1F2D064-1C46-4C2E-91E4-1908B3487B72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18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08F95302-406E-4072-2489-B00B4E1412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</a:t>
              </a:r>
              <a:r>
                <a:rPr lang="it-IT" altLang="it-IT" sz="850" dirty="0">
                  <a:latin typeface="Arial" panose="020B0604020202020204" pitchFamily="34" charset="0"/>
                </a:rPr>
                <a:t> © Zanichelli 2019</a:t>
              </a:r>
            </a:p>
          </p:txBody>
        </p:sp>
      </p:grp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97AAD33-1A85-7FC7-B0F8-BA7D9AD733AE}"/>
              </a:ext>
            </a:extLst>
          </p:cNvPr>
          <p:cNvSpPr txBox="1"/>
          <p:nvPr/>
        </p:nvSpPr>
        <p:spPr>
          <a:xfrm>
            <a:off x="285750" y="1738313"/>
            <a:ext cx="8567738" cy="47243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it-IT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coadiuvanti tecnologici </a:t>
            </a:r>
            <a:r>
              <a:rPr 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sono «sostanze non consumate come ingredienti alimentari in sé, usate nella trasformazione di materie prime, prodotti alimentari o loro ingredienti, al fine di rispettare un determinato obiettivo tecnologico in fase di lavorazione o trasformazione». Comprendono:</a:t>
            </a:r>
          </a:p>
          <a:p>
            <a:pPr>
              <a:defRPr/>
            </a:pPr>
            <a:endParaRPr lang="it-IT" sz="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enzimi </a:t>
            </a:r>
            <a:r>
              <a:rPr 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es. caglio nella produzione dei formaggi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solventi</a:t>
            </a:r>
            <a:r>
              <a:rPr 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es. acetato di etile per la decaffeinizzazione del caffè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chiarificanti </a:t>
            </a:r>
            <a:r>
              <a:rPr 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es. gelatina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sz="23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demetallizzanti</a:t>
            </a:r>
            <a:r>
              <a:rPr lang="it-IT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es. potassio ferrocianuro, che allontana il ferro dal vino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decoloranti</a:t>
            </a:r>
            <a:r>
              <a:rPr 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es. carbone attivo per la rettifica degli oli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agenti di distacco </a:t>
            </a:r>
            <a:r>
              <a:rPr 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es. silicone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lubrificanti e disinfettanti </a:t>
            </a:r>
            <a:r>
              <a:rPr 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impiegati nei macchinari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2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>
            <a:extLst>
              <a:ext uri="{FF2B5EF4-FFF2-40B4-BE49-F238E27FC236}">
                <a16:creationId xmlns:a16="http://schemas.microsoft.com/office/drawing/2014/main" id="{F7236D63-B9D2-6800-0C15-0420E4B5C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473075"/>
            <a:ext cx="8567738" cy="85725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contaminazione da metalli pesanti</a:t>
            </a:r>
          </a:p>
        </p:txBody>
      </p:sp>
      <p:sp>
        <p:nvSpPr>
          <p:cNvPr id="50179" name="Rectangle 4">
            <a:extLst>
              <a:ext uri="{FF2B5EF4-FFF2-40B4-BE49-F238E27FC236}">
                <a16:creationId xmlns:a16="http://schemas.microsoft.com/office/drawing/2014/main" id="{49CB19DE-F471-BE25-037B-4F58C133F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952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1400">
                <a:latin typeface="Arial" panose="020B0604020202020204" pitchFamily="34" charset="0"/>
                <a:cs typeface="Arial" panose="020B0604020202020204" pitchFamily="34" charset="0"/>
              </a:rPr>
              <a:t>Contaminazioni microbiologiche e chimiche degli alimenti</a:t>
            </a:r>
          </a:p>
        </p:txBody>
      </p:sp>
      <p:grpSp>
        <p:nvGrpSpPr>
          <p:cNvPr id="50180" name="Group 2">
            <a:extLst>
              <a:ext uri="{FF2B5EF4-FFF2-40B4-BE49-F238E27FC236}">
                <a16:creationId xmlns:a16="http://schemas.microsoft.com/office/drawing/2014/main" id="{BCAD2EB6-9868-5716-E32F-AAAE66EA4FC7}"/>
              </a:ext>
            </a:extLst>
          </p:cNvPr>
          <p:cNvGrpSpPr>
            <a:grpSpLocks/>
          </p:cNvGrpSpPr>
          <p:nvPr/>
        </p:nvGrpSpPr>
        <p:grpSpPr bwMode="auto">
          <a:xfrm>
            <a:off x="0" y="6640513"/>
            <a:ext cx="9153525" cy="244475"/>
            <a:chOff x="0" y="4190"/>
            <a:chExt cx="5766" cy="154"/>
          </a:xfrm>
        </p:grpSpPr>
        <p:sp>
          <p:nvSpPr>
            <p:cNvPr id="50185" name="Rectangle 3">
              <a:extLst>
                <a:ext uri="{FF2B5EF4-FFF2-40B4-BE49-F238E27FC236}">
                  <a16:creationId xmlns:a16="http://schemas.microsoft.com/office/drawing/2014/main" id="{3B425088-B484-9B3C-0C0C-887EC2B19F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50186" name="Picture 4">
              <a:extLst>
                <a:ext uri="{FF2B5EF4-FFF2-40B4-BE49-F238E27FC236}">
                  <a16:creationId xmlns:a16="http://schemas.microsoft.com/office/drawing/2014/main" id="{9C65523F-1A3D-9061-F7CC-69B83E0E3D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0187" name="Rectangle 5">
              <a:extLst>
                <a:ext uri="{FF2B5EF4-FFF2-40B4-BE49-F238E27FC236}">
                  <a16:creationId xmlns:a16="http://schemas.microsoft.com/office/drawing/2014/main" id="{E2725856-630D-CB67-4B6E-47A99D99E9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1AF7A304-BEBE-4B0C-BC09-5F83E53BD5DE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19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7ADC445D-454A-22AE-8EE1-B6A48D7402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</a:t>
              </a:r>
              <a:r>
                <a:rPr lang="it-IT" altLang="it-IT" sz="850" dirty="0">
                  <a:latin typeface="Arial" panose="020B0604020202020204" pitchFamily="34" charset="0"/>
                </a:rPr>
                <a:t> © Zanichelli 2019</a:t>
              </a:r>
            </a:p>
          </p:txBody>
        </p:sp>
      </p:grpSp>
      <p:sp>
        <p:nvSpPr>
          <p:cNvPr id="50181" name="CasellaDiTesto 2">
            <a:extLst>
              <a:ext uri="{FF2B5EF4-FFF2-40B4-BE49-F238E27FC236}">
                <a16:creationId xmlns:a16="http://schemas.microsoft.com/office/drawing/2014/main" id="{1000A51B-DE67-75B7-7B1A-21B2726C19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1330325"/>
            <a:ext cx="8567738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it-IT" altLang="it-IT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metalli pesanti </a:t>
            </a:r>
            <a:r>
              <a:rPr lang="it-IT" alt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reagiscono con i gruppi -SH di proteine ed enzimi, con conseguente danno cellulare sia a livello strutturale che metabolico.</a:t>
            </a:r>
          </a:p>
          <a:p>
            <a:r>
              <a:rPr lang="it-IT" alt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accumulano negli strati superficiali del suolo, sono assorbiti dalle radici e contaminano gli alimenti di origine vegetale.</a:t>
            </a:r>
          </a:p>
        </p:txBody>
      </p:sp>
      <p:pic>
        <p:nvPicPr>
          <p:cNvPr id="50182" name="Immagine 3">
            <a:extLst>
              <a:ext uri="{FF2B5EF4-FFF2-40B4-BE49-F238E27FC236}">
                <a16:creationId xmlns:a16="http://schemas.microsoft.com/office/drawing/2014/main" id="{AA526171-AED2-4B6B-91DD-78F6ED84C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50" y="3432175"/>
            <a:ext cx="3748088" cy="257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B137245-0F32-799D-6C74-3976F086F23E}"/>
              </a:ext>
            </a:extLst>
          </p:cNvPr>
          <p:cNvSpPr txBox="1"/>
          <p:nvPr/>
        </p:nvSpPr>
        <p:spPr>
          <a:xfrm>
            <a:off x="285750" y="3246438"/>
            <a:ext cx="4738688" cy="3340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Nei mari e negli oceani il </a:t>
            </a:r>
            <a:r>
              <a:rPr lang="it-IT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mercurio</a:t>
            </a:r>
            <a:r>
              <a:rPr 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subisce:</a:t>
            </a:r>
          </a:p>
          <a:p>
            <a:pPr>
              <a:defRPr/>
            </a:pPr>
            <a:endParaRPr lang="it-IT" sz="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</a:t>
            </a:r>
            <a:r>
              <a:rPr lang="it-IT" sz="23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bioconcentrazione</a:t>
            </a:r>
            <a:r>
              <a:rPr 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accumulandosi nei tessuti dei pesci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it-IT" sz="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</a:t>
            </a:r>
            <a:r>
              <a:rPr lang="it-IT" sz="23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biomagnificazione</a:t>
            </a:r>
            <a:r>
              <a:rPr 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lungo la catena alimentare fino ai grandi predatori marini e da questi all’uomo</a:t>
            </a:r>
          </a:p>
        </p:txBody>
      </p:sp>
      <p:sp>
        <p:nvSpPr>
          <p:cNvPr id="50184" name="Text Box 3">
            <a:extLst>
              <a:ext uri="{FF2B5EF4-FFF2-40B4-BE49-F238E27FC236}">
                <a16:creationId xmlns:a16="http://schemas.microsoft.com/office/drawing/2014/main" id="{60D27DD9-1D04-7575-DD9F-F2A95417A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6350" y="6165850"/>
            <a:ext cx="3767138" cy="30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113"/>
              </a:spcBef>
              <a:buClrTx/>
            </a:pPr>
            <a:r>
              <a:rPr lang="it-IT" altLang="it-IT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Bioconcentrazione</a:t>
            </a:r>
            <a:r>
              <a:rPr lang="it-IT" alt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it-IT" altLang="it-IT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biomagnificazione</a:t>
            </a:r>
            <a:r>
              <a:rPr lang="it-IT" alt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>
            <a:extLst>
              <a:ext uri="{FF2B5EF4-FFF2-40B4-BE49-F238E27FC236}">
                <a16:creationId xmlns:a16="http://schemas.microsoft.com/office/drawing/2014/main" id="{40F0966F-4CD7-780A-900C-3F14E54AE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675" y="1773238"/>
            <a:ext cx="8572500" cy="2058987"/>
          </a:xfrm>
          <a:prstGeom prst="rect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13"/>
              </a:spcBef>
              <a:buClrTx/>
              <a:buFontTx/>
              <a:buNone/>
            </a:pPr>
            <a:r>
              <a:rPr lang="it-IT" altLang="it-IT" sz="73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Biologia, </a:t>
            </a:r>
          </a:p>
          <a:p>
            <a:pPr eaLnBrk="1" hangingPunct="1">
              <a:lnSpc>
                <a:spcPct val="90000"/>
              </a:lnSpc>
              <a:spcBef>
                <a:spcPts val="113"/>
              </a:spcBef>
              <a:buClrTx/>
              <a:buFontTx/>
              <a:buNone/>
            </a:pPr>
            <a:r>
              <a:rPr lang="it-IT" altLang="it-IT" sz="73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microbiologia </a:t>
            </a:r>
          </a:p>
          <a:p>
            <a:pPr eaLnBrk="1" hangingPunct="1">
              <a:lnSpc>
                <a:spcPct val="90000"/>
              </a:lnSpc>
              <a:spcBef>
                <a:spcPts val="113"/>
              </a:spcBef>
              <a:buClrTx/>
              <a:buFontTx/>
              <a:buNone/>
            </a:pPr>
            <a:r>
              <a:rPr lang="it-IT" altLang="it-IT" sz="73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tecnologie di </a:t>
            </a:r>
          </a:p>
          <a:p>
            <a:pPr eaLnBrk="1" hangingPunct="1">
              <a:lnSpc>
                <a:spcPct val="90000"/>
              </a:lnSpc>
              <a:spcBef>
                <a:spcPts val="113"/>
              </a:spcBef>
              <a:buClrTx/>
              <a:buFontTx/>
              <a:buNone/>
            </a:pPr>
            <a:r>
              <a:rPr lang="it-IT" altLang="it-IT" sz="73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controllo sanitario</a:t>
            </a:r>
          </a:p>
        </p:txBody>
      </p:sp>
      <p:sp>
        <p:nvSpPr>
          <p:cNvPr id="15363" name="Text Box 2">
            <a:extLst>
              <a:ext uri="{FF2B5EF4-FFF2-40B4-BE49-F238E27FC236}">
                <a16:creationId xmlns:a16="http://schemas.microsoft.com/office/drawing/2014/main" id="{9DC3DA38-95F2-4475-53B5-1C8079CC1D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675" y="715963"/>
            <a:ext cx="8135938" cy="72390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13"/>
              </a:spcBef>
              <a:buClrTx/>
              <a:buFontTx/>
              <a:buNone/>
            </a:pPr>
            <a:r>
              <a:rPr lang="it-IT" altLang="it-IT" sz="360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Fabio Fanti</a:t>
            </a:r>
          </a:p>
        </p:txBody>
      </p:sp>
      <p:grpSp>
        <p:nvGrpSpPr>
          <p:cNvPr id="15364" name="Group 2">
            <a:extLst>
              <a:ext uri="{FF2B5EF4-FFF2-40B4-BE49-F238E27FC236}">
                <a16:creationId xmlns:a16="http://schemas.microsoft.com/office/drawing/2014/main" id="{C79230BD-16E6-836D-FEE7-30E9A6CF999B}"/>
              </a:ext>
            </a:extLst>
          </p:cNvPr>
          <p:cNvGrpSpPr>
            <a:grpSpLocks/>
          </p:cNvGrpSpPr>
          <p:nvPr/>
        </p:nvGrpSpPr>
        <p:grpSpPr bwMode="auto">
          <a:xfrm>
            <a:off x="0" y="6651625"/>
            <a:ext cx="9153525" cy="244475"/>
            <a:chOff x="0" y="4190"/>
            <a:chExt cx="5766" cy="154"/>
          </a:xfrm>
        </p:grpSpPr>
        <p:sp>
          <p:nvSpPr>
            <p:cNvPr id="15365" name="Rectangle 3">
              <a:extLst>
                <a:ext uri="{FF2B5EF4-FFF2-40B4-BE49-F238E27FC236}">
                  <a16:creationId xmlns:a16="http://schemas.microsoft.com/office/drawing/2014/main" id="{2DB3AC27-A1F9-9141-847C-2A320E2E70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15366" name="Picture 4">
              <a:extLst>
                <a:ext uri="{FF2B5EF4-FFF2-40B4-BE49-F238E27FC236}">
                  <a16:creationId xmlns:a16="http://schemas.microsoft.com/office/drawing/2014/main" id="{2171300F-3A58-FF35-FFBD-629F1FBDF1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5367" name="Rectangle 5">
              <a:extLst>
                <a:ext uri="{FF2B5EF4-FFF2-40B4-BE49-F238E27FC236}">
                  <a16:creationId xmlns:a16="http://schemas.microsoft.com/office/drawing/2014/main" id="{E3FD76DB-3BA7-D7B5-FB4D-5BCA97C4E7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DA3A6FBC-FA02-4B6D-BA13-107457078F96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2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3" name="Text Box 6">
              <a:extLst>
                <a:ext uri="{FF2B5EF4-FFF2-40B4-BE49-F238E27FC236}">
                  <a16:creationId xmlns:a16="http://schemas.microsoft.com/office/drawing/2014/main" id="{C745810C-E197-F9A8-BE90-6B963843CB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</a:t>
              </a:r>
              <a:r>
                <a:rPr lang="it-IT" altLang="it-IT" sz="850" dirty="0">
                  <a:latin typeface="Arial" panose="020B0604020202020204" pitchFamily="34" charset="0"/>
                </a:rPr>
                <a:t> © Zanichelli 2019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2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>
            <a:extLst>
              <a:ext uri="{FF2B5EF4-FFF2-40B4-BE49-F238E27FC236}">
                <a16:creationId xmlns:a16="http://schemas.microsoft.com/office/drawing/2014/main" id="{46EB4447-5F5E-BBB7-A789-685E0D996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534988"/>
            <a:ext cx="8567738" cy="85725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contaminazione da radionuclidi</a:t>
            </a:r>
          </a:p>
        </p:txBody>
      </p:sp>
      <p:sp>
        <p:nvSpPr>
          <p:cNvPr id="52227" name="Rectangle 4">
            <a:extLst>
              <a:ext uri="{FF2B5EF4-FFF2-40B4-BE49-F238E27FC236}">
                <a16:creationId xmlns:a16="http://schemas.microsoft.com/office/drawing/2014/main" id="{BD24FAC5-A4DE-A81B-8794-578D60A22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952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1400">
                <a:latin typeface="Arial" panose="020B0604020202020204" pitchFamily="34" charset="0"/>
                <a:cs typeface="Arial" panose="020B0604020202020204" pitchFamily="34" charset="0"/>
              </a:rPr>
              <a:t>Contaminazioni microbiologiche e chimiche degli alimenti</a:t>
            </a:r>
          </a:p>
        </p:txBody>
      </p:sp>
      <p:grpSp>
        <p:nvGrpSpPr>
          <p:cNvPr id="52228" name="Group 2">
            <a:extLst>
              <a:ext uri="{FF2B5EF4-FFF2-40B4-BE49-F238E27FC236}">
                <a16:creationId xmlns:a16="http://schemas.microsoft.com/office/drawing/2014/main" id="{F6FD562F-F96C-952B-9AB2-2CE81BB157D2}"/>
              </a:ext>
            </a:extLst>
          </p:cNvPr>
          <p:cNvGrpSpPr>
            <a:grpSpLocks/>
          </p:cNvGrpSpPr>
          <p:nvPr/>
        </p:nvGrpSpPr>
        <p:grpSpPr bwMode="auto">
          <a:xfrm>
            <a:off x="0" y="6640513"/>
            <a:ext cx="9153525" cy="244475"/>
            <a:chOff x="0" y="4190"/>
            <a:chExt cx="5766" cy="154"/>
          </a:xfrm>
        </p:grpSpPr>
        <p:sp>
          <p:nvSpPr>
            <p:cNvPr id="52230" name="Rectangle 3">
              <a:extLst>
                <a:ext uri="{FF2B5EF4-FFF2-40B4-BE49-F238E27FC236}">
                  <a16:creationId xmlns:a16="http://schemas.microsoft.com/office/drawing/2014/main" id="{A33CF18F-B903-B7E6-F578-06E0A476A2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52231" name="Picture 4">
              <a:extLst>
                <a:ext uri="{FF2B5EF4-FFF2-40B4-BE49-F238E27FC236}">
                  <a16:creationId xmlns:a16="http://schemas.microsoft.com/office/drawing/2014/main" id="{53311EAA-87D3-062D-C7B6-0DE00FDC0B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2232" name="Rectangle 5">
              <a:extLst>
                <a:ext uri="{FF2B5EF4-FFF2-40B4-BE49-F238E27FC236}">
                  <a16:creationId xmlns:a16="http://schemas.microsoft.com/office/drawing/2014/main" id="{B5EFB248-473E-9A4B-1032-F3EC78FF51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325AE13E-0BE0-4A08-A8C0-D6DD88A44C35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20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B8516E05-7B0A-AAB8-A641-928C8A9901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</a:t>
              </a:r>
              <a:r>
                <a:rPr lang="it-IT" altLang="it-IT" sz="850" dirty="0">
                  <a:latin typeface="Arial" panose="020B0604020202020204" pitchFamily="34" charset="0"/>
                </a:rPr>
                <a:t> © Zanichelli 2019</a:t>
              </a:r>
            </a:p>
          </p:txBody>
        </p:sp>
      </p:grp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B11C9F5-95E3-8CA7-4359-BB893F27D68D}"/>
              </a:ext>
            </a:extLst>
          </p:cNvPr>
          <p:cNvSpPr txBox="1"/>
          <p:nvPr/>
        </p:nvSpPr>
        <p:spPr>
          <a:xfrm>
            <a:off x="285750" y="1382713"/>
            <a:ext cx="8567738" cy="5018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 alimenti possono essere contaminati dai </a:t>
            </a:r>
            <a:r>
              <a:rPr lang="it-IT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radioisotopi </a:t>
            </a:r>
            <a:r>
              <a:rPr 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dispersi nell’atmosfera in seguito a esplosioni nucleari o a scarichi o perdite di impianti nucleari.</a:t>
            </a:r>
          </a:p>
          <a:p>
            <a:pPr>
              <a:defRPr/>
            </a:pPr>
            <a:r>
              <a:rPr 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contatto con i radioisotopi può essere diretto oppure attraverso la catena alimentare:</a:t>
            </a:r>
          </a:p>
          <a:p>
            <a:pPr>
              <a:defRPr/>
            </a:pPr>
            <a:endParaRPr lang="it-IT" sz="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iodio-131 e cesio: aria → foraggi → bovini (carne e latte) → uomo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it-IT" sz="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altri radioisotopi: acqua → plancton → molluschi/crostacei → pesci → uomo</a:t>
            </a:r>
          </a:p>
          <a:p>
            <a:pPr>
              <a:defRPr/>
            </a:pPr>
            <a:endParaRPr lang="it-IT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gravità della contaminazione è legata al </a:t>
            </a:r>
            <a:r>
              <a:rPr lang="it-IT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periodo di dimezzamento</a:t>
            </a:r>
            <a:r>
              <a:rPr 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radionuclide coinvolto, cioè il tempo impiegato dall’elemento per dimezzare la propria attività.</a:t>
            </a:r>
          </a:p>
          <a:p>
            <a:pPr>
              <a:defRPr/>
            </a:pPr>
            <a:r>
              <a:rPr 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conseguenze possono essere a livello somatico o ereditario.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2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>
            <a:extLst>
              <a:ext uri="{FF2B5EF4-FFF2-40B4-BE49-F238E27FC236}">
                <a16:creationId xmlns:a16="http://schemas.microsoft.com/office/drawing/2014/main" id="{CAA32ACB-C60B-0744-6E32-29BE77E03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76263"/>
            <a:ext cx="8353425" cy="935037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conservazione degli alimenti</a:t>
            </a:r>
          </a:p>
        </p:txBody>
      </p:sp>
      <p:sp>
        <p:nvSpPr>
          <p:cNvPr id="54275" name="Text Box 3">
            <a:extLst>
              <a:ext uri="{FF2B5EF4-FFF2-40B4-BE49-F238E27FC236}">
                <a16:creationId xmlns:a16="http://schemas.microsoft.com/office/drawing/2014/main" id="{5D50572D-5FD8-2E59-ED6C-60FE8FE4D1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609725"/>
            <a:ext cx="8353425" cy="483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113"/>
              </a:spcBef>
              <a:buClrTx/>
              <a:buFontTx/>
              <a:buNone/>
            </a:pP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it-IT" alt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microrganismi </a:t>
            </a: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responsabili delle più comuni alterazioni sono batteri, muffe e lieviti.</a:t>
            </a:r>
          </a:p>
          <a:p>
            <a:pPr eaLnBrk="1" hangingPunct="1">
              <a:spcBef>
                <a:spcPts val="113"/>
              </a:spcBef>
              <a:buClrTx/>
              <a:buFontTx/>
              <a:buNone/>
            </a:pPr>
            <a:endParaRPr lang="it-IT" altLang="it-IT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13"/>
              </a:spcBef>
              <a:buClrTx/>
              <a:buFontTx/>
              <a:buNone/>
            </a:pP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it-IT" alt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tecniche di conservazione degli alimenti </a:t>
            </a: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hanno l’obiettivo di bloccare l’attività degli enzimi ed eliminare i microrganismi presenti, o comunque arrestarne / rallentarne la riproduzione.</a:t>
            </a:r>
          </a:p>
          <a:p>
            <a:pPr eaLnBrk="1" hangingPunct="1">
              <a:spcBef>
                <a:spcPts val="113"/>
              </a:spcBef>
              <a:buClrTx/>
              <a:buFontTx/>
              <a:buNone/>
            </a:pPr>
            <a:endParaRPr lang="it-IT" altLang="it-IT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13"/>
              </a:spcBef>
              <a:buClrTx/>
              <a:buFontTx/>
              <a:buNone/>
            </a:pP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I trattamenti impiegati devono essere integrati in un programma di controllo basato sulla </a:t>
            </a:r>
            <a:r>
              <a:rPr lang="it-IT" alt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teoria della combinazione di ostacoli</a:t>
            </a: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: più fattori (trattamenti) che, combinandosi insieme, sono in grado di garantire qualità e sicurezza del prodotto.</a:t>
            </a:r>
          </a:p>
          <a:p>
            <a:pPr eaLnBrk="1" hangingPunct="1">
              <a:spcBef>
                <a:spcPts val="113"/>
              </a:spcBef>
              <a:buClrTx/>
              <a:buFontTx/>
              <a:buNone/>
            </a:pPr>
            <a:endParaRPr lang="it-IT" altLang="it-IT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13"/>
              </a:spcBef>
              <a:buClrTx/>
              <a:buFontTx/>
              <a:buNone/>
            </a:pP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Si distinguono </a:t>
            </a:r>
            <a:r>
              <a:rPr lang="it-IT" alt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trattamenti fisici</a:t>
            </a: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it-IT" alt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trattamenti chimici</a:t>
            </a: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4276" name="Rectangle 4">
            <a:extLst>
              <a:ext uri="{FF2B5EF4-FFF2-40B4-BE49-F238E27FC236}">
                <a16:creationId xmlns:a16="http://schemas.microsoft.com/office/drawing/2014/main" id="{B703E8A4-67EF-59B8-2CA9-143DF8EFF8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952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1400">
                <a:latin typeface="Arial" panose="020B0604020202020204" pitchFamily="34" charset="0"/>
                <a:cs typeface="Arial" panose="020B0604020202020204" pitchFamily="34" charset="0"/>
              </a:rPr>
              <a:t>Conservazione degli alimenti e normative per la sicurezza alimentare</a:t>
            </a:r>
          </a:p>
        </p:txBody>
      </p:sp>
      <p:grpSp>
        <p:nvGrpSpPr>
          <p:cNvPr id="54277" name="Group 2">
            <a:extLst>
              <a:ext uri="{FF2B5EF4-FFF2-40B4-BE49-F238E27FC236}">
                <a16:creationId xmlns:a16="http://schemas.microsoft.com/office/drawing/2014/main" id="{AF996EA5-4462-485F-D0EA-985C288E3869}"/>
              </a:ext>
            </a:extLst>
          </p:cNvPr>
          <p:cNvGrpSpPr>
            <a:grpSpLocks/>
          </p:cNvGrpSpPr>
          <p:nvPr/>
        </p:nvGrpSpPr>
        <p:grpSpPr bwMode="auto">
          <a:xfrm>
            <a:off x="0" y="6640513"/>
            <a:ext cx="9153525" cy="244475"/>
            <a:chOff x="0" y="4190"/>
            <a:chExt cx="5766" cy="154"/>
          </a:xfrm>
        </p:grpSpPr>
        <p:sp>
          <p:nvSpPr>
            <p:cNvPr id="54278" name="Rectangle 3">
              <a:extLst>
                <a:ext uri="{FF2B5EF4-FFF2-40B4-BE49-F238E27FC236}">
                  <a16:creationId xmlns:a16="http://schemas.microsoft.com/office/drawing/2014/main" id="{36591E85-E860-5250-5374-FFA6D370A6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54279" name="Picture 4">
              <a:extLst>
                <a:ext uri="{FF2B5EF4-FFF2-40B4-BE49-F238E27FC236}">
                  <a16:creationId xmlns:a16="http://schemas.microsoft.com/office/drawing/2014/main" id="{2AD1672D-D8B2-FF02-8654-7075C70A8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4280" name="Rectangle 5">
              <a:extLst>
                <a:ext uri="{FF2B5EF4-FFF2-40B4-BE49-F238E27FC236}">
                  <a16:creationId xmlns:a16="http://schemas.microsoft.com/office/drawing/2014/main" id="{782B2D76-44FC-FC73-B2EB-BD096F1C75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7B549FF4-3693-4DC1-89C7-7946226414D1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21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6AE8980C-B955-5545-ADC6-710A6F1BE3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</a:t>
              </a:r>
              <a:r>
                <a:rPr lang="it-IT" altLang="it-IT" sz="850" dirty="0">
                  <a:latin typeface="Arial" panose="020B0604020202020204" pitchFamily="34" charset="0"/>
                </a:rPr>
                <a:t> © Zanichelli 2019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2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>
            <a:extLst>
              <a:ext uri="{FF2B5EF4-FFF2-40B4-BE49-F238E27FC236}">
                <a16:creationId xmlns:a16="http://schemas.microsoft.com/office/drawing/2014/main" id="{AD7EAEA3-4B4B-D0C7-09BD-3A0ABAED0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8" y="468313"/>
            <a:ext cx="8353425" cy="936625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conservazione con mezzi fisici /1</a:t>
            </a:r>
          </a:p>
        </p:txBody>
      </p:sp>
      <p:sp>
        <p:nvSpPr>
          <p:cNvPr id="56323" name="Text Box 3">
            <a:extLst>
              <a:ext uri="{FF2B5EF4-FFF2-40B4-BE49-F238E27FC236}">
                <a16:creationId xmlns:a16="http://schemas.microsoft.com/office/drawing/2014/main" id="{04DFFC21-7AEC-2867-3D9D-C154D112E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675" y="1304925"/>
            <a:ext cx="8715375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113"/>
              </a:spcBef>
              <a:buClrTx/>
              <a:buFontTx/>
              <a:buNone/>
            </a:pPr>
            <a:r>
              <a:rPr lang="it-IT" altLang="it-IT" sz="2300" b="1">
                <a:latin typeface="Arial" panose="020B0604020202020204" pitchFamily="34" charset="0"/>
                <a:cs typeface="Arial" panose="020B0604020202020204" pitchFamily="34" charset="0"/>
              </a:rPr>
              <a:t>Alte temperature: </a:t>
            </a:r>
            <a:r>
              <a:rPr lang="it-IT" altLang="it-IT" sz="2300">
                <a:latin typeface="Arial" panose="020B0604020202020204" pitchFamily="34" charset="0"/>
                <a:cs typeface="Arial" panose="020B0604020202020204" pitchFamily="34" charset="0"/>
              </a:rPr>
              <a:t>hanno azione battericida e inattivano gli enzimi per denaturazione.</a:t>
            </a:r>
          </a:p>
          <a:p>
            <a:pPr eaLnBrk="1" hangingPunct="1">
              <a:spcBef>
                <a:spcPts val="113"/>
              </a:spcBef>
              <a:buClrTx/>
            </a:pPr>
            <a:r>
              <a:rPr lang="it-IT" altLang="it-IT"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usano </a:t>
            </a:r>
            <a:r>
              <a:rPr lang="it-IT" altLang="it-IT" sz="2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scambiatori di calore</a:t>
            </a:r>
            <a:r>
              <a:rPr lang="it-IT" altLang="it-IT"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sia per fornire che per sottrarre calore: sistemi in cui una parete metallica separa il fluido scaldante o refrigerante dal prodotto da trattare.</a:t>
            </a:r>
            <a:endParaRPr lang="it-IT" altLang="it-IT" sz="2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324" name="Rectangle 4">
            <a:extLst>
              <a:ext uri="{FF2B5EF4-FFF2-40B4-BE49-F238E27FC236}">
                <a16:creationId xmlns:a16="http://schemas.microsoft.com/office/drawing/2014/main" id="{23806701-3FE4-92EB-E66A-39FEB3C80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952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1400">
                <a:latin typeface="Arial" panose="020B0604020202020204" pitchFamily="34" charset="0"/>
                <a:cs typeface="Arial" panose="020B0604020202020204" pitchFamily="34" charset="0"/>
              </a:rPr>
              <a:t>Conservazione degli alimenti e normative per la sicurezza alimentare</a:t>
            </a:r>
          </a:p>
        </p:txBody>
      </p:sp>
      <p:grpSp>
        <p:nvGrpSpPr>
          <p:cNvPr id="56325" name="Group 2">
            <a:extLst>
              <a:ext uri="{FF2B5EF4-FFF2-40B4-BE49-F238E27FC236}">
                <a16:creationId xmlns:a16="http://schemas.microsoft.com/office/drawing/2014/main" id="{1C63460D-1817-8B93-3C98-258FFFA468F0}"/>
              </a:ext>
            </a:extLst>
          </p:cNvPr>
          <p:cNvGrpSpPr>
            <a:grpSpLocks/>
          </p:cNvGrpSpPr>
          <p:nvPr/>
        </p:nvGrpSpPr>
        <p:grpSpPr bwMode="auto">
          <a:xfrm>
            <a:off x="0" y="6640513"/>
            <a:ext cx="9153525" cy="244475"/>
            <a:chOff x="0" y="4190"/>
            <a:chExt cx="5766" cy="154"/>
          </a:xfrm>
        </p:grpSpPr>
        <p:sp>
          <p:nvSpPr>
            <p:cNvPr id="56330" name="Rectangle 3">
              <a:extLst>
                <a:ext uri="{FF2B5EF4-FFF2-40B4-BE49-F238E27FC236}">
                  <a16:creationId xmlns:a16="http://schemas.microsoft.com/office/drawing/2014/main" id="{75C88FE0-1CC7-0ACE-C40F-D76425B304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56331" name="Picture 4">
              <a:extLst>
                <a:ext uri="{FF2B5EF4-FFF2-40B4-BE49-F238E27FC236}">
                  <a16:creationId xmlns:a16="http://schemas.microsoft.com/office/drawing/2014/main" id="{2FA7DE8D-D49F-42B6-D336-BEAE22CF79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6332" name="Rectangle 5">
              <a:extLst>
                <a:ext uri="{FF2B5EF4-FFF2-40B4-BE49-F238E27FC236}">
                  <a16:creationId xmlns:a16="http://schemas.microsoft.com/office/drawing/2014/main" id="{6CB82FA8-DDB1-F9EF-4741-F257B3B146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E155F4AE-A605-4C4F-BE81-1AD24D462D0F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22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A51C9959-94B5-4C40-971B-C7C5D923AD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</a:t>
              </a:r>
              <a:r>
                <a:rPr lang="it-IT" altLang="it-IT" sz="850" dirty="0">
                  <a:latin typeface="Arial" panose="020B0604020202020204" pitchFamily="34" charset="0"/>
                </a:rPr>
                <a:t> © Zanichelli 2019</a:t>
              </a:r>
            </a:p>
          </p:txBody>
        </p:sp>
      </p:grpSp>
      <p:pic>
        <p:nvPicPr>
          <p:cNvPr id="56326" name="Immagine 2">
            <a:extLst>
              <a:ext uri="{FF2B5EF4-FFF2-40B4-BE49-F238E27FC236}">
                <a16:creationId xmlns:a16="http://schemas.microsoft.com/office/drawing/2014/main" id="{040F529E-71AD-5995-95A1-36B6C3A3E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3313113"/>
            <a:ext cx="39528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7" name="Text Box 3">
            <a:extLst>
              <a:ext uri="{FF2B5EF4-FFF2-40B4-BE49-F238E27FC236}">
                <a16:creationId xmlns:a16="http://schemas.microsoft.com/office/drawing/2014/main" id="{FC4592E2-EAFB-AFD6-4CB5-5708D57A66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5850" y="6059883"/>
            <a:ext cx="414020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113"/>
              </a:spcBef>
              <a:buClrTx/>
            </a:pPr>
            <a:r>
              <a:rPr lang="it-IT" alt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Temperatura e tempi di generazione microbica per mesofili e psicrofili.</a:t>
            </a:r>
          </a:p>
        </p:txBody>
      </p:sp>
      <p:pic>
        <p:nvPicPr>
          <p:cNvPr id="56328" name="Immagine 7">
            <a:extLst>
              <a:ext uri="{FF2B5EF4-FFF2-40B4-BE49-F238E27FC236}">
                <a16:creationId xmlns:a16="http://schemas.microsoft.com/office/drawing/2014/main" id="{E735BB67-4DA7-E54C-881A-6189843AD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3168650"/>
            <a:ext cx="3160713" cy="310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9" name="Text Box 3">
            <a:extLst>
              <a:ext uri="{FF2B5EF4-FFF2-40B4-BE49-F238E27FC236}">
                <a16:creationId xmlns:a16="http://schemas.microsoft.com/office/drawing/2014/main" id="{099B2C4C-91F0-047B-1655-5FF0786A5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675" y="6275388"/>
            <a:ext cx="4179317" cy="30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113"/>
              </a:spcBef>
              <a:buClrTx/>
            </a:pPr>
            <a:r>
              <a:rPr lang="it-IT" alt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Scambiatore di calore a tubi (A) e a piastra (B).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2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>
            <a:extLst>
              <a:ext uri="{FF2B5EF4-FFF2-40B4-BE49-F238E27FC236}">
                <a16:creationId xmlns:a16="http://schemas.microsoft.com/office/drawing/2014/main" id="{05EF6C58-6EF7-1C15-C339-136B6037D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68313"/>
            <a:ext cx="8497887" cy="936625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conservazione con mezzi fisici /2</a:t>
            </a:r>
          </a:p>
        </p:txBody>
      </p:sp>
      <p:sp>
        <p:nvSpPr>
          <p:cNvPr id="19459" name="Text Box 3">
            <a:extLst>
              <a:ext uri="{FF2B5EF4-FFF2-40B4-BE49-F238E27FC236}">
                <a16:creationId xmlns:a16="http://schemas.microsoft.com/office/drawing/2014/main" id="{E9F007E1-1070-4026-5EBE-6B9085BAFF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304925"/>
            <a:ext cx="8353425" cy="5106988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113"/>
              </a:spcBef>
              <a:buClrTx/>
              <a:buFontTx/>
              <a:buNone/>
              <a:defRPr/>
            </a:pP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In campo alimentare le </a:t>
            </a:r>
            <a:r>
              <a:rPr lang="it-IT" alt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alte temperature </a:t>
            </a: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sono utilizzate per due trattamenti: </a:t>
            </a:r>
          </a:p>
          <a:p>
            <a:pPr eaLnBrk="1" hangingPunct="1">
              <a:spcBef>
                <a:spcPts val="113"/>
              </a:spcBef>
              <a:buClrTx/>
              <a:buFontTx/>
              <a:buNone/>
              <a:defRPr/>
            </a:pPr>
            <a:endParaRPr lang="it-IT" altLang="it-IT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it-IT" alt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Sterilizzazione:</a:t>
            </a: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 elimina da un substrato ogni forma microbica, incluse le spore batteriche. Si impiegano temperature superiori ai 100 °C.</a:t>
            </a:r>
          </a:p>
          <a:p>
            <a:pPr marL="342900" indent="-342900"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  <a:defRPr/>
            </a:pPr>
            <a:endParaRPr lang="it-IT" altLang="it-IT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it-IT" alt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Pastorizzazione:</a:t>
            </a: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 trattamento termico meno severo della sterilizzazione che ha l’obiettivo di eliminare i batteri patogeni, buona parte della flora microbica saprofita (lieviti, muffe, molti batteri Gram positivi), disattivare gli enzimi, mantenendo inalterate le caratteristiche organolettiche dell’alimento. </a:t>
            </a:r>
            <a:b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Poiché le temperature impiegate non superano in ogni caso i 100 °C, le spore batteriche non sono distrutte.</a:t>
            </a:r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56747D53-DA67-3D28-DD19-00F81E095E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952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1400">
                <a:latin typeface="Arial" panose="020B0604020202020204" pitchFamily="34" charset="0"/>
                <a:cs typeface="Arial" panose="020B0604020202020204" pitchFamily="34" charset="0"/>
              </a:rPr>
              <a:t>Conservazione degli alimenti e normative per la sicurezza alimentare</a:t>
            </a:r>
          </a:p>
        </p:txBody>
      </p:sp>
      <p:grpSp>
        <p:nvGrpSpPr>
          <p:cNvPr id="58373" name="Group 2">
            <a:extLst>
              <a:ext uri="{FF2B5EF4-FFF2-40B4-BE49-F238E27FC236}">
                <a16:creationId xmlns:a16="http://schemas.microsoft.com/office/drawing/2014/main" id="{6FC2D46C-AADE-0B2E-C192-D452491FBFF3}"/>
              </a:ext>
            </a:extLst>
          </p:cNvPr>
          <p:cNvGrpSpPr>
            <a:grpSpLocks/>
          </p:cNvGrpSpPr>
          <p:nvPr/>
        </p:nvGrpSpPr>
        <p:grpSpPr bwMode="auto">
          <a:xfrm>
            <a:off x="0" y="6640513"/>
            <a:ext cx="9153525" cy="244475"/>
            <a:chOff x="0" y="4190"/>
            <a:chExt cx="5766" cy="154"/>
          </a:xfrm>
        </p:grpSpPr>
        <p:sp>
          <p:nvSpPr>
            <p:cNvPr id="58374" name="Rectangle 3">
              <a:extLst>
                <a:ext uri="{FF2B5EF4-FFF2-40B4-BE49-F238E27FC236}">
                  <a16:creationId xmlns:a16="http://schemas.microsoft.com/office/drawing/2014/main" id="{D57FAE7B-EB12-7007-69DE-CA55EA883E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58375" name="Picture 4">
              <a:extLst>
                <a:ext uri="{FF2B5EF4-FFF2-40B4-BE49-F238E27FC236}">
                  <a16:creationId xmlns:a16="http://schemas.microsoft.com/office/drawing/2014/main" id="{2A77F75C-26A5-5041-6F92-2E404510F3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8376" name="Rectangle 5">
              <a:extLst>
                <a:ext uri="{FF2B5EF4-FFF2-40B4-BE49-F238E27FC236}">
                  <a16:creationId xmlns:a16="http://schemas.microsoft.com/office/drawing/2014/main" id="{114CFE77-0174-E60A-2451-FC8480A424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3568515C-BA66-4069-9C9B-8C879FD2AA3D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23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B3D14ED2-4A11-724E-5ED9-D2D8997EB0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</a:t>
              </a:r>
              <a:r>
                <a:rPr lang="it-IT" altLang="it-IT" sz="850" dirty="0">
                  <a:latin typeface="Arial" panose="020B0604020202020204" pitchFamily="34" charset="0"/>
                </a:rPr>
                <a:t> © Zanichelli 2019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2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>
            <a:extLst>
              <a:ext uri="{FF2B5EF4-FFF2-40B4-BE49-F238E27FC236}">
                <a16:creationId xmlns:a16="http://schemas.microsoft.com/office/drawing/2014/main" id="{1C7A2459-CF5C-7738-404E-385683455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68313"/>
            <a:ext cx="8497887" cy="936625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conservazione con mezzi fisici /3</a:t>
            </a:r>
          </a:p>
        </p:txBody>
      </p:sp>
      <p:sp>
        <p:nvSpPr>
          <p:cNvPr id="19459" name="Text Box 3">
            <a:extLst>
              <a:ext uri="{FF2B5EF4-FFF2-40B4-BE49-F238E27FC236}">
                <a16:creationId xmlns:a16="http://schemas.microsoft.com/office/drawing/2014/main" id="{59CCB6FB-5432-A0B1-41B5-09F1441DD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63" y="1268413"/>
            <a:ext cx="8496300" cy="5127625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113"/>
              </a:spcBef>
              <a:buClrTx/>
              <a:buFontTx/>
              <a:buNone/>
              <a:defRPr/>
            </a:pP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it-IT" alt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basse temperature </a:t>
            </a: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hanno un effetto </a:t>
            </a:r>
            <a:r>
              <a:rPr lang="it-IT" altLang="it-IT" sz="2300" dirty="0" err="1">
                <a:latin typeface="Arial" panose="020B0604020202020204" pitchFamily="34" charset="0"/>
                <a:cs typeface="Arial" panose="020B0604020202020204" pitchFamily="34" charset="0"/>
              </a:rPr>
              <a:t>microbiostatico</a:t>
            </a: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, agiscono cioè bloccando la riproduzione dei microrganismi in quanto non permettono il regolare svolgimento delle reazioni enzimatiche cellulari.</a:t>
            </a:r>
          </a:p>
          <a:p>
            <a:pPr eaLnBrk="1" hangingPunct="1">
              <a:spcBef>
                <a:spcPts val="113"/>
              </a:spcBef>
              <a:buClrTx/>
              <a:buFontTx/>
              <a:buNone/>
              <a:defRPr/>
            </a:pP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Quando la temperatura scende a livelli estremamente bassi si provoca la morte delle cellule microbiche.</a:t>
            </a:r>
          </a:p>
          <a:p>
            <a:pPr eaLnBrk="1" hangingPunct="1">
              <a:spcBef>
                <a:spcPts val="113"/>
              </a:spcBef>
              <a:buClrTx/>
              <a:buFontTx/>
              <a:buNone/>
              <a:defRPr/>
            </a:pPr>
            <a:endParaRPr lang="it-IT" altLang="it-IT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it-IT" alt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Refrigerazione:</a:t>
            </a: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 l’alimento è raffreddato e mantenuto a temperature fra 0 e +6 °C, anche sottovuoto o in atmosfera controllata. </a:t>
            </a:r>
            <a:b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Non impedisce lo sviluppo di tutti i microrganismi: la conservabilità di un prodotto refrigerato è limitata nel tempo.</a:t>
            </a:r>
            <a:b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Particolare rilievo assume la presenza di </a:t>
            </a:r>
            <a:r>
              <a:rPr lang="it-IT" alt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germi psicrofili </a:t>
            </a: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in grado di resistere e proliferare alle basse temperature.</a:t>
            </a:r>
          </a:p>
        </p:txBody>
      </p:sp>
      <p:sp>
        <p:nvSpPr>
          <p:cNvPr id="60420" name="Rectangle 4">
            <a:extLst>
              <a:ext uri="{FF2B5EF4-FFF2-40B4-BE49-F238E27FC236}">
                <a16:creationId xmlns:a16="http://schemas.microsoft.com/office/drawing/2014/main" id="{A134857E-2229-C50C-4FC3-52139D358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952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1400">
                <a:latin typeface="Arial" panose="020B0604020202020204" pitchFamily="34" charset="0"/>
                <a:cs typeface="Arial" panose="020B0604020202020204" pitchFamily="34" charset="0"/>
              </a:rPr>
              <a:t>Conservazione degli alimenti e normative per la sicurezza alimentare</a:t>
            </a:r>
          </a:p>
        </p:txBody>
      </p:sp>
      <p:grpSp>
        <p:nvGrpSpPr>
          <p:cNvPr id="60421" name="Group 2">
            <a:extLst>
              <a:ext uri="{FF2B5EF4-FFF2-40B4-BE49-F238E27FC236}">
                <a16:creationId xmlns:a16="http://schemas.microsoft.com/office/drawing/2014/main" id="{09792A81-1256-3CEE-AD75-2FA45EFAF0B7}"/>
              </a:ext>
            </a:extLst>
          </p:cNvPr>
          <p:cNvGrpSpPr>
            <a:grpSpLocks/>
          </p:cNvGrpSpPr>
          <p:nvPr/>
        </p:nvGrpSpPr>
        <p:grpSpPr bwMode="auto">
          <a:xfrm>
            <a:off x="0" y="6640513"/>
            <a:ext cx="9153525" cy="244475"/>
            <a:chOff x="0" y="4190"/>
            <a:chExt cx="5766" cy="154"/>
          </a:xfrm>
        </p:grpSpPr>
        <p:sp>
          <p:nvSpPr>
            <p:cNvPr id="60422" name="Rectangle 3">
              <a:extLst>
                <a:ext uri="{FF2B5EF4-FFF2-40B4-BE49-F238E27FC236}">
                  <a16:creationId xmlns:a16="http://schemas.microsoft.com/office/drawing/2014/main" id="{C1D44231-C3A6-607D-6301-2AE91711AC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60423" name="Picture 4">
              <a:extLst>
                <a:ext uri="{FF2B5EF4-FFF2-40B4-BE49-F238E27FC236}">
                  <a16:creationId xmlns:a16="http://schemas.microsoft.com/office/drawing/2014/main" id="{06FA4CCB-D642-6EA7-795A-4EAF2BFC36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0424" name="Rectangle 5">
              <a:extLst>
                <a:ext uri="{FF2B5EF4-FFF2-40B4-BE49-F238E27FC236}">
                  <a16:creationId xmlns:a16="http://schemas.microsoft.com/office/drawing/2014/main" id="{9CCF25F2-95EA-6E74-9B15-BCFBA24A30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219B85FD-8397-4680-9786-98E0FB518A48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24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B9C2540E-3BFA-1E3E-5A77-E3420F0307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</a:t>
              </a:r>
              <a:r>
                <a:rPr lang="it-IT" altLang="it-IT" sz="850" dirty="0">
                  <a:latin typeface="Arial" panose="020B0604020202020204" pitchFamily="34" charset="0"/>
                </a:rPr>
                <a:t> © Zanichelli 2019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2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>
            <a:extLst>
              <a:ext uri="{FF2B5EF4-FFF2-40B4-BE49-F238E27FC236}">
                <a16:creationId xmlns:a16="http://schemas.microsoft.com/office/drawing/2014/main" id="{CBA0DA2D-32EF-581F-626D-9513A890E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68313"/>
            <a:ext cx="8497887" cy="936625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conservazione con mezzi fisici /4</a:t>
            </a:r>
          </a:p>
        </p:txBody>
      </p:sp>
      <p:sp>
        <p:nvSpPr>
          <p:cNvPr id="62467" name="Text Box 3">
            <a:extLst>
              <a:ext uri="{FF2B5EF4-FFF2-40B4-BE49-F238E27FC236}">
                <a16:creationId xmlns:a16="http://schemas.microsoft.com/office/drawing/2014/main" id="{E841A099-D908-04F0-5B09-99A49E33C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63" y="1409700"/>
            <a:ext cx="8496300" cy="474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</a:pPr>
            <a:r>
              <a:rPr lang="it-IT" altLang="it-IT" sz="2300" b="1">
                <a:latin typeface="Arial" panose="020B0604020202020204" pitchFamily="34" charset="0"/>
                <a:cs typeface="Arial" panose="020B0604020202020204" pitchFamily="34" charset="0"/>
              </a:rPr>
              <a:t>Congelamento: </a:t>
            </a:r>
            <a:r>
              <a:rPr lang="it-IT" altLang="it-IT" sz="2300">
                <a:latin typeface="Arial" panose="020B0604020202020204" pitchFamily="34" charset="0"/>
                <a:cs typeface="Arial" panose="020B0604020202020204" pitchFamily="34" charset="0"/>
              </a:rPr>
              <a:t>fa penetrare il freddo all’interno dell’alimento fino a portarlo a temperature intorno ai -40 °C, con un processo lento che penalizza le caratteristiche organolettiche dell’alimento (formazione di cristalli di ghiaccio di grandi dimensioni).</a:t>
            </a:r>
            <a:br>
              <a:rPr lang="it-IT" altLang="it-IT" sz="23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altLang="it-IT" sz="2300">
                <a:latin typeface="Arial" panose="020B0604020202020204" pitchFamily="34" charset="0"/>
                <a:cs typeface="Arial" panose="020B0604020202020204" pitchFamily="34" charset="0"/>
              </a:rPr>
              <a:t>Molti enzimi, tossine e spore non sono completamente eliminati.</a:t>
            </a:r>
          </a:p>
          <a:p>
            <a:pPr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</a:pPr>
            <a:endParaRPr lang="it-IT" altLang="it-IT" sz="15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</a:pPr>
            <a:r>
              <a:rPr lang="it-IT" altLang="it-IT" sz="2300" b="1">
                <a:latin typeface="Arial" panose="020B0604020202020204" pitchFamily="34" charset="0"/>
                <a:cs typeface="Arial" panose="020B0604020202020204" pitchFamily="34" charset="0"/>
              </a:rPr>
              <a:t>Surgelazione:</a:t>
            </a:r>
            <a:r>
              <a:rPr lang="it-IT" altLang="it-IT" sz="2300">
                <a:latin typeface="Arial" panose="020B0604020202020204" pitchFamily="34" charset="0"/>
                <a:cs typeface="Arial" panose="020B0604020202020204" pitchFamily="34" charset="0"/>
              </a:rPr>
              <a:t> il freddo (-18 °C) è fatto penetrare molto velocemente nell’alimento, che deve essere preventivamente confezionato in un contenitore sigillato. </a:t>
            </a:r>
            <a:br>
              <a:rPr lang="it-IT" altLang="it-IT" sz="23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altLang="it-IT" sz="2300">
                <a:latin typeface="Arial" panose="020B0604020202020204" pitchFamily="34" charset="0"/>
                <a:cs typeface="Arial" panose="020B0604020202020204" pitchFamily="34" charset="0"/>
              </a:rPr>
              <a:t>È qualitativamente superiore al congelamento, in quanto cellule e tessuti non subiscono danni rilevanti.</a:t>
            </a:r>
          </a:p>
        </p:txBody>
      </p:sp>
      <p:sp>
        <p:nvSpPr>
          <p:cNvPr id="62468" name="Rectangle 4">
            <a:extLst>
              <a:ext uri="{FF2B5EF4-FFF2-40B4-BE49-F238E27FC236}">
                <a16:creationId xmlns:a16="http://schemas.microsoft.com/office/drawing/2014/main" id="{329A587C-BF2D-53D0-33F5-6EEC43315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952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1400">
                <a:latin typeface="Arial" panose="020B0604020202020204" pitchFamily="34" charset="0"/>
                <a:cs typeface="Arial" panose="020B0604020202020204" pitchFamily="34" charset="0"/>
              </a:rPr>
              <a:t>Conservazione degli alimenti e normative per la sicurezza alimentare</a:t>
            </a:r>
          </a:p>
        </p:txBody>
      </p:sp>
      <p:grpSp>
        <p:nvGrpSpPr>
          <p:cNvPr id="62469" name="Group 2">
            <a:extLst>
              <a:ext uri="{FF2B5EF4-FFF2-40B4-BE49-F238E27FC236}">
                <a16:creationId xmlns:a16="http://schemas.microsoft.com/office/drawing/2014/main" id="{3FF4D5EB-A8B2-A451-A23D-B7BED817C406}"/>
              </a:ext>
            </a:extLst>
          </p:cNvPr>
          <p:cNvGrpSpPr>
            <a:grpSpLocks/>
          </p:cNvGrpSpPr>
          <p:nvPr/>
        </p:nvGrpSpPr>
        <p:grpSpPr bwMode="auto">
          <a:xfrm>
            <a:off x="0" y="6640513"/>
            <a:ext cx="9153525" cy="244475"/>
            <a:chOff x="0" y="4190"/>
            <a:chExt cx="5766" cy="154"/>
          </a:xfrm>
        </p:grpSpPr>
        <p:sp>
          <p:nvSpPr>
            <p:cNvPr id="62470" name="Rectangle 3">
              <a:extLst>
                <a:ext uri="{FF2B5EF4-FFF2-40B4-BE49-F238E27FC236}">
                  <a16:creationId xmlns:a16="http://schemas.microsoft.com/office/drawing/2014/main" id="{B7BCDB8F-5A3B-9BC0-E07C-27DA948C9A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62471" name="Picture 4">
              <a:extLst>
                <a:ext uri="{FF2B5EF4-FFF2-40B4-BE49-F238E27FC236}">
                  <a16:creationId xmlns:a16="http://schemas.microsoft.com/office/drawing/2014/main" id="{49A7CB71-0552-725B-785D-EF9399785A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2472" name="Rectangle 5">
              <a:extLst>
                <a:ext uri="{FF2B5EF4-FFF2-40B4-BE49-F238E27FC236}">
                  <a16:creationId xmlns:a16="http://schemas.microsoft.com/office/drawing/2014/main" id="{C4AE7B51-90E1-5D80-321E-140AFDE01E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4E146806-3AD3-4347-A003-28401E653369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25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228B9219-B094-E3AA-DD5B-87EDE0C66A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</a:t>
              </a:r>
              <a:r>
                <a:rPr lang="it-IT" altLang="it-IT" sz="850" dirty="0">
                  <a:latin typeface="Arial" panose="020B0604020202020204" pitchFamily="34" charset="0"/>
                </a:rPr>
                <a:t> © Zanichelli 2019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2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>
            <a:extLst>
              <a:ext uri="{FF2B5EF4-FFF2-40B4-BE49-F238E27FC236}">
                <a16:creationId xmlns:a16="http://schemas.microsoft.com/office/drawing/2014/main" id="{3F3626F5-82A4-190F-0D06-AF1DF9239F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63" y="598488"/>
            <a:ext cx="8496300" cy="936625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conservazione con mezzi fisici /5</a:t>
            </a:r>
          </a:p>
        </p:txBody>
      </p:sp>
      <p:sp>
        <p:nvSpPr>
          <p:cNvPr id="19459" name="Text Box 3">
            <a:extLst>
              <a:ext uri="{FF2B5EF4-FFF2-40B4-BE49-F238E27FC236}">
                <a16:creationId xmlns:a16="http://schemas.microsoft.com/office/drawing/2014/main" id="{761CEDA2-8732-DC75-D3AD-E22F1B87C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63" y="1628775"/>
            <a:ext cx="8496300" cy="5106142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113"/>
              </a:spcBef>
              <a:buClrTx/>
              <a:defRPr/>
            </a:pPr>
            <a:r>
              <a:rPr lang="it-IT" alt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Alte pressioni: </a:t>
            </a:r>
          </a:p>
          <a:p>
            <a:pPr eaLnBrk="1" hangingPunct="1">
              <a:spcBef>
                <a:spcPts val="113"/>
              </a:spcBef>
              <a:buClrTx/>
              <a:defRPr/>
            </a:pPr>
            <a:endParaRPr lang="it-IT" altLang="it-IT" sz="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it-IT" alt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Trattamenti ad alta pressione idrostatica </a:t>
            </a: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it-IT" alt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HHP </a:t>
            </a:r>
            <a:r>
              <a:rPr lang="it-IT" altLang="it-IT" sz="2300" i="1" dirty="0">
                <a:latin typeface="Arial" panose="020B0604020202020204" pitchFamily="34" charset="0"/>
                <a:cs typeface="Arial" panose="020B0604020202020204" pitchFamily="34" charset="0"/>
              </a:rPr>
              <a:t>(high </a:t>
            </a:r>
            <a:r>
              <a:rPr lang="it-IT" altLang="it-IT" sz="2300" i="1" dirty="0" err="1">
                <a:latin typeface="Arial" panose="020B0604020202020204" pitchFamily="34" charset="0"/>
                <a:cs typeface="Arial" panose="020B0604020202020204" pitchFamily="34" charset="0"/>
              </a:rPr>
              <a:t>hydrostatic</a:t>
            </a:r>
            <a:r>
              <a:rPr lang="it-IT" altLang="it-IT" sz="2300" i="1" dirty="0">
                <a:latin typeface="Arial" panose="020B0604020202020204" pitchFamily="34" charset="0"/>
                <a:cs typeface="Arial" panose="020B0604020202020204" pitchFamily="34" charset="0"/>
              </a:rPr>
              <a:t> pressure): </a:t>
            </a: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la pressione è trasmessa in modo uniforme e istantaneamente in ogni punto del prodotto (processo isostatico), senza variazioni di temperatura (processo adiabatico).</a:t>
            </a:r>
          </a:p>
          <a:p>
            <a:pPr marL="342900" indent="-342900"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  <a:defRPr/>
            </a:pPr>
            <a:endParaRPr lang="it-IT" altLang="it-IT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it-IT" alt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Trattamenti ad alta pressione di omogeneizzazione </a:t>
            </a: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it-IT" alt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HPH </a:t>
            </a:r>
            <a:r>
              <a:rPr lang="it-IT" altLang="it-IT" sz="2300" i="1" dirty="0">
                <a:latin typeface="Arial" panose="020B0604020202020204" pitchFamily="34" charset="0"/>
                <a:cs typeface="Arial" panose="020B0604020202020204" pitchFamily="34" charset="0"/>
              </a:rPr>
              <a:t>(high pressure </a:t>
            </a:r>
            <a:r>
              <a:rPr lang="it-IT" altLang="it-IT" sz="2300" i="1" dirty="0" err="1">
                <a:latin typeface="Arial" panose="020B0604020202020204" pitchFamily="34" charset="0"/>
                <a:cs typeface="Arial" panose="020B0604020202020204" pitchFamily="34" charset="0"/>
              </a:rPr>
              <a:t>homogeneization</a:t>
            </a:r>
            <a:r>
              <a:rPr lang="it-IT" altLang="it-IT" sz="2300" i="1" dirty="0"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applicati ad alimenti fluidi con valori di circa 400 </a:t>
            </a:r>
            <a:r>
              <a:rPr lang="it-IT" altLang="it-IT" sz="2300" dirty="0" err="1">
                <a:latin typeface="Arial" panose="020B0604020202020204" pitchFamily="34" charset="0"/>
                <a:cs typeface="Arial" panose="020B0604020202020204" pitchFamily="34" charset="0"/>
              </a:rPr>
              <a:t>MPa</a:t>
            </a: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Il sistema prevede un omogeneizzatore composto da una pompa che spinge ad alta pressione il liquido attraverso una valvola che disgrega le particelle presenti fino a dimensioni nanometriche.</a:t>
            </a:r>
          </a:p>
        </p:txBody>
      </p:sp>
      <p:sp>
        <p:nvSpPr>
          <p:cNvPr id="64516" name="Rectangle 4">
            <a:extLst>
              <a:ext uri="{FF2B5EF4-FFF2-40B4-BE49-F238E27FC236}">
                <a16:creationId xmlns:a16="http://schemas.microsoft.com/office/drawing/2014/main" id="{CD1DC36F-AFD9-49CA-BEA4-D95031EE7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952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1400">
                <a:latin typeface="Arial" panose="020B0604020202020204" pitchFamily="34" charset="0"/>
                <a:cs typeface="Arial" panose="020B0604020202020204" pitchFamily="34" charset="0"/>
              </a:rPr>
              <a:t>Conservazione degli alimenti e normative per la sicurezza alimentare</a:t>
            </a:r>
          </a:p>
        </p:txBody>
      </p:sp>
      <p:grpSp>
        <p:nvGrpSpPr>
          <p:cNvPr id="64517" name="Group 2">
            <a:extLst>
              <a:ext uri="{FF2B5EF4-FFF2-40B4-BE49-F238E27FC236}">
                <a16:creationId xmlns:a16="http://schemas.microsoft.com/office/drawing/2014/main" id="{5D7E2606-967A-2970-C79A-DD25241CFC0D}"/>
              </a:ext>
            </a:extLst>
          </p:cNvPr>
          <p:cNvGrpSpPr>
            <a:grpSpLocks/>
          </p:cNvGrpSpPr>
          <p:nvPr/>
        </p:nvGrpSpPr>
        <p:grpSpPr bwMode="auto">
          <a:xfrm>
            <a:off x="0" y="6640513"/>
            <a:ext cx="9153525" cy="244475"/>
            <a:chOff x="0" y="4190"/>
            <a:chExt cx="5766" cy="154"/>
          </a:xfrm>
        </p:grpSpPr>
        <p:sp>
          <p:nvSpPr>
            <p:cNvPr id="64518" name="Rectangle 3">
              <a:extLst>
                <a:ext uri="{FF2B5EF4-FFF2-40B4-BE49-F238E27FC236}">
                  <a16:creationId xmlns:a16="http://schemas.microsoft.com/office/drawing/2014/main" id="{D5CE2963-E6CC-7D37-D715-4A1A8947FF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64519" name="Picture 4">
              <a:extLst>
                <a:ext uri="{FF2B5EF4-FFF2-40B4-BE49-F238E27FC236}">
                  <a16:creationId xmlns:a16="http://schemas.microsoft.com/office/drawing/2014/main" id="{1EE4E4CF-31D8-F7C1-0970-4FFE604F59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4520" name="Rectangle 5">
              <a:extLst>
                <a:ext uri="{FF2B5EF4-FFF2-40B4-BE49-F238E27FC236}">
                  <a16:creationId xmlns:a16="http://schemas.microsoft.com/office/drawing/2014/main" id="{FDD06317-1684-0236-3031-DD94B6B946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B173B56B-C16E-4DE0-98FC-C9008BEC7BF5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26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81C671D4-250E-35AD-C33F-1DC3D74E61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</a:t>
              </a:r>
              <a:r>
                <a:rPr lang="it-IT" altLang="it-IT" sz="850" dirty="0">
                  <a:latin typeface="Arial" panose="020B0604020202020204" pitchFamily="34" charset="0"/>
                </a:rPr>
                <a:t> © Zanichelli 2019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2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>
            <a:extLst>
              <a:ext uri="{FF2B5EF4-FFF2-40B4-BE49-F238E27FC236}">
                <a16:creationId xmlns:a16="http://schemas.microsoft.com/office/drawing/2014/main" id="{347B0658-B07A-52C2-1612-4A144F690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63" y="598488"/>
            <a:ext cx="8496300" cy="936625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conservazione con mezzi fisici /6</a:t>
            </a:r>
          </a:p>
        </p:txBody>
      </p:sp>
      <p:sp>
        <p:nvSpPr>
          <p:cNvPr id="66563" name="Rectangle 4">
            <a:extLst>
              <a:ext uri="{FF2B5EF4-FFF2-40B4-BE49-F238E27FC236}">
                <a16:creationId xmlns:a16="http://schemas.microsoft.com/office/drawing/2014/main" id="{541E98F2-1137-4722-5974-F6C02DA40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952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1400">
                <a:latin typeface="Arial" panose="020B0604020202020204" pitchFamily="34" charset="0"/>
                <a:cs typeface="Arial" panose="020B0604020202020204" pitchFamily="34" charset="0"/>
              </a:rPr>
              <a:t>Conservazione degli alimenti e normative per la sicurezza alimentare</a:t>
            </a:r>
          </a:p>
        </p:txBody>
      </p:sp>
      <p:grpSp>
        <p:nvGrpSpPr>
          <p:cNvPr id="66564" name="Group 2">
            <a:extLst>
              <a:ext uri="{FF2B5EF4-FFF2-40B4-BE49-F238E27FC236}">
                <a16:creationId xmlns:a16="http://schemas.microsoft.com/office/drawing/2014/main" id="{8D20C8D2-09B4-0F6C-2B5C-691F8320BB03}"/>
              </a:ext>
            </a:extLst>
          </p:cNvPr>
          <p:cNvGrpSpPr>
            <a:grpSpLocks/>
          </p:cNvGrpSpPr>
          <p:nvPr/>
        </p:nvGrpSpPr>
        <p:grpSpPr bwMode="auto">
          <a:xfrm>
            <a:off x="0" y="6640513"/>
            <a:ext cx="9153525" cy="244475"/>
            <a:chOff x="0" y="4190"/>
            <a:chExt cx="5766" cy="154"/>
          </a:xfrm>
        </p:grpSpPr>
        <p:sp>
          <p:nvSpPr>
            <p:cNvPr id="66566" name="Rectangle 3">
              <a:extLst>
                <a:ext uri="{FF2B5EF4-FFF2-40B4-BE49-F238E27FC236}">
                  <a16:creationId xmlns:a16="http://schemas.microsoft.com/office/drawing/2014/main" id="{154C47C3-BD2A-8908-1CD1-115A63575B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66567" name="Picture 4">
              <a:extLst>
                <a:ext uri="{FF2B5EF4-FFF2-40B4-BE49-F238E27FC236}">
                  <a16:creationId xmlns:a16="http://schemas.microsoft.com/office/drawing/2014/main" id="{5619CFD0-052E-3EC8-318C-0FC884D55A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6568" name="Rectangle 5">
              <a:extLst>
                <a:ext uri="{FF2B5EF4-FFF2-40B4-BE49-F238E27FC236}">
                  <a16:creationId xmlns:a16="http://schemas.microsoft.com/office/drawing/2014/main" id="{E742AA97-176D-58C5-6644-90A22E09BE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2EE73F79-0EEC-4A91-B404-C0E7856220F2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27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3EE7AD9F-9B6E-F217-ABE9-30A430A428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</a:t>
              </a:r>
              <a:r>
                <a:rPr lang="it-IT" altLang="it-IT" sz="850" dirty="0">
                  <a:latin typeface="Arial" panose="020B0604020202020204" pitchFamily="34" charset="0"/>
                </a:rPr>
                <a:t> © Zanichelli 2019</a:t>
              </a:r>
            </a:p>
          </p:txBody>
        </p:sp>
      </p:grpSp>
      <p:sp>
        <p:nvSpPr>
          <p:cNvPr id="66565" name="CasellaDiTesto 4">
            <a:extLst>
              <a:ext uri="{FF2B5EF4-FFF2-40B4-BE49-F238E27FC236}">
                <a16:creationId xmlns:a16="http://schemas.microsoft.com/office/drawing/2014/main" id="{684B8210-D66E-A6BC-88F2-333781586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63" y="1535113"/>
            <a:ext cx="8281987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 sz="2300" b="1" dirty="0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Campi elettrici pulsati: </a:t>
            </a:r>
            <a:r>
              <a:rPr lang="it-IT" altLang="it-IT" sz="2300" dirty="0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sono applicati ad alimenti fluidi per intervalli di tempo dell’ordine dei microsecondi. Provocano modifiche puntiformi nella struttura delle membrane cellulari, con alterazioni della permeabilità e dunque dei meccanismi di sintesi e trasporto delle sostanze. </a:t>
            </a:r>
          </a:p>
          <a:p>
            <a:endParaRPr lang="it-IT" altLang="it-IT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altLang="it-IT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Riscaldamento ohmico: </a:t>
            </a:r>
            <a:r>
              <a:rPr lang="it-IT" alt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un alimento ad alto contenuto di solidi (es. conserve) si applica una corrente elettrica che ne provoca il riscaldamento, come effetto della resistenza elettrica che l’alimento presenta. </a:t>
            </a:r>
          </a:p>
          <a:p>
            <a:endParaRPr lang="it-IT" altLang="it-IT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altLang="it-IT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Irradiazione: </a:t>
            </a:r>
            <a:r>
              <a:rPr lang="it-IT" alt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esposizione degli alimenti a radiazioni </a:t>
            </a:r>
            <a:r>
              <a:rPr lang="el-GR" alt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</a:t>
            </a:r>
            <a:r>
              <a:rPr lang="it-IT" alt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che provocano la morte dei microrganismi contaminanti senza alterare le caratteristiche organolettiche.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2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>
            <a:extLst>
              <a:ext uri="{FF2B5EF4-FFF2-40B4-BE49-F238E27FC236}">
                <a16:creationId xmlns:a16="http://schemas.microsoft.com/office/drawing/2014/main" id="{0F151C26-BB69-C2CB-E0E3-7C71BA40E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63" y="629045"/>
            <a:ext cx="8496300" cy="936625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conservazione con mezzi fisici /7</a:t>
            </a:r>
          </a:p>
        </p:txBody>
      </p:sp>
      <p:sp>
        <p:nvSpPr>
          <p:cNvPr id="68611" name="Rectangle 4">
            <a:extLst>
              <a:ext uri="{FF2B5EF4-FFF2-40B4-BE49-F238E27FC236}">
                <a16:creationId xmlns:a16="http://schemas.microsoft.com/office/drawing/2014/main" id="{2134562E-829A-BD6E-EE5C-95829913E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952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1400">
                <a:latin typeface="Arial" panose="020B0604020202020204" pitchFamily="34" charset="0"/>
                <a:cs typeface="Arial" panose="020B0604020202020204" pitchFamily="34" charset="0"/>
              </a:rPr>
              <a:t>Conservazione degli alimenti e normative per la sicurezza alimentare</a:t>
            </a:r>
          </a:p>
        </p:txBody>
      </p:sp>
      <p:grpSp>
        <p:nvGrpSpPr>
          <p:cNvPr id="68612" name="Group 2">
            <a:extLst>
              <a:ext uri="{FF2B5EF4-FFF2-40B4-BE49-F238E27FC236}">
                <a16:creationId xmlns:a16="http://schemas.microsoft.com/office/drawing/2014/main" id="{D3675336-AED0-2D5C-1943-D9A1E6E5F48A}"/>
              </a:ext>
            </a:extLst>
          </p:cNvPr>
          <p:cNvGrpSpPr>
            <a:grpSpLocks/>
          </p:cNvGrpSpPr>
          <p:nvPr/>
        </p:nvGrpSpPr>
        <p:grpSpPr bwMode="auto">
          <a:xfrm>
            <a:off x="0" y="6640513"/>
            <a:ext cx="9153525" cy="244475"/>
            <a:chOff x="0" y="4190"/>
            <a:chExt cx="5766" cy="154"/>
          </a:xfrm>
        </p:grpSpPr>
        <p:sp>
          <p:nvSpPr>
            <p:cNvPr id="68614" name="Rectangle 3">
              <a:extLst>
                <a:ext uri="{FF2B5EF4-FFF2-40B4-BE49-F238E27FC236}">
                  <a16:creationId xmlns:a16="http://schemas.microsoft.com/office/drawing/2014/main" id="{A620036E-A47F-1BA8-3528-FF3B848FB2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68615" name="Picture 4">
              <a:extLst>
                <a:ext uri="{FF2B5EF4-FFF2-40B4-BE49-F238E27FC236}">
                  <a16:creationId xmlns:a16="http://schemas.microsoft.com/office/drawing/2014/main" id="{A3C3012B-9D60-ED2A-96A2-CEAC91BD52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8616" name="Rectangle 5">
              <a:extLst>
                <a:ext uri="{FF2B5EF4-FFF2-40B4-BE49-F238E27FC236}">
                  <a16:creationId xmlns:a16="http://schemas.microsoft.com/office/drawing/2014/main" id="{73637DF1-C12C-7222-F497-0D2FE36B28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2D352CBE-681F-428E-A36F-D30C83E7C405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28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7FB32077-5D7F-BB24-7090-5E1266B010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</a:t>
              </a:r>
              <a:r>
                <a:rPr lang="it-IT" altLang="it-IT" sz="850" dirty="0">
                  <a:latin typeface="Arial" panose="020B0604020202020204" pitchFamily="34" charset="0"/>
                </a:rPr>
                <a:t> © Zanichelli 2019</a:t>
              </a:r>
            </a:p>
          </p:txBody>
        </p:sp>
      </p:grpSp>
      <p:sp>
        <p:nvSpPr>
          <p:cNvPr id="68613" name="CasellaDiTesto 4">
            <a:extLst>
              <a:ext uri="{FF2B5EF4-FFF2-40B4-BE49-F238E27FC236}">
                <a16:creationId xmlns:a16="http://schemas.microsoft.com/office/drawing/2014/main" id="{6F41F033-9FE5-6E71-EE23-36D394513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63" y="1801813"/>
            <a:ext cx="828198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Affumicatura:</a:t>
            </a:r>
            <a:r>
              <a:rPr lang="it-IT" alt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lenta combustione di legname che libera fumo contenente aldeidi, eteri e acidi che hanno un effetto conservante e aromatizzante. </a:t>
            </a:r>
          </a:p>
          <a:p>
            <a:endParaRPr lang="it-IT" altLang="it-IT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altLang="it-IT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Disidratazione</a:t>
            </a:r>
            <a:r>
              <a:rPr lang="it-IT" alt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it-IT" altLang="it-IT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essiccamento:</a:t>
            </a:r>
            <a:r>
              <a:rPr lang="it-IT" alt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sottrazione dell’acqua disponibile (o acqua libera, </a:t>
            </a:r>
            <a:r>
              <a:rPr lang="it-IT" altLang="it-IT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altLang="it-IT" sz="2300" baseline="-25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it-IT" alt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ai microrganismi contaminanti.</a:t>
            </a:r>
          </a:p>
          <a:p>
            <a:endParaRPr lang="it-IT" altLang="it-IT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altLang="it-IT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Liofilizzazione:</a:t>
            </a:r>
            <a:r>
              <a:rPr lang="it-IT" alt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l’alimento, preventivamente congelato, viene trattato in una camera di sublimazione, dove l’acqua presente passa direttamente dallo stato solido a quello di vapore. L’alimento mantiene le proprietà nutritive inalterate e riacquista le proprie caratteristiche organolettiche con la semplice aggiunta di acqua.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2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>
            <a:extLst>
              <a:ext uri="{FF2B5EF4-FFF2-40B4-BE49-F238E27FC236}">
                <a16:creationId xmlns:a16="http://schemas.microsoft.com/office/drawing/2014/main" id="{CBE8806A-AEA5-8305-00D0-847876445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612775"/>
            <a:ext cx="8064500" cy="1303338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conservazione con mezzi chimici /1</a:t>
            </a:r>
          </a:p>
        </p:txBody>
      </p:sp>
      <p:sp>
        <p:nvSpPr>
          <p:cNvPr id="70659" name="Rectangle 4">
            <a:extLst>
              <a:ext uri="{FF2B5EF4-FFF2-40B4-BE49-F238E27FC236}">
                <a16:creationId xmlns:a16="http://schemas.microsoft.com/office/drawing/2014/main" id="{E1CB0EC6-E590-6C6E-C0EB-DE64C35F4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952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1400">
                <a:latin typeface="Arial" panose="020B0604020202020204" pitchFamily="34" charset="0"/>
                <a:cs typeface="Arial" panose="020B0604020202020204" pitchFamily="34" charset="0"/>
              </a:rPr>
              <a:t>Conservazione degli alimenti e normative per la sicurezza alimentare</a:t>
            </a:r>
          </a:p>
        </p:txBody>
      </p:sp>
      <p:grpSp>
        <p:nvGrpSpPr>
          <p:cNvPr id="70660" name="Group 2">
            <a:extLst>
              <a:ext uri="{FF2B5EF4-FFF2-40B4-BE49-F238E27FC236}">
                <a16:creationId xmlns:a16="http://schemas.microsoft.com/office/drawing/2014/main" id="{207B31DE-481C-3AF7-E623-2A8421A40DF0}"/>
              </a:ext>
            </a:extLst>
          </p:cNvPr>
          <p:cNvGrpSpPr>
            <a:grpSpLocks/>
          </p:cNvGrpSpPr>
          <p:nvPr/>
        </p:nvGrpSpPr>
        <p:grpSpPr bwMode="auto">
          <a:xfrm>
            <a:off x="0" y="6640513"/>
            <a:ext cx="9153525" cy="244475"/>
            <a:chOff x="0" y="4190"/>
            <a:chExt cx="5766" cy="154"/>
          </a:xfrm>
        </p:grpSpPr>
        <p:sp>
          <p:nvSpPr>
            <p:cNvPr id="70662" name="Rectangle 3">
              <a:extLst>
                <a:ext uri="{FF2B5EF4-FFF2-40B4-BE49-F238E27FC236}">
                  <a16:creationId xmlns:a16="http://schemas.microsoft.com/office/drawing/2014/main" id="{5E36F772-BB33-AFA2-6D55-CC7B03D86A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70663" name="Picture 4">
              <a:extLst>
                <a:ext uri="{FF2B5EF4-FFF2-40B4-BE49-F238E27FC236}">
                  <a16:creationId xmlns:a16="http://schemas.microsoft.com/office/drawing/2014/main" id="{AB5E17AA-EFEC-6189-A161-690000A387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0664" name="Rectangle 5">
              <a:extLst>
                <a:ext uri="{FF2B5EF4-FFF2-40B4-BE49-F238E27FC236}">
                  <a16:creationId xmlns:a16="http://schemas.microsoft.com/office/drawing/2014/main" id="{A9E30DC2-5177-3816-2866-BA1FC71FD3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AF627693-8A18-44ED-8F7A-380119405601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29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780520E3-4345-6AD9-9F28-F91FA3DE95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</a:t>
              </a:r>
              <a:r>
                <a:rPr lang="it-IT" altLang="it-IT" sz="850" dirty="0">
                  <a:latin typeface="Arial" panose="020B0604020202020204" pitchFamily="34" charset="0"/>
                </a:rPr>
                <a:t> © Zanichelli 2019</a:t>
              </a:r>
            </a:p>
          </p:txBody>
        </p:sp>
      </p:grpSp>
      <p:sp>
        <p:nvSpPr>
          <p:cNvPr id="70661" name="CasellaDiTesto 4">
            <a:extLst>
              <a:ext uri="{FF2B5EF4-FFF2-40B4-BE49-F238E27FC236}">
                <a16:creationId xmlns:a16="http://schemas.microsoft.com/office/drawing/2014/main" id="{37117491-4FCB-FE1E-E857-2D0B881BE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284413"/>
            <a:ext cx="8423275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 sz="2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Salagione e zuccheraggio: </a:t>
            </a:r>
            <a:r>
              <a:rPr lang="it-IT" altLang="it-IT"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creazione di un ambiente osmoticamente sfavorevole alla sopravvivenza dei germi, che provoca la fuoriuscita di acqua dalle loro cellule. </a:t>
            </a:r>
          </a:p>
          <a:p>
            <a:r>
              <a:rPr lang="it-IT" altLang="it-IT"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lo stesso principio si possono conservare alimenti con l’aggiunta di zucchero in concentrazioni del 60%.</a:t>
            </a:r>
          </a:p>
          <a:p>
            <a:endParaRPr lang="it-IT" altLang="it-IT" sz="23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altLang="it-IT" sz="2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Conservazione con alcol:</a:t>
            </a:r>
            <a:r>
              <a:rPr lang="it-IT" altLang="it-IT"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l’alcol etilico al 70% è un buon conservante, anche se inefficace nei confronti delle spore batteriche. Agisce solubilizzando i lipidi di membrana, svolge un’azione disidratante e denaturante sulle proteine.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>
            <a:extLst>
              <a:ext uri="{FF2B5EF4-FFF2-40B4-BE49-F238E27FC236}">
                <a16:creationId xmlns:a16="http://schemas.microsoft.com/office/drawing/2014/main" id="{E618FFDD-58F6-C9ED-917B-D6ADFE999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12763"/>
            <a:ext cx="8351837" cy="5832475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113"/>
              </a:spcBef>
              <a:buClrTx/>
              <a:buFontTx/>
              <a:buNone/>
            </a:pPr>
            <a:r>
              <a:rPr lang="it-IT" altLang="it-IT" sz="580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 alimenti:</a:t>
            </a:r>
          </a:p>
          <a:p>
            <a:pPr eaLnBrk="1" hangingPunct="1">
              <a:spcBef>
                <a:spcPts val="113"/>
              </a:spcBef>
              <a:buClrTx/>
              <a:buFontTx/>
              <a:buNone/>
            </a:pPr>
            <a:endParaRPr lang="it-IT" altLang="it-IT" sz="1000">
              <a:solidFill>
                <a:srgbClr val="8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13"/>
              </a:spcBef>
              <a:buClrTx/>
              <a:buFontTx/>
              <a:buNone/>
            </a:pPr>
            <a:r>
              <a:rPr lang="it-IT" altLang="it-IT" sz="580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Contaminazioni chimiche e microbiologiche</a:t>
            </a:r>
          </a:p>
          <a:p>
            <a:pPr eaLnBrk="1" hangingPunct="1">
              <a:spcBef>
                <a:spcPts val="113"/>
              </a:spcBef>
              <a:buClrTx/>
              <a:buFontTx/>
              <a:buNone/>
            </a:pPr>
            <a:endParaRPr lang="it-IT" altLang="it-IT" sz="1000">
              <a:solidFill>
                <a:srgbClr val="8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13"/>
              </a:spcBef>
              <a:buClrTx/>
              <a:buFontTx/>
              <a:buNone/>
            </a:pPr>
            <a:r>
              <a:rPr lang="it-IT" altLang="it-IT" sz="580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conservazione e le normative per la sicurezza alimentare</a:t>
            </a:r>
          </a:p>
        </p:txBody>
      </p:sp>
      <p:grpSp>
        <p:nvGrpSpPr>
          <p:cNvPr id="17411" name="Group 2">
            <a:extLst>
              <a:ext uri="{FF2B5EF4-FFF2-40B4-BE49-F238E27FC236}">
                <a16:creationId xmlns:a16="http://schemas.microsoft.com/office/drawing/2014/main" id="{ED3EF1E5-350A-EBAF-3B71-10AA3508F679}"/>
              </a:ext>
            </a:extLst>
          </p:cNvPr>
          <p:cNvGrpSpPr>
            <a:grpSpLocks/>
          </p:cNvGrpSpPr>
          <p:nvPr/>
        </p:nvGrpSpPr>
        <p:grpSpPr bwMode="auto">
          <a:xfrm>
            <a:off x="0" y="6651625"/>
            <a:ext cx="9153525" cy="244475"/>
            <a:chOff x="0" y="4190"/>
            <a:chExt cx="5766" cy="154"/>
          </a:xfrm>
        </p:grpSpPr>
        <p:sp>
          <p:nvSpPr>
            <p:cNvPr id="17412" name="Rectangle 3">
              <a:extLst>
                <a:ext uri="{FF2B5EF4-FFF2-40B4-BE49-F238E27FC236}">
                  <a16:creationId xmlns:a16="http://schemas.microsoft.com/office/drawing/2014/main" id="{BB639606-2665-2F25-08E6-D53778432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17413" name="Picture 4">
              <a:extLst>
                <a:ext uri="{FF2B5EF4-FFF2-40B4-BE49-F238E27FC236}">
                  <a16:creationId xmlns:a16="http://schemas.microsoft.com/office/drawing/2014/main" id="{E0368103-94A9-E1CE-51D9-B58291FD59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7414" name="Rectangle 5">
              <a:extLst>
                <a:ext uri="{FF2B5EF4-FFF2-40B4-BE49-F238E27FC236}">
                  <a16:creationId xmlns:a16="http://schemas.microsoft.com/office/drawing/2014/main" id="{8BB6E90F-DC92-AA41-D616-BA7F44EEA1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556D4727-CDA8-428C-AA1D-5ED55FCB28C1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3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7" name="Text Box 6">
              <a:extLst>
                <a:ext uri="{FF2B5EF4-FFF2-40B4-BE49-F238E27FC236}">
                  <a16:creationId xmlns:a16="http://schemas.microsoft.com/office/drawing/2014/main" id="{9441EB05-7AC0-379F-81CD-665E3C4603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 </a:t>
              </a:r>
              <a:r>
                <a:rPr lang="it-IT" altLang="it-IT" sz="850" dirty="0">
                  <a:latin typeface="Arial" panose="020B0604020202020204" pitchFamily="34" charset="0"/>
                </a:rPr>
                <a:t>© Zanichelli 2019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2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>
            <a:extLst>
              <a:ext uri="{FF2B5EF4-FFF2-40B4-BE49-F238E27FC236}">
                <a16:creationId xmlns:a16="http://schemas.microsoft.com/office/drawing/2014/main" id="{04D142EB-60E2-D7F3-B577-114F4F2EB5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813" y="463550"/>
            <a:ext cx="8207375" cy="1311275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conservazione con mezzi chimici /2</a:t>
            </a:r>
          </a:p>
        </p:txBody>
      </p:sp>
      <p:sp>
        <p:nvSpPr>
          <p:cNvPr id="72707" name="Rectangle 4">
            <a:extLst>
              <a:ext uri="{FF2B5EF4-FFF2-40B4-BE49-F238E27FC236}">
                <a16:creationId xmlns:a16="http://schemas.microsoft.com/office/drawing/2014/main" id="{5E2B4B72-0B75-429D-B177-8D77CC250B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952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1400">
                <a:latin typeface="Arial" panose="020B0604020202020204" pitchFamily="34" charset="0"/>
                <a:cs typeface="Arial" panose="020B0604020202020204" pitchFamily="34" charset="0"/>
              </a:rPr>
              <a:t>Conservazione degli alimenti e normative per la sicurezza alimentare</a:t>
            </a:r>
          </a:p>
        </p:txBody>
      </p:sp>
      <p:grpSp>
        <p:nvGrpSpPr>
          <p:cNvPr id="72708" name="Group 2">
            <a:extLst>
              <a:ext uri="{FF2B5EF4-FFF2-40B4-BE49-F238E27FC236}">
                <a16:creationId xmlns:a16="http://schemas.microsoft.com/office/drawing/2014/main" id="{D06C5871-1BE1-B855-D398-2101268173E9}"/>
              </a:ext>
            </a:extLst>
          </p:cNvPr>
          <p:cNvGrpSpPr>
            <a:grpSpLocks/>
          </p:cNvGrpSpPr>
          <p:nvPr/>
        </p:nvGrpSpPr>
        <p:grpSpPr bwMode="auto">
          <a:xfrm>
            <a:off x="0" y="6640513"/>
            <a:ext cx="9153525" cy="244475"/>
            <a:chOff x="0" y="4190"/>
            <a:chExt cx="5766" cy="154"/>
          </a:xfrm>
        </p:grpSpPr>
        <p:sp>
          <p:nvSpPr>
            <p:cNvPr id="72710" name="Rectangle 3">
              <a:extLst>
                <a:ext uri="{FF2B5EF4-FFF2-40B4-BE49-F238E27FC236}">
                  <a16:creationId xmlns:a16="http://schemas.microsoft.com/office/drawing/2014/main" id="{8EFA9AA4-71B4-AD6A-0B8B-8A96548181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72711" name="Picture 4">
              <a:extLst>
                <a:ext uri="{FF2B5EF4-FFF2-40B4-BE49-F238E27FC236}">
                  <a16:creationId xmlns:a16="http://schemas.microsoft.com/office/drawing/2014/main" id="{5FE4159D-782C-CC44-8034-2838996D40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2712" name="Rectangle 5">
              <a:extLst>
                <a:ext uri="{FF2B5EF4-FFF2-40B4-BE49-F238E27FC236}">
                  <a16:creationId xmlns:a16="http://schemas.microsoft.com/office/drawing/2014/main" id="{B579EAE6-E626-2E48-3ED2-75377FB337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0EB7D65D-A3AC-40A9-884F-2D04711A71B6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30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BA466211-239C-1850-3F81-E7A99651FC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</a:t>
              </a:r>
              <a:r>
                <a:rPr lang="it-IT" altLang="it-IT" sz="850" dirty="0">
                  <a:latin typeface="Arial" panose="020B0604020202020204" pitchFamily="34" charset="0"/>
                </a:rPr>
                <a:t> © Zanichelli 2019</a:t>
              </a:r>
            </a:p>
          </p:txBody>
        </p:sp>
      </p:grp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52CA7FB-9BD2-B049-4C75-65788D7C7569}"/>
              </a:ext>
            </a:extLst>
          </p:cNvPr>
          <p:cNvSpPr txBox="1"/>
          <p:nvPr/>
        </p:nvSpPr>
        <p:spPr>
          <a:xfrm>
            <a:off x="395288" y="1930400"/>
            <a:ext cx="8424862" cy="4400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Conservazione con olio o aceto:</a:t>
            </a:r>
          </a:p>
          <a:p>
            <a:pPr>
              <a:defRPr/>
            </a:pPr>
            <a:endParaRPr lang="it-IT" sz="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l’olio impedisce il contatto dei cibi con l’ossigeno. </a:t>
            </a:r>
            <a:br>
              <a:rPr 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germi anaerobi riescono comunque a sopravvivere, perciò bisogna abbinare questo metodo ad altri procedimenti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it-IT" sz="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l’aceto crea un ambiente acido che ostacola la proliferazione dei microrganismi, ma è comunque opportuno sbollentare l’alimento per poi conservarlo in un contenitore non a contatto con l’aria</a:t>
            </a:r>
          </a:p>
          <a:p>
            <a:pPr>
              <a:defRPr/>
            </a:pPr>
            <a:endParaRPr lang="it-IT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it-IT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Conservazione mediante fermentazione: </a:t>
            </a:r>
            <a:r>
              <a:rPr 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l’attività </a:t>
            </a:r>
            <a:r>
              <a:rPr lang="it-IT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fermentatica</a:t>
            </a:r>
            <a:r>
              <a:rPr 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crea un ambiente acido, che è inospitale per gran parte dei microrganismi.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2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>
            <a:extLst>
              <a:ext uri="{FF2B5EF4-FFF2-40B4-BE49-F238E27FC236}">
                <a16:creationId xmlns:a16="http://schemas.microsoft.com/office/drawing/2014/main" id="{F2258185-51D2-9173-DCD0-487071382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813" y="722313"/>
            <a:ext cx="8207375" cy="804862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conservazione tramite enzimi</a:t>
            </a:r>
          </a:p>
        </p:txBody>
      </p:sp>
      <p:sp>
        <p:nvSpPr>
          <p:cNvPr id="74755" name="Rectangle 4">
            <a:extLst>
              <a:ext uri="{FF2B5EF4-FFF2-40B4-BE49-F238E27FC236}">
                <a16:creationId xmlns:a16="http://schemas.microsoft.com/office/drawing/2014/main" id="{9EAEAB89-A40F-E033-D6C4-DA1C6C3948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952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1400">
                <a:latin typeface="Arial" panose="020B0604020202020204" pitchFamily="34" charset="0"/>
                <a:cs typeface="Arial" panose="020B0604020202020204" pitchFamily="34" charset="0"/>
              </a:rPr>
              <a:t>Conservazione degli alimenti e normative per la sicurezza alimentare</a:t>
            </a:r>
          </a:p>
        </p:txBody>
      </p:sp>
      <p:grpSp>
        <p:nvGrpSpPr>
          <p:cNvPr id="74756" name="Group 2">
            <a:extLst>
              <a:ext uri="{FF2B5EF4-FFF2-40B4-BE49-F238E27FC236}">
                <a16:creationId xmlns:a16="http://schemas.microsoft.com/office/drawing/2014/main" id="{FA6E4C68-C442-3142-AA16-544464100FE5}"/>
              </a:ext>
            </a:extLst>
          </p:cNvPr>
          <p:cNvGrpSpPr>
            <a:grpSpLocks/>
          </p:cNvGrpSpPr>
          <p:nvPr/>
        </p:nvGrpSpPr>
        <p:grpSpPr bwMode="auto">
          <a:xfrm>
            <a:off x="0" y="6640513"/>
            <a:ext cx="9153525" cy="244475"/>
            <a:chOff x="0" y="4190"/>
            <a:chExt cx="5766" cy="154"/>
          </a:xfrm>
        </p:grpSpPr>
        <p:sp>
          <p:nvSpPr>
            <p:cNvPr id="74758" name="Rectangle 3">
              <a:extLst>
                <a:ext uri="{FF2B5EF4-FFF2-40B4-BE49-F238E27FC236}">
                  <a16:creationId xmlns:a16="http://schemas.microsoft.com/office/drawing/2014/main" id="{8635212F-39B6-53B6-3E22-FD7E2D06F3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74759" name="Picture 4">
              <a:extLst>
                <a:ext uri="{FF2B5EF4-FFF2-40B4-BE49-F238E27FC236}">
                  <a16:creationId xmlns:a16="http://schemas.microsoft.com/office/drawing/2014/main" id="{529B171E-8D3E-1171-B7EA-4CF1D7EC18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4760" name="Rectangle 5">
              <a:extLst>
                <a:ext uri="{FF2B5EF4-FFF2-40B4-BE49-F238E27FC236}">
                  <a16:creationId xmlns:a16="http://schemas.microsoft.com/office/drawing/2014/main" id="{403F695C-D8E8-F4D3-4301-0C852C846B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A7DAD4D7-2787-4527-8794-AFD8EA8DAA2E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31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7971031F-CE65-CF10-4CFC-C6FF3464F3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</a:t>
              </a:r>
              <a:r>
                <a:rPr lang="it-IT" altLang="it-IT" sz="850" dirty="0">
                  <a:latin typeface="Arial" panose="020B0604020202020204" pitchFamily="34" charset="0"/>
                </a:rPr>
                <a:t> © Zanichelli 2019</a:t>
              </a:r>
            </a:p>
          </p:txBody>
        </p:sp>
      </p:grp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2CDDFBE-3789-D5F3-35E5-6F26FFE762D6}"/>
              </a:ext>
            </a:extLst>
          </p:cNvPr>
          <p:cNvSpPr txBox="1"/>
          <p:nvPr/>
        </p:nvSpPr>
        <p:spPr>
          <a:xfrm>
            <a:off x="404813" y="1930400"/>
            <a:ext cx="8415337" cy="3232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Enzimi </a:t>
            </a:r>
            <a:r>
              <a:rPr 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attività antimicrobica sono presenti in vari alimenti.</a:t>
            </a:r>
          </a:p>
          <a:p>
            <a:pPr>
              <a:defRPr/>
            </a:pPr>
            <a:r>
              <a:rPr 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Appartengono soprattutto alle classi idrolasi e ossidoreduttasi: </a:t>
            </a:r>
          </a:p>
          <a:p>
            <a:pPr>
              <a:defRPr/>
            </a:pPr>
            <a:endParaRPr lang="it-IT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it-IT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idrolasi </a:t>
            </a:r>
            <a:r>
              <a:rPr 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degradano i componenti della parete batterica. </a:t>
            </a:r>
            <a:br>
              <a:rPr 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Esempio: lisozima, enzima che si trova nel latte e nell’albume delle uova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it-IT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it-IT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ossidoreduttasi</a:t>
            </a:r>
            <a:r>
              <a:rPr 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generano nel substrato composti reattivi citotossici ad azione antimicrobica.</a:t>
            </a:r>
            <a:br>
              <a:rPr 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Esempi: glucosio-ossidasi (GOX) e la </a:t>
            </a:r>
            <a:r>
              <a:rPr lang="it-IT" sz="23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lattoperossidasi</a:t>
            </a:r>
            <a:endParaRPr lang="it-IT" sz="2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2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>
            <a:extLst>
              <a:ext uri="{FF2B5EF4-FFF2-40B4-BE49-F238E27FC236}">
                <a16:creationId xmlns:a16="http://schemas.microsoft.com/office/drawing/2014/main" id="{87252509-7A8D-7071-23FC-8F7FFF3F0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813" y="593671"/>
            <a:ext cx="8428037" cy="804862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L’impiego di additivi e conservanti /1</a:t>
            </a:r>
          </a:p>
        </p:txBody>
      </p:sp>
      <p:sp>
        <p:nvSpPr>
          <p:cNvPr id="76803" name="Rectangle 4">
            <a:extLst>
              <a:ext uri="{FF2B5EF4-FFF2-40B4-BE49-F238E27FC236}">
                <a16:creationId xmlns:a16="http://schemas.microsoft.com/office/drawing/2014/main" id="{D993857A-DAB1-BE8C-7454-05FFC5058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952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1400">
                <a:latin typeface="Arial" panose="020B0604020202020204" pitchFamily="34" charset="0"/>
                <a:cs typeface="Arial" panose="020B0604020202020204" pitchFamily="34" charset="0"/>
              </a:rPr>
              <a:t>Conservazione degli alimenti e normative per la sicurezza alimentare</a:t>
            </a:r>
          </a:p>
        </p:txBody>
      </p:sp>
      <p:grpSp>
        <p:nvGrpSpPr>
          <p:cNvPr id="76804" name="Group 2">
            <a:extLst>
              <a:ext uri="{FF2B5EF4-FFF2-40B4-BE49-F238E27FC236}">
                <a16:creationId xmlns:a16="http://schemas.microsoft.com/office/drawing/2014/main" id="{9DD3A835-CFE0-36B2-1E7C-9D5FB09C4FCE}"/>
              </a:ext>
            </a:extLst>
          </p:cNvPr>
          <p:cNvGrpSpPr>
            <a:grpSpLocks/>
          </p:cNvGrpSpPr>
          <p:nvPr/>
        </p:nvGrpSpPr>
        <p:grpSpPr bwMode="auto">
          <a:xfrm>
            <a:off x="0" y="6640513"/>
            <a:ext cx="9153525" cy="244475"/>
            <a:chOff x="0" y="4190"/>
            <a:chExt cx="5766" cy="154"/>
          </a:xfrm>
        </p:grpSpPr>
        <p:sp>
          <p:nvSpPr>
            <p:cNvPr id="76808" name="Rectangle 3">
              <a:extLst>
                <a:ext uri="{FF2B5EF4-FFF2-40B4-BE49-F238E27FC236}">
                  <a16:creationId xmlns:a16="http://schemas.microsoft.com/office/drawing/2014/main" id="{6538ADF2-DCC2-76B9-1D7A-1410D2030A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76809" name="Picture 4">
              <a:extLst>
                <a:ext uri="{FF2B5EF4-FFF2-40B4-BE49-F238E27FC236}">
                  <a16:creationId xmlns:a16="http://schemas.microsoft.com/office/drawing/2014/main" id="{3FBD67F1-403D-2D0D-A7BA-1CFA2A93C9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6810" name="Rectangle 5">
              <a:extLst>
                <a:ext uri="{FF2B5EF4-FFF2-40B4-BE49-F238E27FC236}">
                  <a16:creationId xmlns:a16="http://schemas.microsoft.com/office/drawing/2014/main" id="{EA5E5F2C-EC78-7C75-37E4-4A3F979376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4DA95A7E-73E0-4FE3-8756-75F10CDB68BA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32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B912B12B-9EA5-49C9-9A99-5615FFD6B4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</a:t>
              </a:r>
              <a:r>
                <a:rPr lang="it-IT" altLang="it-IT" sz="850" dirty="0">
                  <a:latin typeface="Arial" panose="020B0604020202020204" pitchFamily="34" charset="0"/>
                </a:rPr>
                <a:t> © Zanichelli 2019</a:t>
              </a:r>
            </a:p>
          </p:txBody>
        </p:sp>
      </p:grpSp>
      <p:sp>
        <p:nvSpPr>
          <p:cNvPr id="76805" name="CasellaDiTesto 4">
            <a:extLst>
              <a:ext uri="{FF2B5EF4-FFF2-40B4-BE49-F238E27FC236}">
                <a16:creationId xmlns:a16="http://schemas.microsoft.com/office/drawing/2014/main" id="{FC1DBEF2-1D4F-4CFB-87DB-6C4B6DD9A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5" y="1509713"/>
            <a:ext cx="8416925" cy="39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Sono definite </a:t>
            </a:r>
            <a:r>
              <a:rPr lang="it-IT" altLang="it-IT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additivi alimentari </a:t>
            </a:r>
            <a:r>
              <a:rPr lang="it-IT" alt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quelle sostanze non usate come ingredienti e aggiunte intenzionalmente agli alimenti per un fine tecnologico nelle diverse fasi della filiera produttiva (es. per prolungare la conservabilità di un alimento, preservarne la qualità, migliorarne l’aspetto e la consistenza). </a:t>
            </a:r>
          </a:p>
          <a:p>
            <a:endParaRPr lang="it-IT" altLang="it-IT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altLang="it-IT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Conservanti: </a:t>
            </a:r>
            <a:r>
              <a:rPr lang="it-IT" alt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possono essere utilizzati conservanti con un’apposita </a:t>
            </a:r>
            <a:r>
              <a:rPr lang="it-IT" altLang="it-IT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azione antimicrobica </a:t>
            </a:r>
            <a:r>
              <a:rPr lang="it-IT" alt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(es. acido sorbico), oppure i cosiddetti </a:t>
            </a:r>
            <a:r>
              <a:rPr lang="it-IT" altLang="it-IT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conservanti secondari</a:t>
            </a:r>
            <a:r>
              <a:rPr lang="it-IT" alt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additivi usati in origine per scopi diversi, ma che hanno anche un effetto antimicrobico (es. acido propionico).</a:t>
            </a:r>
          </a:p>
        </p:txBody>
      </p:sp>
      <p:pic>
        <p:nvPicPr>
          <p:cNvPr id="76806" name="Immagine 2">
            <a:extLst>
              <a:ext uri="{FF2B5EF4-FFF2-40B4-BE49-F238E27FC236}">
                <a16:creationId xmlns:a16="http://schemas.microsoft.com/office/drawing/2014/main" id="{CC44B5C5-986C-AB82-E60D-0DC3FEC8F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50" y="5054600"/>
            <a:ext cx="48514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7" name="Text Box 3">
            <a:extLst>
              <a:ext uri="{FF2B5EF4-FFF2-40B4-BE49-F238E27FC236}">
                <a16:creationId xmlns:a16="http://schemas.microsoft.com/office/drawing/2014/main" id="{CE737D0E-E789-06CB-66F1-10065C73C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1450" y="6224588"/>
            <a:ext cx="2036763" cy="30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113"/>
              </a:spcBef>
              <a:buClrTx/>
            </a:pPr>
            <a:r>
              <a:rPr lang="it-IT" alt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Acido propionico.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2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>
            <a:extLst>
              <a:ext uri="{FF2B5EF4-FFF2-40B4-BE49-F238E27FC236}">
                <a16:creationId xmlns:a16="http://schemas.microsoft.com/office/drawing/2014/main" id="{01237641-DDE5-E923-A154-835486BB6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813" y="547687"/>
            <a:ext cx="8428037" cy="804862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L’impiego di additivi e conservanti /2</a:t>
            </a:r>
          </a:p>
        </p:txBody>
      </p:sp>
      <p:sp>
        <p:nvSpPr>
          <p:cNvPr id="78851" name="Rectangle 4">
            <a:extLst>
              <a:ext uri="{FF2B5EF4-FFF2-40B4-BE49-F238E27FC236}">
                <a16:creationId xmlns:a16="http://schemas.microsoft.com/office/drawing/2014/main" id="{1F604D9B-90A6-0130-5019-E6F0E8DD42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952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1400">
                <a:latin typeface="Arial" panose="020B0604020202020204" pitchFamily="34" charset="0"/>
                <a:cs typeface="Arial" panose="020B0604020202020204" pitchFamily="34" charset="0"/>
              </a:rPr>
              <a:t>Conservazione degli alimenti e normative per la sicurezza alimentare</a:t>
            </a:r>
          </a:p>
        </p:txBody>
      </p:sp>
      <p:grpSp>
        <p:nvGrpSpPr>
          <p:cNvPr id="78852" name="Group 2">
            <a:extLst>
              <a:ext uri="{FF2B5EF4-FFF2-40B4-BE49-F238E27FC236}">
                <a16:creationId xmlns:a16="http://schemas.microsoft.com/office/drawing/2014/main" id="{FE45A8F6-1F18-8F25-78E6-1F34A0545096}"/>
              </a:ext>
            </a:extLst>
          </p:cNvPr>
          <p:cNvGrpSpPr>
            <a:grpSpLocks/>
          </p:cNvGrpSpPr>
          <p:nvPr/>
        </p:nvGrpSpPr>
        <p:grpSpPr bwMode="auto">
          <a:xfrm>
            <a:off x="0" y="6640513"/>
            <a:ext cx="9153525" cy="244475"/>
            <a:chOff x="0" y="4190"/>
            <a:chExt cx="5766" cy="154"/>
          </a:xfrm>
        </p:grpSpPr>
        <p:sp>
          <p:nvSpPr>
            <p:cNvPr id="78854" name="Rectangle 3">
              <a:extLst>
                <a:ext uri="{FF2B5EF4-FFF2-40B4-BE49-F238E27FC236}">
                  <a16:creationId xmlns:a16="http://schemas.microsoft.com/office/drawing/2014/main" id="{B96BC7D6-641D-3C02-2956-00DD178773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78855" name="Picture 4">
              <a:extLst>
                <a:ext uri="{FF2B5EF4-FFF2-40B4-BE49-F238E27FC236}">
                  <a16:creationId xmlns:a16="http://schemas.microsoft.com/office/drawing/2014/main" id="{A7F6D73C-BFD2-27A7-BFB4-17D628A42B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8856" name="Rectangle 5">
              <a:extLst>
                <a:ext uri="{FF2B5EF4-FFF2-40B4-BE49-F238E27FC236}">
                  <a16:creationId xmlns:a16="http://schemas.microsoft.com/office/drawing/2014/main" id="{9F5D1A19-8531-BA55-0CB3-2512211D05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71FF98DC-65C8-4E22-99D9-BA4BC234D8CC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33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46D762ED-4806-664D-7E70-0DD6AA7332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</a:t>
              </a:r>
              <a:r>
                <a:rPr lang="it-IT" altLang="it-IT" sz="850" dirty="0">
                  <a:latin typeface="Arial" panose="020B0604020202020204" pitchFamily="34" charset="0"/>
                </a:rPr>
                <a:t> © Zanichelli 2019</a:t>
              </a:r>
            </a:p>
          </p:txBody>
        </p:sp>
      </p:grpSp>
      <p:sp>
        <p:nvSpPr>
          <p:cNvPr id="78853" name="CasellaDiTesto 4">
            <a:extLst>
              <a:ext uri="{FF2B5EF4-FFF2-40B4-BE49-F238E27FC236}">
                <a16:creationId xmlns:a16="http://schemas.microsoft.com/office/drawing/2014/main" id="{768BA19A-B0C0-0F20-BDB9-EEDBF5E9E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5" y="1509713"/>
            <a:ext cx="841692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Antiossidanti:</a:t>
            </a:r>
            <a:r>
              <a:rPr lang="it-IT" alt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hanno la funzione di proteggere gli alimenti dall’ossidazione, che si manifesta con l’irrancidimento dei grassi e il cambiamento di colore. Agiscono ossidandosi al posto degli alimenti (es. acido citrico).</a:t>
            </a:r>
          </a:p>
          <a:p>
            <a:endParaRPr lang="it-IT" altLang="it-IT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altLang="it-IT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Addensanti</a:t>
            </a:r>
            <a:r>
              <a:rPr lang="it-IT" alt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it-IT" altLang="it-IT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stabilizzanti: </a:t>
            </a:r>
            <a:r>
              <a:rPr lang="it-IT" alt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hanno la funzione di conferire all’alimento maggiore consistenza e omogeneità. Comprendono molti polisaccaridi (es. gomma arabica, gelatina, pectina).</a:t>
            </a:r>
          </a:p>
          <a:p>
            <a:endParaRPr lang="it-IT" altLang="it-IT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altLang="it-IT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Emulsionanti:</a:t>
            </a:r>
            <a:r>
              <a:rPr lang="it-IT" alt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sostanze che servono a rendere stabile un’emulsione, cioè a miscelare tra di loro due componenti non miscibili (es. olio e acqua). Sono sostanze anfipatiche, cioè hanno un’estremità polare idrosolubile e un’altra apolare liposolubile; sono quindi dei tensioattivi (es. lecitine).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2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>
            <a:extLst>
              <a:ext uri="{FF2B5EF4-FFF2-40B4-BE49-F238E27FC236}">
                <a16:creationId xmlns:a16="http://schemas.microsoft.com/office/drawing/2014/main" id="{37E854FE-3C30-06D0-74F7-6B30EA8A1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813" y="477838"/>
            <a:ext cx="8428037" cy="804862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L’impiego di additivi e conservanti /3</a:t>
            </a:r>
          </a:p>
        </p:txBody>
      </p:sp>
      <p:sp>
        <p:nvSpPr>
          <p:cNvPr id="80899" name="Rectangle 4">
            <a:extLst>
              <a:ext uri="{FF2B5EF4-FFF2-40B4-BE49-F238E27FC236}">
                <a16:creationId xmlns:a16="http://schemas.microsoft.com/office/drawing/2014/main" id="{6912F1B0-364A-7BD0-A6C1-08B266901B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952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1400">
                <a:latin typeface="Arial" panose="020B0604020202020204" pitchFamily="34" charset="0"/>
                <a:cs typeface="Arial" panose="020B0604020202020204" pitchFamily="34" charset="0"/>
              </a:rPr>
              <a:t>Conservazione degli alimenti e normative per la sicurezza alimentare</a:t>
            </a:r>
          </a:p>
        </p:txBody>
      </p:sp>
      <p:grpSp>
        <p:nvGrpSpPr>
          <p:cNvPr id="80900" name="Group 2">
            <a:extLst>
              <a:ext uri="{FF2B5EF4-FFF2-40B4-BE49-F238E27FC236}">
                <a16:creationId xmlns:a16="http://schemas.microsoft.com/office/drawing/2014/main" id="{5777A620-2FD4-342B-9FD0-7A3868960BDE}"/>
              </a:ext>
            </a:extLst>
          </p:cNvPr>
          <p:cNvGrpSpPr>
            <a:grpSpLocks/>
          </p:cNvGrpSpPr>
          <p:nvPr/>
        </p:nvGrpSpPr>
        <p:grpSpPr bwMode="auto">
          <a:xfrm>
            <a:off x="0" y="6640513"/>
            <a:ext cx="9153525" cy="244475"/>
            <a:chOff x="0" y="4190"/>
            <a:chExt cx="5766" cy="154"/>
          </a:xfrm>
        </p:grpSpPr>
        <p:sp>
          <p:nvSpPr>
            <p:cNvPr id="80902" name="Rectangle 3">
              <a:extLst>
                <a:ext uri="{FF2B5EF4-FFF2-40B4-BE49-F238E27FC236}">
                  <a16:creationId xmlns:a16="http://schemas.microsoft.com/office/drawing/2014/main" id="{9FC1BCCB-CC9A-93BA-BFEF-FAAC30C98E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80903" name="Picture 4">
              <a:extLst>
                <a:ext uri="{FF2B5EF4-FFF2-40B4-BE49-F238E27FC236}">
                  <a16:creationId xmlns:a16="http://schemas.microsoft.com/office/drawing/2014/main" id="{CD1B158A-1121-227F-631A-F3FBF11807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0904" name="Rectangle 5">
              <a:extLst>
                <a:ext uri="{FF2B5EF4-FFF2-40B4-BE49-F238E27FC236}">
                  <a16:creationId xmlns:a16="http://schemas.microsoft.com/office/drawing/2014/main" id="{B03F76B1-16E3-0711-522E-9D9C3F2AFA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EF14F846-F4D6-463E-AC42-D803F6CCE2AC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34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C8F7B265-4836-A619-ECC4-EC4B07B042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</a:t>
              </a:r>
              <a:r>
                <a:rPr lang="it-IT" altLang="it-IT" sz="850" dirty="0">
                  <a:latin typeface="Arial" panose="020B0604020202020204" pitchFamily="34" charset="0"/>
                </a:rPr>
                <a:t> © Zanichelli 2019</a:t>
              </a:r>
            </a:p>
          </p:txBody>
        </p:sp>
      </p:grpSp>
      <p:sp>
        <p:nvSpPr>
          <p:cNvPr id="80901" name="CasellaDiTesto 4">
            <a:extLst>
              <a:ext uri="{FF2B5EF4-FFF2-40B4-BE49-F238E27FC236}">
                <a16:creationId xmlns:a16="http://schemas.microsoft.com/office/drawing/2014/main" id="{B7A84179-B848-F538-BD13-CD413A2BD5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813" y="1389063"/>
            <a:ext cx="8415337" cy="50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Esaltatori di sapidità: </a:t>
            </a:r>
            <a:r>
              <a:rPr lang="it-IT" alt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esaltare i sapori (es. glutammato monosodico).</a:t>
            </a:r>
          </a:p>
          <a:p>
            <a:endParaRPr lang="it-IT" altLang="it-IT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altLang="it-IT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Coloranti: </a:t>
            </a:r>
            <a:r>
              <a:rPr lang="it-IT" alt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possono essere naturali o sintetici (quelli più discussi sono gli azoici, caratterizzati dalla presenza del gruppo </a:t>
            </a:r>
            <a:br>
              <a:rPr lang="it-IT" alt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alt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N = N —).</a:t>
            </a:r>
          </a:p>
          <a:p>
            <a:endParaRPr lang="it-IT" altLang="it-IT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altLang="it-IT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Edulcoranti:</a:t>
            </a:r>
            <a:r>
              <a:rPr lang="it-IT" alt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sono impiegati in sostituzione dello zucchero (saccarosio) e comprendono sostanze naturali (es. mannitolo)  e sintetiche (es. saccarina).</a:t>
            </a:r>
          </a:p>
          <a:p>
            <a:endParaRPr lang="it-IT" altLang="it-IT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altLang="it-IT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Coadiuvanti tecnologici: </a:t>
            </a:r>
            <a:r>
              <a:rPr lang="it-IT" alt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sono usati per «rispettare determinati obiettivi tecnologici» nella preparazione degli alimenti e possono lasciare residui nel prodotto finito senza rischio per la salute (es. enzimi, solventi).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2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>
            <a:extLst>
              <a:ext uri="{FF2B5EF4-FFF2-40B4-BE49-F238E27FC236}">
                <a16:creationId xmlns:a16="http://schemas.microsoft.com/office/drawing/2014/main" id="{0B015E8F-AB73-8B86-3E21-5E4F5B5743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225" y="436563"/>
            <a:ext cx="8428038" cy="1366837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sistema HACCP nell’industria alimentare</a:t>
            </a:r>
          </a:p>
        </p:txBody>
      </p:sp>
      <p:sp>
        <p:nvSpPr>
          <p:cNvPr id="82947" name="Rectangle 4">
            <a:extLst>
              <a:ext uri="{FF2B5EF4-FFF2-40B4-BE49-F238E27FC236}">
                <a16:creationId xmlns:a16="http://schemas.microsoft.com/office/drawing/2014/main" id="{2C009738-28AB-8B1A-C60F-600F72F14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952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1400">
                <a:latin typeface="Arial" panose="020B0604020202020204" pitchFamily="34" charset="0"/>
                <a:cs typeface="Arial" panose="020B0604020202020204" pitchFamily="34" charset="0"/>
              </a:rPr>
              <a:t>Conservazione degli alimenti e normative per la sicurezza alimentare</a:t>
            </a:r>
          </a:p>
        </p:txBody>
      </p:sp>
      <p:grpSp>
        <p:nvGrpSpPr>
          <p:cNvPr id="82948" name="Group 2">
            <a:extLst>
              <a:ext uri="{FF2B5EF4-FFF2-40B4-BE49-F238E27FC236}">
                <a16:creationId xmlns:a16="http://schemas.microsoft.com/office/drawing/2014/main" id="{0DD91882-17D8-6CD1-9FC8-CDFD08244DE1}"/>
              </a:ext>
            </a:extLst>
          </p:cNvPr>
          <p:cNvGrpSpPr>
            <a:grpSpLocks/>
          </p:cNvGrpSpPr>
          <p:nvPr/>
        </p:nvGrpSpPr>
        <p:grpSpPr bwMode="auto">
          <a:xfrm>
            <a:off x="0" y="6640513"/>
            <a:ext cx="9153525" cy="244475"/>
            <a:chOff x="0" y="4190"/>
            <a:chExt cx="5766" cy="154"/>
          </a:xfrm>
        </p:grpSpPr>
        <p:sp>
          <p:nvSpPr>
            <p:cNvPr id="82950" name="Rectangle 3">
              <a:extLst>
                <a:ext uri="{FF2B5EF4-FFF2-40B4-BE49-F238E27FC236}">
                  <a16:creationId xmlns:a16="http://schemas.microsoft.com/office/drawing/2014/main" id="{AA509711-FCCB-23D3-E1B3-0331CBD80A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82951" name="Picture 4">
              <a:extLst>
                <a:ext uri="{FF2B5EF4-FFF2-40B4-BE49-F238E27FC236}">
                  <a16:creationId xmlns:a16="http://schemas.microsoft.com/office/drawing/2014/main" id="{8FC3DEC5-456F-04C6-1B4E-06F5522B0A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2952" name="Rectangle 5">
              <a:extLst>
                <a:ext uri="{FF2B5EF4-FFF2-40B4-BE49-F238E27FC236}">
                  <a16:creationId xmlns:a16="http://schemas.microsoft.com/office/drawing/2014/main" id="{1BC7896B-6A28-B617-3D5F-D3CB244599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3DB7DDCD-A9FC-4C1D-8815-4E2F875B9E6A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35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313A6C1C-31EA-4B07-2A50-10D1A2D73E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</a:t>
              </a:r>
              <a:r>
                <a:rPr lang="it-IT" altLang="it-IT" sz="850" dirty="0">
                  <a:latin typeface="Arial" panose="020B0604020202020204" pitchFamily="34" charset="0"/>
                </a:rPr>
                <a:t> © Zanichelli 2019</a:t>
              </a:r>
            </a:p>
          </p:txBody>
        </p:sp>
      </p:grpSp>
      <p:sp>
        <p:nvSpPr>
          <p:cNvPr id="82949" name="CasellaDiTesto 4">
            <a:extLst>
              <a:ext uri="{FF2B5EF4-FFF2-40B4-BE49-F238E27FC236}">
                <a16:creationId xmlns:a16="http://schemas.microsoft.com/office/drawing/2014/main" id="{C40FB255-8748-CDBB-6BC6-74AD5AE34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844675"/>
            <a:ext cx="850741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it-IT" altLang="it-IT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HACCP </a:t>
            </a:r>
            <a:r>
              <a:rPr lang="it-IT" altLang="it-IT" sz="23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(hazard </a:t>
            </a:r>
            <a:r>
              <a:rPr lang="it-IT" altLang="it-IT" sz="23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it-IT" altLang="it-IT" sz="23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altLang="it-IT" sz="23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</a:t>
            </a:r>
            <a:r>
              <a:rPr lang="it-IT" altLang="it-IT" sz="23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control point) </a:t>
            </a:r>
            <a:r>
              <a:rPr lang="it-IT" alt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 stato ideato per prevenire la diffusione di malattie infettive legate alla commercializzazione e al consumo di prodotti alimentari non idonei dal punto di vista chimico e microbiologico. </a:t>
            </a:r>
          </a:p>
          <a:p>
            <a:endParaRPr lang="it-IT" altLang="it-IT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alt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sistema individua all’interno di un processo produttivo i punti di criticità operativa sui quali è opportuno effettuare controlli, per raggiungere la sicurezza che il prodotto finito corrisponda ai criteri di qualità prefissati. </a:t>
            </a:r>
          </a:p>
          <a:p>
            <a:endParaRPr lang="it-IT" altLang="it-IT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alt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punto critico (</a:t>
            </a:r>
            <a:r>
              <a:rPr lang="it-IT" altLang="it-IT" sz="23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</a:t>
            </a:r>
            <a:r>
              <a:rPr lang="it-IT" altLang="it-IT" sz="23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point</a:t>
            </a:r>
            <a:r>
              <a:rPr lang="it-IT" alt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it-IT" altLang="it-IT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 definibile come una fase produttiva o un trattamento su cui effettuare un controllo (</a:t>
            </a:r>
            <a:r>
              <a:rPr lang="it-IT" altLang="it-IT" sz="23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it-IT" alt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allo scopo di eliminare o almeno minimizzare un pericolo (</a:t>
            </a:r>
            <a:r>
              <a:rPr lang="it-IT" altLang="it-IT" sz="23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hazard</a:t>
            </a:r>
            <a:r>
              <a:rPr lang="it-IT" alt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2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>
            <a:extLst>
              <a:ext uri="{FF2B5EF4-FFF2-40B4-BE49-F238E27FC236}">
                <a16:creationId xmlns:a16="http://schemas.microsoft.com/office/drawing/2014/main" id="{3DF3921C-E7CA-1A3E-F591-B67905BA5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225" y="436563"/>
            <a:ext cx="8428038" cy="1366837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tracciabilità genetica negli alimenti /1</a:t>
            </a:r>
          </a:p>
        </p:txBody>
      </p:sp>
      <p:sp>
        <p:nvSpPr>
          <p:cNvPr id="84995" name="Rectangle 4">
            <a:extLst>
              <a:ext uri="{FF2B5EF4-FFF2-40B4-BE49-F238E27FC236}">
                <a16:creationId xmlns:a16="http://schemas.microsoft.com/office/drawing/2014/main" id="{22BBDDA4-2F3C-0B00-AD34-C6894A7101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952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1400">
                <a:latin typeface="Arial" panose="020B0604020202020204" pitchFamily="34" charset="0"/>
                <a:cs typeface="Arial" panose="020B0604020202020204" pitchFamily="34" charset="0"/>
              </a:rPr>
              <a:t>Conservazione degli alimenti e normative per la sicurezza alimentare</a:t>
            </a:r>
          </a:p>
        </p:txBody>
      </p:sp>
      <p:grpSp>
        <p:nvGrpSpPr>
          <p:cNvPr id="84996" name="Group 2">
            <a:extLst>
              <a:ext uri="{FF2B5EF4-FFF2-40B4-BE49-F238E27FC236}">
                <a16:creationId xmlns:a16="http://schemas.microsoft.com/office/drawing/2014/main" id="{AFE5CE40-9ADF-DA2E-4207-46063BF7FDB0}"/>
              </a:ext>
            </a:extLst>
          </p:cNvPr>
          <p:cNvGrpSpPr>
            <a:grpSpLocks/>
          </p:cNvGrpSpPr>
          <p:nvPr/>
        </p:nvGrpSpPr>
        <p:grpSpPr bwMode="auto">
          <a:xfrm>
            <a:off x="0" y="6640513"/>
            <a:ext cx="9153525" cy="244475"/>
            <a:chOff x="0" y="4190"/>
            <a:chExt cx="5766" cy="154"/>
          </a:xfrm>
        </p:grpSpPr>
        <p:sp>
          <p:nvSpPr>
            <p:cNvPr id="84998" name="Rectangle 3">
              <a:extLst>
                <a:ext uri="{FF2B5EF4-FFF2-40B4-BE49-F238E27FC236}">
                  <a16:creationId xmlns:a16="http://schemas.microsoft.com/office/drawing/2014/main" id="{ECABEB85-13AC-D12F-04B4-FAFEB24EBB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84999" name="Picture 4">
              <a:extLst>
                <a:ext uri="{FF2B5EF4-FFF2-40B4-BE49-F238E27FC236}">
                  <a16:creationId xmlns:a16="http://schemas.microsoft.com/office/drawing/2014/main" id="{A8899B5C-23BE-3430-18E3-9F2FCBEEA8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5000" name="Rectangle 5">
              <a:extLst>
                <a:ext uri="{FF2B5EF4-FFF2-40B4-BE49-F238E27FC236}">
                  <a16:creationId xmlns:a16="http://schemas.microsoft.com/office/drawing/2014/main" id="{A37B4E5B-FE39-485E-DB77-29350BB4E1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B60C85C2-5CBD-434D-99D6-8E2746DFA97A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36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2C1317AD-B8C3-5E68-AF60-381B611EAE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</a:t>
              </a:r>
              <a:r>
                <a:rPr lang="it-IT" altLang="it-IT" sz="850" dirty="0">
                  <a:latin typeface="Arial" panose="020B0604020202020204" pitchFamily="34" charset="0"/>
                </a:rPr>
                <a:t> © Zanichelli 2019</a:t>
              </a:r>
            </a:p>
          </p:txBody>
        </p:sp>
      </p:grp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6342E62-3091-84EA-4612-9B294D9D00D7}"/>
              </a:ext>
            </a:extLst>
          </p:cNvPr>
          <p:cNvSpPr txBox="1"/>
          <p:nvPr/>
        </p:nvSpPr>
        <p:spPr>
          <a:xfrm>
            <a:off x="323850" y="1803400"/>
            <a:ext cx="8507413" cy="4370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Definizioni di </a:t>
            </a:r>
            <a:r>
              <a:rPr lang="it-IT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tracciabilità</a:t>
            </a:r>
            <a:r>
              <a:rPr 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>
              <a:defRPr/>
            </a:pPr>
            <a:endParaRPr lang="it-IT" sz="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 settore alimentare: acquisizione di informazioni sull’origine del prodotto, sulle materie prime usate, sulle tecniche di produzione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it-IT" sz="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zootecnia: possibilità di risalire all’identità degli animali e all’origine dei prodotti attraverso tutta la filiera, dall’allevamento alla vendita al consumo.</a:t>
            </a:r>
          </a:p>
          <a:p>
            <a:pPr>
              <a:defRPr/>
            </a:pPr>
            <a:endParaRPr lang="it-IT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it-IT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tracciabilità genetica </a:t>
            </a:r>
            <a:r>
              <a:rPr 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fonda sull’identificazione del DNA dell’animale e sulla possibilità di risalire alla sua origine confrontando il profilo genetico ottenuto dalla carne con un database che contiene i profili genetici di tutti gli animali.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2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>
            <a:extLst>
              <a:ext uri="{FF2B5EF4-FFF2-40B4-BE49-F238E27FC236}">
                <a16:creationId xmlns:a16="http://schemas.microsoft.com/office/drawing/2014/main" id="{7528BE55-8333-D870-58C7-F75397F98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349250"/>
            <a:ext cx="8207375" cy="1366838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tracciabilità genetica negli alimenti /2</a:t>
            </a:r>
          </a:p>
        </p:txBody>
      </p:sp>
      <p:sp>
        <p:nvSpPr>
          <p:cNvPr id="87043" name="Rectangle 4">
            <a:extLst>
              <a:ext uri="{FF2B5EF4-FFF2-40B4-BE49-F238E27FC236}">
                <a16:creationId xmlns:a16="http://schemas.microsoft.com/office/drawing/2014/main" id="{833D17CD-D617-95AB-F088-AB137F35E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952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1400">
                <a:latin typeface="Arial" panose="020B0604020202020204" pitchFamily="34" charset="0"/>
                <a:cs typeface="Arial" panose="020B0604020202020204" pitchFamily="34" charset="0"/>
              </a:rPr>
              <a:t>Conservazione degli alimenti e normative per la sicurezza alimentare</a:t>
            </a:r>
          </a:p>
        </p:txBody>
      </p:sp>
      <p:grpSp>
        <p:nvGrpSpPr>
          <p:cNvPr id="87044" name="Group 2">
            <a:extLst>
              <a:ext uri="{FF2B5EF4-FFF2-40B4-BE49-F238E27FC236}">
                <a16:creationId xmlns:a16="http://schemas.microsoft.com/office/drawing/2014/main" id="{C5490FBF-E429-8095-1D14-F4C18B46D0D2}"/>
              </a:ext>
            </a:extLst>
          </p:cNvPr>
          <p:cNvGrpSpPr>
            <a:grpSpLocks/>
          </p:cNvGrpSpPr>
          <p:nvPr/>
        </p:nvGrpSpPr>
        <p:grpSpPr bwMode="auto">
          <a:xfrm>
            <a:off x="0" y="6640513"/>
            <a:ext cx="9153525" cy="244475"/>
            <a:chOff x="0" y="4190"/>
            <a:chExt cx="5766" cy="154"/>
          </a:xfrm>
        </p:grpSpPr>
        <p:sp>
          <p:nvSpPr>
            <p:cNvPr id="87047" name="Rectangle 3">
              <a:extLst>
                <a:ext uri="{FF2B5EF4-FFF2-40B4-BE49-F238E27FC236}">
                  <a16:creationId xmlns:a16="http://schemas.microsoft.com/office/drawing/2014/main" id="{2AAC6597-0037-692A-565F-E721E05B9A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87048" name="Picture 4">
              <a:extLst>
                <a:ext uri="{FF2B5EF4-FFF2-40B4-BE49-F238E27FC236}">
                  <a16:creationId xmlns:a16="http://schemas.microsoft.com/office/drawing/2014/main" id="{F6D29466-3400-DC28-B5E6-C61020BFAC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7049" name="Rectangle 5">
              <a:extLst>
                <a:ext uri="{FF2B5EF4-FFF2-40B4-BE49-F238E27FC236}">
                  <a16:creationId xmlns:a16="http://schemas.microsoft.com/office/drawing/2014/main" id="{D5C4C2EE-D590-B7D1-597F-0FCD5187B1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264D3F81-7073-4B18-B1E9-9E820B74D899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37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072F2D89-37E3-F5D6-8F3C-AB37F64564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</a:t>
              </a:r>
              <a:r>
                <a:rPr lang="it-IT" altLang="it-IT" sz="850" dirty="0">
                  <a:latin typeface="Arial" panose="020B0604020202020204" pitchFamily="34" charset="0"/>
                </a:rPr>
                <a:t> © Zanichelli 2019</a:t>
              </a:r>
            </a:p>
          </p:txBody>
        </p:sp>
      </p:grpSp>
      <p:pic>
        <p:nvPicPr>
          <p:cNvPr id="87045" name="Immagine 2">
            <a:extLst>
              <a:ext uri="{FF2B5EF4-FFF2-40B4-BE49-F238E27FC236}">
                <a16:creationId xmlns:a16="http://schemas.microsoft.com/office/drawing/2014/main" id="{786503B4-9F0B-FA79-1AD6-0F16DE0D8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1674813"/>
            <a:ext cx="6588125" cy="462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6" name="Text Box 3">
            <a:extLst>
              <a:ext uri="{FF2B5EF4-FFF2-40B4-BE49-F238E27FC236}">
                <a16:creationId xmlns:a16="http://schemas.microsoft.com/office/drawing/2014/main" id="{B9EB4F8C-AE85-33CF-D6FD-0BC5375AC1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350" y="6327775"/>
            <a:ext cx="6175970" cy="30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113"/>
              </a:spcBef>
              <a:buClrTx/>
            </a:pPr>
            <a:r>
              <a:rPr lang="it-IT" alt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Schema di un sistema genetico a supporto della tracciabilità ordinaria.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2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>
            <a:extLst>
              <a:ext uri="{FF2B5EF4-FFF2-40B4-BE49-F238E27FC236}">
                <a16:creationId xmlns:a16="http://schemas.microsoft.com/office/drawing/2014/main" id="{59090617-0EA7-4863-CFA7-7B0B3454A5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04825"/>
            <a:ext cx="7559675" cy="88265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Qualità e igiene degli alimenti</a:t>
            </a:r>
          </a:p>
        </p:txBody>
      </p:sp>
      <p:sp>
        <p:nvSpPr>
          <p:cNvPr id="19459" name="Text Box 3">
            <a:extLst>
              <a:ext uri="{FF2B5EF4-FFF2-40B4-BE49-F238E27FC236}">
                <a16:creationId xmlns:a16="http://schemas.microsoft.com/office/drawing/2014/main" id="{0C609EFD-604E-1BCC-774F-8BB84B7899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500188"/>
            <a:ext cx="8280400" cy="462908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spAutoFit/>
          </a:bodyPr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113"/>
              </a:spcBef>
              <a:buClrTx/>
              <a:buFontTx/>
              <a:buNone/>
              <a:defRPr/>
            </a:pP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Concorrono alla definizione di </a:t>
            </a:r>
            <a:r>
              <a:rPr lang="it-IT" alt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qualità totale </a:t>
            </a: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di un alimento le seguenti componenti:</a:t>
            </a:r>
          </a:p>
          <a:p>
            <a:pPr eaLnBrk="1" hangingPunct="1">
              <a:spcBef>
                <a:spcPts val="113"/>
              </a:spcBef>
              <a:buClrTx/>
              <a:buFontTx/>
              <a:buNone/>
              <a:defRPr/>
            </a:pPr>
            <a:endParaRPr lang="it-IT" altLang="it-IT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it-IT" alt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Nutrizionali:</a:t>
            </a: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 elementi nutritivi</a:t>
            </a:r>
          </a:p>
          <a:p>
            <a:pPr marL="342900" indent="-342900"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  <a:defRPr/>
            </a:pPr>
            <a:endParaRPr lang="it-IT" altLang="it-IT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it-IT" alt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Organolettiche:</a:t>
            </a: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 colore, odore, sapore, consistenza</a:t>
            </a:r>
          </a:p>
          <a:p>
            <a:pPr marL="342900" indent="-342900"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  <a:defRPr/>
            </a:pPr>
            <a:endParaRPr lang="it-IT" altLang="it-IT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it-IT" alt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Microbiologiche:</a:t>
            </a: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 presenza/assenza di microrganismi alteranti o patogeni, adozione di efficaci trattamenti di sanitizzazione</a:t>
            </a:r>
          </a:p>
          <a:p>
            <a:pPr marL="342900" indent="-342900"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  <a:defRPr/>
            </a:pPr>
            <a:endParaRPr lang="it-IT" altLang="it-IT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it-IT" alt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Tecnologiche:</a:t>
            </a: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 correlate alla qualità delle materie prime impiegate nella preparazione dell’alimento</a:t>
            </a:r>
          </a:p>
          <a:p>
            <a:pPr marL="342900" indent="-342900"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  <a:defRPr/>
            </a:pPr>
            <a:endParaRPr lang="it-IT" altLang="it-IT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it-IT" alt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Chimiche:</a:t>
            </a: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 composizione chimica dell’alimento, presenza di sostanze tossiche o dannose</a:t>
            </a:r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1E065699-7D1C-2E92-0D20-57A665A4B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952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1400">
                <a:latin typeface="Arial" panose="020B0604020202020204" pitchFamily="34" charset="0"/>
                <a:cs typeface="Arial" panose="020B0604020202020204" pitchFamily="34" charset="0"/>
              </a:rPr>
              <a:t>Contaminazioni microbiologiche e chimiche degli alimenti</a:t>
            </a:r>
          </a:p>
        </p:txBody>
      </p:sp>
      <p:grpSp>
        <p:nvGrpSpPr>
          <p:cNvPr id="19461" name="Group 2">
            <a:extLst>
              <a:ext uri="{FF2B5EF4-FFF2-40B4-BE49-F238E27FC236}">
                <a16:creationId xmlns:a16="http://schemas.microsoft.com/office/drawing/2014/main" id="{0D7BABA8-C85E-EE22-035B-DD695227275D}"/>
              </a:ext>
            </a:extLst>
          </p:cNvPr>
          <p:cNvGrpSpPr>
            <a:grpSpLocks/>
          </p:cNvGrpSpPr>
          <p:nvPr/>
        </p:nvGrpSpPr>
        <p:grpSpPr bwMode="auto">
          <a:xfrm>
            <a:off x="0" y="6640513"/>
            <a:ext cx="9153525" cy="244475"/>
            <a:chOff x="0" y="4190"/>
            <a:chExt cx="5766" cy="154"/>
          </a:xfrm>
        </p:grpSpPr>
        <p:sp>
          <p:nvSpPr>
            <p:cNvPr id="19462" name="Rectangle 3">
              <a:extLst>
                <a:ext uri="{FF2B5EF4-FFF2-40B4-BE49-F238E27FC236}">
                  <a16:creationId xmlns:a16="http://schemas.microsoft.com/office/drawing/2014/main" id="{5042725C-4F4A-F655-C2AD-A6DC1AF13C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19463" name="Picture 4">
              <a:extLst>
                <a:ext uri="{FF2B5EF4-FFF2-40B4-BE49-F238E27FC236}">
                  <a16:creationId xmlns:a16="http://schemas.microsoft.com/office/drawing/2014/main" id="{6A57868F-F987-9D43-3917-7A8A5DDE48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9464" name="Rectangle 5">
              <a:extLst>
                <a:ext uri="{FF2B5EF4-FFF2-40B4-BE49-F238E27FC236}">
                  <a16:creationId xmlns:a16="http://schemas.microsoft.com/office/drawing/2014/main" id="{CC1582AB-F5DB-F3CE-DF3E-6670ED41E2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0CFFA0FD-95B8-4584-BBC6-A938727470E6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4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6187528C-43F4-271A-3180-2CD1867900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</a:t>
              </a:r>
              <a:r>
                <a:rPr lang="it-IT" altLang="it-IT" sz="850" dirty="0">
                  <a:latin typeface="Arial" panose="020B0604020202020204" pitchFamily="34" charset="0"/>
                </a:rPr>
                <a:t> © Zanichelli 2019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2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>
            <a:extLst>
              <a:ext uri="{FF2B5EF4-FFF2-40B4-BE49-F238E27FC236}">
                <a16:creationId xmlns:a16="http://schemas.microsoft.com/office/drawing/2014/main" id="{6FCB3726-CBBC-3D8E-7F12-F20B290EC9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04825"/>
            <a:ext cx="8064500" cy="1411288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contaminazione microbica degli alimenti</a:t>
            </a:r>
          </a:p>
        </p:txBody>
      </p:sp>
      <p:sp>
        <p:nvSpPr>
          <p:cNvPr id="19459" name="Text Box 3">
            <a:extLst>
              <a:ext uri="{FF2B5EF4-FFF2-40B4-BE49-F238E27FC236}">
                <a16:creationId xmlns:a16="http://schemas.microsoft.com/office/drawing/2014/main" id="{3A2C1C10-33AF-5C71-EEE1-C31FC46014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995488"/>
            <a:ext cx="8280400" cy="401796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spAutoFit/>
          </a:bodyPr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113"/>
              </a:spcBef>
              <a:buClrTx/>
              <a:buFontTx/>
              <a:buNone/>
              <a:defRPr/>
            </a:pP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it-IT" alt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contaminazioni microbiche </a:t>
            </a: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si possono realizzare a livelli diversi:</a:t>
            </a:r>
          </a:p>
          <a:p>
            <a:pPr eaLnBrk="1" hangingPunct="1">
              <a:spcBef>
                <a:spcPts val="113"/>
              </a:spcBef>
              <a:buClrTx/>
              <a:buFontTx/>
              <a:buNone/>
              <a:defRPr/>
            </a:pPr>
            <a:endParaRPr lang="it-IT" altLang="it-IT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it-IT" alt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contaminazione primaria: </a:t>
            </a: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si verifica nella fase di produzione a opera di microrganismi presenti nell’acqua, nell’aria, nel suolo, nell’animale produttore</a:t>
            </a:r>
          </a:p>
          <a:p>
            <a:pPr marL="342900" indent="-342900"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  <a:defRPr/>
            </a:pPr>
            <a:endParaRPr lang="it-IT" altLang="it-IT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it-IT" alt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contaminazione secondaria: </a:t>
            </a: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riguarda il livello igienico dello stabilimento di trasformazione e quello degli addetti alla lavorazione</a:t>
            </a:r>
          </a:p>
          <a:p>
            <a:pPr marL="342900" indent="-342900"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  <a:defRPr/>
            </a:pPr>
            <a:endParaRPr lang="it-IT" altLang="it-IT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it-IT" alt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contaminazione terziaria: </a:t>
            </a: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si verifica a livello del punto vendita</a:t>
            </a:r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843369E8-0F70-658A-B7F7-11339EB194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952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1400">
                <a:latin typeface="Arial" panose="020B0604020202020204" pitchFamily="34" charset="0"/>
                <a:cs typeface="Arial" panose="020B0604020202020204" pitchFamily="34" charset="0"/>
              </a:rPr>
              <a:t>Contaminazioni microbiologiche e chimiche degli alimenti</a:t>
            </a:r>
          </a:p>
        </p:txBody>
      </p:sp>
      <p:grpSp>
        <p:nvGrpSpPr>
          <p:cNvPr id="21509" name="Group 2">
            <a:extLst>
              <a:ext uri="{FF2B5EF4-FFF2-40B4-BE49-F238E27FC236}">
                <a16:creationId xmlns:a16="http://schemas.microsoft.com/office/drawing/2014/main" id="{C1D94C40-97AB-DD0A-FC17-41D49F48E9F9}"/>
              </a:ext>
            </a:extLst>
          </p:cNvPr>
          <p:cNvGrpSpPr>
            <a:grpSpLocks/>
          </p:cNvGrpSpPr>
          <p:nvPr/>
        </p:nvGrpSpPr>
        <p:grpSpPr bwMode="auto">
          <a:xfrm>
            <a:off x="0" y="6640513"/>
            <a:ext cx="9153525" cy="244475"/>
            <a:chOff x="0" y="4190"/>
            <a:chExt cx="5766" cy="154"/>
          </a:xfrm>
        </p:grpSpPr>
        <p:sp>
          <p:nvSpPr>
            <p:cNvPr id="21510" name="Rectangle 3">
              <a:extLst>
                <a:ext uri="{FF2B5EF4-FFF2-40B4-BE49-F238E27FC236}">
                  <a16:creationId xmlns:a16="http://schemas.microsoft.com/office/drawing/2014/main" id="{36844411-CE9A-CED5-8383-E5CB26DAF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21511" name="Picture 4">
              <a:extLst>
                <a:ext uri="{FF2B5EF4-FFF2-40B4-BE49-F238E27FC236}">
                  <a16:creationId xmlns:a16="http://schemas.microsoft.com/office/drawing/2014/main" id="{0BE34CB8-3C25-2BBE-1870-C9BD7DBD9B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1512" name="Rectangle 5">
              <a:extLst>
                <a:ext uri="{FF2B5EF4-FFF2-40B4-BE49-F238E27FC236}">
                  <a16:creationId xmlns:a16="http://schemas.microsoft.com/office/drawing/2014/main" id="{B2B09169-AA2F-F53C-E6FC-012A368C8E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6577341F-135C-4003-9487-6486266D6ACE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5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DD6BD561-9AB0-74D1-D677-87AEFC2613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</a:t>
              </a:r>
              <a:r>
                <a:rPr lang="it-IT" altLang="it-IT" sz="850" dirty="0">
                  <a:latin typeface="Arial" panose="020B0604020202020204" pitchFamily="34" charset="0"/>
                </a:rPr>
                <a:t> © Zanichelli 2019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2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>
            <a:extLst>
              <a:ext uri="{FF2B5EF4-FFF2-40B4-BE49-F238E27FC236}">
                <a16:creationId xmlns:a16="http://schemas.microsoft.com/office/drawing/2014/main" id="{189883D4-C27E-15E2-77E1-4E4F1FB8B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676" y="635000"/>
            <a:ext cx="8533135" cy="86360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processi di degradazione microbica</a:t>
            </a:r>
          </a:p>
        </p:txBody>
      </p:sp>
      <p:sp>
        <p:nvSpPr>
          <p:cNvPr id="19459" name="Text Box 3">
            <a:extLst>
              <a:ext uri="{FF2B5EF4-FFF2-40B4-BE49-F238E27FC236}">
                <a16:creationId xmlns:a16="http://schemas.microsoft.com/office/drawing/2014/main" id="{0523BC56-019E-C856-4647-83C6DC1DF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577975"/>
            <a:ext cx="8100386" cy="4326442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>
            <a:spAutoFit/>
          </a:bodyPr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113"/>
              </a:spcBef>
              <a:buClrTx/>
              <a:buFontTx/>
              <a:buNone/>
              <a:defRPr/>
            </a:pP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I microrganismi possono usare sostanze molto diverse come</a:t>
            </a:r>
          </a:p>
          <a:p>
            <a:pPr eaLnBrk="1" hangingPunct="1">
              <a:spcBef>
                <a:spcPts val="113"/>
              </a:spcBef>
              <a:buClrTx/>
              <a:buFontTx/>
              <a:buNone/>
              <a:defRPr/>
            </a:pP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substrati nutritivi per il loro accrescimento, provocando effetti differenti:</a:t>
            </a:r>
          </a:p>
          <a:p>
            <a:pPr eaLnBrk="1" hangingPunct="1">
              <a:spcBef>
                <a:spcPts val="113"/>
              </a:spcBef>
              <a:buClrTx/>
              <a:buFontTx/>
              <a:buNone/>
              <a:defRPr/>
            </a:pPr>
            <a:endParaRPr lang="it-IT" altLang="it-IT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it-IT" alt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Putrefazione</a:t>
            </a: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 su sostanze proteiche </a:t>
            </a:r>
          </a:p>
          <a:p>
            <a:pPr marL="342900" indent="-342900"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  <a:defRPr/>
            </a:pPr>
            <a:endParaRPr lang="it-IT" altLang="it-IT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it-IT" alt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Fermentazione</a:t>
            </a: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 su substrati di natura glucidica </a:t>
            </a:r>
          </a:p>
          <a:p>
            <a:pPr marL="342900" indent="-342900"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  <a:defRPr/>
            </a:pPr>
            <a:endParaRPr lang="it-IT" altLang="it-IT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it-IT" alt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Rancidità</a:t>
            </a: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 sulla componente lipidica </a:t>
            </a:r>
          </a:p>
          <a:p>
            <a:pPr eaLnBrk="1" hangingPunct="1">
              <a:spcBef>
                <a:spcPts val="113"/>
              </a:spcBef>
              <a:buClrTx/>
              <a:defRPr/>
            </a:pPr>
            <a:endParaRPr lang="it-IT" altLang="it-IT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13"/>
              </a:spcBef>
              <a:buClrTx/>
              <a:defRPr/>
            </a:pP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Alimenti e bevande sono un veicolo di trasmissione ideale per i germi patogeni, poiché vi trovano un substrato ricco di nutrienti in cui crescere e riprodursi, diventando responsabili di </a:t>
            </a:r>
            <a:r>
              <a:rPr lang="it-IT" alt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infezioni</a:t>
            </a: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alt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intossicazioni</a:t>
            </a: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it-IT" alt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tossinfezioni alimentari</a:t>
            </a: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B0AF649E-351F-40ED-23DB-BEE9F3A0AF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952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1400">
                <a:latin typeface="Arial" panose="020B0604020202020204" pitchFamily="34" charset="0"/>
                <a:cs typeface="Arial" panose="020B0604020202020204" pitchFamily="34" charset="0"/>
              </a:rPr>
              <a:t>Contaminazioni microbiologiche e chimiche degli alimenti</a:t>
            </a:r>
          </a:p>
        </p:txBody>
      </p:sp>
      <p:grpSp>
        <p:nvGrpSpPr>
          <p:cNvPr id="23557" name="Group 2">
            <a:extLst>
              <a:ext uri="{FF2B5EF4-FFF2-40B4-BE49-F238E27FC236}">
                <a16:creationId xmlns:a16="http://schemas.microsoft.com/office/drawing/2014/main" id="{68230CD5-3F85-C188-B107-9A92BB7547F6}"/>
              </a:ext>
            </a:extLst>
          </p:cNvPr>
          <p:cNvGrpSpPr>
            <a:grpSpLocks/>
          </p:cNvGrpSpPr>
          <p:nvPr/>
        </p:nvGrpSpPr>
        <p:grpSpPr bwMode="auto">
          <a:xfrm>
            <a:off x="0" y="6640513"/>
            <a:ext cx="9153525" cy="244475"/>
            <a:chOff x="0" y="4190"/>
            <a:chExt cx="5766" cy="154"/>
          </a:xfrm>
        </p:grpSpPr>
        <p:sp>
          <p:nvSpPr>
            <p:cNvPr id="23558" name="Rectangle 3">
              <a:extLst>
                <a:ext uri="{FF2B5EF4-FFF2-40B4-BE49-F238E27FC236}">
                  <a16:creationId xmlns:a16="http://schemas.microsoft.com/office/drawing/2014/main" id="{24E9B6CE-FE5F-1587-5328-2A1C88D57F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23559" name="Picture 4">
              <a:extLst>
                <a:ext uri="{FF2B5EF4-FFF2-40B4-BE49-F238E27FC236}">
                  <a16:creationId xmlns:a16="http://schemas.microsoft.com/office/drawing/2014/main" id="{2200FB93-C5B7-1110-3AB9-616618B2A7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3560" name="Rectangle 5">
              <a:extLst>
                <a:ext uri="{FF2B5EF4-FFF2-40B4-BE49-F238E27FC236}">
                  <a16:creationId xmlns:a16="http://schemas.microsoft.com/office/drawing/2014/main" id="{2D25D838-D339-3002-ABE6-71E114CB1F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ADD1A9EE-01D4-40D7-A4D4-C6489F9BD206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6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4DBEB1EA-AA00-7C21-EBDB-16C426B9A2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</a:t>
              </a:r>
              <a:r>
                <a:rPr lang="it-IT" altLang="it-IT" sz="850" dirty="0">
                  <a:latin typeface="Arial" panose="020B0604020202020204" pitchFamily="34" charset="0"/>
                </a:rPr>
                <a:t> © Zanichelli 2019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2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>
            <a:extLst>
              <a:ext uri="{FF2B5EF4-FFF2-40B4-BE49-F238E27FC236}">
                <a16:creationId xmlns:a16="http://schemas.microsoft.com/office/drawing/2014/main" id="{6C9D3F7B-385B-DAF2-FA91-B9EB5B429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361950"/>
            <a:ext cx="8569325" cy="1411288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fattori che condizionano la microbiologia degli alimenti</a:t>
            </a:r>
          </a:p>
        </p:txBody>
      </p:sp>
      <p:sp>
        <p:nvSpPr>
          <p:cNvPr id="19459" name="Text Box 3">
            <a:extLst>
              <a:ext uri="{FF2B5EF4-FFF2-40B4-BE49-F238E27FC236}">
                <a16:creationId xmlns:a16="http://schemas.microsoft.com/office/drawing/2014/main" id="{1F83E5DE-CA9A-88C1-0688-6F60B66CA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1671638"/>
            <a:ext cx="8677275" cy="506571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spAutoFit/>
          </a:bodyPr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342900" indent="-342900"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it-IT" alt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Tipo di microrganismi </a:t>
            </a: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(batteri, lieviti, muffe)</a:t>
            </a:r>
          </a:p>
          <a:p>
            <a:pPr marL="342900" indent="-342900"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  <a:defRPr/>
            </a:pPr>
            <a:endParaRPr lang="it-IT" altLang="it-IT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it-IT" alt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Carica microbica</a:t>
            </a:r>
          </a:p>
          <a:p>
            <a:pPr marL="342900" indent="-342900"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  <a:defRPr/>
            </a:pPr>
            <a:endParaRPr lang="it-IT" altLang="it-IT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it-IT" alt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Composizione dell’alimento</a:t>
            </a:r>
          </a:p>
          <a:p>
            <a:pPr marL="342900" indent="-342900"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  <a:defRPr/>
            </a:pPr>
            <a:endParaRPr lang="it-IT" altLang="it-IT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it-IT" alt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Modi di conservazione</a:t>
            </a:r>
          </a:p>
          <a:p>
            <a:pPr eaLnBrk="1" hangingPunct="1">
              <a:spcBef>
                <a:spcPts val="113"/>
              </a:spcBef>
              <a:buClrTx/>
              <a:defRPr/>
            </a:pPr>
            <a:endParaRPr lang="it-IT" altLang="it-IT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13"/>
              </a:spcBef>
              <a:buClrTx/>
              <a:defRPr/>
            </a:pP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I fattori che condizionano la sopravvivenza dei microrganismi su un alimento possono essere distinti in:</a:t>
            </a:r>
          </a:p>
          <a:p>
            <a:pPr eaLnBrk="1" hangingPunct="1">
              <a:spcBef>
                <a:spcPts val="113"/>
              </a:spcBef>
              <a:buClrTx/>
              <a:defRPr/>
            </a:pPr>
            <a:endParaRPr lang="it-IT" altLang="it-IT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it-IT" alt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Intrinseci: </a:t>
            </a: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composizione e struttura dell’alimento</a:t>
            </a:r>
          </a:p>
          <a:p>
            <a:pPr marL="342900" indent="-342900"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  <a:defRPr/>
            </a:pPr>
            <a:endParaRPr lang="it-IT" altLang="it-IT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it-IT" alt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Estrinseci:</a:t>
            </a: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 fattori ambientali che durante la lavorazione e la conservazione possono modificare quelli intrinseci</a:t>
            </a:r>
          </a:p>
          <a:p>
            <a:pPr marL="342900" indent="-342900"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  <a:defRPr/>
            </a:pPr>
            <a:endParaRPr lang="it-IT" altLang="it-IT" sz="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it-IT" alt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Impliciti:</a:t>
            </a: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 possibili interazioni (positive o negative) che si sviluppano fra diverse popolazioni di microrganismi durante la produzione e la conservazione</a:t>
            </a:r>
          </a:p>
        </p:txBody>
      </p:sp>
      <p:sp>
        <p:nvSpPr>
          <p:cNvPr id="25604" name="Rectangle 4">
            <a:extLst>
              <a:ext uri="{FF2B5EF4-FFF2-40B4-BE49-F238E27FC236}">
                <a16:creationId xmlns:a16="http://schemas.microsoft.com/office/drawing/2014/main" id="{F14B4651-26F9-207B-EC97-CFE48F27C0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952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1400">
                <a:latin typeface="Arial" panose="020B0604020202020204" pitchFamily="34" charset="0"/>
                <a:cs typeface="Arial" panose="020B0604020202020204" pitchFamily="34" charset="0"/>
              </a:rPr>
              <a:t>Contaminazioni microbiologiche e chimiche degli alimenti</a:t>
            </a:r>
          </a:p>
        </p:txBody>
      </p:sp>
      <p:grpSp>
        <p:nvGrpSpPr>
          <p:cNvPr id="25605" name="Group 2">
            <a:extLst>
              <a:ext uri="{FF2B5EF4-FFF2-40B4-BE49-F238E27FC236}">
                <a16:creationId xmlns:a16="http://schemas.microsoft.com/office/drawing/2014/main" id="{13F31252-23DB-5399-B5F0-BCEB496E11E3}"/>
              </a:ext>
            </a:extLst>
          </p:cNvPr>
          <p:cNvGrpSpPr>
            <a:grpSpLocks/>
          </p:cNvGrpSpPr>
          <p:nvPr/>
        </p:nvGrpSpPr>
        <p:grpSpPr bwMode="auto">
          <a:xfrm>
            <a:off x="0" y="6640513"/>
            <a:ext cx="9153525" cy="244475"/>
            <a:chOff x="0" y="4190"/>
            <a:chExt cx="5766" cy="154"/>
          </a:xfrm>
        </p:grpSpPr>
        <p:sp>
          <p:nvSpPr>
            <p:cNvPr id="25606" name="Rectangle 3">
              <a:extLst>
                <a:ext uri="{FF2B5EF4-FFF2-40B4-BE49-F238E27FC236}">
                  <a16:creationId xmlns:a16="http://schemas.microsoft.com/office/drawing/2014/main" id="{9F6C83D8-EE89-A221-128F-B8DB9CE1B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25607" name="Picture 4">
              <a:extLst>
                <a:ext uri="{FF2B5EF4-FFF2-40B4-BE49-F238E27FC236}">
                  <a16:creationId xmlns:a16="http://schemas.microsoft.com/office/drawing/2014/main" id="{6B5DDC58-2B61-CD1B-6394-75E778337E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5608" name="Rectangle 5">
              <a:extLst>
                <a:ext uri="{FF2B5EF4-FFF2-40B4-BE49-F238E27FC236}">
                  <a16:creationId xmlns:a16="http://schemas.microsoft.com/office/drawing/2014/main" id="{1DD8B8C3-5CC3-4E57-3D6E-4F529A3525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C1F31F6D-F806-4712-9006-9DD600F57ADB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7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02688C7F-ADD0-582B-C6BE-6C1AA3F384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</a:t>
              </a:r>
              <a:r>
                <a:rPr lang="it-IT" altLang="it-IT" sz="850" dirty="0">
                  <a:latin typeface="Arial" panose="020B0604020202020204" pitchFamily="34" charset="0"/>
                </a:rPr>
                <a:t> © Zanichelli 2019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2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>
            <a:extLst>
              <a:ext uri="{FF2B5EF4-FFF2-40B4-BE49-F238E27FC236}">
                <a16:creationId xmlns:a16="http://schemas.microsoft.com/office/drawing/2014/main" id="{675A8C48-534C-8772-A250-478D1E5A4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531813"/>
            <a:ext cx="8569325" cy="1411287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fattori intrinseci che agiscono sugli alimenti /1</a:t>
            </a:r>
          </a:p>
        </p:txBody>
      </p:sp>
      <p:sp>
        <p:nvSpPr>
          <p:cNvPr id="19459" name="Text Box 3">
            <a:extLst>
              <a:ext uri="{FF2B5EF4-FFF2-40B4-BE49-F238E27FC236}">
                <a16:creationId xmlns:a16="http://schemas.microsoft.com/office/drawing/2014/main" id="{20761342-B7DD-2115-4938-08FB2E005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1989138"/>
            <a:ext cx="8677275" cy="448546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>
            <a:spAutoFit/>
          </a:bodyPr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113"/>
              </a:spcBef>
              <a:buClrTx/>
              <a:defRPr/>
            </a:pPr>
            <a:r>
              <a:rPr lang="it-IT" alt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Attività dell’acqua:</a:t>
            </a:r>
            <a:br>
              <a:rPr lang="it-IT" altLang="it-IT" sz="23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L’acqua di cui i microrganismi possono disporre è solo una parte della quantità totale presente in un alimento: è la quota detta </a:t>
            </a:r>
            <a:r>
              <a:rPr lang="it-IT" alt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acqua libera </a:t>
            </a:r>
            <a:r>
              <a:rPr lang="it-IT" altLang="it-IT" sz="2300" b="1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altLang="it-IT" sz="2300" b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, cioè che non è impegnata in legami con altre sostanze.</a:t>
            </a:r>
          </a:p>
          <a:p>
            <a:pPr eaLnBrk="1" hangingPunct="1">
              <a:spcBef>
                <a:spcPts val="113"/>
              </a:spcBef>
              <a:buClrTx/>
              <a:defRPr/>
            </a:pPr>
            <a:endParaRPr lang="it-IT" altLang="it-IT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13"/>
              </a:spcBef>
              <a:buClrTx/>
              <a:defRPr/>
            </a:pP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Tecniche di conservazione degli alimenti basati sulla sottrazione di acqua: </a:t>
            </a:r>
          </a:p>
          <a:p>
            <a:pPr eaLnBrk="1" hangingPunct="1">
              <a:spcBef>
                <a:spcPts val="113"/>
              </a:spcBef>
              <a:buClrTx/>
              <a:defRPr/>
            </a:pPr>
            <a:endParaRPr lang="it-IT" altLang="it-IT" sz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it-IT" alt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Congelazione</a:t>
            </a:r>
          </a:p>
          <a:p>
            <a:pPr marL="342900" indent="-342900"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  <a:defRPr/>
            </a:pPr>
            <a:endParaRPr lang="it-IT" altLang="it-IT" sz="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it-IT" alt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Essiccamento</a:t>
            </a:r>
          </a:p>
          <a:p>
            <a:pPr marL="342900" indent="-342900"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  <a:defRPr/>
            </a:pPr>
            <a:endParaRPr lang="it-IT" altLang="it-IT" sz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ts val="113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it-IT" alt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Alta concentrazione di sale </a:t>
            </a: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(es. salamoie) </a:t>
            </a:r>
            <a:r>
              <a:rPr lang="it-IT" alt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o di zucchero </a:t>
            </a:r>
            <a:r>
              <a:rPr lang="it-IT" altLang="it-IT" sz="2300" dirty="0">
                <a:latin typeface="Arial" panose="020B0604020202020204" pitchFamily="34" charset="0"/>
                <a:cs typeface="Arial" panose="020B0604020202020204" pitchFamily="34" charset="0"/>
              </a:rPr>
              <a:t>(es. marmellate)</a:t>
            </a:r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11500843-4DCE-3CA5-576D-03C393238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952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1400">
                <a:latin typeface="Arial" panose="020B0604020202020204" pitchFamily="34" charset="0"/>
                <a:cs typeface="Arial" panose="020B0604020202020204" pitchFamily="34" charset="0"/>
              </a:rPr>
              <a:t>Contaminazioni microbiologiche e chimiche degli alimenti</a:t>
            </a:r>
          </a:p>
        </p:txBody>
      </p:sp>
      <p:grpSp>
        <p:nvGrpSpPr>
          <p:cNvPr id="27653" name="Group 2">
            <a:extLst>
              <a:ext uri="{FF2B5EF4-FFF2-40B4-BE49-F238E27FC236}">
                <a16:creationId xmlns:a16="http://schemas.microsoft.com/office/drawing/2014/main" id="{DC26EC86-199A-DEA3-8E65-3482DA9E6C0E}"/>
              </a:ext>
            </a:extLst>
          </p:cNvPr>
          <p:cNvGrpSpPr>
            <a:grpSpLocks/>
          </p:cNvGrpSpPr>
          <p:nvPr/>
        </p:nvGrpSpPr>
        <p:grpSpPr bwMode="auto">
          <a:xfrm>
            <a:off x="0" y="6640513"/>
            <a:ext cx="9153525" cy="244475"/>
            <a:chOff x="0" y="4190"/>
            <a:chExt cx="5766" cy="154"/>
          </a:xfrm>
        </p:grpSpPr>
        <p:sp>
          <p:nvSpPr>
            <p:cNvPr id="27654" name="Rectangle 3">
              <a:extLst>
                <a:ext uri="{FF2B5EF4-FFF2-40B4-BE49-F238E27FC236}">
                  <a16:creationId xmlns:a16="http://schemas.microsoft.com/office/drawing/2014/main" id="{480C0DC9-0179-2CD2-7FFF-4DFF3B2898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27655" name="Picture 4">
              <a:extLst>
                <a:ext uri="{FF2B5EF4-FFF2-40B4-BE49-F238E27FC236}">
                  <a16:creationId xmlns:a16="http://schemas.microsoft.com/office/drawing/2014/main" id="{972484EA-3328-C82B-C370-EE22B9F152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7656" name="Rectangle 5">
              <a:extLst>
                <a:ext uri="{FF2B5EF4-FFF2-40B4-BE49-F238E27FC236}">
                  <a16:creationId xmlns:a16="http://schemas.microsoft.com/office/drawing/2014/main" id="{5F165EA0-07CD-9227-2175-2FDE3E3993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9558DB85-126F-4164-B0D7-F1545CB53EEC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8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52784678-AFD2-6A7F-61B4-6D275C201B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</a:t>
              </a:r>
              <a:r>
                <a:rPr lang="it-IT" altLang="it-IT" sz="850" dirty="0">
                  <a:latin typeface="Arial" panose="020B0604020202020204" pitchFamily="34" charset="0"/>
                </a:rPr>
                <a:t> © Zanichelli 2019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2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>
            <a:extLst>
              <a:ext uri="{FF2B5EF4-FFF2-40B4-BE49-F238E27FC236}">
                <a16:creationId xmlns:a16="http://schemas.microsoft.com/office/drawing/2014/main" id="{558F6DC0-4C87-2148-1B48-5FE10CA96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490538"/>
            <a:ext cx="8569325" cy="1411287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fattori intrinseci che agiscono sugli alimenti /2</a:t>
            </a:r>
          </a:p>
        </p:txBody>
      </p:sp>
      <p:sp>
        <p:nvSpPr>
          <p:cNvPr id="29699" name="Text Box 3">
            <a:extLst>
              <a:ext uri="{FF2B5EF4-FFF2-40B4-BE49-F238E27FC236}">
                <a16:creationId xmlns:a16="http://schemas.microsoft.com/office/drawing/2014/main" id="{63B11E18-A2BE-F04A-AF7F-9B2D68706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1893888"/>
            <a:ext cx="8677275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113"/>
              </a:spcBef>
              <a:buClrTx/>
            </a:pPr>
            <a:r>
              <a:rPr lang="it-IT" altLang="it-IT" sz="2300" b="1">
                <a:latin typeface="Arial" panose="020B0604020202020204" pitchFamily="34" charset="0"/>
                <a:cs typeface="Arial" panose="020B0604020202020204" pitchFamily="34" charset="0"/>
              </a:rPr>
              <a:t>pH del substrato:</a:t>
            </a:r>
          </a:p>
          <a:p>
            <a:pPr eaLnBrk="1" hangingPunct="1">
              <a:spcBef>
                <a:spcPts val="113"/>
              </a:spcBef>
              <a:buClrTx/>
            </a:pPr>
            <a:r>
              <a:rPr lang="it-IT" altLang="it-IT" sz="2300">
                <a:latin typeface="Arial" panose="020B0604020202020204" pitchFamily="34" charset="0"/>
                <a:cs typeface="Arial" panose="020B0604020202020204" pitchFamily="34" charset="0"/>
              </a:rPr>
              <a:t>Si può ipotizzare la curva di crescita di un microrganismo in relazione ai valori di pH:</a:t>
            </a:r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5C435496-60FA-0915-CE17-461036243D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952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1400">
                <a:latin typeface="Arial" panose="020B0604020202020204" pitchFamily="34" charset="0"/>
                <a:cs typeface="Arial" panose="020B0604020202020204" pitchFamily="34" charset="0"/>
              </a:rPr>
              <a:t>Contaminazioni microbiologiche e chimiche degli alimenti</a:t>
            </a:r>
          </a:p>
        </p:txBody>
      </p:sp>
      <p:grpSp>
        <p:nvGrpSpPr>
          <p:cNvPr id="29701" name="Group 2">
            <a:extLst>
              <a:ext uri="{FF2B5EF4-FFF2-40B4-BE49-F238E27FC236}">
                <a16:creationId xmlns:a16="http://schemas.microsoft.com/office/drawing/2014/main" id="{D0BB7677-4BBD-8771-F8A4-DD8022F4FA65}"/>
              </a:ext>
            </a:extLst>
          </p:cNvPr>
          <p:cNvGrpSpPr>
            <a:grpSpLocks/>
          </p:cNvGrpSpPr>
          <p:nvPr/>
        </p:nvGrpSpPr>
        <p:grpSpPr bwMode="auto">
          <a:xfrm>
            <a:off x="0" y="6640513"/>
            <a:ext cx="9153525" cy="244475"/>
            <a:chOff x="0" y="4190"/>
            <a:chExt cx="5766" cy="154"/>
          </a:xfrm>
        </p:grpSpPr>
        <p:sp>
          <p:nvSpPr>
            <p:cNvPr id="29703" name="Rectangle 3">
              <a:extLst>
                <a:ext uri="{FF2B5EF4-FFF2-40B4-BE49-F238E27FC236}">
                  <a16:creationId xmlns:a16="http://schemas.microsoft.com/office/drawing/2014/main" id="{264770DB-366D-643E-2AAD-D9E331D0CB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29704" name="Picture 4">
              <a:extLst>
                <a:ext uri="{FF2B5EF4-FFF2-40B4-BE49-F238E27FC236}">
                  <a16:creationId xmlns:a16="http://schemas.microsoft.com/office/drawing/2014/main" id="{F1DE59B7-C061-0CAB-78E3-CFEE9399D7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9705" name="Rectangle 5">
              <a:extLst>
                <a:ext uri="{FF2B5EF4-FFF2-40B4-BE49-F238E27FC236}">
                  <a16:creationId xmlns:a16="http://schemas.microsoft.com/office/drawing/2014/main" id="{078ADC22-21D1-501B-47A4-93912EEB10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19063D87-AF63-4E4B-ABB0-F86CC73A21F1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9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7C01E18A-9500-20A8-E367-1080C7CF0E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</a:t>
              </a:r>
              <a:r>
                <a:rPr lang="it-IT" altLang="it-IT" sz="850" dirty="0">
                  <a:latin typeface="Arial" panose="020B0604020202020204" pitchFamily="34" charset="0"/>
                </a:rPr>
                <a:t> © Zanichelli 2019</a:t>
              </a:r>
            </a:p>
          </p:txBody>
        </p:sp>
      </p:grpSp>
      <p:pic>
        <p:nvPicPr>
          <p:cNvPr id="29702" name="Immagine 2">
            <a:extLst>
              <a:ext uri="{FF2B5EF4-FFF2-40B4-BE49-F238E27FC236}">
                <a16:creationId xmlns:a16="http://schemas.microsoft.com/office/drawing/2014/main" id="{A2FEE5CF-7549-A638-E17D-169AABC73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3" y="3179763"/>
            <a:ext cx="6083300" cy="344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13"/>
          </a:spcBef>
          <a:spcAft>
            <a:spcPts val="1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S PGothic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13"/>
          </a:spcBef>
          <a:spcAft>
            <a:spcPts val="1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S PGothic" panose="020B0600070205080204" pitchFamily="34" charset="-128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13"/>
          </a:spcBef>
          <a:spcAft>
            <a:spcPts val="1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S PGothic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13"/>
          </a:spcBef>
          <a:spcAft>
            <a:spcPts val="1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S PGothic" panose="020B0600070205080204" pitchFamily="34" charset="-128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13"/>
          </a:spcBef>
          <a:spcAft>
            <a:spcPts val="1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S PGothic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13"/>
          </a:spcBef>
          <a:spcAft>
            <a:spcPts val="1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S PGothic" panose="020B0600070205080204" pitchFamily="34" charset="-128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13"/>
          </a:spcBef>
          <a:spcAft>
            <a:spcPts val="1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S PGothic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13"/>
          </a:spcBef>
          <a:spcAft>
            <a:spcPts val="1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S PGothic" panose="020B0600070205080204" pitchFamily="34" charset="-128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13"/>
          </a:spcBef>
          <a:spcAft>
            <a:spcPts val="1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S PGothic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13"/>
          </a:spcBef>
          <a:spcAft>
            <a:spcPts val="1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S PGothic" panose="020B0600070205080204" pitchFamily="34" charset="-128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13"/>
          </a:spcBef>
          <a:spcAft>
            <a:spcPts val="1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S PGothic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13"/>
          </a:spcBef>
          <a:spcAft>
            <a:spcPts val="1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S PGothic" panose="020B0600070205080204" pitchFamily="34" charset="-128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13"/>
          </a:spcBef>
          <a:spcAft>
            <a:spcPts val="1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S PGothic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13"/>
          </a:spcBef>
          <a:spcAft>
            <a:spcPts val="1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S PGothic" panose="020B0600070205080204" pitchFamily="34" charset="-128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13"/>
          </a:spcBef>
          <a:spcAft>
            <a:spcPts val="1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S PGothic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13"/>
          </a:spcBef>
          <a:spcAft>
            <a:spcPts val="1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S PGothic" panose="020B0600070205080204" pitchFamily="34" charset="-128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13"/>
          </a:spcBef>
          <a:spcAft>
            <a:spcPts val="1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S PGothic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13"/>
          </a:spcBef>
          <a:spcAft>
            <a:spcPts val="1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S PGothic" panose="020B0600070205080204" pitchFamily="34" charset="-128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13"/>
          </a:spcBef>
          <a:spcAft>
            <a:spcPts val="1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S PGothic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13"/>
          </a:spcBef>
          <a:spcAft>
            <a:spcPts val="1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S PGothic" panose="020B0600070205080204" pitchFamily="34" charset="-128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13"/>
          </a:spcBef>
          <a:spcAft>
            <a:spcPts val="1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S PGothic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13"/>
          </a:spcBef>
          <a:spcAft>
            <a:spcPts val="1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S PGothic" panose="020B0600070205080204" pitchFamily="34" charset="-128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26282</TotalTime>
  <Words>3870</Words>
  <Application>Microsoft Office PowerPoint</Application>
  <PresentationFormat>Presentazione su schermo (4:3)</PresentationFormat>
  <Paragraphs>520</Paragraphs>
  <Slides>37</Slides>
  <Notes>37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11</vt:i4>
      </vt:variant>
      <vt:variant>
        <vt:lpstr>Titoli diapositive</vt:lpstr>
      </vt:variant>
      <vt:variant>
        <vt:i4>37</vt:i4>
      </vt:variant>
    </vt:vector>
  </HeadingPairs>
  <TitlesOfParts>
    <vt:vector size="51" baseType="lpstr">
      <vt:lpstr>Arial</vt:lpstr>
      <vt:lpstr>Calibri</vt:lpstr>
      <vt:lpstr>Times New Roman</vt:lpstr>
      <vt:lpstr>Tema di Office</vt:lpstr>
      <vt:lpstr>Tema di Office</vt:lpstr>
      <vt:lpstr>Tema di Office</vt:lpstr>
      <vt:lpstr>Tema di Office</vt:lpstr>
      <vt:lpstr>Tema di Office</vt:lpstr>
      <vt:lpstr>Tema di Office</vt:lpstr>
      <vt:lpstr>Tema di Office</vt:lpstr>
      <vt:lpstr>Tema di Office</vt:lpstr>
      <vt:lpstr>Tema di Office</vt:lpstr>
      <vt:lpstr>Tema di Office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Sara Urbani</dc:creator>
  <cp:lastModifiedBy>Chiara Locatelli - chiara.locatelli7@studio.unibo.it</cp:lastModifiedBy>
  <cp:revision>573</cp:revision>
  <cp:lastPrinted>2009-04-22T19:24:48Z</cp:lastPrinted>
  <dcterms:created xsi:type="dcterms:W3CDTF">2011-11-23T15:48:27Z</dcterms:created>
  <dcterms:modified xsi:type="dcterms:W3CDTF">2022-10-28T16:26:39Z</dcterms:modified>
</cp:coreProperties>
</file>