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46"/>
  </p:notesMasterIdLst>
  <p:sldIdLst>
    <p:sldId id="256" r:id="rId12"/>
    <p:sldId id="257" r:id="rId13"/>
    <p:sldId id="258" r:id="rId14"/>
    <p:sldId id="260" r:id="rId15"/>
    <p:sldId id="264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6" r:id="rId25"/>
    <p:sldId id="277" r:id="rId26"/>
    <p:sldId id="278" r:id="rId27"/>
    <p:sldId id="279" r:id="rId28"/>
    <p:sldId id="274" r:id="rId29"/>
    <p:sldId id="275" r:id="rId30"/>
    <p:sldId id="263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FE0000"/>
    <a:srgbClr val="A0DCFE"/>
    <a:srgbClr val="99CCFF"/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104B08AD-F3FF-D5F4-2A2C-28D3924CB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0D5B2C74-C876-E3D7-0B0E-8FA636483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E3BA1C1D-4F73-5EA5-1076-E1D67508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84EB58A8-6FD3-BB7D-A732-1A3E40F5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9536DFD4-877F-C36A-CEF0-8BC1ACBF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B65A506E-8CF4-F462-18E8-E4618D01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50FA4D0A-0E7F-71D0-D60D-A009DBFC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B2476A43-8C89-D0EC-B088-DCC40FE7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B8C2D6EF-098D-A0D2-1518-338926262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0E146E89-99A3-C0AC-86A1-2A0E1B84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895AB3E6-1487-7315-F800-94AC6CFC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DE55C27C-37CD-DCA8-8438-A4760E799E2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39EA2B19-B02C-E2E2-CB46-7DE3E8E5A5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87B80F3F-2B07-D579-B7DA-6D52C898ED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ACA1DC66-91C3-694E-00A8-EE42223B4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5B0B916-DDCE-4884-E299-101521608D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65CA1FC-3DA6-494B-BF06-714E661050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ED769CC9-1C2F-92F1-3193-73A0B8BB4A9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4339" name="Rectangle 16">
            <a:extLst>
              <a:ext uri="{FF2B5EF4-FFF2-40B4-BE49-F238E27FC236}">
                <a16:creationId xmlns:a16="http://schemas.microsoft.com/office/drawing/2014/main" id="{9142273C-0AEE-BB12-448C-41953B5C77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3FEAC9E-7E91-47F3-A35F-61B3395ACCD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9C9C82EB-8CA4-2F7F-B6D3-28AAC0219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BC7A92AC-2DC5-A5B6-16FE-D8B8C7FE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27842957-4023-4F2A-A895-C171CA0D871D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96B59C26-FD7B-2CF8-6D7D-E6931C6C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7790A4B3-A845-4AF5-A247-081CDBAB2720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F0744F37-6B88-B6B7-E513-63EE44FD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9EB91AD7-4284-482C-86E1-24867E90EB2B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 sz="1100"/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A169D8C8-5A36-F88A-7DAE-BF6FAD7B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1824AA91-D56D-70CC-0E72-A887438D58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33875"/>
            <a:ext cx="5475288" cy="4122738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C76C29BC-ED2B-0A52-61C9-76C3D929854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2771" name="Rectangle 16">
            <a:extLst>
              <a:ext uri="{FF2B5EF4-FFF2-40B4-BE49-F238E27FC236}">
                <a16:creationId xmlns:a16="http://schemas.microsoft.com/office/drawing/2014/main" id="{4168C42D-1218-6A59-B722-B65F054171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BA80551-124D-473D-AD23-8235C082FBF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24B454DE-F1F2-CD54-2CB5-1DA24F678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6FAC1C42-35BC-CC77-C682-1C7EC58AE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88733D51-5127-931D-CBC9-D1269471138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4819" name="Rectangle 16">
            <a:extLst>
              <a:ext uri="{FF2B5EF4-FFF2-40B4-BE49-F238E27FC236}">
                <a16:creationId xmlns:a16="http://schemas.microsoft.com/office/drawing/2014/main" id="{0CCE312B-9DF4-3DEE-9A73-41E8D0BBFA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C8173732-5FE2-4F2C-8498-BEF3EE4B2B4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2CA8D267-8C57-331C-186F-39E879F16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E20D168B-D290-8734-CDFE-372F4DC2C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BD9A9B78-E0FB-45C6-1D15-59026A93F97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6867" name="Rectangle 16">
            <a:extLst>
              <a:ext uri="{FF2B5EF4-FFF2-40B4-BE49-F238E27FC236}">
                <a16:creationId xmlns:a16="http://schemas.microsoft.com/office/drawing/2014/main" id="{55CC68CD-D8B9-9BA5-E2B6-2439792724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76114008-07C6-410D-81BC-A4AF885BA0E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5E91C2C5-397C-6513-239B-541F435D8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7E6EB6F0-FE28-DC43-4CC0-E8E0C079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BF44926C-8C39-E72B-C0DB-AAA0DBB55C3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8915" name="Rectangle 16">
            <a:extLst>
              <a:ext uri="{FF2B5EF4-FFF2-40B4-BE49-F238E27FC236}">
                <a16:creationId xmlns:a16="http://schemas.microsoft.com/office/drawing/2014/main" id="{BFAE7DCB-9822-7B4A-21E3-6BD1DF87B2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90D49C0-9D7C-4FF5-9B45-B265B96DD80D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670FD20E-5E7D-5EB6-AF27-C4973C696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91441A98-4478-1B7D-194D-83539C076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AF8F73C6-D43D-8539-1D0D-6286F62C44B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E7AE19E7-EDFC-53CA-DA6D-DE0C5A746F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21F34CE-CF48-48A1-8154-E7764A26654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33DC9283-4778-F50E-AD48-7F931C4F6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ACC6BBE1-2879-C5AB-1F56-EB5F89DE2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EBEF29B8-08C1-3264-558E-BBABAF48D09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3011" name="Rectangle 16">
            <a:extLst>
              <a:ext uri="{FF2B5EF4-FFF2-40B4-BE49-F238E27FC236}">
                <a16:creationId xmlns:a16="http://schemas.microsoft.com/office/drawing/2014/main" id="{14F1B579-86E2-5DFF-B06B-C14C8873C7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107D752-F21F-4C28-98A1-5C1C3E2D405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00516478-146A-7CEF-7FD9-042174EF3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ED280103-FBD3-85B7-A5ED-81D5A0190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840039AD-D5B2-0A0F-C0BC-85480100479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5059" name="Rectangle 16">
            <a:extLst>
              <a:ext uri="{FF2B5EF4-FFF2-40B4-BE49-F238E27FC236}">
                <a16:creationId xmlns:a16="http://schemas.microsoft.com/office/drawing/2014/main" id="{7759269D-E9D0-5247-DFEF-BA3564664E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4DC2D7F-CF31-4712-8142-329959702C5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77742BA6-2354-E1CE-29DD-B5450E71D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0462F2B1-5281-4B6D-791E-6AB1EA306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CE8809E4-96B2-F480-A18C-FAB3664327C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7107" name="Rectangle 16">
            <a:extLst>
              <a:ext uri="{FF2B5EF4-FFF2-40B4-BE49-F238E27FC236}">
                <a16:creationId xmlns:a16="http://schemas.microsoft.com/office/drawing/2014/main" id="{F284816B-F372-99FE-1A78-A11EF7560B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AAAD4F3-7111-4B38-A01D-DA221B5A47B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33C639E4-64A3-DED5-E3EA-FB2FFC2D6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F13ED1BA-20BB-07C5-8700-CD8F6CF99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CE0D27D2-6AD1-2303-2D0D-196768A7744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9155" name="Rectangle 16">
            <a:extLst>
              <a:ext uri="{FF2B5EF4-FFF2-40B4-BE49-F238E27FC236}">
                <a16:creationId xmlns:a16="http://schemas.microsoft.com/office/drawing/2014/main" id="{3B5BDDED-EFBF-D671-0D4D-9C2DB16B55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17B66D4-7A36-432C-A39B-99FE8E66B66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18</a:t>
            </a:fld>
            <a:endParaRPr lang="it-IT" altLang="it-IT"/>
          </a:p>
        </p:txBody>
      </p:sp>
      <p:sp>
        <p:nvSpPr>
          <p:cNvPr id="49156" name="Text Box 1">
            <a:extLst>
              <a:ext uri="{FF2B5EF4-FFF2-40B4-BE49-F238E27FC236}">
                <a16:creationId xmlns:a16="http://schemas.microsoft.com/office/drawing/2014/main" id="{49D98A07-3F6B-83A1-F53A-73AABD2A3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Text Box 2">
            <a:extLst>
              <a:ext uri="{FF2B5EF4-FFF2-40B4-BE49-F238E27FC236}">
                <a16:creationId xmlns:a16="http://schemas.microsoft.com/office/drawing/2014/main" id="{057DFC60-66A2-D763-3B8D-D76AA879F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E75B26EC-1F96-ED6F-B930-E68E7F31C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1203" name="Rectangle 16">
            <a:extLst>
              <a:ext uri="{FF2B5EF4-FFF2-40B4-BE49-F238E27FC236}">
                <a16:creationId xmlns:a16="http://schemas.microsoft.com/office/drawing/2014/main" id="{D634A5DF-067E-F1E1-04E5-8D66C24313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A2801FE-5452-4383-B019-ED873934F57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19</a:t>
            </a:fld>
            <a:endParaRPr lang="it-IT" altLang="it-IT"/>
          </a:p>
        </p:txBody>
      </p:sp>
      <p:sp>
        <p:nvSpPr>
          <p:cNvPr id="51204" name="Text Box 1">
            <a:extLst>
              <a:ext uri="{FF2B5EF4-FFF2-40B4-BE49-F238E27FC236}">
                <a16:creationId xmlns:a16="http://schemas.microsoft.com/office/drawing/2014/main" id="{3FABEC9D-041F-F20B-D916-03CEEEB00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4C7E7B2E-D66E-465B-4EAB-9BC63ACA3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2EAD2A06-85EC-5867-0E15-DA244B4490E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06633AA8-8406-62C4-C91C-871B454824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6296509-819E-414F-B17C-C4C5C28E649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B677BF22-9ADA-D0C4-FBF2-690E2A1F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9F5844ED-EF88-CF31-4967-49AFFB04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EF8B27E9-EAC2-422B-B0F6-D296A80AB5DB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56B2C1EF-C15E-6171-FAAD-B6594C4EB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DFE41719-9208-41C4-B536-145E22387F6A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91" name="Text Box 4">
            <a:extLst>
              <a:ext uri="{FF2B5EF4-FFF2-40B4-BE49-F238E27FC236}">
                <a16:creationId xmlns:a16="http://schemas.microsoft.com/office/drawing/2014/main" id="{07582B61-690A-F94A-E242-4634FC3C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EA05E10E-26D3-4BD7-B246-1723E256CF8F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 sz="1100"/>
          </a:p>
        </p:txBody>
      </p:sp>
      <p:sp>
        <p:nvSpPr>
          <p:cNvPr id="16392" name="Text Box 5">
            <a:extLst>
              <a:ext uri="{FF2B5EF4-FFF2-40B4-BE49-F238E27FC236}">
                <a16:creationId xmlns:a16="http://schemas.microsoft.com/office/drawing/2014/main" id="{A858D254-CFC0-318F-901C-64F402BF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3" name="Text Box 6">
            <a:extLst>
              <a:ext uri="{FF2B5EF4-FFF2-40B4-BE49-F238E27FC236}">
                <a16:creationId xmlns:a16="http://schemas.microsoft.com/office/drawing/2014/main" id="{DB236519-9B2D-A1FC-26D2-62A786B4D5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>
            <a:extLst>
              <a:ext uri="{FF2B5EF4-FFF2-40B4-BE49-F238E27FC236}">
                <a16:creationId xmlns:a16="http://schemas.microsoft.com/office/drawing/2014/main" id="{09598BC2-75AA-D7A7-4ABB-F893663A1ED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3251" name="Rectangle 16">
            <a:extLst>
              <a:ext uri="{FF2B5EF4-FFF2-40B4-BE49-F238E27FC236}">
                <a16:creationId xmlns:a16="http://schemas.microsoft.com/office/drawing/2014/main" id="{CF758D29-483B-2566-E1D8-CA5F3D1B61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F344FD1-17AC-48BF-88FF-37B7BEF9F0A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20</a:t>
            </a:fld>
            <a:endParaRPr lang="it-IT" altLang="it-IT"/>
          </a:p>
        </p:txBody>
      </p:sp>
      <p:sp>
        <p:nvSpPr>
          <p:cNvPr id="53252" name="Text Box 1">
            <a:extLst>
              <a:ext uri="{FF2B5EF4-FFF2-40B4-BE49-F238E27FC236}">
                <a16:creationId xmlns:a16="http://schemas.microsoft.com/office/drawing/2014/main" id="{6FAE9E6F-37E4-C32D-6C60-40FC624C0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Text Box 2">
            <a:extLst>
              <a:ext uri="{FF2B5EF4-FFF2-40B4-BE49-F238E27FC236}">
                <a16:creationId xmlns:a16="http://schemas.microsoft.com/office/drawing/2014/main" id="{FC2A9D4F-196B-5820-AE47-B9EA9B5B8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FCCE50F8-ADC7-C3BA-3313-78AD214FEF6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5299" name="Rectangle 16">
            <a:extLst>
              <a:ext uri="{FF2B5EF4-FFF2-40B4-BE49-F238E27FC236}">
                <a16:creationId xmlns:a16="http://schemas.microsoft.com/office/drawing/2014/main" id="{3E9602E2-0CA5-E3F0-A345-265A8CC764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C9E9A7EB-F42E-4312-A5D2-E556EF68F6E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21</a:t>
            </a:fld>
            <a:endParaRPr lang="it-IT" altLang="it-IT"/>
          </a:p>
        </p:txBody>
      </p:sp>
      <p:sp>
        <p:nvSpPr>
          <p:cNvPr id="55300" name="Text Box 1">
            <a:extLst>
              <a:ext uri="{FF2B5EF4-FFF2-40B4-BE49-F238E27FC236}">
                <a16:creationId xmlns:a16="http://schemas.microsoft.com/office/drawing/2014/main" id="{8537ACF2-B8F1-7ECE-63D1-6B2742C2E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Text Box 2">
            <a:extLst>
              <a:ext uri="{FF2B5EF4-FFF2-40B4-BE49-F238E27FC236}">
                <a16:creationId xmlns:a16="http://schemas.microsoft.com/office/drawing/2014/main" id="{DC4C6E26-9E45-432D-052D-0F95417C4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>
            <a:extLst>
              <a:ext uri="{FF2B5EF4-FFF2-40B4-BE49-F238E27FC236}">
                <a16:creationId xmlns:a16="http://schemas.microsoft.com/office/drawing/2014/main" id="{86A6D379-9B55-34D5-DCB6-552049CE6B6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7347" name="Rectangle 16">
            <a:extLst>
              <a:ext uri="{FF2B5EF4-FFF2-40B4-BE49-F238E27FC236}">
                <a16:creationId xmlns:a16="http://schemas.microsoft.com/office/drawing/2014/main" id="{ECD5A252-5831-F79B-695B-7908B7150A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1C2AAA5-7D80-443D-9835-039C39D5895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22</a:t>
            </a:fld>
            <a:endParaRPr lang="it-IT" altLang="it-IT"/>
          </a:p>
        </p:txBody>
      </p:sp>
      <p:sp>
        <p:nvSpPr>
          <p:cNvPr id="57348" name="Text Box 1">
            <a:extLst>
              <a:ext uri="{FF2B5EF4-FFF2-40B4-BE49-F238E27FC236}">
                <a16:creationId xmlns:a16="http://schemas.microsoft.com/office/drawing/2014/main" id="{A44E6278-5D0D-6499-4F11-D297F553C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Text Box 2">
            <a:extLst>
              <a:ext uri="{FF2B5EF4-FFF2-40B4-BE49-F238E27FC236}">
                <a16:creationId xmlns:a16="http://schemas.microsoft.com/office/drawing/2014/main" id="{67A42CCA-D6C1-1258-4872-B38CB0BA3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03D956EA-04DE-C1C9-5FBF-EB4DF4A4BED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9395" name="Rectangle 16">
            <a:extLst>
              <a:ext uri="{FF2B5EF4-FFF2-40B4-BE49-F238E27FC236}">
                <a16:creationId xmlns:a16="http://schemas.microsoft.com/office/drawing/2014/main" id="{72AFCE92-4F38-B333-12AF-EA95350A5E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CEF3207-0DEC-450C-BDE8-34CA8C8C7BA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23</a:t>
            </a:fld>
            <a:endParaRPr lang="it-IT" altLang="it-IT"/>
          </a:p>
        </p:txBody>
      </p:sp>
      <p:sp>
        <p:nvSpPr>
          <p:cNvPr id="59396" name="Text Box 1">
            <a:extLst>
              <a:ext uri="{FF2B5EF4-FFF2-40B4-BE49-F238E27FC236}">
                <a16:creationId xmlns:a16="http://schemas.microsoft.com/office/drawing/2014/main" id="{A87F4392-03B3-5344-7CF6-56411B454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2">
            <a:extLst>
              <a:ext uri="{FF2B5EF4-FFF2-40B4-BE49-F238E27FC236}">
                <a16:creationId xmlns:a16="http://schemas.microsoft.com/office/drawing/2014/main" id="{BBE198EA-C504-1D2B-09C3-F52D039C3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10B5DEA7-5CB8-99B5-9C2C-37A9A8CFD27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1443" name="Rectangle 16">
            <a:extLst>
              <a:ext uri="{FF2B5EF4-FFF2-40B4-BE49-F238E27FC236}">
                <a16:creationId xmlns:a16="http://schemas.microsoft.com/office/drawing/2014/main" id="{3DD122F8-AC8D-3745-CEBB-F34101F122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44C610F-7F52-4F8F-A7AA-AAC72B35E18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24</a:t>
            </a:fld>
            <a:endParaRPr lang="it-IT" altLang="it-IT"/>
          </a:p>
        </p:txBody>
      </p:sp>
      <p:sp>
        <p:nvSpPr>
          <p:cNvPr id="61444" name="Text Box 1">
            <a:extLst>
              <a:ext uri="{FF2B5EF4-FFF2-40B4-BE49-F238E27FC236}">
                <a16:creationId xmlns:a16="http://schemas.microsoft.com/office/drawing/2014/main" id="{6E523F55-8AE7-C4EF-BA6F-03B19B3E1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Text Box 2">
            <a:extLst>
              <a:ext uri="{FF2B5EF4-FFF2-40B4-BE49-F238E27FC236}">
                <a16:creationId xmlns:a16="http://schemas.microsoft.com/office/drawing/2014/main" id="{D397723E-165A-0082-C43D-AFF49CB6B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EE8B34C4-58D3-33DA-1E4C-65A67EAFD6C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3491" name="Rectangle 16">
            <a:extLst>
              <a:ext uri="{FF2B5EF4-FFF2-40B4-BE49-F238E27FC236}">
                <a16:creationId xmlns:a16="http://schemas.microsoft.com/office/drawing/2014/main" id="{F2ACB3FB-643B-D2EC-D26A-C2C9F19D66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476006C-58C9-47DC-AFD0-690F80F9225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25</a:t>
            </a:fld>
            <a:endParaRPr lang="it-IT" altLang="it-IT"/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5467E437-A935-25B7-D681-2830BAE6C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BFDE52E2-1715-F560-8F51-E6A5F9269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DBE4511A-3001-9AA5-A47F-2CCFDC7A429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5539" name="Rectangle 16">
            <a:extLst>
              <a:ext uri="{FF2B5EF4-FFF2-40B4-BE49-F238E27FC236}">
                <a16:creationId xmlns:a16="http://schemas.microsoft.com/office/drawing/2014/main" id="{439DC604-54B9-0D70-5AA1-898670665E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5A26BD6-E7F6-44E4-AF9F-82549D10FF5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26</a:t>
            </a:fld>
            <a:endParaRPr lang="it-IT" altLang="it-IT"/>
          </a:p>
        </p:txBody>
      </p:sp>
      <p:sp>
        <p:nvSpPr>
          <p:cNvPr id="65540" name="Text Box 1">
            <a:extLst>
              <a:ext uri="{FF2B5EF4-FFF2-40B4-BE49-F238E27FC236}">
                <a16:creationId xmlns:a16="http://schemas.microsoft.com/office/drawing/2014/main" id="{85015C67-AE8D-68DE-6761-1B39FD026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Text Box 2">
            <a:extLst>
              <a:ext uri="{FF2B5EF4-FFF2-40B4-BE49-F238E27FC236}">
                <a16:creationId xmlns:a16="http://schemas.microsoft.com/office/drawing/2014/main" id="{45BE825D-581E-AB35-C093-366356D9F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D4E8D804-563E-A3A7-FC85-1364D767A77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7587" name="Rectangle 16">
            <a:extLst>
              <a:ext uri="{FF2B5EF4-FFF2-40B4-BE49-F238E27FC236}">
                <a16:creationId xmlns:a16="http://schemas.microsoft.com/office/drawing/2014/main" id="{7E77BB1F-45C7-69B7-7CCE-BEF920EB76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7EAF044-D265-446B-883A-1E32050A854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27</a:t>
            </a:fld>
            <a:endParaRPr lang="it-IT" altLang="it-IT"/>
          </a:p>
        </p:txBody>
      </p:sp>
      <p:sp>
        <p:nvSpPr>
          <p:cNvPr id="67588" name="Text Box 1">
            <a:extLst>
              <a:ext uri="{FF2B5EF4-FFF2-40B4-BE49-F238E27FC236}">
                <a16:creationId xmlns:a16="http://schemas.microsoft.com/office/drawing/2014/main" id="{F6272654-6A5D-42AC-8FBE-8CE08766F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2">
            <a:extLst>
              <a:ext uri="{FF2B5EF4-FFF2-40B4-BE49-F238E27FC236}">
                <a16:creationId xmlns:a16="http://schemas.microsoft.com/office/drawing/2014/main" id="{6051CC6F-13E4-E685-AA8D-A3AE7F124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14B864E0-F884-5C85-8727-34BAAD39E7D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9635" name="Rectangle 16">
            <a:extLst>
              <a:ext uri="{FF2B5EF4-FFF2-40B4-BE49-F238E27FC236}">
                <a16:creationId xmlns:a16="http://schemas.microsoft.com/office/drawing/2014/main" id="{96AE82E6-1BC5-DD0B-F7D0-1F262636EC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15A78B6-5CD8-45D0-977C-AACD6F61580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28</a:t>
            </a:fld>
            <a:endParaRPr lang="it-IT" altLang="it-IT"/>
          </a:p>
        </p:txBody>
      </p:sp>
      <p:sp>
        <p:nvSpPr>
          <p:cNvPr id="69636" name="Text Box 1">
            <a:extLst>
              <a:ext uri="{FF2B5EF4-FFF2-40B4-BE49-F238E27FC236}">
                <a16:creationId xmlns:a16="http://schemas.microsoft.com/office/drawing/2014/main" id="{746E6182-BB7B-8A92-CEFC-74C2358FC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2">
            <a:extLst>
              <a:ext uri="{FF2B5EF4-FFF2-40B4-BE49-F238E27FC236}">
                <a16:creationId xmlns:a16="http://schemas.microsoft.com/office/drawing/2014/main" id="{750A5860-0CE3-E134-A90D-C99AE8C80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612AD988-C505-CD65-75B4-E5BB9C96A6C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1683" name="Rectangle 16">
            <a:extLst>
              <a:ext uri="{FF2B5EF4-FFF2-40B4-BE49-F238E27FC236}">
                <a16:creationId xmlns:a16="http://schemas.microsoft.com/office/drawing/2014/main" id="{6EB20EF8-50DC-22C6-3D7D-58658D0F0D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E58E841-E7A5-48B6-9853-5A33D6C9A20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29</a:t>
            </a:fld>
            <a:endParaRPr lang="it-IT" altLang="it-IT"/>
          </a:p>
        </p:txBody>
      </p:sp>
      <p:sp>
        <p:nvSpPr>
          <p:cNvPr id="71684" name="Text Box 1">
            <a:extLst>
              <a:ext uri="{FF2B5EF4-FFF2-40B4-BE49-F238E27FC236}">
                <a16:creationId xmlns:a16="http://schemas.microsoft.com/office/drawing/2014/main" id="{BD4ABDFA-F99B-E7C8-DF00-890C3B6B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Text Box 2">
            <a:extLst>
              <a:ext uri="{FF2B5EF4-FFF2-40B4-BE49-F238E27FC236}">
                <a16:creationId xmlns:a16="http://schemas.microsoft.com/office/drawing/2014/main" id="{14990520-256E-4AA5-E207-9992D9CEF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25D69A26-558D-D143-E7AC-20785B91896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BF8CCA85-79E1-3C8F-54C7-2F0BF53CE7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52C0ADC-5F3F-435D-B014-F6B5E6AAE66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87F54B6B-824A-CC28-0910-2CA463F4C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DA0ADD7C-AC9E-770B-5803-9A34FBB8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C12E7E2E-CB46-4139-A4AF-D82E7142AAF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1E16DA92-6D62-7508-8E82-0C75CB6B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A2D4C1DB-5D3D-41C4-9404-80C4E4DFF68E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A808ECEB-9DDA-76C3-643B-FACA07A60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268DC77A-5FCC-4EB0-8F0E-E37ED193CE98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 sz="1100"/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C8F0C090-BA26-12D0-D3A2-75F1ADD61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112679FB-4E26-79CC-CC02-61A7387254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C88FF4F6-C15C-459C-B640-3ABFA4C4144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3731" name="Rectangle 16">
            <a:extLst>
              <a:ext uri="{FF2B5EF4-FFF2-40B4-BE49-F238E27FC236}">
                <a16:creationId xmlns:a16="http://schemas.microsoft.com/office/drawing/2014/main" id="{10C36C57-CF91-CF37-B21B-E07223A0B1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1DEFAAB-A99E-49F2-9D9F-8C6976AB974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30</a:t>
            </a:fld>
            <a:endParaRPr lang="it-IT" altLang="it-IT"/>
          </a:p>
        </p:txBody>
      </p:sp>
      <p:sp>
        <p:nvSpPr>
          <p:cNvPr id="73732" name="Text Box 1">
            <a:extLst>
              <a:ext uri="{FF2B5EF4-FFF2-40B4-BE49-F238E27FC236}">
                <a16:creationId xmlns:a16="http://schemas.microsoft.com/office/drawing/2014/main" id="{8E15F1CE-C1B1-F60D-8E03-FC38C7E91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Text Box 2">
            <a:extLst>
              <a:ext uri="{FF2B5EF4-FFF2-40B4-BE49-F238E27FC236}">
                <a16:creationId xmlns:a16="http://schemas.microsoft.com/office/drawing/2014/main" id="{C0B202F6-364A-34C0-DA0D-0E3E95F36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>
            <a:extLst>
              <a:ext uri="{FF2B5EF4-FFF2-40B4-BE49-F238E27FC236}">
                <a16:creationId xmlns:a16="http://schemas.microsoft.com/office/drawing/2014/main" id="{59B92882-0030-02B5-8B9C-93EF77D4F43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5779" name="Rectangle 16">
            <a:extLst>
              <a:ext uri="{FF2B5EF4-FFF2-40B4-BE49-F238E27FC236}">
                <a16:creationId xmlns:a16="http://schemas.microsoft.com/office/drawing/2014/main" id="{AC4C96B9-A9DC-EA3E-9AAB-D9777D89A8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2A300B2-C53E-4BF4-9AB2-A56B392B8A6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31</a:t>
            </a:fld>
            <a:endParaRPr lang="it-IT" altLang="it-IT"/>
          </a:p>
        </p:txBody>
      </p:sp>
      <p:sp>
        <p:nvSpPr>
          <p:cNvPr id="75780" name="Text Box 1">
            <a:extLst>
              <a:ext uri="{FF2B5EF4-FFF2-40B4-BE49-F238E27FC236}">
                <a16:creationId xmlns:a16="http://schemas.microsoft.com/office/drawing/2014/main" id="{AD041EB4-6AD7-761E-50A5-08A884D90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Text Box 2">
            <a:extLst>
              <a:ext uri="{FF2B5EF4-FFF2-40B4-BE49-F238E27FC236}">
                <a16:creationId xmlns:a16="http://schemas.microsoft.com/office/drawing/2014/main" id="{6C99E251-B693-FE39-59AF-557D57ACE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>
            <a:extLst>
              <a:ext uri="{FF2B5EF4-FFF2-40B4-BE49-F238E27FC236}">
                <a16:creationId xmlns:a16="http://schemas.microsoft.com/office/drawing/2014/main" id="{B3363657-BFD1-412D-5035-AC8482F6A6A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7827" name="Rectangle 16">
            <a:extLst>
              <a:ext uri="{FF2B5EF4-FFF2-40B4-BE49-F238E27FC236}">
                <a16:creationId xmlns:a16="http://schemas.microsoft.com/office/drawing/2014/main" id="{0F4E9835-C30D-98BA-99CD-F1BE9EFCFE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9CE2A7C-26CF-4026-98D9-0A448530E11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32</a:t>
            </a:fld>
            <a:endParaRPr lang="it-IT" altLang="it-IT"/>
          </a:p>
        </p:txBody>
      </p:sp>
      <p:sp>
        <p:nvSpPr>
          <p:cNvPr id="77828" name="Text Box 1">
            <a:extLst>
              <a:ext uri="{FF2B5EF4-FFF2-40B4-BE49-F238E27FC236}">
                <a16:creationId xmlns:a16="http://schemas.microsoft.com/office/drawing/2014/main" id="{0F9B1335-828A-C7A9-B358-68DF13B72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9" name="Text Box 2">
            <a:extLst>
              <a:ext uri="{FF2B5EF4-FFF2-40B4-BE49-F238E27FC236}">
                <a16:creationId xmlns:a16="http://schemas.microsoft.com/office/drawing/2014/main" id="{1301453F-0539-5313-7B6D-6BA02E0BE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>
            <a:extLst>
              <a:ext uri="{FF2B5EF4-FFF2-40B4-BE49-F238E27FC236}">
                <a16:creationId xmlns:a16="http://schemas.microsoft.com/office/drawing/2014/main" id="{F67DD0BF-2FA2-8602-A7A0-05F085B5145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9875" name="Rectangle 16">
            <a:extLst>
              <a:ext uri="{FF2B5EF4-FFF2-40B4-BE49-F238E27FC236}">
                <a16:creationId xmlns:a16="http://schemas.microsoft.com/office/drawing/2014/main" id="{DDAE5BB5-FDF9-2466-5833-DF23380A8E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7386DE3-BDC6-4059-85BE-139558CB6AA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33</a:t>
            </a:fld>
            <a:endParaRPr lang="it-IT" altLang="it-IT"/>
          </a:p>
        </p:txBody>
      </p:sp>
      <p:sp>
        <p:nvSpPr>
          <p:cNvPr id="79876" name="Text Box 1">
            <a:extLst>
              <a:ext uri="{FF2B5EF4-FFF2-40B4-BE49-F238E27FC236}">
                <a16:creationId xmlns:a16="http://schemas.microsoft.com/office/drawing/2014/main" id="{B6D73C8C-41BE-D45C-FB1B-A5D75A752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Text Box 2">
            <a:extLst>
              <a:ext uri="{FF2B5EF4-FFF2-40B4-BE49-F238E27FC236}">
                <a16:creationId xmlns:a16="http://schemas.microsoft.com/office/drawing/2014/main" id="{7635231F-0848-FAC4-7FB8-D1EDE3B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>
            <a:extLst>
              <a:ext uri="{FF2B5EF4-FFF2-40B4-BE49-F238E27FC236}">
                <a16:creationId xmlns:a16="http://schemas.microsoft.com/office/drawing/2014/main" id="{431EB248-443B-4508-C16A-76ECA774195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81923" name="Rectangle 16">
            <a:extLst>
              <a:ext uri="{FF2B5EF4-FFF2-40B4-BE49-F238E27FC236}">
                <a16:creationId xmlns:a16="http://schemas.microsoft.com/office/drawing/2014/main" id="{0528F460-2ACE-1379-1D3F-6A148C89EF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5719569-D1D9-4BF5-98C4-384F0C23859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34</a:t>
            </a:fld>
            <a:endParaRPr lang="it-IT" altLang="it-IT"/>
          </a:p>
        </p:txBody>
      </p:sp>
      <p:sp>
        <p:nvSpPr>
          <p:cNvPr id="81924" name="Text Box 1">
            <a:extLst>
              <a:ext uri="{FF2B5EF4-FFF2-40B4-BE49-F238E27FC236}">
                <a16:creationId xmlns:a16="http://schemas.microsoft.com/office/drawing/2014/main" id="{A614F0A1-7335-CDE8-0A10-06D716D5A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5" name="Text Box 2">
            <a:extLst>
              <a:ext uri="{FF2B5EF4-FFF2-40B4-BE49-F238E27FC236}">
                <a16:creationId xmlns:a16="http://schemas.microsoft.com/office/drawing/2014/main" id="{14AA93B9-C12F-E9FD-53B4-805FD52D1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EA16F512-ED68-1800-1559-8B263D90238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98C3575C-B4C7-2D55-38EA-A3528848CC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1CCE213-33FE-400A-BE86-33DE493CFA61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7D512CBE-DA18-7F54-FBC9-4A0779483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7C069657-5FC2-FCB4-F37E-990BBD040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B361029E-E56D-049A-B5C3-1A4BBF9C863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2531" name="Rectangle 16">
            <a:extLst>
              <a:ext uri="{FF2B5EF4-FFF2-40B4-BE49-F238E27FC236}">
                <a16:creationId xmlns:a16="http://schemas.microsoft.com/office/drawing/2014/main" id="{302C72CD-5A95-DAE8-3577-30363E5068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7E3769E9-68C6-4320-B41B-29AA9467297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17BD5DEA-0CCC-4492-3232-6B00E8DE4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9FBB04BC-5EC6-CC1B-85FC-F85ACDE24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011EDC3D-AC23-22EF-6EF4-2D39867C513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9EC611D6-1114-A11D-300C-1A92722869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CEFA325-9766-4127-B34C-A223FB6A90C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17E7F953-A1DD-A673-A576-71C407E74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0D67383C-8882-4104-8342-B7329DE24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10AF12D5-8315-2212-0E39-10AFD56AB19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6627" name="Rectangle 16">
            <a:extLst>
              <a:ext uri="{FF2B5EF4-FFF2-40B4-BE49-F238E27FC236}">
                <a16:creationId xmlns:a16="http://schemas.microsoft.com/office/drawing/2014/main" id="{A288E894-DDAE-60B9-CC3D-1C189EE655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455FE55-80C6-474A-A08B-1C47AC9A441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F8EFC094-E2AF-1349-1CCA-31047156B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4A8CF886-8EE4-EC90-76CA-0152414A5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ECE3050-6A09-2622-5853-6D52540AACE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A398609D-0805-1183-4CF6-2C6BDE7BAC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20A4865-26D9-47E2-B5FE-84DA6533DAB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84388E7A-C092-88F5-2DDE-518261E63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DEFC714C-4F4A-6467-47D2-78B4CE8CC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253EF79D-AB75-2FBB-EE4B-673D17FB770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A8B3300E-C538-589C-76D5-8148736613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6F8DFF1-CCCA-4812-A454-60C214D8DC5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59C6C53D-CD39-E312-59F2-F3F47896F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3D7021F5-5647-D311-F2CB-BAEF7F352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8045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86703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2B3957-18E4-B8E6-A6E9-0D5E08C1D5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B4BC4-2835-5B23-3ABE-94F8992ECB3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4BF2-E69C-4448-9DDA-1D538AB43E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31281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30CA2-2F2D-3DFF-1239-B44816B1BB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D4154F-D89A-684A-32EE-C9C2A91A01A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B0F4-3936-4AE4-AECA-F14D4C21C9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3543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3868D-B41B-9840-48CE-9ADF8591D8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68EE8-AB19-3595-398B-28B4813C86D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CAF1-B107-48F1-9A17-A37B908D8D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38948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7B8E6-A4E5-2139-A880-D80C6646C0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EECA6-22DC-F307-F66F-6C9D51C083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4B019-D5BF-4AFA-966F-83FB56918E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6009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377EEE-8AA7-C434-F1C4-668056E706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5E6EC0-134B-0F42-359A-A36200C4CC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AF4F-C98B-470C-B2AB-2C2F40E41C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9129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9A76C2-792A-5427-6F86-7926E8DD4F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477CAA-891E-A505-468E-25191D3FD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77EC-95E7-45EC-AC6D-716E085C4F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4191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A70C13-05C1-49E7-1EB4-57E45704E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B9D1E9-E92F-7B2A-8826-6D0AB0D4E4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E9231-CF34-422A-806C-9984B10E52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6700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6667F-155A-B474-4AD8-EC10A827C1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EA4BD-2A48-7091-FC62-B61606B981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C865-5981-4936-9342-2D11000F91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82809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7C942-B06E-0486-1735-040CB22BD1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FB9CF-F25E-9F0D-7A2A-DAE6E00375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6738-331E-4AF6-909F-2BFD381913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16010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4EF570-C2FF-41C9-7355-571FF9617C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CAA293-F4DE-76F5-AAE5-CFE9B3B225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B355-FC9E-4877-B452-11F140C18B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7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655842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ADAF0-12B9-6DFE-12E7-C9D5C52012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07607-8815-DC1F-5BB6-D5B9B19DBB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1260-09A5-428C-AE78-E9E426546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53493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23983-FE2A-7C3D-F2A9-CE06E15C67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787AA-7EBF-2578-5A4D-15C335FCB3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290C-C067-4D1D-A33A-27F82E205E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67030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1307F-3DA8-3A49-67F5-B4D8F26B27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469DD-BB09-C09C-8AE1-4D1AE677BA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0E43-B292-495F-A8B5-1648BE2A1B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33458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6B314-95FA-FA9E-2BAF-D58392A0E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4E7AE-D20B-D1D2-D7E8-AFCD7F9C63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0353-4267-451A-A1F3-C4D6CF9B71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04885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8449FA-35A7-EFC7-F341-4B9F20DD37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383F78-4CBF-6EFF-4470-A4E4D0C66E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ADBE-F7FB-4A41-937F-B9CD55B3A4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747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A22CA2-4952-46F8-AFD0-71BF9C1961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90FB728-F981-36D5-0F13-D8F2CD43069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4B4F-599D-4B26-AF00-5310C7F2A3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5220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E9E71C4-3B73-2103-A1C8-74DDA11343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50E83-B5CF-896B-EBF3-30A185B020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5728-2FC7-40C9-8EEC-22F7CB66E1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2282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A02A7D3-EE33-B0D7-F2C7-F3167F0843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F5CAF3-954B-E4D7-1891-E3183410F6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D249-ACE6-4EF4-99B0-064A492437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1927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92E924-28EB-139F-4DA1-D397C035DE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B26699-66DF-867F-8D3C-CD9985512D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7361-655B-4D5B-8C09-FC1BA90BAD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56582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A0AA18-876C-A177-29DF-DD5E10AD01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2B95FD-A705-202D-3640-FBEEA06792D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50A1-202B-408C-AA92-1D1A1B345A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9ABE9E-9D12-852E-F1A9-080045E4CA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8F9CAF-548C-6A02-56BE-7753A433BA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0446-E105-48DD-908F-6A2D0DA37D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61967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15A62-0B43-1A6E-A6F7-DB5BEF69E6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A8D47-1C1A-A1A2-CAA8-D045FF9211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5F8A-F024-4525-9FEA-0713FBCC85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67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F224E-CC95-6DF1-8E25-B35D55FF13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74056-4570-EFAC-FCFD-8C7D020086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54B3-22CB-4943-943D-CCED59ED48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220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9C58B-2C3F-8B7C-7ED7-C29E074681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0B120-7946-3F6F-D7A4-75B37E6BD0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D49D-F090-491A-BB7C-A6D97378FE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371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C17AFD-BEF7-6313-38DE-FD7F6EF1A4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DD825-3314-2596-DD56-EE949A4513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BAC93-FFF0-4BBF-AB47-17C7B56847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52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A7711-B8E9-223A-1755-A7ADB39192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389E6-DCC8-C8E4-F0E3-82538036B8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A884-142D-4642-B38A-578B20AB71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158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4D0ADA-C6BA-FD7B-64A3-500A9E3520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938962-EB12-4C9A-4D8E-B74265BACB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1772-703C-4463-907E-1409CEA7C8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336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9D9C5A-6354-2F20-CAE9-F6ADBBE060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0CC16B-DE40-69F6-DB96-0FFF6401F71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9B1E-D5E6-4E07-AEDD-02B589DF2C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5822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CB4596-868E-35FD-6B27-4D2C708EE4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9CE10D-08A6-E6C4-995B-240C77841D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FCD5-EA56-4621-93C9-6F00FDC214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678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E1D20E-7897-EED2-0957-C82EE98AAD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6899F-FB5A-F610-0600-B0ECA4F5EE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AD1B1-6A62-4BAE-ABB0-6E382566B2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59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47749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4903E-2F44-CCD3-F2B1-926D00F1AB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A2336-43D9-4022-C16F-B42BF0C97E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8FCC-2BC2-4432-A5D2-9A3CDE7314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274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AE9B1-8FD4-E6BD-2611-C68CE07F11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5343FA-7D97-1FA2-15E9-8FEC6FE507F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D5FA-A65F-4554-BE2A-0FA25963BB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3483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D59E80-5D25-9B29-40C7-3F44951B9A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536C8-2C34-7CA3-03B9-F1AC4088FB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5448-A917-4DDE-AB8C-A189C2EFEC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724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4ED4-0655-47C0-8C8B-7341F753DE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F21B3-8564-6B46-0058-A0B2CFB6EE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005F-EDEE-4E58-B99B-BF20F0DBA6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75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DEB3D6-C46B-3303-6AB7-76E10B577A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909FAB-2B0A-7AEA-0CE1-837A6F20BD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9692-3D1F-4C0B-80FF-B45E55A74D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3238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EFBC9A-7FD5-9DD2-8973-9A15E6AD4A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FBFBCA-58C2-19B6-2BD6-B805F9E26A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E57A-B2CE-42C2-88E0-FB811474E5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446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D955C-62B8-0FC6-6BD8-6066EF9047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204DD-BD76-C470-16F2-876E4F9952C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4AE1-D0D1-496A-B64A-0310798F6E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9528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A8BE61-D7E9-6552-A908-4B65D8048A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021198-B98B-7C4E-105C-4B203181CF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8DE1-7F5A-409C-BBC2-CDE6F19DBC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283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23A2CD-817A-FDAF-641D-670110870C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EF96A6-DAA4-7410-C508-37685BD7D1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71F4-1E58-4019-89D6-3AB93028B3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7890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7D9AFC-74A7-B31D-68C8-450AC754AB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D6D7E5-0223-7C19-3154-967E17F622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BB69-7D5A-4427-9F78-EFC727A9E4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414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0961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34335-ACBA-3E46-6189-FFE2272E5A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ED49B-8D4E-3939-A466-A1B2397339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0469-8DF3-4125-925D-8C95A93A37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5796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84B78-87FA-6A42-C91B-477149769F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2064D-471B-EC5E-12A9-CB98964C1C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D9DB-99FE-4CA4-A7EA-BF0A28F9B7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2486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B8C8D1-0B26-B53A-2B33-C3536FBE48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1CC785-0D5E-D947-8C16-CE2D258A4C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77A2-D14F-44F4-ACCF-562E44A88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109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7B5063-50DE-CCEE-C2B2-C288677A0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E132C-6804-075B-8E0C-0AC4FE94CE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4B4F-A4F8-47E5-BB27-3275EEE138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8348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E9D05-0FAC-E33F-9AED-443B52A6FF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C39170-B756-AB83-A547-01CA309E5C5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4A1A-562D-49B9-87A8-E7D05CA240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3152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BF532-B759-681F-7E53-FE3F3D3DB6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D41D4-1CEF-FC3D-325E-ACDA0A99AA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FB0C-1838-4B1F-981F-0FAB118D0C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937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7A03D-7D7D-5A03-899B-3C62F0D9B5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6F4B35-6EAD-3120-CF40-97A78769FF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3622-5B97-4D03-81E1-7B01F47328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7899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F05C-E07D-8435-F228-F93267B09F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2094D-A91E-C0F5-908C-BB91EBEF17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5913-2848-4D62-974D-B1FAAF4B68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9216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6E1E68-C703-E450-6C0E-E7998C5BE9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2E85FD-03A3-E6F1-8398-1C91FC627CC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B357-8CD0-4935-874E-43CAEC2DE5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2657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29927A-CF61-F817-9A3B-D5EED041AE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D22A8D-99D1-389E-4B41-853386F038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E8D6-BF46-4F90-B729-B3848CBAC2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90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28934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855F8F-3437-5078-13B1-4C4342CA0D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BB2AB8-1F35-4FF8-5BA9-8934858541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2CE5-BDD0-4B76-8A02-8C48B2DADA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9403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CDD81-A3C5-6C29-5243-96AE25402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B7B00-F738-F2D2-AAB6-78D953FF76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FCA2-5D94-4606-8645-96B3784370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3454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02EE4F-E02D-0B80-BCCA-A3AE678842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F699A-E933-9095-B42F-9E0ED3237F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8258-1CA6-4F16-BBBA-FB4B16887C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2138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0E7EB1-D6C1-9A47-8B68-5083DC996E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68449C-0277-F7FB-426D-49BA6241F9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D140-41C9-4B4D-8F69-3332A78093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6926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C7079A-E23C-6B8E-8123-C09C763777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29D5D1-F082-BA4C-C3FF-CABB21C248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B03E-853B-4588-A425-6AB1B4D543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7574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8A238-89FC-E06D-100D-D9EE92A522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B1461F-5113-675C-D1BD-D1DF10216A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9A5B8-A038-4CE2-ACD2-7467E5A41E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2225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3F4D77-0551-B700-2182-783FED4635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C92CE-BEDB-DEAB-BED0-46B0A5B71B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8047-21D6-4A7E-869D-72F53BF7F8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1209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6CE4A8-71B8-C065-A7CE-4A84B00FDF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61C590-F164-23D3-9774-3FB3F3F9A0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8CAF-53C9-4DA5-A9A1-BFEEB2F98A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9649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13791-61CA-8618-0CAA-5D8109A3EA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EEE0A-C91C-D909-7B5E-B1644A5E8E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BB6C-C473-4D4F-9DF4-A2D4D0E934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107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8310C0-821D-93A4-BA44-2BC779B785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A41963-103A-964B-796A-FAC8AF6745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456E-066F-4AC3-BB8B-27D8D167C7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654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96653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5B2568-B7EA-B5C7-7333-486BDEAED6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8E6013-BBF2-D671-8175-9ED0D76D70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72F10-A6EB-499B-87C2-EC4C4C28A7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8398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DD7EC0-F37E-9D17-331C-2E73714959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133B8C-A8FB-EC45-04E3-EA55877CFE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FB61-9FE4-4F29-85B6-91621ED01C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5308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765A8-5567-3C5A-864C-476FC553DF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1A1EE-3F14-9CA5-41CE-8ED0BDEECB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529DB-C8E8-4425-B417-0D20ED9187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108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0F8B5-3C4C-6FA9-77EF-6031508B0C4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9A595-5600-0C77-6D40-A0084A1DBC9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C2B5-4299-4DE2-A76C-38C646902C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1298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2BC375-1928-211F-1B57-42DCB16032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182F1D-9BD5-9590-E96D-BB6AAEED4D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50807-EB04-4379-AB6C-9FCBB9335B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133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EE1A04-6283-3A33-C6DE-F96BDCC80C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C8C83A-44C4-5987-9F80-892367BB7D3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09BBD-D581-49E8-9371-A279F3D4DC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4288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A3E70-170E-6CE6-51E1-22596F15B3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B9E05-7D01-BA1C-0607-FFF248FD01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E585-2DC8-4ABB-9502-784BEC297F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3870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653141-967E-AF12-4687-78AA4E6306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BDB04-ED3C-FEDA-D549-C38D1A26D2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C018C-EBEF-4347-BF9E-4C2078B349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059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E767A1-793F-80BE-BED1-5CB9B9C6A1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E6911-67A5-05BF-0A9A-352A192636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161A-5A7B-4289-9122-2784FC688B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8273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A6164-DA82-C59E-4E12-AA8A588DD8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5A1B4-2299-05F0-64E5-AAD81B5F01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CBE2-A347-47EE-9EF5-130C573040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50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5060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734BA9-4518-7557-6168-CA7DF6E028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991024-F9A8-5F90-F7DC-12D9BE1F23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81A8-B7F3-46EF-8743-1BE534FA06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7038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26AAB7-74D5-598C-A27C-13D2529CB0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727EF6-1703-FDDD-17F9-587732A9646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A2E3-6D25-4D33-8467-45867E8C63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8981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AF819A-F215-B7FB-867A-286916852B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F502E9-B767-B05E-2CC9-645B277FAA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5036-4651-4DB9-874D-792703F367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724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94436-DE1A-8FBF-C261-1AC8A8F482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64689-36A7-652B-93EF-803088F92D8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4B15-6E16-4791-A048-DD96EF4F24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7446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EF958-CB7C-214A-6252-C783417F65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BC84A-CFB9-7B08-AC98-04FAD08481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2F79-6B58-4579-8665-C91D958B47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3239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3F8B9B-3CFD-C806-0CFB-8C18465B73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08639B-257D-D8D4-2467-181C673FDC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4454-9E4B-4BED-A241-D88928744C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3107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A543B-90B7-FAFD-3059-D37A594043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E046E2-0644-CF3F-366F-8D59332846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02C9-1A82-4358-B830-2200EBCDC4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7196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B2EA1-345E-53CF-290D-DD56ACEE2E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0F129-B2E4-1DFC-2CA2-F853CD7043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ECD7-77AC-4C43-9776-9FB68A27E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2860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B50FF3-3F24-ACDF-103E-886F0ECCD9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ABEDD-9C28-4D5B-617E-84FC689D1E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1293-571B-458A-BF4C-F3C2F63BB4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3808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504631-C97B-52A0-4EC5-9350FC025B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75556-1E11-373E-F271-8EE82D1AAC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D406-66CC-440A-B3F9-5578F419EF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09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420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AC6CF-7A19-4A43-4EC4-1C1A973DE7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54404-9F28-E87B-6729-9AC55C984E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D139-5193-4490-A0B0-E0A6D7553B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0579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21BF59-227D-23A0-44DB-C27920846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A73967-54F8-76DA-F56F-AB2FFABE93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12E7-E88C-469A-ADA3-01DF0BCDA1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497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D6E3BE-3DBF-A282-1FCF-0ADB0A145D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A0CAA7-8522-E161-B042-FC9C9FF540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B5E9A-F2C4-44D4-8C34-CCDF32876D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2461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4C8AED-DC88-770B-E286-6C65964A5F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7EA2C7-CF83-9494-A3D7-FA7BD65F74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C600-64D0-4BCA-9729-C3FB56D149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064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FDE4E-2527-1686-BD79-4C13002A03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78EB7-0FD5-7EC4-5351-83242D7557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0288-EF91-4F31-8735-F1F68BD45B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4037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9CBB6-971D-3830-F6E2-CF5DC5CEAE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60EFD-AB4F-C017-7348-164C74E22F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BEC3-B126-41FB-95A5-F26E552B39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1402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4A367-4D1D-C0C2-F332-18BBF3AB93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D776C-C048-5EEE-1A04-EF2B231F62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34FC-9A8B-4E18-B4D3-D78C6C3CAF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0050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695FF9-1063-CDC2-AEE8-369E556BF2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B36F7-9F61-CDEA-C8E6-8BCEC01E31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2829-0570-4FCF-B838-FCA0A63C20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8656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29BC0-2E7E-0C62-E3BD-3489FC0734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934D4A-8AEE-4A43-752F-59F62282165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AF1C-A539-43C6-822F-36DF15043D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9561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57DE2-E41E-9E4C-069C-FB777ABA5F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D3EA9-20CE-EC11-D2C1-DDD83ABDA5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CB59-CAF3-4A82-942B-251CDB5718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85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2519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8F06F6-ED8D-431C-6F3F-9F9DED7B5E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9D4FB-89F3-1155-7206-8FB68550C6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749F-8B25-4231-A44D-2536EDDAF5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70347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2E188-38B7-EC4E-725A-C9059538F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592B8-A8D4-6A9A-0DB4-878EB2A137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35B5-E268-48C1-A311-CF988A0451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93789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50A93-34A0-649B-6821-EE77B4CCC9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BF115-3EF3-DE20-69BA-FF025BF8DB2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C82F-B907-4A42-8789-76DF7CBFC6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54892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81976-19B8-E4C6-0C66-B1B65C7D85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036CB8-EBD7-3C68-AB83-B3A16BA10E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0AEB-53C8-4616-ABE5-17EA3E39FC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35820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D9DDAA-F7E2-EBC4-D918-34DF0A9024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A9F25-F877-E0F9-E6FC-6C93AB7FDC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2500-9AD9-4EF0-9409-B3CDA90CDB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366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417E6-2095-3F96-6EC8-F889BEC1FD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5B9AD8-834E-EC80-11BF-3AE378DE24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51F5-F9F7-416F-95DA-6F363B8E33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91506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A0FB0-EC43-38FF-DD46-85F9E37EF3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B87AC-5E1A-DF61-506C-398C8FB509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4BA9-AA1B-4B0C-8218-1F8738A667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4039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E22C1C-A1EA-B4D4-5167-BB18CB00DA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C943C-5DF9-F02D-4D87-BFC159A5F2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060F-8D82-480E-BC5B-9EC9E3C50B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97743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B13D4-5797-0F41-8939-4C79382247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D42C9A-34B9-6FE1-DE16-9F8DB55127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1B04-AA8A-45D1-B75C-EAFBD5352C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5322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4EFF94-A353-EE00-6B54-D36CD82893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9AF1CB-4E69-EB83-C671-A66BD56334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0304-C7E2-4F24-8AD6-8D0908D894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431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803680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16876-72E0-0101-8EDB-CEAE39D03D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04403-617B-AEF6-2D62-2F854E3B7C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ED54-8AF1-46A3-9CCE-A0CCB02DC4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2680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8F038-8B4E-B584-DFC8-C1AFACA4C1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8525DC-DBCC-B936-8D85-FFCDF1039F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DD30-47EE-45B4-A4B8-BE840E968A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52293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E840-8E57-FCA9-2D86-8DE87E47C6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3AB5F-93B1-92C8-7666-63170CCED6E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3FEC-991E-434B-AB96-23DCECE015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2636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F51304-57E9-C92A-3F2E-E952946BC7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4ACBC2-98B9-13EB-FEC2-F02D03D2EB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DF2F-22C5-474F-9876-025C6D1AAF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8469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031657-F370-50EA-693E-7630490DD4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320211-DE97-440C-5D5A-BC9CAD876A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6007-1CA1-4CBE-80E5-11F9D2E864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61622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CF2138-D039-6866-5EF8-3F4D1BF8D2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16F189-FDF3-3AAD-8859-EA0B1DDEC0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7B95-E479-4D4E-80E1-B70563556A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2089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C2A9E-6E03-BB6D-3DA1-EA9B5684E9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1994D-D236-86C4-A883-A9668B20DB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3446-2F4B-4E5A-BC9F-47083F5191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1029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61A10-8B60-6C8D-DFD9-2478D7FCA5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9D5C3-008F-19B6-B34D-674A4A6CC62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062C-A81F-489B-ACCF-93F1E4475E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8644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CBB208-49DE-62F0-4898-741486935F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093F5-D07F-453C-DD18-E6DDBEFF07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540B7-A053-4475-BFFC-4D2EF45803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9620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CD3812-91EA-722C-3753-4ED9BA6C43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70F90-E4E8-33B3-1AE0-B3ACC6194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415B-114C-4AF7-B809-B32E3AB7F5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44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1EF2F77-9A0E-A7DB-0517-0D330C5B5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DA72F7B-4707-6C15-0438-DC55295C9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22361284-5329-231E-36F0-1DB19E43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06B3EDD-C67D-E5B0-9749-902ADF8C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06FC7E9-DBFF-EAD4-9C9E-BC2206457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2D4538D-CB99-96B5-0F67-3297835DB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753A74A-B8B8-E30E-5CAE-27C4548D27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F33B5FE-8AA0-7ECA-8F27-072180A9FA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355727D-A026-4DF4-8174-F5BFD9EE1F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00BF6EF-886D-7C8E-697F-F9581165B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8731FFE-764C-6033-50CE-2E1E2B736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D55A078-D11C-83BD-EB17-DD57E06360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260AB6A-A4E0-A596-7517-BB25BC1D71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64F08D6-C845-4E23-AF8B-1A26D64D54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9C91DDCF-CD6D-6922-C21B-EFBA57CA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26F59A16-FD51-CB47-4EA0-FCDAD077D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8B26898-A53E-0CD2-EAC4-6F3F6E3F9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C74FFA5-7483-3151-A021-A12ACD54A4F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1B8C61-C82A-4736-CD95-FC834E2867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A4B9D60-9514-4423-8384-EF793733F7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32D7378F-B6A8-5DF8-A800-C79C1C02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871D5A5A-7311-94C7-BC1F-09C062CA1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796D32A-B89C-68C4-19DD-F9FFAEBA2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37EECC-54D6-95AE-4018-A0407F40BFC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663C07D-B4E1-75A5-EFF2-DDF90562B3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73A9C47-B639-4D99-B279-170B1FB240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C9D729A-8D67-12C8-FC17-543A8C3B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F2D4E20-9386-079B-5553-5DBC29EFE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93352B7-F388-8620-ABD9-76AF14DA3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DCCB806-CA49-1DB2-FCF6-45187C6F378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9BF05FD-8EC5-F046-0C6A-9B7C7FEFAF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C11B23F-5D3C-46E7-ACC8-6F2688DA15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A32330EC-EDF1-25F6-C018-094A2E15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328D684-4227-3F0C-B8DB-1EE28DDA7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2E3208-A124-364B-0E09-F04835CD6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BBACF68-42FC-5233-8D12-AB2FD7B0EB5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4D91E4D-1976-6A6A-E33C-3B433452F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3F41E-CF46-454F-AB9D-5622C6366E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C10DE5E7-F844-84F1-11B9-FCDAD017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1107FE1-8ACF-BCA6-8017-9BF1AD118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12BF0E3-923C-1146-0299-4CDC68639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1255FB-ECE1-9E7E-84C2-A8C8F9F755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AED1F49-754C-B796-DDD5-401CD4422F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B61E71C-8A3A-44C2-9775-3955BD11E0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427AB8DA-ED4C-54A6-BD71-203C5835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344281B-AE88-D35C-7E6E-3E241ADAF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E644EAF-8D95-8510-ABC2-C3403E3FF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E9B0E96-4F10-AC3F-705B-345294A47E5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B774E5F-FB15-3EFC-1649-2D1A028856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0F3F7CA-A0E8-4915-9B05-7E169EFBDE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23D92E61-AB7E-8AE2-C169-896D77E9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20BFF39-8ADF-D2BA-88BA-9306F1894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43951A3-3799-7047-FAFB-591DB2CC0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1C3ACC3-FF9C-8D68-34DC-5AF2D66792F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067EB58-44B7-70A6-05AA-7A03CF6C1C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E81D5CE-4546-4FA4-B205-8138BE2B1E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55CC2EB7-88E9-82E6-EBF7-F60D0C1F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9A4FD25-1507-93B2-A83C-F0B4E4D28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7E2B56B-F8A3-916F-5465-C38421792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601E497-D4D9-F3E3-F18E-8A43B203B9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96B03D5-4571-4B21-C591-79C003B181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2AFEF0C-3B53-4230-8496-DD6A44AC59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C88084A8-6B09-214B-FB04-49849F20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6356A77-94CF-F481-A096-44A7A166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46350"/>
            <a:ext cx="6553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6DB80D3F-5B17-699C-4D3D-C752A312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3713"/>
            <a:ext cx="8505825" cy="13811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Cronobacter sakazakii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9ACF489D-015F-7D70-9116-A307D0DB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079625"/>
            <a:ext cx="84343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i="1">
                <a:latin typeface="Arial" panose="020B0604020202020204" pitchFamily="34" charset="0"/>
                <a:cs typeface="Arial" panose="020B0604020202020204" pitchFamily="34" charset="0"/>
              </a:rPr>
              <a:t>Cronobacter sakazakii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un enterobatterio in grado di resistere in alimenti a basso a</a:t>
            </a:r>
            <a:r>
              <a:rPr lang="it-IT" altLang="it-IT" sz="2300" baseline="-250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ed è responsabile di setticemia, e meningite neonatale ed enterocolite, a seguito dell’ingestione di formulazioni a base di latte in polvere reidratato e conservato a temperatura che favorisce lo sviluppo del batterio.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in grado di produrre una sostanza capsulare molto viscosa che ne determina un’alta adesività alle superfici, soprattutto in lattice, policarbonato e silicone, materiali impiegati nella fabbricazione di contenitori e utensili per il latte in polvere e per il prodotto reidratato.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42B01AC-D6A6-AC27-FD2A-DEAAFE050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31749" name="Group 2">
            <a:extLst>
              <a:ext uri="{FF2B5EF4-FFF2-40B4-BE49-F238E27FC236}">
                <a16:creationId xmlns:a16="http://schemas.microsoft.com/office/drawing/2014/main" id="{7837D3D3-0B6C-01A5-E002-A54058D1C71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1750" name="Rectangle 3">
              <a:extLst>
                <a:ext uri="{FF2B5EF4-FFF2-40B4-BE49-F238E27FC236}">
                  <a16:creationId xmlns:a16="http://schemas.microsoft.com/office/drawing/2014/main" id="{68ACA2B3-3D34-402D-10D0-C604DF57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1751" name="Picture 4">
              <a:extLst>
                <a:ext uri="{FF2B5EF4-FFF2-40B4-BE49-F238E27FC236}">
                  <a16:creationId xmlns:a16="http://schemas.microsoft.com/office/drawing/2014/main" id="{F2B6550E-3AEC-1278-2F6E-40C7A6D84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2" name="Rectangle 5">
              <a:extLst>
                <a:ext uri="{FF2B5EF4-FFF2-40B4-BE49-F238E27FC236}">
                  <a16:creationId xmlns:a16="http://schemas.microsoft.com/office/drawing/2014/main" id="{9A64C880-7B1E-7CEA-682A-22FA9D3F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6ED8765-AAB2-47D3-9D81-821A94827BB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D7FE705-0434-9D76-A04E-01E28B3F0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F820C53-82DA-E48F-7D25-0274AE18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3713"/>
            <a:ext cx="8505825" cy="8477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Botulismo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59AF0B4-E92E-DF49-5D5A-FD755B56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202531"/>
            <a:ext cx="84343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neurotossina prodotta da 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botulinum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(bacillo Gram positivo sporigeno anaerobico) è la più potente che si conosca, in grado di provocare il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botulismo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un’intossicazione che spesso ha esito letale.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0BE364D-F3F4-B030-B03F-3750E982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33797" name="Group 2">
            <a:extLst>
              <a:ext uri="{FF2B5EF4-FFF2-40B4-BE49-F238E27FC236}">
                <a16:creationId xmlns:a16="http://schemas.microsoft.com/office/drawing/2014/main" id="{2C2E1325-E199-8766-BEA7-ADAA94AB17F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3801" name="Rectangle 3">
              <a:extLst>
                <a:ext uri="{FF2B5EF4-FFF2-40B4-BE49-F238E27FC236}">
                  <a16:creationId xmlns:a16="http://schemas.microsoft.com/office/drawing/2014/main" id="{7BA8B1F7-73FE-1D0A-2BB6-833B5799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3802" name="Picture 4">
              <a:extLst>
                <a:ext uri="{FF2B5EF4-FFF2-40B4-BE49-F238E27FC236}">
                  <a16:creationId xmlns:a16="http://schemas.microsoft.com/office/drawing/2014/main" id="{6F491172-D6DE-C514-0544-9B838F020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3" name="Rectangle 5">
              <a:extLst>
                <a:ext uri="{FF2B5EF4-FFF2-40B4-BE49-F238E27FC236}">
                  <a16:creationId xmlns:a16="http://schemas.microsoft.com/office/drawing/2014/main" id="{33CA07E9-6E3B-4D8F-B56A-3F94A08CB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A91E045-D0E1-42E8-BFB6-68E10609FB0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556D04B-CC82-527E-12DA-D1A5440AF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33798" name="Immagine 2">
            <a:extLst>
              <a:ext uri="{FF2B5EF4-FFF2-40B4-BE49-F238E27FC236}">
                <a16:creationId xmlns:a16="http://schemas.microsoft.com/office/drawing/2014/main" id="{72A31FAD-8F9A-7D62-11C0-08CC54AE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646488"/>
            <a:ext cx="310356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3">
            <a:extLst>
              <a:ext uri="{FF2B5EF4-FFF2-40B4-BE49-F238E27FC236}">
                <a16:creationId xmlns:a16="http://schemas.microsoft.com/office/drawing/2014/main" id="{AFA7D1CA-3011-D7F7-F335-0D53FE69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5989638"/>
            <a:ext cx="33512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Immagine al microscopio elettronico di 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it-IT" alt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botulinum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800" name="CasellaDiTesto 5">
            <a:extLst>
              <a:ext uri="{FF2B5EF4-FFF2-40B4-BE49-F238E27FC236}">
                <a16:creationId xmlns:a16="http://schemas.microsoft.com/office/drawing/2014/main" id="{45E8E2E2-A396-1FAD-E656-52F4F43D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814690"/>
            <a:ext cx="5194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tossina agisce attaccando il sistema nervoso centrale e periferico: blocca la liberazione dalle sinapsi neuromuscolari di acetilcolina, mediatore chimico dell’impulso nervoso.</a:t>
            </a:r>
          </a:p>
          <a:p>
            <a:pPr eaLnBrk="1" hangingPunct="1">
              <a:spcBef>
                <a:spcPts val="113"/>
              </a:spcBef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spore hanno un’ampia diffusione ambientale, possono contaminare molti alimenti e sono molto resistenti al calore.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0F16984-0CF8-304D-2517-CE0F0381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99" y="412750"/>
            <a:ext cx="8505825" cy="1346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it-IT" altLang="it-IT" sz="4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perfringens</a:t>
            </a:r>
            <a:endParaRPr lang="it-IT" altLang="it-IT" sz="4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B32C1E2-B1B1-4B32-0E45-F392DEED7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38325"/>
            <a:ext cx="85058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i="1">
                <a:latin typeface="Arial" panose="020B0604020202020204" pitchFamily="34" charset="0"/>
                <a:cs typeface="Arial" panose="020B0604020202020204" pitchFamily="34" charset="0"/>
              </a:rPr>
              <a:t>Clostridium perfringens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un bacillo sporigeno anaerobio o microaerofilo.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Le sue spore si rinvengono nel suolo, nelle acque e nell’intestino di uomo e animali e possono contaminare gli alimenti.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I ceppi sono suddivisi in cinque gruppi in base alla produzione delle tossine α, β, ε, ι; si tratta di enterotossine prodotte nel corso della sporulazione e termolabili.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La tossina provoca la formazione di canali nella membrana delle cellule intestinali, attraverso cui passano acqua e ioni.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La tossinfezione si manifesta con dolori addominali, febbre, vomito e diarrea acuta.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D00FB3A-9B1A-1E85-EF05-1B6D928E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35845" name="Group 2">
            <a:extLst>
              <a:ext uri="{FF2B5EF4-FFF2-40B4-BE49-F238E27FC236}">
                <a16:creationId xmlns:a16="http://schemas.microsoft.com/office/drawing/2014/main" id="{C55C711C-11CE-3731-62FA-E22FC6B36F4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5846" name="Rectangle 3">
              <a:extLst>
                <a:ext uri="{FF2B5EF4-FFF2-40B4-BE49-F238E27FC236}">
                  <a16:creationId xmlns:a16="http://schemas.microsoft.com/office/drawing/2014/main" id="{7606898D-C88E-65DA-558D-3D3A3A0B5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5847" name="Picture 4">
              <a:extLst>
                <a:ext uri="{FF2B5EF4-FFF2-40B4-BE49-F238E27FC236}">
                  <a16:creationId xmlns:a16="http://schemas.microsoft.com/office/drawing/2014/main" id="{C2230F67-F4D9-48B3-F822-91376C253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8" name="Rectangle 5">
              <a:extLst>
                <a:ext uri="{FF2B5EF4-FFF2-40B4-BE49-F238E27FC236}">
                  <a16:creationId xmlns:a16="http://schemas.microsoft.com/office/drawing/2014/main" id="{F81166AE-E7A9-A893-EAB3-D961884E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E3EDEEA-7544-431F-9715-5D505481FE7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846CEA0-DDBD-57A2-D678-4B2FCD6CC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729BFCBF-E86E-2529-5D31-153A18DA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504961"/>
            <a:ext cx="8505825" cy="1346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Infezione da batteri del genere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E5ACD74-A15C-7C23-35E0-C0856430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060848"/>
            <a:ext cx="850582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cereus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un batterio sporigeno aerobico facoltativo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ad ampia diffusione ambientale: dal terreno contamina gli alimenti vegetali e, attraverso i mangimi, quelli di origine animale.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spore hanno un alto potere di adesività e possono permanere a lungo come biofilm negli impianti di produzione.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tossine hanno effetto diarroico (forti dolori addominali e diarrea) ed emetizzante (nausea e vomito).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Alcune specie  possono rendersi responsabili di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tossinfezioni alimentari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con sintomatologia gastroenterica.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87E485D-5D20-32C0-0F0B-04F80328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37893" name="Group 2">
            <a:extLst>
              <a:ext uri="{FF2B5EF4-FFF2-40B4-BE49-F238E27FC236}">
                <a16:creationId xmlns:a16="http://schemas.microsoft.com/office/drawing/2014/main" id="{3FE6FE37-0F2B-4F99-035C-49C1E13EFCC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7894" name="Rectangle 3">
              <a:extLst>
                <a:ext uri="{FF2B5EF4-FFF2-40B4-BE49-F238E27FC236}">
                  <a16:creationId xmlns:a16="http://schemas.microsoft.com/office/drawing/2014/main" id="{FD7FAC50-D0B2-FF32-2616-ADE002B7D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7895" name="Picture 4">
              <a:extLst>
                <a:ext uri="{FF2B5EF4-FFF2-40B4-BE49-F238E27FC236}">
                  <a16:creationId xmlns:a16="http://schemas.microsoft.com/office/drawing/2014/main" id="{EF4C084A-DA74-9F7A-6341-E3517DF5F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6" name="Rectangle 5">
              <a:extLst>
                <a:ext uri="{FF2B5EF4-FFF2-40B4-BE49-F238E27FC236}">
                  <a16:creationId xmlns:a16="http://schemas.microsoft.com/office/drawing/2014/main" id="{E141C770-6D15-6CC6-55DB-9285EA97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046AAB19-E4A0-46A9-8533-3184A78C5DB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CE35656-636A-9F12-BD92-014F7F87A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8CD1411-8607-BAF0-B2DC-F45E80AA4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418307"/>
            <a:ext cx="8507412" cy="8747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Vibrio</a:t>
            </a:r>
            <a:r>
              <a:rPr lang="it-IT" altLang="it-IT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4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cholerae</a:t>
            </a:r>
            <a:endParaRPr lang="it-IT" altLang="it-IT" sz="4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BB36FB3B-6054-5BA3-1216-EDF5128B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236663"/>
            <a:ext cx="8507412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Vibrio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cholerae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un batterio Gram negativo dalla caratteristica forma a virgola, aerobio/anaerobio facoltativo, che causa una grave tossinfezione: il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colera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malattia endemica in alcuni Paesi sottosviluppati.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vibrioni, eliminati con le feci dai portatori, trovano un ambiente favorevole alla loro riproduzione nelle acque. Assunti attraverso cibo e bevande arrivano all’intestino, dove elaborano la tossina colerica: enterotossina proteica termolabile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causa un’eccessiva produzione di AMP-ciclico, </a:t>
            </a:r>
            <a:endParaRPr lang="it-IT" alt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A7EF5BE-A27E-1D15-E0F5-E90CBF8A2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39941" name="Group 2">
            <a:extLst>
              <a:ext uri="{FF2B5EF4-FFF2-40B4-BE49-F238E27FC236}">
                <a16:creationId xmlns:a16="http://schemas.microsoft.com/office/drawing/2014/main" id="{FE1AE65F-7304-5CDB-AF1A-0B4FB5D00C44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9945" name="Rectangle 3">
              <a:extLst>
                <a:ext uri="{FF2B5EF4-FFF2-40B4-BE49-F238E27FC236}">
                  <a16:creationId xmlns:a16="http://schemas.microsoft.com/office/drawing/2014/main" id="{48CCD3B4-0305-C79D-7019-DC2623B48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9946" name="Picture 4">
              <a:extLst>
                <a:ext uri="{FF2B5EF4-FFF2-40B4-BE49-F238E27FC236}">
                  <a16:creationId xmlns:a16="http://schemas.microsoft.com/office/drawing/2014/main" id="{CBBBD24B-3199-ED94-FBD9-4524B5305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7" name="Rectangle 5">
              <a:extLst>
                <a:ext uri="{FF2B5EF4-FFF2-40B4-BE49-F238E27FC236}">
                  <a16:creationId xmlns:a16="http://schemas.microsoft.com/office/drawing/2014/main" id="{BA9BFDCD-3594-9EBB-9BEA-CC362D980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D49FA84-27C2-4ED8-AC1A-38B34B94EAF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E64E2F4-F99E-6BC3-D27A-FDCB8A2AF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39942" name="Immagine 2">
            <a:extLst>
              <a:ext uri="{FF2B5EF4-FFF2-40B4-BE49-F238E27FC236}">
                <a16:creationId xmlns:a16="http://schemas.microsoft.com/office/drawing/2014/main" id="{D8C129D2-3DCE-2FD3-CB3C-ACB4FE7F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335462"/>
            <a:ext cx="30416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3">
            <a:extLst>
              <a:ext uri="{FF2B5EF4-FFF2-40B4-BE49-F238E27FC236}">
                <a16:creationId xmlns:a16="http://schemas.microsoft.com/office/drawing/2014/main" id="{F9097DE3-5BB6-D414-F413-BE4F38A2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6103938"/>
            <a:ext cx="32781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Immagine al microscopio elettronico di </a:t>
            </a:r>
            <a:r>
              <a:rPr lang="it-IT" alt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Vibrio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cholerae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944" name="CasellaDiTesto 5">
            <a:extLst>
              <a:ext uri="{FF2B5EF4-FFF2-40B4-BE49-F238E27FC236}">
                <a16:creationId xmlns:a16="http://schemas.microsoft.com/office/drawing/2014/main" id="{812E2EAE-3837-9B81-C552-81BF7AF3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4505325"/>
            <a:ext cx="55641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molecola che regola l’equilibrio idrosalino a livello intestinale. </a:t>
            </a:r>
            <a:endParaRPr lang="it-IT" altLang="it-IT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 conseguenze: massiccia disidratazione, collasso cardiocircolatorio, coma e morte.</a:t>
            </a:r>
            <a:endParaRPr lang="it-IT" altLang="it-IT" sz="23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ACE9C65-9902-3512-3E90-EEADCB04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458788"/>
            <a:ext cx="8507412" cy="8747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Listeria monocytogenes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4EC6756-03B2-6CC1-ED39-1E2458AF9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928813"/>
            <a:ext cx="8507412" cy="45942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Listeria </a:t>
            </a: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monocytogenes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un corto bacillo Gram positivo aerobio o anaerobio facoltativo appartenente al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phylum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Firmicutes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molto diffuso nell’ambiente e come ospite saprofita nell’intestino di uomo e animali.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l’agente della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listeriosi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che si manifesta in forma: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invasiva: infezione sistemica che si diffonde attraverso l’apparato circolatorio e causa sepsi, meningiti, encefaliti, aborto e ha un tasso di letalità 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diarroica: sintomi tipici di una gastroenterite e decorso clinico di alcuni giorni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ucciso dalla temperatura di pastorizzazione.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0587F7E5-A75D-5E43-D7B7-B875860A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41989" name="Group 2">
            <a:extLst>
              <a:ext uri="{FF2B5EF4-FFF2-40B4-BE49-F238E27FC236}">
                <a16:creationId xmlns:a16="http://schemas.microsoft.com/office/drawing/2014/main" id="{EE3130E9-4A5A-CE52-8999-22DCEB3FB0D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1990" name="Rectangle 3">
              <a:extLst>
                <a:ext uri="{FF2B5EF4-FFF2-40B4-BE49-F238E27FC236}">
                  <a16:creationId xmlns:a16="http://schemas.microsoft.com/office/drawing/2014/main" id="{BAD453B9-4FDC-F5C1-F809-88BBDE07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1991" name="Picture 4">
              <a:extLst>
                <a:ext uri="{FF2B5EF4-FFF2-40B4-BE49-F238E27FC236}">
                  <a16:creationId xmlns:a16="http://schemas.microsoft.com/office/drawing/2014/main" id="{1B04DE70-9B25-D2B8-C535-4B09374A4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2" name="Rectangle 5">
              <a:extLst>
                <a:ext uri="{FF2B5EF4-FFF2-40B4-BE49-F238E27FC236}">
                  <a16:creationId xmlns:a16="http://schemas.microsoft.com/office/drawing/2014/main" id="{D075BF9C-48D1-7EC0-4768-94598DC06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AC20BF7-DE65-4BCB-A492-010D1847A8E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39807A7B-A061-9573-FE3D-4989EE166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0604F1AB-92E6-16CA-76A1-7ECBD9BF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619125"/>
            <a:ext cx="8507412" cy="12414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Infezioni da brucelle: la febbre maltese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6515FC2-684A-A783-7286-6664CE96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184400"/>
            <a:ext cx="8456612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brucelle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sono coccobacilli Gram negativi aerobi.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Giungono con gli alimenti nell’intestino e da qui passano nel torrente circolatorio con episodi febbrili intermittenti.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I microrganismi si localizzano nel fegato, nella milza e nelle linfoghiandole, di cui provocano necrosi parenchimale.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brucellosi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si trasmette all’uomo attraverso l’ingestione di latte e latticini provenienti da animali infetti.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La malattia è anche chiamata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febbre maltese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, dal luogo dove si verificarono i primi casi e dove fu studiata, e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febbre ondulante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perché causa una febbre ricorrente.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EE5106C-76D5-2F57-76C0-FAA501E2F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44037" name="Group 2">
            <a:extLst>
              <a:ext uri="{FF2B5EF4-FFF2-40B4-BE49-F238E27FC236}">
                <a16:creationId xmlns:a16="http://schemas.microsoft.com/office/drawing/2014/main" id="{68567BBC-B4C4-5BBF-B1FF-868B769117E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4038" name="Rectangle 3">
              <a:extLst>
                <a:ext uri="{FF2B5EF4-FFF2-40B4-BE49-F238E27FC236}">
                  <a16:creationId xmlns:a16="http://schemas.microsoft.com/office/drawing/2014/main" id="{6A9DE78F-A17B-A3B7-1A54-F69093D0E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4039" name="Picture 4">
              <a:extLst>
                <a:ext uri="{FF2B5EF4-FFF2-40B4-BE49-F238E27FC236}">
                  <a16:creationId xmlns:a16="http://schemas.microsoft.com/office/drawing/2014/main" id="{78246CD2-0F5B-3D12-9051-AEBDDB2F3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0" name="Rectangle 5">
              <a:extLst>
                <a:ext uri="{FF2B5EF4-FFF2-40B4-BE49-F238E27FC236}">
                  <a16:creationId xmlns:a16="http://schemas.microsoft.com/office/drawing/2014/main" id="{20C5E3D8-DBAD-ED80-8E3C-65D15A58F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4C33ECB-D1B9-4EB7-94F1-95E9A168250B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5C2EA50-460B-62E5-5D6E-7B7378502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EA2CEE04-9B13-5401-275B-CE97B3FA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619125"/>
            <a:ext cx="8507412" cy="10239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543EEDF7-4C7D-B930-3859-13DF2019E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844675"/>
            <a:ext cx="8456612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i="1">
                <a:latin typeface="Arial" panose="020B0604020202020204" pitchFamily="34" charset="0"/>
                <a:cs typeface="Arial" panose="020B0604020202020204" pitchFamily="34" charset="0"/>
              </a:rPr>
              <a:t>Campylobacter jejuni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un bacillo ricurvo Gram negativo asporigeno e microaerofilo; il suo aspetto ricorda quello dei vibrioni.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una delle prime cause di tossinfezioni alimentari, responsabile soprattutto di episodi di gastroenterite in età infantile.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Vive come commensale nell’intestino di vari animali e viene eliminato con le feci. Produce diverse tossine.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ucciso dalla pastorizzazione, per cui i casi di infezione derivano dal consumo di carne poco cotta, soprattutto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di pollo o di maiale.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5C5B50A-6FD7-B702-589B-BEBB4DDE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46085" name="Group 2">
            <a:extLst>
              <a:ext uri="{FF2B5EF4-FFF2-40B4-BE49-F238E27FC236}">
                <a16:creationId xmlns:a16="http://schemas.microsoft.com/office/drawing/2014/main" id="{EBF5AE11-2A64-1DC5-FF46-966EB688657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6086" name="Rectangle 3">
              <a:extLst>
                <a:ext uri="{FF2B5EF4-FFF2-40B4-BE49-F238E27FC236}">
                  <a16:creationId xmlns:a16="http://schemas.microsoft.com/office/drawing/2014/main" id="{5FF3E73D-3CF5-03EC-D80C-AF23F84FE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6087" name="Picture 4">
              <a:extLst>
                <a:ext uri="{FF2B5EF4-FFF2-40B4-BE49-F238E27FC236}">
                  <a16:creationId xmlns:a16="http://schemas.microsoft.com/office/drawing/2014/main" id="{2376FE01-EC6D-EB36-4EFB-BB87CF286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088" name="Rectangle 5">
              <a:extLst>
                <a:ext uri="{FF2B5EF4-FFF2-40B4-BE49-F238E27FC236}">
                  <a16:creationId xmlns:a16="http://schemas.microsoft.com/office/drawing/2014/main" id="{27F4F51A-867D-B1D2-212B-10B13A17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6D80603-1014-4AD5-BE0F-CD7680430794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6545D15-DF20-C5B5-C055-681121757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E3C642C5-FE7E-89AD-A443-9659B1421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508670"/>
            <a:ext cx="8505825" cy="10191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Infezioni alimentari da virus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6187493-86A4-CE7D-5D4D-45A3254D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340768"/>
            <a:ext cx="850582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non trovano negli alimenti condizioni favorevoli al loro sviluppo, ma sono la più comune causa di malattie alimentari.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Vengono trasmessi con gli alimenti attraverso il circuito </a:t>
            </a:r>
            <a:r>
              <a:rPr lang="it-IT" alt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orofecale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in seguito alla contaminazione di acqua e cibo con materiale fecale.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Rotavirus: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responsabili di gastroenteriti soprattutto nei bambini.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Astrovirus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secondi nel causare gastroenteriti infantili.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Sono frequenti eventi di ricombinazione genetica, caratteristica che ne aumenta la variabilità e la pericolosità.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Virus dell’ epatite 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dall’intestino raggiunge il tessuto epatico provocando una necrosi cellulare; attraverso il sangue, il virus può raggiungere altri organi. 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BF67205B-5749-3E82-59EC-C7AA85CE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2091F519-1B6B-FD92-F5C0-24B80115225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8134" name="Rectangle 3">
              <a:extLst>
                <a:ext uri="{FF2B5EF4-FFF2-40B4-BE49-F238E27FC236}">
                  <a16:creationId xmlns:a16="http://schemas.microsoft.com/office/drawing/2014/main" id="{96E75787-6EC8-AC88-1BB4-051357E78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8135" name="Picture 4">
              <a:extLst>
                <a:ext uri="{FF2B5EF4-FFF2-40B4-BE49-F238E27FC236}">
                  <a16:creationId xmlns:a16="http://schemas.microsoft.com/office/drawing/2014/main" id="{29C23DED-D804-D7EB-4F32-4A3B1FDB0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36" name="Rectangle 5">
              <a:extLst>
                <a:ext uri="{FF2B5EF4-FFF2-40B4-BE49-F238E27FC236}">
                  <a16:creationId xmlns:a16="http://schemas.microsoft.com/office/drawing/2014/main" id="{725D0217-9B0D-89DE-7696-6B2C2C28A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B07668E-435E-4E0A-8F45-F708A796338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A70B80B-8B72-318F-8120-04718EBE3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55E70984-D63C-CC2F-364D-8A8482CB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569691"/>
            <a:ext cx="8505825" cy="13065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Micotossicosi</a:t>
            </a: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patologie causate da muffe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C044786-236F-AFB0-A00C-59CBB4B88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988840"/>
            <a:ext cx="8505825" cy="4157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Micotossine: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sostanze tossiche per l’essere umano e gli animali prodotte da muffe.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Sono sostanze eterogenee dal punto di vista chimico, prodotte soprattutto da muffe dei generi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Penicillium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Fusarium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accomunate dal basso peso molecolare e dalla difficile eradicazione dai substrati in cui si sviluppano.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tossine più note sono: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Alfatossine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(sono le più pericolose per uomo e animali)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Ocratossine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Deossinivalenolo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fumosine</a:t>
            </a:r>
            <a:endParaRPr lang="it-IT" alt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1317A8B-17E4-71AE-2082-F9EFC8FD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FEC1A15E-7BFE-1C81-89E9-1E3D2EB0BA3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0182" name="Rectangle 3">
              <a:extLst>
                <a:ext uri="{FF2B5EF4-FFF2-40B4-BE49-F238E27FC236}">
                  <a16:creationId xmlns:a16="http://schemas.microsoft.com/office/drawing/2014/main" id="{BA18D542-646C-88FE-4DE6-109882EB9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0183" name="Picture 4">
              <a:extLst>
                <a:ext uri="{FF2B5EF4-FFF2-40B4-BE49-F238E27FC236}">
                  <a16:creationId xmlns:a16="http://schemas.microsoft.com/office/drawing/2014/main" id="{9FD05A3C-1B59-DF32-08DD-0C3C04C0D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4" name="Rectangle 5">
              <a:extLst>
                <a:ext uri="{FF2B5EF4-FFF2-40B4-BE49-F238E27FC236}">
                  <a16:creationId xmlns:a16="http://schemas.microsoft.com/office/drawing/2014/main" id="{7CC9A89C-A724-ACEB-0CFA-1F849DD1B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F38AA8C-8EA8-4BE9-AE85-5D4363894E4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A44999D-6324-D97A-EA82-75B68B37B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E8C6513B-5BCE-7E76-6382-0BC7D854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3238"/>
            <a:ext cx="8572500" cy="205898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Biologia,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tecnologie di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sanitario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4ABAD04-795E-E221-06F9-DE67DBAF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15963"/>
            <a:ext cx="8135938" cy="723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3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Fanti</a:t>
            </a:r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7C55B742-33DD-A8DC-3401-72E95A32869D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CB0FCEED-77A6-FD00-9C0A-D5AC1EF3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5366" name="Picture 4">
              <a:extLst>
                <a:ext uri="{FF2B5EF4-FFF2-40B4-BE49-F238E27FC236}">
                  <a16:creationId xmlns:a16="http://schemas.microsoft.com/office/drawing/2014/main" id="{B348A52C-DC05-B59C-96E9-B26EF24FC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Rectangle 5">
              <a:extLst>
                <a:ext uri="{FF2B5EF4-FFF2-40B4-BE49-F238E27FC236}">
                  <a16:creationId xmlns:a16="http://schemas.microsoft.com/office/drawing/2014/main" id="{213F3095-1045-6EEC-A167-67DD5B80B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FCEA776-EBBA-4C2E-8A9F-4C4ABA17459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5088BD81-DFC6-9C5E-F662-B76D49E8D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CEC5AD97-1EF8-05FE-50DF-8D52E9B4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analitiche colturali, immunologiche e molecolari /1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DC1F10CB-753D-11BF-A224-8DDC2533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22438"/>
            <a:ext cx="8424863" cy="48037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controllo microbiologico e chimico dei prodotti alimentari ha la massima importanza ai fini della salvaguardia della qualità igienico-sanitaria e della tutela della salute dei consumatori.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utilizzano tecniche differenti: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tecniche immunologiche come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EIA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enzime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immunoassay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enzime-linked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immunosorbent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si basano sulla specificità di legame fra anticorpi monoclonali e antigeni microbici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tecniche </a:t>
            </a:r>
            <a:r>
              <a:rPr 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immunomagnetiche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o IMS: impiegano particelle magnetiche ricoperte di anticorpi specifici per determinati antigeni di batteri. Si applica poi un campo magnetico che separa e porta in coltura solo i batteri legati a tali particelle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FCA5FFF-77A5-027A-F745-FE3CB1C2C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52229" name="Group 2">
            <a:extLst>
              <a:ext uri="{FF2B5EF4-FFF2-40B4-BE49-F238E27FC236}">
                <a16:creationId xmlns:a16="http://schemas.microsoft.com/office/drawing/2014/main" id="{C8E68173-573F-653B-B6E4-7F4D1E5AFF2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2230" name="Rectangle 3">
              <a:extLst>
                <a:ext uri="{FF2B5EF4-FFF2-40B4-BE49-F238E27FC236}">
                  <a16:creationId xmlns:a16="http://schemas.microsoft.com/office/drawing/2014/main" id="{E77E9072-4F90-0FAE-2369-04DAE5B65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2231" name="Picture 4">
              <a:extLst>
                <a:ext uri="{FF2B5EF4-FFF2-40B4-BE49-F238E27FC236}">
                  <a16:creationId xmlns:a16="http://schemas.microsoft.com/office/drawing/2014/main" id="{72055339-2939-A048-9699-5396A6EDB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232" name="Rectangle 5">
              <a:extLst>
                <a:ext uri="{FF2B5EF4-FFF2-40B4-BE49-F238E27FC236}">
                  <a16:creationId xmlns:a16="http://schemas.microsoft.com/office/drawing/2014/main" id="{D551DCAC-F18B-B6BB-9499-13896188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0456C96-ED1B-4851-9022-6B559174874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5B0DF42-FCC5-0B9E-D0B4-BD8E17AEA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E34CD1E9-DA9E-1CFF-A9BA-995D1C37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analitiche colturali, immunologiche e molecolari /2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0D11E02D-3577-AEBA-7F01-40A48C3A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22438"/>
            <a:ext cx="84963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sonde a DNA o RNA: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individuano le sequenze geniche specifiche dei microrganismi ricercati, essendo a queste complementari. Con un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si possono fissare decine di migliaia di sequenze polinucleotidiche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3617F9A-55D4-E5E6-283E-8A179CAC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54277" name="Group 2">
            <a:extLst>
              <a:ext uri="{FF2B5EF4-FFF2-40B4-BE49-F238E27FC236}">
                <a16:creationId xmlns:a16="http://schemas.microsoft.com/office/drawing/2014/main" id="{EB7831B7-D842-A34C-BB78-FB80F7CFF25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4280" name="Rectangle 3">
              <a:extLst>
                <a:ext uri="{FF2B5EF4-FFF2-40B4-BE49-F238E27FC236}">
                  <a16:creationId xmlns:a16="http://schemas.microsoft.com/office/drawing/2014/main" id="{9D050BB8-2F05-6F6D-CDFD-7F5B40047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4281" name="Picture 4">
              <a:extLst>
                <a:ext uri="{FF2B5EF4-FFF2-40B4-BE49-F238E27FC236}">
                  <a16:creationId xmlns:a16="http://schemas.microsoft.com/office/drawing/2014/main" id="{8DA1670B-E87F-9928-CC67-4E6AB0C78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82" name="Rectangle 5">
              <a:extLst>
                <a:ext uri="{FF2B5EF4-FFF2-40B4-BE49-F238E27FC236}">
                  <a16:creationId xmlns:a16="http://schemas.microsoft.com/office/drawing/2014/main" id="{E8713B6F-3DCF-9003-10F6-32F47C42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CFBF0C5-19CA-4212-8EFE-6D94B670177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5162CE8-696C-7D68-0B2D-50CD7B77F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54278" name="Immagine 2">
            <a:extLst>
              <a:ext uri="{FF2B5EF4-FFF2-40B4-BE49-F238E27FC236}">
                <a16:creationId xmlns:a16="http://schemas.microsoft.com/office/drawing/2014/main" id="{F4F95423-79C8-84EA-73D7-B80285FE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248025"/>
            <a:ext cx="66865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3">
            <a:extLst>
              <a:ext uri="{FF2B5EF4-FFF2-40B4-BE49-F238E27FC236}">
                <a16:creationId xmlns:a16="http://schemas.microsoft.com/office/drawing/2014/main" id="{34E44772-DEEB-36E5-0002-633957C8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6273072"/>
            <a:ext cx="72850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Microarray: (A) Schema della tecnica di ibridazione (A) e pattern di fluorescenza (B).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82568A01-8044-6E60-17E6-D9BF1AAD4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analitiche colturali, immunologiche e molecolari /3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46B2071B-D0DB-21E8-2F74-8EE70530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73251"/>
            <a:ext cx="84963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tecniche di amplificazione molecolare: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reazione a catena della polimerasi (PCR) permette di amplificare una determinata sequenza nucleotidica presente anche in tracce minime, così da ottenerne una quantità sufficiente per poterla poi identificare con le altre tecniche</a:t>
            </a:r>
          </a:p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tecniche di bioluminescenza: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basano sul dosaggio dell’ATP prodotta dai microrganismi, rivelata dalla reazione fra l’enzima </a:t>
            </a:r>
            <a:r>
              <a:rPr lang="it-IT" alt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luciferasi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lo specifico substrato (luciferina)</a:t>
            </a:r>
          </a:p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tecniche di impedenzometria: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microrganismi producono metaboliti in grado di modificare l’impedenza o conduttanza del substrato in misura proporzionale al loro sviluppo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7D4610CA-94DC-D91B-FD7F-4B18D117A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56325" name="Group 2">
            <a:extLst>
              <a:ext uri="{FF2B5EF4-FFF2-40B4-BE49-F238E27FC236}">
                <a16:creationId xmlns:a16="http://schemas.microsoft.com/office/drawing/2014/main" id="{6C8B2FAE-F2EF-4EEE-AF42-F0017C86EA50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6326" name="Rectangle 3">
              <a:extLst>
                <a:ext uri="{FF2B5EF4-FFF2-40B4-BE49-F238E27FC236}">
                  <a16:creationId xmlns:a16="http://schemas.microsoft.com/office/drawing/2014/main" id="{02036FC2-BC26-0799-CE3A-F386E586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6327" name="Picture 4">
              <a:extLst>
                <a:ext uri="{FF2B5EF4-FFF2-40B4-BE49-F238E27FC236}">
                  <a16:creationId xmlns:a16="http://schemas.microsoft.com/office/drawing/2014/main" id="{889612DF-A0DB-9462-20DD-B12683021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28" name="Rectangle 5">
              <a:extLst>
                <a:ext uri="{FF2B5EF4-FFF2-40B4-BE49-F238E27FC236}">
                  <a16:creationId xmlns:a16="http://schemas.microsoft.com/office/drawing/2014/main" id="{EB2BE30B-2339-D3A9-0476-EF1B424D6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83A9A7F-E569-44A1-A0BB-9C3665325D1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DDF98C1-9F50-DFBF-89F4-CFA5B905E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1D2DF75C-0D70-632E-C77B-73EB8E13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816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analitiche colturali, immunologiche e molecolari /4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159DBFCB-4E06-67C1-61F6-ECC7B94D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19375"/>
            <a:ext cx="38941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analisi degli acidi grassi o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FAME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>
                <a:latin typeface="Arial" panose="020B0604020202020204" pitchFamily="34" charset="0"/>
                <a:cs typeface="Arial" panose="020B0604020202020204" pitchFamily="34" charset="0"/>
              </a:rPr>
              <a:t>(fatty acid methyl ester): </a:t>
            </a:r>
            <a:br>
              <a:rPr lang="it-IT" altLang="it-IT" sz="23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si basa sulla separazione cromatografica degli esteri metilici degli acidi grassi dei singoli microrganismi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7F222EC-C1F5-62E3-F50D-7EB45335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58373" name="Group 2">
            <a:extLst>
              <a:ext uri="{FF2B5EF4-FFF2-40B4-BE49-F238E27FC236}">
                <a16:creationId xmlns:a16="http://schemas.microsoft.com/office/drawing/2014/main" id="{34A786CF-54ED-225A-76EE-D6505D50D41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8376" name="Rectangle 3">
              <a:extLst>
                <a:ext uri="{FF2B5EF4-FFF2-40B4-BE49-F238E27FC236}">
                  <a16:creationId xmlns:a16="http://schemas.microsoft.com/office/drawing/2014/main" id="{5BD50511-39E8-CA36-991A-E2BD5DFCE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8377" name="Picture 4">
              <a:extLst>
                <a:ext uri="{FF2B5EF4-FFF2-40B4-BE49-F238E27FC236}">
                  <a16:creationId xmlns:a16="http://schemas.microsoft.com/office/drawing/2014/main" id="{7EE156EA-9018-CB8B-942E-C1C443D62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8" name="Rectangle 5">
              <a:extLst>
                <a:ext uri="{FF2B5EF4-FFF2-40B4-BE49-F238E27FC236}">
                  <a16:creationId xmlns:a16="http://schemas.microsoft.com/office/drawing/2014/main" id="{67E8E2F0-C3E0-42EB-F932-150841897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B5355B82-D622-463E-999D-3447A0F3F12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CE8042E-287B-9518-6CF6-0B0FF5B96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8374" name="Text Box 3">
            <a:extLst>
              <a:ext uri="{FF2B5EF4-FFF2-40B4-BE49-F238E27FC236}">
                <a16:creationId xmlns:a16="http://schemas.microsoft.com/office/drawing/2014/main" id="{410AE2F4-7C86-CA0A-114E-281734CA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2" y="6203950"/>
            <a:ext cx="288190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Schema della tecnica FAME.</a:t>
            </a:r>
          </a:p>
        </p:txBody>
      </p:sp>
      <p:pic>
        <p:nvPicPr>
          <p:cNvPr id="58375" name="Immagine 2">
            <a:extLst>
              <a:ext uri="{FF2B5EF4-FFF2-40B4-BE49-F238E27FC236}">
                <a16:creationId xmlns:a16="http://schemas.microsoft.com/office/drawing/2014/main" id="{0FB6CC73-8922-EEB6-6177-7498A4BA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960563"/>
            <a:ext cx="40798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656E65CA-05D5-EF9D-0A66-AD3C54C8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816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criteri microbiologici per il controllo degli alimenti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B4E5F04-64F9-EA9E-6E3D-E4902CAC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82800"/>
            <a:ext cx="8280400" cy="399301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criterio microbiologico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definisce l’accettabilità di un prodotto o di un processo produttivo, in base alla presenza o al numero di microrganismi e in base alla quantità delle relative tossine o metaboliti, per unità di massa, volume, area o partita.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criteri di sicurezza alimentare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definiscono l’accettabilità di un prodotto alimentare immesso sul mercato nei confronti di un potenziale rischio biologico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criteri di igiene di processo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definiscono il funzionamento accettabile del processo di produzione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4B0E9ABE-C4B3-2C00-FBC2-A12F53EE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60421" name="Group 2">
            <a:extLst>
              <a:ext uri="{FF2B5EF4-FFF2-40B4-BE49-F238E27FC236}">
                <a16:creationId xmlns:a16="http://schemas.microsoft.com/office/drawing/2014/main" id="{8A5514AD-3319-DACF-2298-D5F249294E9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0422" name="Rectangle 3">
              <a:extLst>
                <a:ext uri="{FF2B5EF4-FFF2-40B4-BE49-F238E27FC236}">
                  <a16:creationId xmlns:a16="http://schemas.microsoft.com/office/drawing/2014/main" id="{44E93794-B51B-D221-25C2-9036BF5C7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0423" name="Picture 4">
              <a:extLst>
                <a:ext uri="{FF2B5EF4-FFF2-40B4-BE49-F238E27FC236}">
                  <a16:creationId xmlns:a16="http://schemas.microsoft.com/office/drawing/2014/main" id="{D6C507D3-439E-B210-3853-18B731649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4" name="Rectangle 5">
              <a:extLst>
                <a:ext uri="{FF2B5EF4-FFF2-40B4-BE49-F238E27FC236}">
                  <a16:creationId xmlns:a16="http://schemas.microsoft.com/office/drawing/2014/main" id="{FB933114-553A-4673-2817-E618B473A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4C181EB-E226-4A34-BD48-0E0A32AFABE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347F212-8AA0-EFBF-0285-48AB06958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98000D3B-B9A9-3BC1-E118-0F12DB56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5925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piani di campionamento per il controllo degli alimenti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DA9BFC78-F2EE-0806-B4F0-80698559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39900"/>
            <a:ext cx="8424863" cy="47005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piani di campionamento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stabilito: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numero di campioni da analizzare: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unità campionarie (n)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numero di unità campionarie sulle quali si può esprimere una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tolleranza (c)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numero limite di microrganismi al di sotto del quale il risultato è soddisfacente (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limite massimo di accettabilità  al di sopra del quale il risultato è insoddisfacente (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piani di campionamento possono essere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 due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tre classi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se rivolto alla ricerca di patogeni (che devono essere assenti)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quando si ricerca il numero di microrganismi presenti 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9E02E62-BE0F-98BD-EF64-2D3A3F29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62469" name="Group 2">
            <a:extLst>
              <a:ext uri="{FF2B5EF4-FFF2-40B4-BE49-F238E27FC236}">
                <a16:creationId xmlns:a16="http://schemas.microsoft.com/office/drawing/2014/main" id="{6224DE37-7A76-FAFB-8DAF-4F5E5FB412F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2470" name="Rectangle 3">
              <a:extLst>
                <a:ext uri="{FF2B5EF4-FFF2-40B4-BE49-F238E27FC236}">
                  <a16:creationId xmlns:a16="http://schemas.microsoft.com/office/drawing/2014/main" id="{48DD1442-9EF6-2FC9-F2C7-FEBDD6451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2471" name="Picture 4">
              <a:extLst>
                <a:ext uri="{FF2B5EF4-FFF2-40B4-BE49-F238E27FC236}">
                  <a16:creationId xmlns:a16="http://schemas.microsoft.com/office/drawing/2014/main" id="{BD7B89BE-1DBF-5FF9-5AE1-1EAEF750A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72" name="Rectangle 5">
              <a:extLst>
                <a:ext uri="{FF2B5EF4-FFF2-40B4-BE49-F238E27FC236}">
                  <a16:creationId xmlns:a16="http://schemas.microsoft.com/office/drawing/2014/main" id="{08BCC672-CB49-24EB-D346-5D387726C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AF92A11-9873-4E36-991D-2D3750F16EB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71CDCE3-07EA-FE7B-05DC-C49E46213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93D3ACAF-1BA5-A8F6-C026-3B8522A7D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5925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microrganismi indicatori della qualità degli alimenti /1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E3D4D1AA-6E14-49A5-C04D-5BE0C494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66888"/>
            <a:ext cx="8424863" cy="43735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Per la valutazione della qualità microbiologica degli alimenti ci si può avvalere della ricerca di microrganismi: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indicatori di sicurezza: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microrganismi e relativi prodotti metabolici che possono rappresentare un pericolo per la salute del consumatore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indicatori di processo: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testimoniano una carenza di igiene in uno o più punti della filiera produttiva, dalla materia prima al prodotto finito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indicatori di qualità o </a:t>
            </a:r>
            <a:r>
              <a:rPr 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shelf</a:t>
            </a:r>
            <a:r>
              <a:rPr 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-life: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determinano la conservabilità del prodotto, perché ne condizionano le caratteristiche organolettiche di qualità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D7055262-A8A4-5221-B3B8-BD1956CF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64517" name="Group 2">
            <a:extLst>
              <a:ext uri="{FF2B5EF4-FFF2-40B4-BE49-F238E27FC236}">
                <a16:creationId xmlns:a16="http://schemas.microsoft.com/office/drawing/2014/main" id="{DFD35A0D-BB65-73AA-0FA7-67AC68CEABE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4518" name="Rectangle 3">
              <a:extLst>
                <a:ext uri="{FF2B5EF4-FFF2-40B4-BE49-F238E27FC236}">
                  <a16:creationId xmlns:a16="http://schemas.microsoft.com/office/drawing/2014/main" id="{08288B36-18BA-8F02-3CB6-A1DFAAA4A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4519" name="Picture 4">
              <a:extLst>
                <a:ext uri="{FF2B5EF4-FFF2-40B4-BE49-F238E27FC236}">
                  <a16:creationId xmlns:a16="http://schemas.microsoft.com/office/drawing/2014/main" id="{E9E79EDA-85EA-0BBF-6AB3-236F622F8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0" name="Rectangle 5">
              <a:extLst>
                <a:ext uri="{FF2B5EF4-FFF2-40B4-BE49-F238E27FC236}">
                  <a16:creationId xmlns:a16="http://schemas.microsoft.com/office/drawing/2014/main" id="{E191DDA8-4B66-7D4C-2038-421D34B85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E3CD3E5-5034-46C0-B5C4-59AB19CC0C2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5BF1E2C-F6B1-EB92-D0B2-045D2A612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B74EBC47-1E84-061E-91E1-0C05C120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181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microrganismi indicatori della qualità degli alimenti /2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333BA21-3399-8EED-19FA-CA093456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19300"/>
            <a:ext cx="4032250" cy="45989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Due parametri importanti: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limite di accettabilità: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concentrazione minima di microrganismi che determina l’inaccettabilità dell’alimento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indice chimico di alterazione: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concentrazione minima di metabolita che determina l’inaccettabilità dell’alimento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5276283-6FFE-8FD1-9FF8-F2A95653A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66565" name="Group 2">
            <a:extLst>
              <a:ext uri="{FF2B5EF4-FFF2-40B4-BE49-F238E27FC236}">
                <a16:creationId xmlns:a16="http://schemas.microsoft.com/office/drawing/2014/main" id="{90746063-1AD3-4D4A-C019-5240A8422B3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6568" name="Rectangle 3">
              <a:extLst>
                <a:ext uri="{FF2B5EF4-FFF2-40B4-BE49-F238E27FC236}">
                  <a16:creationId xmlns:a16="http://schemas.microsoft.com/office/drawing/2014/main" id="{E8022976-10FF-4FE6-1EFB-57191565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6569" name="Picture 4">
              <a:extLst>
                <a:ext uri="{FF2B5EF4-FFF2-40B4-BE49-F238E27FC236}">
                  <a16:creationId xmlns:a16="http://schemas.microsoft.com/office/drawing/2014/main" id="{76F20863-107A-8E5C-CAE9-25C949CD6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70" name="Rectangle 5">
              <a:extLst>
                <a:ext uri="{FF2B5EF4-FFF2-40B4-BE49-F238E27FC236}">
                  <a16:creationId xmlns:a16="http://schemas.microsoft.com/office/drawing/2014/main" id="{B89B67F8-D9F7-A1A3-EA3B-032BA9787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96B709E-A273-48DF-B2F0-D63C47D701F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896797E-4825-07DE-A0FB-74C2ED8B1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66566" name="Immagine 2">
            <a:extLst>
              <a:ext uri="{FF2B5EF4-FFF2-40B4-BE49-F238E27FC236}">
                <a16:creationId xmlns:a16="http://schemas.microsoft.com/office/drawing/2014/main" id="{94A08160-9E93-901E-921A-0DFBFB33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57425"/>
            <a:ext cx="46355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3">
            <a:extLst>
              <a:ext uri="{FF2B5EF4-FFF2-40B4-BE49-F238E27FC236}">
                <a16:creationId xmlns:a16="http://schemas.microsoft.com/office/drawing/2014/main" id="{84E77784-1EBD-D609-73E6-300518F0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264275"/>
            <a:ext cx="503954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Andamento di alcuni parametri di alterazione microbica.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E85BCF18-C3B7-9696-47C8-C1611197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1813"/>
            <a:ext cx="8569325" cy="1358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controllo microbiologico delle acque potabili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9EE5CE12-7944-BD41-4E02-2DB7F7D46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19300"/>
            <a:ext cx="84248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controllo microbiologico delle acque potabili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si pone l’obiettivo di evitare la diffusione di malattie infettive sostenute da microrganismi patogeni, di cui deve essere garantita l’assenza. 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Si può escludere ogni tipo di rischio ricorrendo alla ricerca dei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microrganismi indicatori di inquinamento fecale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ritenuti batteri spia della possibile concomitante presenza di enterobatteri patogeni. </a:t>
            </a: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Esempi: coliformi, </a:t>
            </a:r>
            <a:r>
              <a:rPr lang="it-IT" altLang="it-IT" sz="2300" i="1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, enterococchi fecali, spore di clostridi solfito-riduttori, </a:t>
            </a:r>
            <a:r>
              <a:rPr lang="it-IT" altLang="it-IT" sz="2300" i="1"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, stafilococchi patogeni.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E8773BF7-B6D3-C6A4-A16B-755FD3F8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68613" name="Group 2">
            <a:extLst>
              <a:ext uri="{FF2B5EF4-FFF2-40B4-BE49-F238E27FC236}">
                <a16:creationId xmlns:a16="http://schemas.microsoft.com/office/drawing/2014/main" id="{5602CDA9-7CA8-FEF6-8DB6-9D9B9D31734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8614" name="Rectangle 3">
              <a:extLst>
                <a:ext uri="{FF2B5EF4-FFF2-40B4-BE49-F238E27FC236}">
                  <a16:creationId xmlns:a16="http://schemas.microsoft.com/office/drawing/2014/main" id="{F39DA085-F478-5617-C3EE-1D633437C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8615" name="Picture 4">
              <a:extLst>
                <a:ext uri="{FF2B5EF4-FFF2-40B4-BE49-F238E27FC236}">
                  <a16:creationId xmlns:a16="http://schemas.microsoft.com/office/drawing/2014/main" id="{B95A2A16-744F-27F5-918C-85873A3D1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616" name="Rectangle 5">
              <a:extLst>
                <a:ext uri="{FF2B5EF4-FFF2-40B4-BE49-F238E27FC236}">
                  <a16:creationId xmlns:a16="http://schemas.microsoft.com/office/drawing/2014/main" id="{762259A5-4584-A7C1-9C1E-55230BC2A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FCF52C3-58B9-4F8D-A6DE-59B3499036F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722C2DF-FDAD-AC94-4A54-E9A2A0E1A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7B54AC35-40A3-C1F5-772D-567335C0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1659"/>
            <a:ext cx="8569325" cy="8810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 fresche, congelate e salate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CC650A19-3755-96DA-90BF-333968A4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6675"/>
            <a:ext cx="8569325" cy="51228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contaminazione microbica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delle carni da macello dipende dalle condizioni di allevamento, dallo stato di salute dell’animale e dalle condizioni di lavorazione e conservazione delle carcasse.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 aerobiosi prevalgono batteri come 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Brochothrix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in ambiente anaerobico 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Lactobacillus.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ambiente refrigerato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blocca la proliferazione microbica, impedendo lo sviluppo di germi mesofili, ma non di psicrofili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Con la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congelazione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si raggiungono temperature di -40 °C e quasi nessun microrganismo è in grado di moltiplicarsi a temperature così basse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Nelle carni salate il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determina un ambiente </a:t>
            </a:r>
            <a:r>
              <a:rPr 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osmoticamente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sfavorevole alla sopravvivenza dei microrganismi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E4843D6A-EB06-8832-85AF-DF6961CE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70661" name="Group 2">
            <a:extLst>
              <a:ext uri="{FF2B5EF4-FFF2-40B4-BE49-F238E27FC236}">
                <a16:creationId xmlns:a16="http://schemas.microsoft.com/office/drawing/2014/main" id="{64FE5511-25E4-771B-83A8-72219E8B7F54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0662" name="Rectangle 3">
              <a:extLst>
                <a:ext uri="{FF2B5EF4-FFF2-40B4-BE49-F238E27FC236}">
                  <a16:creationId xmlns:a16="http://schemas.microsoft.com/office/drawing/2014/main" id="{F1FDFF78-0BD9-99E2-5501-D73265721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0663" name="Picture 4">
              <a:extLst>
                <a:ext uri="{FF2B5EF4-FFF2-40B4-BE49-F238E27FC236}">
                  <a16:creationId xmlns:a16="http://schemas.microsoft.com/office/drawing/2014/main" id="{7B595565-01D1-26F6-D9B6-758DA278A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664" name="Rectangle 5">
              <a:extLst>
                <a:ext uri="{FF2B5EF4-FFF2-40B4-BE49-F238E27FC236}">
                  <a16:creationId xmlns:a16="http://schemas.microsoft.com/office/drawing/2014/main" id="{B4CF7169-9069-A59A-9AA2-9AF2D2C28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AE37FAC-D81D-4F01-8743-91427A05E15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F61A655-AFE9-BF52-6AD5-40C9D2D37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4986238A-A4D7-4253-F543-2282D878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801688"/>
            <a:ext cx="8372475" cy="5254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65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alimenti: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25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65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malattie trasmesse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25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65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controllo microbiologico 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0E41454C-218F-6B5A-6F83-B80D67ADBAE3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7412" name="Rectangle 3">
              <a:extLst>
                <a:ext uri="{FF2B5EF4-FFF2-40B4-BE49-F238E27FC236}">
                  <a16:creationId xmlns:a16="http://schemas.microsoft.com/office/drawing/2014/main" id="{E862205E-60BD-E152-3B3C-DD74B69FB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DA38FE7A-4EB1-E05E-2C90-25C92B42A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Rectangle 5">
              <a:extLst>
                <a:ext uri="{FF2B5EF4-FFF2-40B4-BE49-F238E27FC236}">
                  <a16:creationId xmlns:a16="http://schemas.microsoft.com/office/drawing/2014/main" id="{09D35993-D376-814B-B474-4DBBD379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F7E9CF6-6702-46A5-BCA9-646E7574B69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84E44C4B-CB10-D575-DA9D-F33953CE7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 </a:t>
              </a:r>
              <a:r>
                <a:rPr lang="it-IT" altLang="it-IT" sz="850" dirty="0">
                  <a:latin typeface="Arial" panose="020B0604020202020204" pitchFamily="34" charset="0"/>
                </a:rPr>
                <a:t>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B147E473-2665-4409-A5A0-3D0B69AC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7038"/>
            <a:ext cx="8569325" cy="13128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 e semiconserve dei prodotti in scatola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0345EB5-1E48-2749-37FC-598E4575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71663"/>
            <a:ext cx="8424863" cy="451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Semiconserve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prodotti in scatola sottoposti a trattamento termico moderato (&lt;100 °C) che non uccide tutti i microrganismi, ma elimina soprattutto i patogeni.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Conserve: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prodotti in scatola sottoposti a trattamento termico a temperatura elevata (&gt;100 °C).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Possibili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microrganismi: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conserve vegetali: microrganismi di provenienza ambientale (es. 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), oltre a muffe, protozoi e alghe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conserve animali: batteri intestinali (es. batteri lattici)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contaminazione durante la lavorazione delle materie prime, soprattutto a opera di enterobatteri, stafilococchi e </a:t>
            </a:r>
            <a:r>
              <a:rPr 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FB5A6620-0C05-7895-8963-FAA116D5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72709" name="Group 2">
            <a:extLst>
              <a:ext uri="{FF2B5EF4-FFF2-40B4-BE49-F238E27FC236}">
                <a16:creationId xmlns:a16="http://schemas.microsoft.com/office/drawing/2014/main" id="{937A7FDE-6BDF-004B-1547-9E543A38B7E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2710" name="Rectangle 3">
              <a:extLst>
                <a:ext uri="{FF2B5EF4-FFF2-40B4-BE49-F238E27FC236}">
                  <a16:creationId xmlns:a16="http://schemas.microsoft.com/office/drawing/2014/main" id="{63C8B98C-2743-36E2-2E85-BBF3F0B76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2711" name="Picture 4">
              <a:extLst>
                <a:ext uri="{FF2B5EF4-FFF2-40B4-BE49-F238E27FC236}">
                  <a16:creationId xmlns:a16="http://schemas.microsoft.com/office/drawing/2014/main" id="{AE29B559-EBBF-FE9E-F894-EF303E207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712" name="Rectangle 5">
              <a:extLst>
                <a:ext uri="{FF2B5EF4-FFF2-40B4-BE49-F238E27FC236}">
                  <a16:creationId xmlns:a16="http://schemas.microsoft.com/office/drawing/2014/main" id="{555AC8ED-1C41-21AB-73BB-3081580A5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9B8DB6E-538B-453C-884A-420422F7C85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37F66237-097C-E73E-664D-E5C8F3FBE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B9E50A2D-0ABB-93EF-E546-ACB7F08A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31201"/>
            <a:ext cx="8497639" cy="9064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Salumi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324C1FE8-CBDD-9CA5-6423-22A6F014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909763"/>
            <a:ext cx="8353177" cy="32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caratteristiche microbiologiche degli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insaccati freschi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riflettono quelle delle materie prime e dell’ambiente di lavoro: i microrganismi presenti in questi prodotti sono soprattutto coliformi, micrococchi,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clostridi, lieviti e muffe. 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Negli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insaccati stagionati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l’alimento subisce importanti modifiche di carattere fisico, biochimico e microbiologico: lattobacilli e micrococchi sono la componente microbica preponderante al termine del periodo di stagionatura.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97C87F54-60CB-6207-B58C-8637506DE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74757" name="Group 2">
            <a:extLst>
              <a:ext uri="{FF2B5EF4-FFF2-40B4-BE49-F238E27FC236}">
                <a16:creationId xmlns:a16="http://schemas.microsoft.com/office/drawing/2014/main" id="{D67442DD-8E28-EA1C-3E4B-45515C1198D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4758" name="Rectangle 3">
              <a:extLst>
                <a:ext uri="{FF2B5EF4-FFF2-40B4-BE49-F238E27FC236}">
                  <a16:creationId xmlns:a16="http://schemas.microsoft.com/office/drawing/2014/main" id="{6ACAEC74-12BA-54CF-F4F3-FA2F2924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4759" name="Picture 4">
              <a:extLst>
                <a:ext uri="{FF2B5EF4-FFF2-40B4-BE49-F238E27FC236}">
                  <a16:creationId xmlns:a16="http://schemas.microsoft.com/office/drawing/2014/main" id="{32FDF504-DB19-BDE9-F0C9-807575705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760" name="Rectangle 5">
              <a:extLst>
                <a:ext uri="{FF2B5EF4-FFF2-40B4-BE49-F238E27FC236}">
                  <a16:creationId xmlns:a16="http://schemas.microsoft.com/office/drawing/2014/main" id="{4BC22A46-D8F5-0204-B343-12C2B7890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194BADB-93F2-4358-BAF0-A7212BE75F8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63FA07E-5E18-10E4-7D7E-088B87AD1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CC8C1A9C-7224-9C70-2BE0-E347B866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569325" cy="9064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 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F11B431-9F85-74AC-0D70-32BBFC9C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74680"/>
            <a:ext cx="8569325" cy="5152309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latte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contiene: acqua, zuccheri (disaccaride lattosio = glucosio + galattosio) in soluzione acquosa con sali minerali e vitamine, proteine (caseina, lattoalbumina e lattoglobulina) allo stato colloidale e lipidi emulsionati.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Lasciato a sé va incontro a una massiccia proliferazione microbica che in un paio di giorni lo rende inutilizzabile. 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microrganismi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possono provenire: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dalla mammella delle femmine lattifere in seguito a mastite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dall’ambiente d’allevamento e da operazioni di mungitura igienicamente scorrette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possono trovare: microrganismi psicrofili, acidificanti, lieviti e muffe. 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761968D2-FC3B-8A36-03F1-21F9E42C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76805" name="Group 2">
            <a:extLst>
              <a:ext uri="{FF2B5EF4-FFF2-40B4-BE49-F238E27FC236}">
                <a16:creationId xmlns:a16="http://schemas.microsoft.com/office/drawing/2014/main" id="{D387E7E5-8524-141F-7194-55A386D037D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6806" name="Rectangle 3">
              <a:extLst>
                <a:ext uri="{FF2B5EF4-FFF2-40B4-BE49-F238E27FC236}">
                  <a16:creationId xmlns:a16="http://schemas.microsoft.com/office/drawing/2014/main" id="{1994B6C3-640D-6CC5-E99F-AA6C91B9F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6807" name="Picture 4">
              <a:extLst>
                <a:ext uri="{FF2B5EF4-FFF2-40B4-BE49-F238E27FC236}">
                  <a16:creationId xmlns:a16="http://schemas.microsoft.com/office/drawing/2014/main" id="{04FCF9DB-4731-F1F4-44A6-7637903BC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808" name="Rectangle 5">
              <a:extLst>
                <a:ext uri="{FF2B5EF4-FFF2-40B4-BE49-F238E27FC236}">
                  <a16:creationId xmlns:a16="http://schemas.microsoft.com/office/drawing/2014/main" id="{26493F34-3021-1389-5DFC-C27D65105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6CA6FE9-0016-4021-9E9A-954DD918F47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7D30E8F-732F-2128-3FC9-B073C24DC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1FEBDA0C-FD48-7D61-4933-8BBCAF27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4038"/>
            <a:ext cx="8569325" cy="9048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Uova </a:t>
            </a:r>
          </a:p>
        </p:txBody>
      </p:sp>
      <p:sp>
        <p:nvSpPr>
          <p:cNvPr id="78851" name="Rectangle 4">
            <a:extLst>
              <a:ext uri="{FF2B5EF4-FFF2-40B4-BE49-F238E27FC236}">
                <a16:creationId xmlns:a16="http://schemas.microsoft.com/office/drawing/2014/main" id="{082D1AB3-5F0C-A47A-BE28-0C2D8C165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78852" name="Group 2">
            <a:extLst>
              <a:ext uri="{FF2B5EF4-FFF2-40B4-BE49-F238E27FC236}">
                <a16:creationId xmlns:a16="http://schemas.microsoft.com/office/drawing/2014/main" id="{52C5F6FB-CF15-C34E-6A3C-9176226F5C3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8854" name="Rectangle 3">
              <a:extLst>
                <a:ext uri="{FF2B5EF4-FFF2-40B4-BE49-F238E27FC236}">
                  <a16:creationId xmlns:a16="http://schemas.microsoft.com/office/drawing/2014/main" id="{6897639D-8308-8E4A-5716-7C9845CFB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8855" name="Picture 4">
              <a:extLst>
                <a:ext uri="{FF2B5EF4-FFF2-40B4-BE49-F238E27FC236}">
                  <a16:creationId xmlns:a16="http://schemas.microsoft.com/office/drawing/2014/main" id="{713CAC4C-4AAE-299A-81DE-993CBC156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856" name="Rectangle 5">
              <a:extLst>
                <a:ext uri="{FF2B5EF4-FFF2-40B4-BE49-F238E27FC236}">
                  <a16:creationId xmlns:a16="http://schemas.microsoft.com/office/drawing/2014/main" id="{F090D389-671B-BB4B-C26B-100FA7D5D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C16CBE61-3501-43AF-AFD3-AAC1EDF0AF9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7DEA3E2-CDCB-01B9-8D01-55BAE6135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78853" name="CasellaDiTesto 2">
            <a:extLst>
              <a:ext uri="{FF2B5EF4-FFF2-40B4-BE49-F238E27FC236}">
                <a16:creationId xmlns:a16="http://schemas.microsoft.com/office/drawing/2014/main" id="{02EFE709-C4E3-F2CB-3421-476DECCA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49400"/>
            <a:ext cx="84248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uova 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ricche di proteine, aminoacidi essenziali, lecitine, vitamine, calcio, ferro e fosforo. </a:t>
            </a:r>
          </a:p>
          <a:p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costituite da 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tuorlo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(cellula uovo, costituita pressoché totalmente dal citoplasma), 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albume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(soprattutto proteina ovoalbumina) e 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guscio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(riserva di calcio e barriera protettiva).</a:t>
            </a:r>
          </a:p>
          <a:p>
            <a:endParaRPr lang="it-IT" altLang="it-IT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contaminazione microbica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uova può verificarsi prima della deposizione da parte di microrganismi che infettano la gallina o per successivi contatti con l’ambiente esterno.</a:t>
            </a:r>
          </a:p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microrganismi più spesso evidenziabili sono </a:t>
            </a:r>
            <a:r>
              <a:rPr lang="it-IT" altLang="it-IT" sz="2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Listeria monocytogenes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stafilococchi coagulasi positivi.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28586618-24DD-982E-5C09-CE95D637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6575"/>
            <a:ext cx="8569325" cy="9064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 ittici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53600ACA-5793-6B8E-3460-01EE25DDD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Controllo microbiologico degli alimenti</a:t>
            </a:r>
          </a:p>
        </p:txBody>
      </p:sp>
      <p:grpSp>
        <p:nvGrpSpPr>
          <p:cNvPr id="80900" name="Group 2">
            <a:extLst>
              <a:ext uri="{FF2B5EF4-FFF2-40B4-BE49-F238E27FC236}">
                <a16:creationId xmlns:a16="http://schemas.microsoft.com/office/drawing/2014/main" id="{687BA329-7E03-D012-0B90-E2CC5535D17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80902" name="Rectangle 3">
              <a:extLst>
                <a:ext uri="{FF2B5EF4-FFF2-40B4-BE49-F238E27FC236}">
                  <a16:creationId xmlns:a16="http://schemas.microsoft.com/office/drawing/2014/main" id="{F73FD29C-F1E4-FB76-AFBE-BC98A4E04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80903" name="Picture 4">
              <a:extLst>
                <a:ext uri="{FF2B5EF4-FFF2-40B4-BE49-F238E27FC236}">
                  <a16:creationId xmlns:a16="http://schemas.microsoft.com/office/drawing/2014/main" id="{B89C32E3-62C1-F914-4646-518F41840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904" name="Rectangle 5">
              <a:extLst>
                <a:ext uri="{FF2B5EF4-FFF2-40B4-BE49-F238E27FC236}">
                  <a16:creationId xmlns:a16="http://schemas.microsoft.com/office/drawing/2014/main" id="{3DA804EF-4409-EA26-D5C7-68E1AD07B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CF73F91-00E6-431B-BC12-CB2EC6FE9BF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6B2A3DA-A9BD-2EDB-5897-0D5037AB4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80901" name="CasellaDiTesto 2">
            <a:extLst>
              <a:ext uri="{FF2B5EF4-FFF2-40B4-BE49-F238E27FC236}">
                <a16:creationId xmlns:a16="http://schemas.microsoft.com/office/drawing/2014/main" id="{C3DF38CC-DFCD-E9A7-003B-9BA7D42A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424863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molluschi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crostacei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fenomeni degradativi e di alterazione si verificano molto più velocemente rispetto ad altri alimenti, probabilmente per la composizione chimica e il pH poco acido dei tessuti.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molluschi bivalvi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(cozze, ostriche, vongole) sono organismi </a:t>
            </a:r>
            <a:r>
              <a:rPr lang="it-IT" altLang="it-IT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microfiltratori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quindi trattengono e concentrano i microrganismi che si trovano nelle acque in cui vivono. </a:t>
            </a:r>
            <a:b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possono commercializzare solo a seguito di un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 di stabulazione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acque controllate per un periodo prestabilito di risanamento e depurazione.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si rinvengono più di frequente sono 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Flavobacterium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Achromobacter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Micrococcus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Clostridium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enterobatteri e vibrioni, oltre a lieviti e muffe.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E80B15CA-63E7-E0D8-D00A-CA7266DE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68311"/>
            <a:ext cx="8218115" cy="12874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Infezioni, intossicazioni, tossinfezioni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CED3090D-EC62-C6CF-6514-718974ED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928810"/>
            <a:ext cx="85788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Intossicazioni: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tossine di origine animale o vegetale possono essere presenti negli animali e nelle piante impiegati come cibo, oppure essere prodotte dai microrganismi sviluppati negli alimenti o che abbiano contaminato l’alimento durante le fasi di produzione e conservazione.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Infezioni alimentari: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sono causate dall’ingestione dei microrganismi patogeni presenti nell’alimento.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Tossinfezioni di origine alimentare: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registra sia l’ingestione e la presenza di batteri, sia la produzione nell’organismo ospite delle relative tossine.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6AC1449-65F3-2711-5A62-67834B56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19461" name="Group 2">
            <a:extLst>
              <a:ext uri="{FF2B5EF4-FFF2-40B4-BE49-F238E27FC236}">
                <a16:creationId xmlns:a16="http://schemas.microsoft.com/office/drawing/2014/main" id="{34E5D643-3545-C99D-263A-5684D1F8C22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19462" name="Rectangle 3">
              <a:extLst>
                <a:ext uri="{FF2B5EF4-FFF2-40B4-BE49-F238E27FC236}">
                  <a16:creationId xmlns:a16="http://schemas.microsoft.com/office/drawing/2014/main" id="{FAF92EE2-4861-236B-4252-7B51A38A3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9463" name="Picture 4">
              <a:extLst>
                <a:ext uri="{FF2B5EF4-FFF2-40B4-BE49-F238E27FC236}">
                  <a16:creationId xmlns:a16="http://schemas.microsoft.com/office/drawing/2014/main" id="{7E5401B6-8893-C93A-B50C-B350BB72C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Rectangle 5">
              <a:extLst>
                <a:ext uri="{FF2B5EF4-FFF2-40B4-BE49-F238E27FC236}">
                  <a16:creationId xmlns:a16="http://schemas.microsoft.com/office/drawing/2014/main" id="{24CFCB08-664A-5690-3516-D5B1CEF5E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B3C6EC16-F064-4F52-9F95-78F4BB8A00B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254CF1E-4076-D683-C7EC-B3A17AA5D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02284BD8-13C5-7A0A-1FEB-7F1EB9ED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01638"/>
            <a:ext cx="8505825" cy="14335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Intossicazione da enterotossina di stafilococchi patogeni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B0AC7312-9CD1-4B99-2DBB-57B94AC8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35150"/>
            <a:ext cx="85788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stafilococchi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sono batteri ubiquitari (diffusi in tutti gli ambienti) e quindi in grado di contaminare facilmente gli alimenti. Fanno parte della flora microbica commensale delle vie respiratorie e gastroenteriche.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F59F2BA-1C2C-5B50-6CDD-253A1406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21509" name="Group 2">
            <a:extLst>
              <a:ext uri="{FF2B5EF4-FFF2-40B4-BE49-F238E27FC236}">
                <a16:creationId xmlns:a16="http://schemas.microsoft.com/office/drawing/2014/main" id="{1474981C-4A27-145C-2526-23FA3378488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1513" name="Rectangle 3">
              <a:extLst>
                <a:ext uri="{FF2B5EF4-FFF2-40B4-BE49-F238E27FC236}">
                  <a16:creationId xmlns:a16="http://schemas.microsoft.com/office/drawing/2014/main" id="{8A37002B-90E7-1BF2-3149-C73E65B8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1514" name="Picture 4">
              <a:extLst>
                <a:ext uri="{FF2B5EF4-FFF2-40B4-BE49-F238E27FC236}">
                  <a16:creationId xmlns:a16="http://schemas.microsoft.com/office/drawing/2014/main" id="{E38F2207-7ADC-2FA4-0D6E-ABC844827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5" name="Rectangle 5">
              <a:extLst>
                <a:ext uri="{FF2B5EF4-FFF2-40B4-BE49-F238E27FC236}">
                  <a16:creationId xmlns:a16="http://schemas.microsoft.com/office/drawing/2014/main" id="{E2C6B4D6-7CA9-7FA2-DDC3-A5B118EE6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BEB7B218-5DDF-49FB-B432-928317EAFA8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500DED5-DA7C-FFFE-252F-512E1E642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1510" name="Immagine 2">
            <a:extLst>
              <a:ext uri="{FF2B5EF4-FFF2-40B4-BE49-F238E27FC236}">
                <a16:creationId xmlns:a16="http://schemas.microsoft.com/office/drawing/2014/main" id="{D5D37E31-C1B5-CAD2-9E68-E7B5D6B8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3563938"/>
            <a:ext cx="25939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3">
            <a:extLst>
              <a:ext uri="{FF2B5EF4-FFF2-40B4-BE49-F238E27FC236}">
                <a16:creationId xmlns:a16="http://schemas.microsoft.com/office/drawing/2014/main" id="{2F6DEDAA-6774-8B53-3687-55C64C59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6049963"/>
            <a:ext cx="24415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al microscopio elettronico.</a:t>
            </a:r>
          </a:p>
        </p:txBody>
      </p:sp>
      <p:sp>
        <p:nvSpPr>
          <p:cNvPr id="21512" name="CasellaDiTesto 5">
            <a:extLst>
              <a:ext uri="{FF2B5EF4-FFF2-40B4-BE49-F238E27FC236}">
                <a16:creationId xmlns:a16="http://schemas.microsoft.com/office/drawing/2014/main" id="{B49E6DDC-8666-7E43-9612-0648CFC5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75025"/>
            <a:ext cx="587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Producono vari tipi di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tossine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attività citolitica (leucocidine, emolisine). </a:t>
            </a:r>
          </a:p>
          <a:p>
            <a:pPr eaLnBrk="1" hangingPunct="1">
              <a:spcBef>
                <a:spcPts val="113"/>
              </a:spcBef>
            </a:pPr>
            <a:endParaRPr lang="it-IT" altLang="it-IT" sz="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elaborano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enterotossine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(ad azione intestinale) in grado di provocare una sindrome gastroenterica.</a:t>
            </a:r>
          </a:p>
          <a:p>
            <a:pPr eaLnBrk="1" hangingPunct="1">
              <a:spcBef>
                <a:spcPts val="113"/>
              </a:spcBef>
            </a:pPr>
            <a:endParaRPr lang="it-IT" altLang="it-IT" sz="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stafilococchi sono eliminati con facilità dall’esposizione al calore, mentre le tossine da essi prodotte sono termoresistenti.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E62416AB-1FA7-6F95-B5CA-449AED6A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3713"/>
            <a:ext cx="8505825" cy="9064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74A3B1C7-78CC-5E31-0823-C36F1ECD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270000"/>
            <a:ext cx="85788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 i="1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fa parte degli enterobatteri: bacilli Gram negativi aerobi/anaerobi facoltativi e asporigeni ad habitat intestinale degli animali a sangue caldo. Si distinguono alcune centinaia di varietà o sierotipi diversi.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Fa parte dei </a:t>
            </a: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coliformi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: un raggruppamento (senza valore tassonomico) che comprende vari generi di </a:t>
            </a:r>
            <a:r>
              <a:rPr lang="it-IT" altLang="it-IT" sz="2300" i="1">
                <a:latin typeface="Arial" panose="020B0604020202020204" pitchFamily="34" charset="0"/>
                <a:cs typeface="Arial" panose="020B0604020202020204" pitchFamily="34" charset="0"/>
              </a:rPr>
              <a:t>Enterobacteriaceae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in grado di fermentare il lattosio con produzione di acido e gas.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920C31C-B268-CFB9-29C5-3BFD386E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72B0EBB0-0426-7A4A-09B4-8372B1A6F60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3561" name="Rectangle 3">
              <a:extLst>
                <a:ext uri="{FF2B5EF4-FFF2-40B4-BE49-F238E27FC236}">
                  <a16:creationId xmlns:a16="http://schemas.microsoft.com/office/drawing/2014/main" id="{0BCD3A64-A76E-7C1F-3376-915B69561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3562" name="Picture 4">
              <a:extLst>
                <a:ext uri="{FF2B5EF4-FFF2-40B4-BE49-F238E27FC236}">
                  <a16:creationId xmlns:a16="http://schemas.microsoft.com/office/drawing/2014/main" id="{3CBBEEDF-4E17-5833-B434-444427463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3" name="Rectangle 5">
              <a:extLst>
                <a:ext uri="{FF2B5EF4-FFF2-40B4-BE49-F238E27FC236}">
                  <a16:creationId xmlns:a16="http://schemas.microsoft.com/office/drawing/2014/main" id="{BC05C863-01E8-D2A2-4815-1AB699D1D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684388D-7D6A-415C-BF08-B317E7978AF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1761082-08C3-3E69-20C2-284319C0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3558" name="Text Box 3">
            <a:extLst>
              <a:ext uri="{FF2B5EF4-FFF2-40B4-BE49-F238E27FC236}">
                <a16:creationId xmlns:a16="http://schemas.microsoft.com/office/drawing/2014/main" id="{5487071E-0544-8278-032B-4D65AC07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6157913"/>
            <a:ext cx="26114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al microscopio elettronico.</a:t>
            </a:r>
          </a:p>
        </p:txBody>
      </p:sp>
      <p:pic>
        <p:nvPicPr>
          <p:cNvPr id="23559" name="Immagine 4">
            <a:extLst>
              <a:ext uri="{FF2B5EF4-FFF2-40B4-BE49-F238E27FC236}">
                <a16:creationId xmlns:a16="http://schemas.microsoft.com/office/drawing/2014/main" id="{44A49831-C9AD-FC1A-19E2-BE408D5F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921125"/>
            <a:ext cx="26511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CasellaDiTesto 7">
            <a:extLst>
              <a:ext uri="{FF2B5EF4-FFF2-40B4-BE49-F238E27FC236}">
                <a16:creationId xmlns:a16="http://schemas.microsoft.com/office/drawing/2014/main" id="{595FDF15-2F37-BA5F-1426-9E69A0B3D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986213"/>
            <a:ext cx="5311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causa più frequente di tossinfezione consiste nel consumo di bevande o alimenti (es. carni crude) contaminate da ceppi patogeni, in grado di invadere la mucosa intestinale e/o di produrre potenti tossine.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00B19975-C51F-4CC7-A5BD-0AF73038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3713"/>
            <a:ext cx="8505825" cy="9064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E7988D6-AE5C-9A6C-FC6B-C3C0CDDF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327150"/>
            <a:ext cx="85788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Gli enterobatteri appartenenti al genere </a:t>
            </a:r>
            <a:r>
              <a:rPr lang="it-IT" altLang="it-IT" sz="2300" b="1" i="1"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causano la dissenteria bacillare o shigellosi, una sindrome severa con emissione di muco e sangue nelle feci.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Le shigelle non diffondono nel circolo sanguigno raggiungendo altre sedi anatomiche, ma si moltiplicano nel colon.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BD2A9C8D-E304-EB91-F3B0-AC094ADB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25605" name="Group 2">
            <a:extLst>
              <a:ext uri="{FF2B5EF4-FFF2-40B4-BE49-F238E27FC236}">
                <a16:creationId xmlns:a16="http://schemas.microsoft.com/office/drawing/2014/main" id="{ABC05A0C-1447-06E2-232D-EE8418A0A71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5609" name="Rectangle 3">
              <a:extLst>
                <a:ext uri="{FF2B5EF4-FFF2-40B4-BE49-F238E27FC236}">
                  <a16:creationId xmlns:a16="http://schemas.microsoft.com/office/drawing/2014/main" id="{6677CB3F-3767-3272-2E48-9769DC65D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5610" name="Picture 4">
              <a:extLst>
                <a:ext uri="{FF2B5EF4-FFF2-40B4-BE49-F238E27FC236}">
                  <a16:creationId xmlns:a16="http://schemas.microsoft.com/office/drawing/2014/main" id="{C1B6BDC9-144C-6168-621B-547BFBD89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1" name="Rectangle 5">
              <a:extLst>
                <a:ext uri="{FF2B5EF4-FFF2-40B4-BE49-F238E27FC236}">
                  <a16:creationId xmlns:a16="http://schemas.microsoft.com/office/drawing/2014/main" id="{68D0BEC2-3ABB-1FD7-DC22-1590CC13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7B1BE1A-55BB-48EB-9738-F993FFBF381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71F3D48-26FB-CD29-4A22-74F68C64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5606" name="Text Box 3">
            <a:extLst>
              <a:ext uri="{FF2B5EF4-FFF2-40B4-BE49-F238E27FC236}">
                <a16:creationId xmlns:a16="http://schemas.microsoft.com/office/drawing/2014/main" id="{359E6BD2-2BF6-93DF-76BE-E9BA87E30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6013450"/>
            <a:ext cx="299561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Enterobatteri del genere </a:t>
            </a:r>
            <a:r>
              <a:rPr lang="it-IT" alt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al microscopio elettronico.</a:t>
            </a:r>
          </a:p>
        </p:txBody>
      </p:sp>
      <p:pic>
        <p:nvPicPr>
          <p:cNvPr id="25607" name="Immagine 2">
            <a:extLst>
              <a:ext uri="{FF2B5EF4-FFF2-40B4-BE49-F238E27FC236}">
                <a16:creationId xmlns:a16="http://schemas.microsoft.com/office/drawing/2014/main" id="{3CD1B0AE-9808-0BB2-2994-4B2C2A47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716338"/>
            <a:ext cx="284321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CasellaDiTesto 6">
            <a:extLst>
              <a:ext uri="{FF2B5EF4-FFF2-40B4-BE49-F238E27FC236}">
                <a16:creationId xmlns:a16="http://schemas.microsoft.com/office/drawing/2014/main" id="{E3FE341D-137E-B4E8-9E05-515D2D82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3282950"/>
            <a:ext cx="5583237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shigellosi è diffusa soprattutto nei Paesi caldi in presenza di bassi livelli igienico sanitari, dove si possono verificare epidemie attraverso l’acqua e gli alimenti.</a:t>
            </a:r>
          </a:p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dei cibi in ambiente refrigerato blocca la moltiplicazione dei batteri, che vengono eliminati con la pastorizzazione</a:t>
            </a:r>
            <a:endParaRPr lang="it-IT" altLang="it-IT" sz="23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1CF18B9B-6228-0070-15D9-2CB13270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3713"/>
            <a:ext cx="8505825" cy="9064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E1DD40A-D8CB-98CD-3FB0-A510E05B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285875"/>
            <a:ext cx="85788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Le salmonelle sono la seconda causa di tossinfezioni alimentari in Europa e la prima negli USA. 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479B40D-0F45-3F11-7719-CE78BA470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27653" name="Group 2">
            <a:extLst>
              <a:ext uri="{FF2B5EF4-FFF2-40B4-BE49-F238E27FC236}">
                <a16:creationId xmlns:a16="http://schemas.microsoft.com/office/drawing/2014/main" id="{40C85869-03AD-C2BF-3553-671EEF5431A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7657" name="Rectangle 3">
              <a:extLst>
                <a:ext uri="{FF2B5EF4-FFF2-40B4-BE49-F238E27FC236}">
                  <a16:creationId xmlns:a16="http://schemas.microsoft.com/office/drawing/2014/main" id="{69BC73A8-A88E-A7F7-B50A-669CE437B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7658" name="Picture 4">
              <a:extLst>
                <a:ext uri="{FF2B5EF4-FFF2-40B4-BE49-F238E27FC236}">
                  <a16:creationId xmlns:a16="http://schemas.microsoft.com/office/drawing/2014/main" id="{AD140C48-0F19-4202-8001-314467302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9" name="Rectangle 5">
              <a:extLst>
                <a:ext uri="{FF2B5EF4-FFF2-40B4-BE49-F238E27FC236}">
                  <a16:creationId xmlns:a16="http://schemas.microsoft.com/office/drawing/2014/main" id="{601BDCEB-E1B8-454D-8910-4663A6D90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0D2AAD99-EA2C-479C-8BEF-545AE49AEA4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45E02EF-2642-FAC9-BEEF-AA0F46DFE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7654" name="Text Box 3">
            <a:extLst>
              <a:ext uri="{FF2B5EF4-FFF2-40B4-BE49-F238E27FC236}">
                <a16:creationId xmlns:a16="http://schemas.microsoft.com/office/drawing/2014/main" id="{0997E033-736D-AA95-968A-DCA31F3D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6248400"/>
            <a:ext cx="29273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L’effetto delle gastroenteriti.</a:t>
            </a:r>
          </a:p>
        </p:txBody>
      </p:sp>
      <p:pic>
        <p:nvPicPr>
          <p:cNvPr id="27655" name="Immagine 4">
            <a:extLst>
              <a:ext uri="{FF2B5EF4-FFF2-40B4-BE49-F238E27FC236}">
                <a16:creationId xmlns:a16="http://schemas.microsoft.com/office/drawing/2014/main" id="{B2A638D4-64E7-BF96-61DA-517EF69A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993900"/>
            <a:ext cx="45148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8BABAF-81B4-C3C6-21DD-149E5AC4DB62}"/>
              </a:ext>
            </a:extLst>
          </p:cNvPr>
          <p:cNvSpPr txBox="1"/>
          <p:nvPr/>
        </p:nvSpPr>
        <p:spPr>
          <a:xfrm>
            <a:off x="292100" y="2193925"/>
            <a:ext cx="4230688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L’habitat consueto è l’intestino degli animali.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distinguono in: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salmonelle tifoidee patogene solo per l’uomo; responsabili del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tifo addominale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del paratifo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salmonelle non tifoidee che causano tossinfezioni gastroenteriche (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salmonellosi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1DA2487D-D2E6-A219-28EA-473CC4F14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3713"/>
            <a:ext cx="8505825" cy="13430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Tossinfezione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Yersinia enterocolitica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ADAE685-DD3C-0A5C-EA61-3D38EB20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874838"/>
            <a:ext cx="8578850" cy="44894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Al genere </a:t>
            </a: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Yersinia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appartengono tre specie implicate in malattie umane: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Yersinia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enterocolitica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Yersinia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pseudotuberculosis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che causano tossinfezioni alimentari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Yersinia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pestis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agente eziologico della peste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Yersinia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enterocolitica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un enterobatterio </a:t>
            </a:r>
            <a:r>
              <a:rPr lang="it-IT" alt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psicrotrofo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in grado di sopravvivere e moltiplicarsi negli alimenti anche in ambiente refrigerato: i ceppi pericolosi per l’uomo producono una enterotossina termoresistente.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tossinfezione si contrae con l’ingestione di alimenti, soprattutto quelli a base di carne suina, crudi o poco cotti.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FA9D504-71FF-5A96-873B-B54E7569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Malattie trasmesse con gli alimenti</a:t>
            </a:r>
          </a:p>
        </p:txBody>
      </p:sp>
      <p:grpSp>
        <p:nvGrpSpPr>
          <p:cNvPr id="29701" name="Group 2">
            <a:extLst>
              <a:ext uri="{FF2B5EF4-FFF2-40B4-BE49-F238E27FC236}">
                <a16:creationId xmlns:a16="http://schemas.microsoft.com/office/drawing/2014/main" id="{D3E2A1CD-44D5-2C46-646A-088462AC318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9702" name="Rectangle 3">
              <a:extLst>
                <a:ext uri="{FF2B5EF4-FFF2-40B4-BE49-F238E27FC236}">
                  <a16:creationId xmlns:a16="http://schemas.microsoft.com/office/drawing/2014/main" id="{69AC7163-B691-31DF-C00C-0C7417E72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9703" name="Picture 4">
              <a:extLst>
                <a:ext uri="{FF2B5EF4-FFF2-40B4-BE49-F238E27FC236}">
                  <a16:creationId xmlns:a16="http://schemas.microsoft.com/office/drawing/2014/main" id="{048261F5-0847-DDBD-1F45-5638C6CE8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4" name="Rectangle 5">
              <a:extLst>
                <a:ext uri="{FF2B5EF4-FFF2-40B4-BE49-F238E27FC236}">
                  <a16:creationId xmlns:a16="http://schemas.microsoft.com/office/drawing/2014/main" id="{CEF6C5EB-BE1E-C1ED-EDC9-B94713F47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1E1D6B2-3B95-4A3E-A561-EE98A70D10A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8CD2F48-0308-485B-8B4C-0DE3C5762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25739</TotalTime>
  <Words>3562</Words>
  <Application>Microsoft Office PowerPoint</Application>
  <PresentationFormat>Presentazione su schermo (4:3)</PresentationFormat>
  <Paragraphs>448</Paragraphs>
  <Slides>34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34</vt:i4>
      </vt:variant>
    </vt:vector>
  </HeadingPairs>
  <TitlesOfParts>
    <vt:vector size="48" baseType="lpstr">
      <vt:lpstr>Arial</vt:lpstr>
      <vt:lpstr>Calibri</vt:lpstr>
      <vt:lpstr>Times New Roman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Urbani</dc:creator>
  <cp:lastModifiedBy>Chiara Locatelli - chiara.locatelli7@studio.unibo.it</cp:lastModifiedBy>
  <cp:revision>578</cp:revision>
  <cp:lastPrinted>2009-04-22T19:24:48Z</cp:lastPrinted>
  <dcterms:created xsi:type="dcterms:W3CDTF">2011-11-23T15:48:27Z</dcterms:created>
  <dcterms:modified xsi:type="dcterms:W3CDTF">2022-10-28T16:50:47Z</dcterms:modified>
</cp:coreProperties>
</file>