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notesMasterIdLst>
    <p:notesMasterId r:id="rId33"/>
  </p:notesMasterIdLst>
  <p:sldIdLst>
    <p:sldId id="256" r:id="rId12"/>
    <p:sldId id="257" r:id="rId13"/>
    <p:sldId id="258" r:id="rId14"/>
    <p:sldId id="260" r:id="rId15"/>
    <p:sldId id="261" r:id="rId16"/>
    <p:sldId id="262" r:id="rId17"/>
    <p:sldId id="263" r:id="rId18"/>
    <p:sldId id="270" r:id="rId19"/>
    <p:sldId id="271" r:id="rId20"/>
    <p:sldId id="272" r:id="rId21"/>
    <p:sldId id="273" r:id="rId22"/>
    <p:sldId id="274" r:id="rId23"/>
    <p:sldId id="282" r:id="rId24"/>
    <p:sldId id="275" r:id="rId25"/>
    <p:sldId id="283" r:id="rId26"/>
    <p:sldId id="280" r:id="rId27"/>
    <p:sldId id="284" r:id="rId28"/>
    <p:sldId id="281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D9"/>
    <a:srgbClr val="FE0000"/>
    <a:srgbClr val="A0DCFE"/>
    <a:srgbClr val="99CCFF"/>
    <a:srgbClr val="66CCFF"/>
    <a:srgbClr val="33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43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>
            <a:extLst>
              <a:ext uri="{FF2B5EF4-FFF2-40B4-BE49-F238E27FC236}">
                <a16:creationId xmlns:a16="http://schemas.microsoft.com/office/drawing/2014/main" id="{3F6F53C3-FC14-0259-0579-B7693B9D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1" name="AutoShape 2">
            <a:extLst>
              <a:ext uri="{FF2B5EF4-FFF2-40B4-BE49-F238E27FC236}">
                <a16:creationId xmlns:a16="http://schemas.microsoft.com/office/drawing/2014/main" id="{2397866C-F15F-6862-9084-4ACB791F4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2" name="AutoShape 3">
            <a:extLst>
              <a:ext uri="{FF2B5EF4-FFF2-40B4-BE49-F238E27FC236}">
                <a16:creationId xmlns:a16="http://schemas.microsoft.com/office/drawing/2014/main" id="{4838EE84-E0E2-F354-54C9-E1205E611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3" name="AutoShape 4">
            <a:extLst>
              <a:ext uri="{FF2B5EF4-FFF2-40B4-BE49-F238E27FC236}">
                <a16:creationId xmlns:a16="http://schemas.microsoft.com/office/drawing/2014/main" id="{ECAC407D-2296-270A-9F0E-8E1197DAB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4" name="AutoShape 5">
            <a:extLst>
              <a:ext uri="{FF2B5EF4-FFF2-40B4-BE49-F238E27FC236}">
                <a16:creationId xmlns:a16="http://schemas.microsoft.com/office/drawing/2014/main" id="{350E0BFA-6AB4-6A05-9FA0-7BFE99B8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5" name="AutoShape 6">
            <a:extLst>
              <a:ext uri="{FF2B5EF4-FFF2-40B4-BE49-F238E27FC236}">
                <a16:creationId xmlns:a16="http://schemas.microsoft.com/office/drawing/2014/main" id="{61C56F37-EEFE-F76B-9B0D-D5F382C8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8440A6BE-E4FC-C502-E17B-0B4C97758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7" name="AutoShape 8">
            <a:extLst>
              <a:ext uri="{FF2B5EF4-FFF2-40B4-BE49-F238E27FC236}">
                <a16:creationId xmlns:a16="http://schemas.microsoft.com/office/drawing/2014/main" id="{B9DBEA0D-9498-AE69-9B1C-C6C92C284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8" name="AutoShape 9">
            <a:extLst>
              <a:ext uri="{FF2B5EF4-FFF2-40B4-BE49-F238E27FC236}">
                <a16:creationId xmlns:a16="http://schemas.microsoft.com/office/drawing/2014/main" id="{7DCFE8A8-FDF0-69DA-40E8-26BA9D19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299" name="AutoShape 10">
            <a:extLst>
              <a:ext uri="{FF2B5EF4-FFF2-40B4-BE49-F238E27FC236}">
                <a16:creationId xmlns:a16="http://schemas.microsoft.com/office/drawing/2014/main" id="{B0B6AC75-07FF-00B1-7FEF-A9E675ED8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5E885D65-F6F2-58D2-42DF-74C05726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9344DB06-BA99-7EF4-F5EB-44341ED9FCF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5925" cy="441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12302" name="Rectangle 13">
            <a:extLst>
              <a:ext uri="{FF2B5EF4-FFF2-40B4-BE49-F238E27FC236}">
                <a16:creationId xmlns:a16="http://schemas.microsoft.com/office/drawing/2014/main" id="{9A31FF21-84B5-B6C7-1E74-C6FD8E8BBCD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6125" cy="34131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B009E7AB-E87A-9E51-FB2F-1F58BEC300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12304" name="Text Box 15">
            <a:extLst>
              <a:ext uri="{FF2B5EF4-FFF2-40B4-BE49-F238E27FC236}">
                <a16:creationId xmlns:a16="http://schemas.microsoft.com/office/drawing/2014/main" id="{419FFFEA-5F0B-2B0A-B84D-36782F649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90FF882D-3530-645E-FA76-7C3DD58852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5925" cy="441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F726745-1E10-4852-822A-40EF84AE0A4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>
            <a:extLst>
              <a:ext uri="{FF2B5EF4-FFF2-40B4-BE49-F238E27FC236}">
                <a16:creationId xmlns:a16="http://schemas.microsoft.com/office/drawing/2014/main" id="{17CEE5DF-63E3-47FE-E7E8-6D16D8991331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14339" name="Rectangle 16">
            <a:extLst>
              <a:ext uri="{FF2B5EF4-FFF2-40B4-BE49-F238E27FC236}">
                <a16:creationId xmlns:a16="http://schemas.microsoft.com/office/drawing/2014/main" id="{D8A7EC3F-5656-CE43-5C09-D129E9E1C3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462C7863-BED1-4C7E-9E0D-F85FA335AD06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14340" name="Text Box 1">
            <a:extLst>
              <a:ext uri="{FF2B5EF4-FFF2-40B4-BE49-F238E27FC236}">
                <a16:creationId xmlns:a16="http://schemas.microsoft.com/office/drawing/2014/main" id="{BE676911-6EE6-FDF5-17A2-5CAB82CA7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r>
              <a:rPr lang="it-IT" altLang="it-IT">
                <a:latin typeface="Calibri" panose="020F0502020204030204" pitchFamily="34" charset="0"/>
              </a:rPr>
              <a:t>13/11/11</a:t>
            </a:r>
          </a:p>
        </p:txBody>
      </p:sp>
      <p:sp>
        <p:nvSpPr>
          <p:cNvPr id="14341" name="Text Box 2">
            <a:extLst>
              <a:ext uri="{FF2B5EF4-FFF2-40B4-BE49-F238E27FC236}">
                <a16:creationId xmlns:a16="http://schemas.microsoft.com/office/drawing/2014/main" id="{B16D4D47-FA0E-0B73-BD91-6A44292FF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39559BBB-D995-4EA9-A434-0851230B180B}" type="slidenum">
              <a:rPr lang="it-IT" altLang="it-IT">
                <a:latin typeface="Calibri" panose="020F0502020204030204" pitchFamily="34" charset="0"/>
              </a:rPr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  <p:sp>
        <p:nvSpPr>
          <p:cNvPr id="14342" name="Text Box 3">
            <a:extLst>
              <a:ext uri="{FF2B5EF4-FFF2-40B4-BE49-F238E27FC236}">
                <a16:creationId xmlns:a16="http://schemas.microsoft.com/office/drawing/2014/main" id="{BD7EADA3-57B0-139F-3B7E-353A1239B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FE932652-7688-452A-82F5-A65D181F37BD}" type="slidenum">
              <a:rPr lang="it-IT" altLang="it-IT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14343" name="Text Box 4">
            <a:extLst>
              <a:ext uri="{FF2B5EF4-FFF2-40B4-BE49-F238E27FC236}">
                <a16:creationId xmlns:a16="http://schemas.microsoft.com/office/drawing/2014/main" id="{4E1BEFBD-7B55-4716-79C1-638499AA9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5213"/>
            <a:ext cx="29638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41040" rIns="78840" bIns="4104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9B625E7D-6C87-451B-B74C-6E92BB554FF0}" type="slidenum">
              <a:rPr lang="it-IT" altLang="it-IT" sz="1100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1</a:t>
            </a:fld>
            <a:endParaRPr lang="it-IT" altLang="it-IT" sz="1100"/>
          </a:p>
        </p:txBody>
      </p:sp>
      <p:sp>
        <p:nvSpPr>
          <p:cNvPr id="14344" name="Text Box 5">
            <a:extLst>
              <a:ext uri="{FF2B5EF4-FFF2-40B4-BE49-F238E27FC236}">
                <a16:creationId xmlns:a16="http://schemas.microsoft.com/office/drawing/2014/main" id="{65BE2EB1-5F3B-09C4-91CF-B923ABCD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685800"/>
            <a:ext cx="4570412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4345" name="Text Box 6">
            <a:extLst>
              <a:ext uri="{FF2B5EF4-FFF2-40B4-BE49-F238E27FC236}">
                <a16:creationId xmlns:a16="http://schemas.microsoft.com/office/drawing/2014/main" id="{1A3BD9A0-5EDD-30E0-01A0-CFD536C125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33875"/>
            <a:ext cx="5475288" cy="4122738"/>
          </a:xfrm>
          <a:noFill/>
          <a:ln w="9360"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>
            <a:extLst>
              <a:ext uri="{FF2B5EF4-FFF2-40B4-BE49-F238E27FC236}">
                <a16:creationId xmlns:a16="http://schemas.microsoft.com/office/drawing/2014/main" id="{8536CCFF-A375-21B4-F2EA-A50C4B9E7914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32771" name="Rectangle 16">
            <a:extLst>
              <a:ext uri="{FF2B5EF4-FFF2-40B4-BE49-F238E27FC236}">
                <a16:creationId xmlns:a16="http://schemas.microsoft.com/office/drawing/2014/main" id="{B030977E-B4A0-C187-65B9-6FE2AD5F3E3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832324F9-0CDA-4FBF-87AA-33EC226DF1DB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10</a:t>
            </a:fld>
            <a:endParaRPr lang="it-IT" altLang="it-IT"/>
          </a:p>
        </p:txBody>
      </p:sp>
      <p:sp>
        <p:nvSpPr>
          <p:cNvPr id="32772" name="Text Box 1">
            <a:extLst>
              <a:ext uri="{FF2B5EF4-FFF2-40B4-BE49-F238E27FC236}">
                <a16:creationId xmlns:a16="http://schemas.microsoft.com/office/drawing/2014/main" id="{539CA38F-CFDB-387A-7551-C6F1A5A4A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3" name="Text Box 2">
            <a:extLst>
              <a:ext uri="{FF2B5EF4-FFF2-40B4-BE49-F238E27FC236}">
                <a16:creationId xmlns:a16="http://schemas.microsoft.com/office/drawing/2014/main" id="{25F0F99C-A0F6-A43E-5DEB-478D8821F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>
            <a:extLst>
              <a:ext uri="{FF2B5EF4-FFF2-40B4-BE49-F238E27FC236}">
                <a16:creationId xmlns:a16="http://schemas.microsoft.com/office/drawing/2014/main" id="{75F1DA02-86B6-CE5D-7AFD-28A2306D652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34819" name="Rectangle 16">
            <a:extLst>
              <a:ext uri="{FF2B5EF4-FFF2-40B4-BE49-F238E27FC236}">
                <a16:creationId xmlns:a16="http://schemas.microsoft.com/office/drawing/2014/main" id="{8D8E5800-A728-8A39-274F-4AB620D7BF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F63C11D6-EB7B-4A17-A642-8BDDD25595BA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11</a:t>
            </a:fld>
            <a:endParaRPr lang="it-IT" altLang="it-IT"/>
          </a:p>
        </p:txBody>
      </p:sp>
      <p:sp>
        <p:nvSpPr>
          <p:cNvPr id="34820" name="Text Box 1">
            <a:extLst>
              <a:ext uri="{FF2B5EF4-FFF2-40B4-BE49-F238E27FC236}">
                <a16:creationId xmlns:a16="http://schemas.microsoft.com/office/drawing/2014/main" id="{D41D961D-8CAE-9772-2C7D-2F4729559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Text Box 2">
            <a:extLst>
              <a:ext uri="{FF2B5EF4-FFF2-40B4-BE49-F238E27FC236}">
                <a16:creationId xmlns:a16="http://schemas.microsoft.com/office/drawing/2014/main" id="{20455A57-FA48-EBCA-8094-633A5DEF5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>
            <a:extLst>
              <a:ext uri="{FF2B5EF4-FFF2-40B4-BE49-F238E27FC236}">
                <a16:creationId xmlns:a16="http://schemas.microsoft.com/office/drawing/2014/main" id="{CEFD981B-89C3-BDE1-87F7-F34127923984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36867" name="Rectangle 16">
            <a:extLst>
              <a:ext uri="{FF2B5EF4-FFF2-40B4-BE49-F238E27FC236}">
                <a16:creationId xmlns:a16="http://schemas.microsoft.com/office/drawing/2014/main" id="{D0AC538B-A0D7-166F-E7A8-1EDB4821FD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B843125C-9FD9-49C8-B5DB-EDAF0ADE32C3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36868" name="Text Box 1">
            <a:extLst>
              <a:ext uri="{FF2B5EF4-FFF2-40B4-BE49-F238E27FC236}">
                <a16:creationId xmlns:a16="http://schemas.microsoft.com/office/drawing/2014/main" id="{97B51D1D-C2A8-7793-FC05-D638B9377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Text Box 2">
            <a:extLst>
              <a:ext uri="{FF2B5EF4-FFF2-40B4-BE49-F238E27FC236}">
                <a16:creationId xmlns:a16="http://schemas.microsoft.com/office/drawing/2014/main" id="{6175D906-933F-15F4-5F8F-F668461F6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>
            <a:extLst>
              <a:ext uri="{FF2B5EF4-FFF2-40B4-BE49-F238E27FC236}">
                <a16:creationId xmlns:a16="http://schemas.microsoft.com/office/drawing/2014/main" id="{285E1273-E3C1-1165-EEEA-DA9364EC033A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38915" name="Rectangle 16">
            <a:extLst>
              <a:ext uri="{FF2B5EF4-FFF2-40B4-BE49-F238E27FC236}">
                <a16:creationId xmlns:a16="http://schemas.microsoft.com/office/drawing/2014/main" id="{04F24241-E1ED-9770-7C52-F7EE23438F3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85BAFC97-BACB-4C85-B62D-84B4B35D2AA3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13</a:t>
            </a:fld>
            <a:endParaRPr lang="it-IT" altLang="it-IT"/>
          </a:p>
        </p:txBody>
      </p:sp>
      <p:sp>
        <p:nvSpPr>
          <p:cNvPr id="38916" name="Text Box 1">
            <a:extLst>
              <a:ext uri="{FF2B5EF4-FFF2-40B4-BE49-F238E27FC236}">
                <a16:creationId xmlns:a16="http://schemas.microsoft.com/office/drawing/2014/main" id="{A743BCE8-615B-60B4-F03C-B94F8BFEA2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7" name="Text Box 2">
            <a:extLst>
              <a:ext uri="{FF2B5EF4-FFF2-40B4-BE49-F238E27FC236}">
                <a16:creationId xmlns:a16="http://schemas.microsoft.com/office/drawing/2014/main" id="{BB4D3E9C-B993-EF0A-4EB3-EA6DB060E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2">
            <a:extLst>
              <a:ext uri="{FF2B5EF4-FFF2-40B4-BE49-F238E27FC236}">
                <a16:creationId xmlns:a16="http://schemas.microsoft.com/office/drawing/2014/main" id="{6F43D47E-AC8B-F0CA-8011-1C61AC482591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40963" name="Rectangle 16">
            <a:extLst>
              <a:ext uri="{FF2B5EF4-FFF2-40B4-BE49-F238E27FC236}">
                <a16:creationId xmlns:a16="http://schemas.microsoft.com/office/drawing/2014/main" id="{E3B75A60-48F8-F9FA-5CD4-D4FE481615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F03F4EBD-461F-4A08-8B68-FE405F3CD6A8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14</a:t>
            </a:fld>
            <a:endParaRPr lang="it-IT" altLang="it-IT"/>
          </a:p>
        </p:txBody>
      </p:sp>
      <p:sp>
        <p:nvSpPr>
          <p:cNvPr id="40964" name="Text Box 1">
            <a:extLst>
              <a:ext uri="{FF2B5EF4-FFF2-40B4-BE49-F238E27FC236}">
                <a16:creationId xmlns:a16="http://schemas.microsoft.com/office/drawing/2014/main" id="{751B1A7A-2CCB-C246-D211-62419841E6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5" name="Text Box 2">
            <a:extLst>
              <a:ext uri="{FF2B5EF4-FFF2-40B4-BE49-F238E27FC236}">
                <a16:creationId xmlns:a16="http://schemas.microsoft.com/office/drawing/2014/main" id="{46B5DF57-1E0E-1E6E-9550-B2F903CA0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>
            <a:extLst>
              <a:ext uri="{FF2B5EF4-FFF2-40B4-BE49-F238E27FC236}">
                <a16:creationId xmlns:a16="http://schemas.microsoft.com/office/drawing/2014/main" id="{6A806A35-6D17-0EC6-84A7-96B950D42AD6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43011" name="Rectangle 16">
            <a:extLst>
              <a:ext uri="{FF2B5EF4-FFF2-40B4-BE49-F238E27FC236}">
                <a16:creationId xmlns:a16="http://schemas.microsoft.com/office/drawing/2014/main" id="{EAA6FCFD-2C0D-4D58-B145-CF43B01756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2626B5D9-1401-4FB8-B264-B7E8F8AC3AE6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15</a:t>
            </a:fld>
            <a:endParaRPr lang="it-IT" altLang="it-IT"/>
          </a:p>
        </p:txBody>
      </p:sp>
      <p:sp>
        <p:nvSpPr>
          <p:cNvPr id="43012" name="Text Box 1">
            <a:extLst>
              <a:ext uri="{FF2B5EF4-FFF2-40B4-BE49-F238E27FC236}">
                <a16:creationId xmlns:a16="http://schemas.microsoft.com/office/drawing/2014/main" id="{243DE820-EEED-5EB4-45DC-A2B8C891D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Text Box 2">
            <a:extLst>
              <a:ext uri="{FF2B5EF4-FFF2-40B4-BE49-F238E27FC236}">
                <a16:creationId xmlns:a16="http://schemas.microsoft.com/office/drawing/2014/main" id="{837C8FA5-83E1-E614-B434-0E973576B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">
            <a:extLst>
              <a:ext uri="{FF2B5EF4-FFF2-40B4-BE49-F238E27FC236}">
                <a16:creationId xmlns:a16="http://schemas.microsoft.com/office/drawing/2014/main" id="{2A8BD57A-DB2A-11DE-6163-81415B49735A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45059" name="Rectangle 16">
            <a:extLst>
              <a:ext uri="{FF2B5EF4-FFF2-40B4-BE49-F238E27FC236}">
                <a16:creationId xmlns:a16="http://schemas.microsoft.com/office/drawing/2014/main" id="{DE119B9D-3974-8AF1-E83B-FF03CFE72B3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CBA00FCB-F281-430E-A48B-72D9CAA807FE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16</a:t>
            </a:fld>
            <a:endParaRPr lang="it-IT" altLang="it-IT"/>
          </a:p>
        </p:txBody>
      </p:sp>
      <p:sp>
        <p:nvSpPr>
          <p:cNvPr id="45060" name="Text Box 1">
            <a:extLst>
              <a:ext uri="{FF2B5EF4-FFF2-40B4-BE49-F238E27FC236}">
                <a16:creationId xmlns:a16="http://schemas.microsoft.com/office/drawing/2014/main" id="{3386F184-4E5C-AA33-A2BA-19F4F7E4E0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1" name="Text Box 2">
            <a:extLst>
              <a:ext uri="{FF2B5EF4-FFF2-40B4-BE49-F238E27FC236}">
                <a16:creationId xmlns:a16="http://schemas.microsoft.com/office/drawing/2014/main" id="{850A90F8-A722-2894-EDAC-CAC8A086B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2">
            <a:extLst>
              <a:ext uri="{FF2B5EF4-FFF2-40B4-BE49-F238E27FC236}">
                <a16:creationId xmlns:a16="http://schemas.microsoft.com/office/drawing/2014/main" id="{A0D4053C-BACA-3749-BF28-10C1B5347E08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47107" name="Rectangle 16">
            <a:extLst>
              <a:ext uri="{FF2B5EF4-FFF2-40B4-BE49-F238E27FC236}">
                <a16:creationId xmlns:a16="http://schemas.microsoft.com/office/drawing/2014/main" id="{BC7A0AB2-1B83-04A4-33F4-22B7A68E04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B814DD60-593F-4E8E-B913-51B193301C0D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17</a:t>
            </a:fld>
            <a:endParaRPr lang="it-IT" altLang="it-IT"/>
          </a:p>
        </p:txBody>
      </p:sp>
      <p:sp>
        <p:nvSpPr>
          <p:cNvPr id="47108" name="Text Box 1">
            <a:extLst>
              <a:ext uri="{FF2B5EF4-FFF2-40B4-BE49-F238E27FC236}">
                <a16:creationId xmlns:a16="http://schemas.microsoft.com/office/drawing/2014/main" id="{17471454-E40C-C5DC-EE43-77088A0D0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9" name="Text Box 2">
            <a:extLst>
              <a:ext uri="{FF2B5EF4-FFF2-40B4-BE49-F238E27FC236}">
                <a16:creationId xmlns:a16="http://schemas.microsoft.com/office/drawing/2014/main" id="{F6DC91A1-D0B4-65B2-14B5-719C46AAF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2">
            <a:extLst>
              <a:ext uri="{FF2B5EF4-FFF2-40B4-BE49-F238E27FC236}">
                <a16:creationId xmlns:a16="http://schemas.microsoft.com/office/drawing/2014/main" id="{886D3712-BBFE-D936-4A9D-E2E56CAEAA00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49155" name="Rectangle 16">
            <a:extLst>
              <a:ext uri="{FF2B5EF4-FFF2-40B4-BE49-F238E27FC236}">
                <a16:creationId xmlns:a16="http://schemas.microsoft.com/office/drawing/2014/main" id="{D78B48CE-472F-0F8E-D788-A2E5768A01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EC6551A8-61DC-4E97-88F3-188CFF811B76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18</a:t>
            </a:fld>
            <a:endParaRPr lang="it-IT" altLang="it-IT"/>
          </a:p>
        </p:txBody>
      </p:sp>
      <p:sp>
        <p:nvSpPr>
          <p:cNvPr id="49156" name="Text Box 1">
            <a:extLst>
              <a:ext uri="{FF2B5EF4-FFF2-40B4-BE49-F238E27FC236}">
                <a16:creationId xmlns:a16="http://schemas.microsoft.com/office/drawing/2014/main" id="{50AD4B91-C54A-4ED6-961E-4A2CF4462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7" name="Text Box 2">
            <a:extLst>
              <a:ext uri="{FF2B5EF4-FFF2-40B4-BE49-F238E27FC236}">
                <a16:creationId xmlns:a16="http://schemas.microsoft.com/office/drawing/2014/main" id="{47B8AA03-5F4A-2B0C-4BFD-A16109988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>
            <a:extLst>
              <a:ext uri="{FF2B5EF4-FFF2-40B4-BE49-F238E27FC236}">
                <a16:creationId xmlns:a16="http://schemas.microsoft.com/office/drawing/2014/main" id="{54398EF0-0EE8-9872-B7A6-5869D010AD5F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51203" name="Rectangle 16">
            <a:extLst>
              <a:ext uri="{FF2B5EF4-FFF2-40B4-BE49-F238E27FC236}">
                <a16:creationId xmlns:a16="http://schemas.microsoft.com/office/drawing/2014/main" id="{486D0046-C32B-5EAC-4B83-D1ED6D49B2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D65D55B4-2346-4A87-B4AA-6007B7CF96B6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19</a:t>
            </a:fld>
            <a:endParaRPr lang="it-IT" altLang="it-IT"/>
          </a:p>
        </p:txBody>
      </p:sp>
      <p:sp>
        <p:nvSpPr>
          <p:cNvPr id="51204" name="Text Box 1">
            <a:extLst>
              <a:ext uri="{FF2B5EF4-FFF2-40B4-BE49-F238E27FC236}">
                <a16:creationId xmlns:a16="http://schemas.microsoft.com/office/drawing/2014/main" id="{E9E7EA8F-191E-BA64-96C2-2B6245BC85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Text Box 2">
            <a:extLst>
              <a:ext uri="{FF2B5EF4-FFF2-40B4-BE49-F238E27FC236}">
                <a16:creationId xmlns:a16="http://schemas.microsoft.com/office/drawing/2014/main" id="{39949ABB-82A3-B786-D495-F3B4C87B1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>
            <a:extLst>
              <a:ext uri="{FF2B5EF4-FFF2-40B4-BE49-F238E27FC236}">
                <a16:creationId xmlns:a16="http://schemas.microsoft.com/office/drawing/2014/main" id="{E5D95797-C60F-E5AA-F3FF-80617B3F333C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16387" name="Rectangle 16">
            <a:extLst>
              <a:ext uri="{FF2B5EF4-FFF2-40B4-BE49-F238E27FC236}">
                <a16:creationId xmlns:a16="http://schemas.microsoft.com/office/drawing/2014/main" id="{D0601391-A0DA-C472-3CCF-ABCBFB03BA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0AD5FDA0-ECA8-4874-B763-9BBBB85D4974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id="{7918E37B-A2DC-4686-F363-4C874F56A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r>
              <a:rPr lang="it-IT" altLang="it-IT">
                <a:latin typeface="Calibri" panose="020F0502020204030204" pitchFamily="34" charset="0"/>
              </a:rPr>
              <a:t>13/11/11</a:t>
            </a:r>
          </a:p>
        </p:txBody>
      </p:sp>
      <p:sp>
        <p:nvSpPr>
          <p:cNvPr id="16389" name="Text Box 2">
            <a:extLst>
              <a:ext uri="{FF2B5EF4-FFF2-40B4-BE49-F238E27FC236}">
                <a16:creationId xmlns:a16="http://schemas.microsoft.com/office/drawing/2014/main" id="{DFC96D29-8BBB-964E-13E2-CAB1FCF63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29BF3EF9-E98B-4A17-A2D3-3BA3CD9D5BE8}" type="slidenum">
              <a:rPr lang="it-IT" altLang="it-IT">
                <a:latin typeface="Calibri" panose="020F0502020204030204" pitchFamily="34" charset="0"/>
              </a:rPr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2</a:t>
            </a:fld>
            <a:endParaRPr lang="it-IT" altLang="it-IT">
              <a:latin typeface="Calibri" panose="020F0502020204030204" pitchFamily="34" charset="0"/>
            </a:endParaRPr>
          </a:p>
        </p:txBody>
      </p:sp>
      <p:sp>
        <p:nvSpPr>
          <p:cNvPr id="16390" name="Text Box 3">
            <a:extLst>
              <a:ext uri="{FF2B5EF4-FFF2-40B4-BE49-F238E27FC236}">
                <a16:creationId xmlns:a16="http://schemas.microsoft.com/office/drawing/2014/main" id="{7247B470-9C9A-A4E8-8D1A-B151FA84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6C899D48-F989-47E4-A216-1C9F3D7C6FA1}" type="slidenum">
              <a:rPr lang="it-IT" altLang="it-IT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16391" name="Text Box 4">
            <a:extLst>
              <a:ext uri="{FF2B5EF4-FFF2-40B4-BE49-F238E27FC236}">
                <a16:creationId xmlns:a16="http://schemas.microsoft.com/office/drawing/2014/main" id="{7AB69E3D-E1E8-BBF8-FF72-3C45606E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5213"/>
            <a:ext cx="29638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41040" rIns="78840" bIns="4104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5D7FF0CE-FBC8-4C23-9909-002406746121}" type="slidenum">
              <a:rPr lang="it-IT" altLang="it-IT" sz="1100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2</a:t>
            </a:fld>
            <a:endParaRPr lang="it-IT" altLang="it-IT" sz="1100"/>
          </a:p>
        </p:txBody>
      </p:sp>
      <p:sp>
        <p:nvSpPr>
          <p:cNvPr id="16392" name="Text Box 5">
            <a:extLst>
              <a:ext uri="{FF2B5EF4-FFF2-40B4-BE49-F238E27FC236}">
                <a16:creationId xmlns:a16="http://schemas.microsoft.com/office/drawing/2014/main" id="{EA79E862-BC1F-3C99-358A-ED237D503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6393" name="Text Box 6">
            <a:extLst>
              <a:ext uri="{FF2B5EF4-FFF2-40B4-BE49-F238E27FC236}">
                <a16:creationId xmlns:a16="http://schemas.microsoft.com/office/drawing/2014/main" id="{3A71F537-E13C-7B0B-8A73-7EE6CCDC24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>
            <a:extLst>
              <a:ext uri="{FF2B5EF4-FFF2-40B4-BE49-F238E27FC236}">
                <a16:creationId xmlns:a16="http://schemas.microsoft.com/office/drawing/2014/main" id="{B4E48419-5ED6-8998-04B6-2F809AD2C4CF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53251" name="Rectangle 16">
            <a:extLst>
              <a:ext uri="{FF2B5EF4-FFF2-40B4-BE49-F238E27FC236}">
                <a16:creationId xmlns:a16="http://schemas.microsoft.com/office/drawing/2014/main" id="{8EF9A7C0-5D63-325F-72B5-4AED4DB7BE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92A31A64-2B96-4DB1-AD33-2A11765F3485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20</a:t>
            </a:fld>
            <a:endParaRPr lang="it-IT" altLang="it-IT"/>
          </a:p>
        </p:txBody>
      </p:sp>
      <p:sp>
        <p:nvSpPr>
          <p:cNvPr id="53252" name="Text Box 1">
            <a:extLst>
              <a:ext uri="{FF2B5EF4-FFF2-40B4-BE49-F238E27FC236}">
                <a16:creationId xmlns:a16="http://schemas.microsoft.com/office/drawing/2014/main" id="{2515C2CD-71BF-26E6-3301-AD4BBB147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3" name="Text Box 2">
            <a:extLst>
              <a:ext uri="{FF2B5EF4-FFF2-40B4-BE49-F238E27FC236}">
                <a16:creationId xmlns:a16="http://schemas.microsoft.com/office/drawing/2014/main" id="{03B6F7E6-9DFF-8B2C-53B5-0FA34AFD6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2">
            <a:extLst>
              <a:ext uri="{FF2B5EF4-FFF2-40B4-BE49-F238E27FC236}">
                <a16:creationId xmlns:a16="http://schemas.microsoft.com/office/drawing/2014/main" id="{3D17CE9F-671D-E7CC-F88A-9C432A6150FD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55299" name="Rectangle 16">
            <a:extLst>
              <a:ext uri="{FF2B5EF4-FFF2-40B4-BE49-F238E27FC236}">
                <a16:creationId xmlns:a16="http://schemas.microsoft.com/office/drawing/2014/main" id="{57DC5C21-5727-FA5B-E6AD-F930573531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4BA82376-DAFE-4475-93C4-5D0C0A0BB0E6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21</a:t>
            </a:fld>
            <a:endParaRPr lang="it-IT" altLang="it-IT"/>
          </a:p>
        </p:txBody>
      </p:sp>
      <p:sp>
        <p:nvSpPr>
          <p:cNvPr id="55300" name="Text Box 1">
            <a:extLst>
              <a:ext uri="{FF2B5EF4-FFF2-40B4-BE49-F238E27FC236}">
                <a16:creationId xmlns:a16="http://schemas.microsoft.com/office/drawing/2014/main" id="{548EC9D6-2493-F86E-D333-787CBA62CF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1" name="Text Box 2">
            <a:extLst>
              <a:ext uri="{FF2B5EF4-FFF2-40B4-BE49-F238E27FC236}">
                <a16:creationId xmlns:a16="http://schemas.microsoft.com/office/drawing/2014/main" id="{F8B58738-B9CA-C955-8921-42585D451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>
            <a:extLst>
              <a:ext uri="{FF2B5EF4-FFF2-40B4-BE49-F238E27FC236}">
                <a16:creationId xmlns:a16="http://schemas.microsoft.com/office/drawing/2014/main" id="{1F02EFFE-47B0-D692-3B4F-5F48E1E30BD6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18435" name="Rectangle 16">
            <a:extLst>
              <a:ext uri="{FF2B5EF4-FFF2-40B4-BE49-F238E27FC236}">
                <a16:creationId xmlns:a16="http://schemas.microsoft.com/office/drawing/2014/main" id="{02352F03-A3E9-D184-9B0B-25E4B749A2D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50949578-335B-4B8B-9275-127FB6059085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18436" name="Text Box 1">
            <a:extLst>
              <a:ext uri="{FF2B5EF4-FFF2-40B4-BE49-F238E27FC236}">
                <a16:creationId xmlns:a16="http://schemas.microsoft.com/office/drawing/2014/main" id="{15678044-F8D6-5370-2FC7-F6EE2830D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r>
              <a:rPr lang="it-IT" altLang="it-IT">
                <a:latin typeface="Calibri" panose="020F0502020204030204" pitchFamily="34" charset="0"/>
              </a:rPr>
              <a:t>13/11/11</a:t>
            </a:r>
          </a:p>
        </p:txBody>
      </p:sp>
      <p:sp>
        <p:nvSpPr>
          <p:cNvPr id="18437" name="Text Box 2">
            <a:extLst>
              <a:ext uri="{FF2B5EF4-FFF2-40B4-BE49-F238E27FC236}">
                <a16:creationId xmlns:a16="http://schemas.microsoft.com/office/drawing/2014/main" id="{95AFE474-6815-B8B4-16BE-5176D618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3EF26E55-5741-4277-ACA8-9CEC916A6AB5}" type="slidenum">
              <a:rPr lang="it-IT" altLang="it-IT">
                <a:latin typeface="Calibri" panose="020F0502020204030204" pitchFamily="34" charset="0"/>
              </a:rPr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3</a:t>
            </a:fld>
            <a:endParaRPr lang="it-IT" altLang="it-IT">
              <a:latin typeface="Calibri" panose="020F0502020204030204" pitchFamily="34" charset="0"/>
            </a:endParaRPr>
          </a:p>
        </p:txBody>
      </p:sp>
      <p:sp>
        <p:nvSpPr>
          <p:cNvPr id="18438" name="Text Box 3">
            <a:extLst>
              <a:ext uri="{FF2B5EF4-FFF2-40B4-BE49-F238E27FC236}">
                <a16:creationId xmlns:a16="http://schemas.microsoft.com/office/drawing/2014/main" id="{5F407865-DE54-B820-4E08-CF73F1DCF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0E90F90D-ABF4-4092-ABC4-C16C4944E875}" type="slidenum">
              <a:rPr lang="it-IT" altLang="it-IT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18439" name="Text Box 4">
            <a:extLst>
              <a:ext uri="{FF2B5EF4-FFF2-40B4-BE49-F238E27FC236}">
                <a16:creationId xmlns:a16="http://schemas.microsoft.com/office/drawing/2014/main" id="{3EA7F53B-B6CE-480C-3489-B6410D0B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8685213"/>
            <a:ext cx="29638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41040" rIns="78840" bIns="4104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13"/>
              </a:spcBef>
              <a:spcAft>
                <a:spcPts val="113"/>
              </a:spcAft>
              <a:buClrTx/>
              <a:buFontTx/>
              <a:buNone/>
            </a:pPr>
            <a:fld id="{3013964F-98A0-4F07-AE0F-FFD51D41F88C}" type="slidenum">
              <a:rPr lang="it-IT" altLang="it-IT" sz="1100"/>
              <a:pPr algn="r" eaLnBrk="1" hangingPunct="1">
                <a:spcBef>
                  <a:spcPts val="113"/>
                </a:spcBef>
                <a:spcAft>
                  <a:spcPts val="113"/>
                </a:spcAft>
                <a:buClrTx/>
                <a:buFontTx/>
                <a:buNone/>
              </a:pPr>
              <a:t>3</a:t>
            </a:fld>
            <a:endParaRPr lang="it-IT" altLang="it-IT" sz="1100"/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0A10C23B-EC85-675D-173D-7CA9D5355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8441" name="Text Box 6">
            <a:extLst>
              <a:ext uri="{FF2B5EF4-FFF2-40B4-BE49-F238E27FC236}">
                <a16:creationId xmlns:a16="http://schemas.microsoft.com/office/drawing/2014/main" id="{CDBFB545-76AA-80AC-C62B-5F067D75C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>
            <a:extLst>
              <a:ext uri="{FF2B5EF4-FFF2-40B4-BE49-F238E27FC236}">
                <a16:creationId xmlns:a16="http://schemas.microsoft.com/office/drawing/2014/main" id="{E72E9FF7-5185-DD76-5A07-347872D68E0E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20483" name="Rectangle 16">
            <a:extLst>
              <a:ext uri="{FF2B5EF4-FFF2-40B4-BE49-F238E27FC236}">
                <a16:creationId xmlns:a16="http://schemas.microsoft.com/office/drawing/2014/main" id="{536055DD-9721-FAC8-A2F3-EB8C6BEDBE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C60A4DC8-2688-4357-910A-ED5267AF7A64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20484" name="Text Box 1">
            <a:extLst>
              <a:ext uri="{FF2B5EF4-FFF2-40B4-BE49-F238E27FC236}">
                <a16:creationId xmlns:a16="http://schemas.microsoft.com/office/drawing/2014/main" id="{3946E37B-39EC-34D0-8BE6-3BBFB8652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Text Box 2">
            <a:extLst>
              <a:ext uri="{FF2B5EF4-FFF2-40B4-BE49-F238E27FC236}">
                <a16:creationId xmlns:a16="http://schemas.microsoft.com/office/drawing/2014/main" id="{63F2E2EE-D071-9079-D70E-255E7A3FC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>
            <a:extLst>
              <a:ext uri="{FF2B5EF4-FFF2-40B4-BE49-F238E27FC236}">
                <a16:creationId xmlns:a16="http://schemas.microsoft.com/office/drawing/2014/main" id="{CE91E3E3-4924-E4AC-6C12-F38538DF372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22531" name="Rectangle 16">
            <a:extLst>
              <a:ext uri="{FF2B5EF4-FFF2-40B4-BE49-F238E27FC236}">
                <a16:creationId xmlns:a16="http://schemas.microsoft.com/office/drawing/2014/main" id="{6F38E2B1-E5A2-D7E1-E059-1CF447DB03F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E6CF17FA-9DBC-4F0E-84C3-E828995AB0DD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5</a:t>
            </a:fld>
            <a:endParaRPr lang="it-IT" altLang="it-IT"/>
          </a:p>
        </p:txBody>
      </p:sp>
      <p:sp>
        <p:nvSpPr>
          <p:cNvPr id="22532" name="Text Box 1">
            <a:extLst>
              <a:ext uri="{FF2B5EF4-FFF2-40B4-BE49-F238E27FC236}">
                <a16:creationId xmlns:a16="http://schemas.microsoft.com/office/drawing/2014/main" id="{C45137A5-F67F-7307-E6C7-5177BCE4B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Text Box 2">
            <a:extLst>
              <a:ext uri="{FF2B5EF4-FFF2-40B4-BE49-F238E27FC236}">
                <a16:creationId xmlns:a16="http://schemas.microsoft.com/office/drawing/2014/main" id="{70F9BC56-115A-BAE6-393D-70B19935B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>
            <a:extLst>
              <a:ext uri="{FF2B5EF4-FFF2-40B4-BE49-F238E27FC236}">
                <a16:creationId xmlns:a16="http://schemas.microsoft.com/office/drawing/2014/main" id="{F05B4A04-03CD-F2AD-FC25-967483DA20F1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24579" name="Rectangle 16">
            <a:extLst>
              <a:ext uri="{FF2B5EF4-FFF2-40B4-BE49-F238E27FC236}">
                <a16:creationId xmlns:a16="http://schemas.microsoft.com/office/drawing/2014/main" id="{8F501AE7-2A90-4DDD-2B34-2A30E95A0E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3D5DD03A-F177-443F-8DBF-E63FC14E3C0C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6</a:t>
            </a:fld>
            <a:endParaRPr lang="it-IT" altLang="it-IT"/>
          </a:p>
        </p:txBody>
      </p:sp>
      <p:sp>
        <p:nvSpPr>
          <p:cNvPr id="24580" name="Text Box 1">
            <a:extLst>
              <a:ext uri="{FF2B5EF4-FFF2-40B4-BE49-F238E27FC236}">
                <a16:creationId xmlns:a16="http://schemas.microsoft.com/office/drawing/2014/main" id="{65303C9B-F140-6090-A6CD-C6F52E61D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1" name="Text Box 2">
            <a:extLst>
              <a:ext uri="{FF2B5EF4-FFF2-40B4-BE49-F238E27FC236}">
                <a16:creationId xmlns:a16="http://schemas.microsoft.com/office/drawing/2014/main" id="{16A12782-6D1F-E79B-5715-8738C1E17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>
            <a:extLst>
              <a:ext uri="{FF2B5EF4-FFF2-40B4-BE49-F238E27FC236}">
                <a16:creationId xmlns:a16="http://schemas.microsoft.com/office/drawing/2014/main" id="{EB3AF524-9A16-EA44-A010-6937E938CB97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26627" name="Rectangle 16">
            <a:extLst>
              <a:ext uri="{FF2B5EF4-FFF2-40B4-BE49-F238E27FC236}">
                <a16:creationId xmlns:a16="http://schemas.microsoft.com/office/drawing/2014/main" id="{5B05AB01-1F54-9EC8-2391-7DD00B8810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13394589-BE85-4E54-850C-9C55175A3037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7</a:t>
            </a:fld>
            <a:endParaRPr lang="it-IT" altLang="it-IT"/>
          </a:p>
        </p:txBody>
      </p:sp>
      <p:sp>
        <p:nvSpPr>
          <p:cNvPr id="26628" name="Text Box 1">
            <a:extLst>
              <a:ext uri="{FF2B5EF4-FFF2-40B4-BE49-F238E27FC236}">
                <a16:creationId xmlns:a16="http://schemas.microsoft.com/office/drawing/2014/main" id="{FFA2ED9F-7D68-7C39-122A-FEA47EA7E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Text Box 2">
            <a:extLst>
              <a:ext uri="{FF2B5EF4-FFF2-40B4-BE49-F238E27FC236}">
                <a16:creationId xmlns:a16="http://schemas.microsoft.com/office/drawing/2014/main" id="{112DFCED-CA81-87CF-2345-40EE1DD10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>
            <a:extLst>
              <a:ext uri="{FF2B5EF4-FFF2-40B4-BE49-F238E27FC236}">
                <a16:creationId xmlns:a16="http://schemas.microsoft.com/office/drawing/2014/main" id="{680A13B9-486F-6DD8-26BC-9E6809694D76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28675" name="Rectangle 16">
            <a:extLst>
              <a:ext uri="{FF2B5EF4-FFF2-40B4-BE49-F238E27FC236}">
                <a16:creationId xmlns:a16="http://schemas.microsoft.com/office/drawing/2014/main" id="{23D39366-87F4-7AB2-F829-C6877E3F5F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A6D1EB8C-B818-4BFA-8BC0-FDBF2ACE7069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8</a:t>
            </a:fld>
            <a:endParaRPr lang="it-IT" altLang="it-IT"/>
          </a:p>
        </p:txBody>
      </p:sp>
      <p:sp>
        <p:nvSpPr>
          <p:cNvPr id="28676" name="Text Box 1">
            <a:extLst>
              <a:ext uri="{FF2B5EF4-FFF2-40B4-BE49-F238E27FC236}">
                <a16:creationId xmlns:a16="http://schemas.microsoft.com/office/drawing/2014/main" id="{EFF98482-D58B-C248-7110-6B53D8BE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Text Box 2">
            <a:extLst>
              <a:ext uri="{FF2B5EF4-FFF2-40B4-BE49-F238E27FC236}">
                <a16:creationId xmlns:a16="http://schemas.microsoft.com/office/drawing/2014/main" id="{0D394577-A6EB-1AC5-3DF9-0BCA93A04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>
            <a:extLst>
              <a:ext uri="{FF2B5EF4-FFF2-40B4-BE49-F238E27FC236}">
                <a16:creationId xmlns:a16="http://schemas.microsoft.com/office/drawing/2014/main" id="{CA436215-856C-E864-BF14-69D299111AB4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/>
              <a:t>13/11/11</a:t>
            </a:r>
          </a:p>
        </p:txBody>
      </p:sp>
      <p:sp>
        <p:nvSpPr>
          <p:cNvPr id="30723" name="Rectangle 16">
            <a:extLst>
              <a:ext uri="{FF2B5EF4-FFF2-40B4-BE49-F238E27FC236}">
                <a16:creationId xmlns:a16="http://schemas.microsoft.com/office/drawing/2014/main" id="{34AEF3FA-7019-068A-CFC3-A2403A422A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fld id="{D5FFB07E-6F8A-4BEF-A9EE-A62748CC7147}" type="slidenum">
              <a:rPr lang="it-IT" altLang="it-IT" smtClean="0"/>
              <a:pPr>
                <a:spcBef>
                  <a:spcPts val="113"/>
                </a:spcBef>
                <a:buClrTx/>
                <a:buFontTx/>
                <a:buNone/>
              </a:pPr>
              <a:t>9</a:t>
            </a:fld>
            <a:endParaRPr lang="it-IT" altLang="it-IT"/>
          </a:p>
        </p:txBody>
      </p:sp>
      <p:sp>
        <p:nvSpPr>
          <p:cNvPr id="30724" name="Text Box 1">
            <a:extLst>
              <a:ext uri="{FF2B5EF4-FFF2-40B4-BE49-F238E27FC236}">
                <a16:creationId xmlns:a16="http://schemas.microsoft.com/office/drawing/2014/main" id="{A5362858-D08A-CFCB-2301-D821D757A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Text Box 2">
            <a:extLst>
              <a:ext uri="{FF2B5EF4-FFF2-40B4-BE49-F238E27FC236}">
                <a16:creationId xmlns:a16="http://schemas.microsoft.com/office/drawing/2014/main" id="{15CD8D0C-8EE0-2FC0-0023-84ADDA193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2411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2105787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FA9B50-F2DB-C7F9-2BF8-414BC20525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90170-9929-07CF-C34D-501843DA365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104E-A40A-4DD3-AEB9-F00BA8B6F7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810454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1F5A68-5621-79CE-E451-73BD672420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D2BF2B-6EA4-A24B-A19A-EF116CD0546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7358-77B3-4A33-AAAB-962523439D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43324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052DF-7D28-DEA4-5392-A773E39264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B1209-9D02-B0E1-E576-B7AFEBDFE4C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5F20-71A3-4546-B983-28AFCBC6C5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3293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58F8ED-6570-FDBF-1A7B-9478A4FA16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01F2DC-F183-3E9E-725D-B387979DF1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B8E08-6403-475F-B819-8754476414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11160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A86668-9B1B-A2C8-61B9-CDCD12FC25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0DA1B3-5DCE-4474-4F05-52AFE369CD7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5C64-7929-4EDA-B66C-690CE6E470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065481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99DFE2-1ED0-6133-08FA-15128866B1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6F88AB-1121-ECBD-1892-52FE90D8FC6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3CAB-8984-4E0F-BDD6-E18167C7D8D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515801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B4CAC2-CB1C-E22E-9A20-EED947D8DB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B383F6-CF7F-C589-0687-6E5A3E9AE98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F9D5-4AF7-4208-976B-C470A24D24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960487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B7B950-ADED-74E3-4BEB-C0E1CBC6A5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26198C-5694-BB03-3619-59CF23BF059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E307A-04C4-4B55-AA7B-3BDD9E88F4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516405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64AC9-BA48-7F3B-1432-4CED33E61E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48581-0454-4F16-7A43-A04660B28B2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0016-495A-4F36-9337-FFB69BF38E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84268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0C75A-E2FC-E4A8-97CC-D1FEA64C59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B74912-81D8-ABBE-F0C7-0AAEE5B10B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106D-EA43-4165-9330-C4C459D3D5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281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9980912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970840-7DD5-A5AE-EF14-1D2F4E2BA7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102DFD-D257-CAB5-D88E-9C70DF9631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67BB-A9E7-4F40-8F85-08D9CC642A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34830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9B9707-E7C0-CB7B-FD31-1AF167F6553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61E2D-0760-DA71-D0DD-AFDC859CDD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DF0A-500B-4F8D-93EF-121404D9C3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381211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20D3EC-FDE9-6FE4-58EC-1514D82EE1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A1C2A-CB36-703A-092F-A9C0A512F68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BDAE-309D-4331-975A-070B3E3C24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660227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F3BB92-881A-82EB-6A25-FAEB663886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E6093B-E11C-94BE-2C00-A98FD29062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7D40B-2D28-4195-AAB8-0FE4664CB8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739981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57674B8-E03D-2AA0-0C0B-E5F389A3D6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BC96F1-BCE1-F53E-BF71-CE10368B7D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4F57D-A9E0-4C9A-8134-E72722F3DF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840420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7A086C-F5DB-564F-36B5-79B8CC35AC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97F9523-0CF5-1F3D-DC80-EF1931BACC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A930-AE51-4628-B611-D9E59E7524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003316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F4ADAE-A487-160E-7928-3DFE3D1C82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FC5D9D-56C9-A710-E148-2AE4A7F340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FAAF-60CF-42CE-9ED5-21B5408FC3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005237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7A534B2-15B0-2743-6E13-D0BCCBB7C1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46AF7F-3858-A7D4-81E5-76FA2F27BE4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C53D8-A600-493B-A1E6-55FABBE446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55881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DF2AA0-B667-7B3A-F1D5-786F6F275FD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C35CE42-6D88-3604-C279-F2E4BC8EB5C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DF8E-E048-4E04-A5AC-F002D48C51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3948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FA925B-8DF5-1091-4E02-49ACAAB74F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34E9DE7-3499-D58A-5421-8DED9437538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C764-94AC-4FEF-9016-2668F65103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393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85CCD-7BC7-DCD1-3873-37C486B5F2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74D8D-5BBC-2BFE-ECF9-017FDA49465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A1DE-6179-4799-B29D-711E93B271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12725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4A0EE5-A646-0DDA-B17E-0D55746803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F6C28-6AE4-8EA3-4D19-E8001CEEB9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58EC-DD90-4FD9-A941-D600980D57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77610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894AA2-713A-5B15-E48B-FCA33DC32F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14331B-2BA5-FE06-4363-C968635E6AB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37A0-6526-4F4A-9334-EEF39C2C49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5126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F3703F-9C3C-81BF-8373-9D8B15788B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406EE-DEB7-FA57-8D62-CE37016018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35B9D-C01F-45C0-8F71-C635034888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776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B514D8-7C3A-605B-C665-C929D5E1F9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1A4B03-7949-FE67-3329-F7D41C20F2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0171-240E-4A68-91E0-689FCBEB25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915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BF1C3-D211-E261-BC8E-F8C255D87F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FE982C-7355-E1E1-760E-ACFEFA886EF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04E0-DF2E-40FE-9F59-08313E2971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772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24AB65-F393-6763-16ED-14AFEB4004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9C314B-BD8F-CED2-C5DD-7B08EC19447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6478-AB2A-45E6-A2EB-21DEA29C3D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8883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D8D86A-9D29-4B4B-DD4C-99541ACB7F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5F29B5-CA73-B825-8CAA-5361E6AA73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70CE3-EB1E-43F6-993F-26F8301B21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7896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BC5FD0-E291-72C1-4473-A054E3E6DD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7AB71D-DA3C-BB43-24B2-708B740988E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A8197-2FD3-46CB-983F-708859CED3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365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6F0BAA-4828-B841-CABA-0F6F68D076C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BE75B9-500C-CD40-CE18-980B5BE946F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42B5-7B09-4C6F-AA66-D40512D984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563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37705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6E7C6D-202D-0C72-C670-615C23C869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CF440-4833-A56A-E75C-557CE4A38D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511-0AAA-454E-B033-F920C3BEC9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1546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AE0002-4B2E-0467-E324-98008E310D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44735B-1357-BC24-A0C5-BFC4CED6F59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C5F8-939F-4E1E-86AC-350F85A559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7356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B0AFDF-5B7B-CAD4-DB65-4DA429E06D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96BFCE-8868-1C29-E8B8-5550B503B34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0798-9838-4E75-AA3E-4FE659F09F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412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C93A94-D2F2-5F4D-AA35-89667AC4E2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0A00DB-40EE-8148-61BE-2C06151990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A7EAA-8530-4963-87BC-A22B604E70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3659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A8CE1A-E492-F4E4-E393-AA7274C373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3FFA17-93F0-F5A2-4C6B-9F092083E7B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F62B-1158-4A4A-A11F-6F7BE84D12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0288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0642F0-B3FA-0764-9F03-6E9FE8B415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838CF4-9122-3E18-72EA-478C7CB1FDD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6598-645B-4F48-ACE1-2932EBD2CD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1374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F9B465-5F03-1CC3-21B2-B8C7803738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CF0122-B4A3-80EC-4726-A730F97910E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F021-F23F-4E3B-9EFA-A7A5ECA944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45939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1422A1-9D0F-B253-37EE-F651328DD4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EB3300-7D4A-E185-7E4B-C2F70850B0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D924-5E6B-48F5-9116-630543BC7B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3281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8C07CD-6265-4C33-1D90-9F66C6E0F9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63FBAE-2841-DFD2-643C-A7184A8F7F5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AE55-E8E6-4D48-BF85-80CFD58FFF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7778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35C172-A828-FAD0-D21B-6EF91CCBFE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A37F49-5F31-5935-AA9A-C759FADC749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4897-5622-4C88-8D6D-D81FAD5F15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547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4562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8759F0-2C26-915A-9FDE-A7A5FE6126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E2AF01-6230-5224-B307-AF44F962CF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B7906-B307-4912-AEAD-C07C8B5691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3102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A907E3-E147-5401-33CC-5115238DBC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08DB33-274E-9C7B-09F1-BB9B7E1D7E7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77B4-C548-4D5B-902F-44BDD76BE3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7884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405F9E-4170-EA2C-0FC6-DDBB1747B4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53815-668F-46EE-661A-C596EE9969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041C-AE20-42AC-9AC5-E2F75CBD9D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5043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AEF8D9-464E-F407-D365-7EEFF5AA61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3D290-A1E5-320F-EE66-482BA3FF9D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60253-FE25-4573-A444-8142A8722D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6107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EDECE5-6C3E-8E3A-1037-647A1CE640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188C97-C5B0-51CC-EC3C-212DC49380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6206-A7EF-4BBE-9612-93D778A0C0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3353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BDADA0-AEDB-81AC-C073-CD04746E16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B5C8A-436E-A753-2942-27E13759208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88D3-B314-413C-AFD0-E647A01C3E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4228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3535D-C173-EEF1-F826-3F372CF32C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8AC9A8-32E5-98F3-2E11-C4CB07E52BF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B74E-8265-4A89-9929-656323CE7D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19611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3B225-4B30-D9BE-F20A-5894D28775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B07CE-5792-4311-BA68-0CB8D4AFC11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FDBC-B699-4D07-A55D-1FA6A3D07B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3055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1B2A63-9B65-9355-442F-1D08AC42F0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BBB33E-88FA-7A17-B6DB-6BAFF3DA78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45E8-EFB5-40CC-8EA7-50B3E20F5B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37488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95538D-BE07-8EB9-4721-B106A49A0A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1F9FB3-6A66-03BF-04CB-EAF1DBA372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62E8-EFDE-4F72-B862-2C434120D4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150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213813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7715D-C19D-9198-DB7B-0F6FC659B4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2432F7-5B77-0A7B-61F8-519200D17BD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1F530-3F0E-4A02-ACE7-B8BC48613A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996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09DEF-A318-AED7-AF5D-B6B7F02D83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1DADA6-83A1-BDF6-7690-E41FD46A07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C08A2-A2BD-46F9-A718-D064BA0C8C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6913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83AE1-7792-BC5D-62B9-FB89BC06BE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A79D0D-3E7B-252E-0576-291AA6D7C21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5A46-CC8D-4CB3-9FB3-37383C97F2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38130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0AC7FD-DEA7-1749-6421-5FF85D5CCE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D2F1C7-A330-FFCB-C852-2DFBA2026B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E45F-5282-4ECE-ABEF-5AADD5AF37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04710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285095-120E-76E1-7741-FF0E584252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981C22-96A0-4A0A-469F-A5CB2C11C0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9AD5-5A3E-4D35-A274-D045456EE0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00904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54097B-8A2B-C531-9A58-43182D5911D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40A22-6435-AD5C-D8D8-9BB1760DA0B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30D-8352-4FE2-93FF-633B363EF8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69431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345751-E4E2-B061-C49F-8CF1DD3928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28C087-4F34-8080-98F8-CDE1608F5C1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28D3-35DD-4EC8-A0E9-1EAD46C57D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343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BDB05A-804A-76B9-7912-C032D016B9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95359B-819F-190B-572D-CA54ADCDEF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E1DB-B77A-4664-A527-552ED27310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31191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B6D65B-81FB-B1FC-FFA0-47AB90B60A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CA958D-025A-75DE-7145-632B52B523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4194-DCBE-4FC7-8103-CC07694048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52896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E0FC8C-3644-B01D-F75C-1F50F383EB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569FC3-1D93-65DB-6FD7-04EE7318921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2E41-A1D0-4A81-B999-DA40DC4BC4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317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014917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84F1E0-3B27-5780-EA7C-E05C08F954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E5CC4C-CEA2-2066-974A-F8DEEB7412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2034-ED9A-4771-BFB7-7BB2244492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01295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2502EC-7012-D564-8792-5B29F9D35A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DB2D95-CD25-57E4-8ACA-88F0151E9B1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09800-7B0C-40E8-B283-389B6363C2C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8747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58CBB8-1E52-8077-7567-E14A9FCBC5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077C5E-8DBA-3ABA-D0F2-7534672D04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AE583-871E-473C-B08A-A08FB2E424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83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DFD8A-D047-82D5-704C-7C9D5F760A9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AD5008-2219-0E5D-B8C1-0614CC09EDF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D0DA-9034-46E7-BAD1-72E3E22E02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32352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477EE7-64D0-9C35-9107-F2C16A58F2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2AE434-4ECF-459F-BE35-E1699B16754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F6CD-E7FF-4E11-A7F9-2008EB1A83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87082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09D38-FCB4-4732-416A-A2C02E59DE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2ADA8-5BC6-BE42-25F4-C022B8C7EDA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91CB-76D4-4596-BE31-3E0A10215A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40121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7D557-8EB7-A2E7-BD69-80805F9A82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4ED25-4E85-A80C-4EC8-FF57B647F2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1701B-4E6E-4B94-9AA6-5957234C4F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91929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C04B9C-64FA-2D45-5F73-1721BFF01E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4A965-F3E7-6DDC-BD5A-0E16CE5E6C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1773-4415-48BF-8689-B7EF7590D8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15357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8EBE0-E0E2-B81F-F7B3-07A0CCFCF6B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30EBCC-E1B7-00B1-491F-77FD6720849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961E-B02B-44CB-957D-E8BD9BE735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0549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220FD7-0154-405B-58B9-046622BD14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DFC3A-DFFA-B685-084B-36096BD6954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932E-98E7-4EEC-80BE-FF2702B1E4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649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025554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5CDC25-87E0-5B03-C5DC-F465E71F38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45095D-B27A-F21E-CE73-BA8C314905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B779-20A2-4729-849D-7B4A3A6E91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81228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75F4FE-777D-D0A9-71DF-2BCBE913BA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9B01F0-60CF-F8FF-503C-24FA89C115C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4C6D-3881-4454-A8E1-9E412C6AE2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74458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F8AD0B-CEE6-7C5D-989C-34D7E24F52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027008-8FAE-E547-AF22-9D80327EB9C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703D-BA0A-42F3-BDE0-4A66C93AA4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04213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FA3010-CD4D-5996-8480-6E3BA0B785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078F3-B7EF-A6FE-254F-C16E8B17024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C0E9E-D8B7-4F93-BC17-77A01528BC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20123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327035-B898-6FB1-319F-2C7D830572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2A319-2C34-386F-0402-88CC802C02A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C50A-7CEF-47DD-B47B-0290512C75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85798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C3A85D-A22C-0873-8C36-4A941B84EB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7A2B6A-8A48-7164-CB13-F8EC1982520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8999-E075-4B58-926D-0908ABFC69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7693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F5299C-365D-815D-8896-AA2110C0D2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D9CC97-E0B6-568F-27BF-ED50CDFC54E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C4F05-4D04-4139-974D-20A6059400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88671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949745-96A5-70E8-5F28-B9979368C1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C8A454-B00F-14F2-D7D7-EFBD3DAB020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7AE73-4AE0-44F1-94FD-96F1CAAB90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98392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456BC5-2ED1-E0CB-1415-53DBDCC445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E582F2-63AF-1B1D-D4A5-57FC37B043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DB9F-5A48-4969-AB24-B6800009AF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06585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314EF-0760-BEA6-3BF4-807F7A39F8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84907E-87E4-2D61-1E59-3BD9A7A5A1D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07E7-87F4-4537-9D36-7DDDF1E278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058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995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E56432-EDF4-57CB-8FFE-7C62A07430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649958-FC50-B5DA-7AEE-6223DBFEF7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92E4-8858-4E67-B829-C76CF177D9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4406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84F5B5-9C7F-1D53-139F-8A390C1B79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DB2CBC-ACBD-C41C-2C27-3BE1858B61A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31E-0DA1-4E1C-B845-E422390384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8059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E415CE-E226-9262-1E67-93A957CB2F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69F6EB-1476-A956-7BA8-185467FBA67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CFF65-66CB-4242-8F0E-20669C7BAF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530861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7550E0-1D46-3A9D-188E-1CF1090AB8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CEBEAA-2760-2F5F-D641-DE6AFF86F3F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6DC3B-EA6D-476B-AF5E-E576056998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20432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74BF72-1F69-85A9-9098-C11AE52B08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A3BE26-F5A8-BBD7-E554-78AF8AEBC5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0B44-741D-4D21-BEEB-EA3FEE17A0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72095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E21811-F0AA-A36E-C0C7-E21715AC6C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A2653E-91AD-D345-8189-CF3D5A1F29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EA25-4F5D-45BD-838B-4A5AE3869F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68719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FDB93E-B0EF-461F-AD2E-1CF53DE7BE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AA49EA-B91D-14FF-77CF-F36B77DEA43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5308-AF63-4E95-956B-768A4B344D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4443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1AEBD-166F-5826-3B06-5657AB31C66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51A447-D84E-3BFF-B6AD-D0DDD87504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8B38-2396-4AAB-B579-EC6A671AE9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72670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32374-C3FD-23E0-B9C6-872577569E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3CD25-3B5C-F864-744A-218E19491DE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6B794-4D3A-435E-ACAF-055E721462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05688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70C86-93D1-8F0A-3CA1-AA4BB033FE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F88503-82C1-98FF-FEC7-4C272886DB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4C25-81A7-4FB2-84EA-1CA1D04D94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882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8423151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FA03F3-1CB0-020F-47B4-6CD74864FF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0F6A7-8208-1380-C879-202D42C346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5A81E-88F9-4724-BD7D-A9B186A572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75439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B6A3E-85EF-853D-6440-F0A0C9062B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EE340F-5271-71A8-CB00-C12FDA71B41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5A14-0871-4D76-9FAF-0401A80366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77988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F3F54B-2DF9-E85E-D0DC-140B9FF6FD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E56F89-2FF2-D9D5-325A-EF9792E493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38DF-C726-4ADF-8368-51A85E45EB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4778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690AD0-655B-7531-440C-60BC38DA9E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527211-084D-DBE1-3993-AFD93E7CA7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402DC-D234-4032-AADD-CAC4C0B4F4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32742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027955-57F7-F674-2D8D-954CCAEFA7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D313D5-D2DC-64C7-B00E-31FB8686DC2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53F9-8050-4A49-A5AE-DDB7828028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30329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4A7C4D-8C25-B248-ABB9-19A29A177B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E29E0-8653-F8F5-4C93-8DB19C64F6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7D7C-8803-4E60-97DB-4B46D66DA7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51337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9D7A9-CEC3-D448-4FBC-13F1A4E66A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13C06-CD5A-39E4-1772-8D1CA3887C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5F750-48BE-401F-84AA-3F8BEBCD28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03305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EF11F6-855D-9B19-BA51-E22616C830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8A4BB-735D-9334-B07A-73A1033299D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232D-7823-413A-9B86-83DDDF725A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45423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DF07A5-9C48-0BD6-C737-08668F47E7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5F097-8456-76DC-B245-394A6E00F69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1605-5A37-4E2A-AC01-2F94E8F4B0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30176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DDFD0-C6DF-943B-32D2-B185FFC34B3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CA887D-5C9B-6C13-2D03-DEE9F17E634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A578-0512-427E-BFEE-5E7EE527CE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412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390816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A61AF5-F524-CB2A-C097-6BC6E92F9B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7E1592-3F89-B920-DCD8-0914E9B6A52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5E38-0F14-4EA4-A89D-AA11B73ACB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77489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0172D2-8791-C907-5472-040FFA02E9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7A637-5C8A-9888-E7BE-AC7776D37F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DBA8-19C2-4AD8-947D-A302BE55A4C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31923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47C306-62B2-ECD2-7543-6362EDDB43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A806FF-EFE0-4240-7B61-124307E4D1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AE3F0-1DF8-430F-86E4-90DD6C5FF2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73371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DCE132-4CB4-AE49-ABAA-9DF84188FD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05EA6C-99BF-A58E-7EB2-AAA0ED844E1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90634-DF88-438C-BCF9-F7008519A7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051157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4F4CD5-D073-592B-134D-74F35E3F55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D79D4A-42B4-F82F-F909-B3811009F1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AE70-4EAF-4870-9955-8A9E60B93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427022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A86693-2680-C57D-2A10-6D2097A5A4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AD547D-EFA6-EAF4-2362-130FD0A7AE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9001-D7EF-407A-BFB5-8B4951A1328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80477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C0242-89DA-DCB5-CBE7-B43BBE3F2C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C9ABE-5396-C7D9-42DD-D7314A2627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AF50-E89F-4DD7-A269-B5181F40C1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07600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1C6EC3-ACE4-9DE2-D4BA-DF843C3DC3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86170F-1036-9BA1-60F4-85C8DFEA28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D505-815C-4176-B200-0C1422AB41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06108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183A96-FE88-E4B7-CF03-12A18CEC87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BF967-C427-E923-A2A6-38763CB08A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9522-85DA-4C3A-BAD1-7B04502CD4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40654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9F41AE-B50F-2508-5ECF-BB828E66A7B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9BE99B-B86A-0E81-98C4-8ACCE9D224B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5AA29-A714-43A0-9E1E-BD64301726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12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A86548A-DFDC-C84A-E9B7-50B4F438A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E2B10406-FB3B-418D-F368-3814BB940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BEFB5B0-CFB7-7DFE-CE55-C5A975759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CF83CCA4-BE4B-40B4-F1C5-C55019D55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2BCF8E0-24A3-2AC0-A7EE-1DD7AFCC6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014B71A-706C-8331-8D37-AA3E549E1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0B036F1-ED70-6B68-7FBD-EBD0FF68743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502C882-B623-754E-4923-D4FFF0A231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FFFFFF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887802B-DABE-4F0B-8779-3341D48C98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5500E88-D5E9-F8C4-3E65-7BE7D8366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F4131F8-5437-0BF4-B221-909804B5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5E543E3-13D8-4A51-8ED6-855CDC40C88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21984A9-FAFC-ED2F-469E-CAE36F4F22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2590D74A-8BC6-48F1-B1E3-51982668B5F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24752EF0-B740-B4E3-FE2F-EEB33949A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EECA488-4E3B-59B8-71B9-C4F865F02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759DFF2B-D4AA-6AB9-FE4B-220A85C92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4383515-3C1F-B8BD-6973-B665221E4C2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5EC1D6-5F99-87F5-E574-CBC8946945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C91D6B3-EAC8-47AF-822A-A029F93A17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798229B0-E70F-FFFC-2FAC-BC69EC1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36B855B-F818-D23F-B9E8-5E491723D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C60AA78-E50B-4609-87AB-D66296206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96F0157-535A-BE6C-B719-EC5D6A8448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D76A49-5C55-77BF-79AF-93B0B3D9AB5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2D7AC06-396C-4DF5-B25F-1DD26F9754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DB53D068-1E61-19A1-E512-63C835F5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A2EB5BE-DE50-ADF6-1F3D-902BCFCD2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4E413B0-5BAD-A3D3-120A-23800448E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6B4BB11-B885-9E5F-F8AB-144CD4B40C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DD7471B-9843-55D4-5EC3-483163293E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8AD02BAF-0EA7-4054-837C-E884939548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19495B02-D0B9-76A2-DA6A-B176F8F3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1579181-3DC5-8945-A9A2-6D40BE263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D1B6161-D727-B309-DB44-87EE66439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6D6C573-BB52-6E1B-1B9A-62F260F9228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64EBEC8-021E-ECA5-50CE-E0B8D63AC63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65DE088-A2C1-42C3-BDCB-A17CDF5D3E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8DC9CB8F-9747-7D0E-2FFF-79F860BBB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265FA47-400F-6A7A-9B50-499ABD45A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94DE3D5-61AB-0A31-4AD4-EBAF67D77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7E1FDCE-173E-290E-40A9-379D789FB9E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5231AB6-062F-6BDE-D9C6-C8DB9F60A9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09532EC-EB48-4DCA-8F69-8E23E66336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F634F89-D8BF-CA08-0DCE-80D7BC832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E80F068-A5F4-4E0B-96C5-5C93A4D89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1E5FD43-D7D3-82F7-B79E-3B5766DBB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2CA5723-1EFD-D65F-353A-435CCCF2E6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8799342-BDF1-B31C-A1A6-7B8AC1CC7AD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192017F-6D2C-4813-BA02-70F87EF5F2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B7E0ACF3-1879-596E-7B02-D4DEA4439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6A6BDA2-D153-65F3-B89F-99A713E4C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F7AF979-2E00-21F6-499A-8E374E121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CA27EB0-17D8-0C7F-DAAA-6771358BC3D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9BFFC48-F80F-88E7-50DD-FE11A49537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E3503C4-159F-4D2D-98C8-DC0EE6E5CD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D4FD14B0-BB3F-D802-8094-E0E1F9CC3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CAB44F7-A705-628E-279F-4A30885F0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84ABC19-5B32-95F3-32BC-A5F5BDB18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EF902BF-1944-4C70-6C47-AEF74F39DFC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it-IT"/>
              <a:t>13/11/11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E20B5F9-C173-0F32-96AC-88CF28D7D3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3"/>
              </a:spcBef>
              <a:spcAft>
                <a:spcPts val="1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8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7A0542E-74BD-4C18-B15F-C2FD7328E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ftr="0"/>
  <p:txStyles>
    <p:titleStyle>
      <a:lvl1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9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7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13"/>
        </a:spcBef>
        <a:spcAft>
          <a:spcPts val="1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90EADB1D-7D1D-43BA-6AD0-4DFE8637E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6246813"/>
            <a:ext cx="21224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CAFBBAE8-FFC8-F09F-BB60-3B9FD27D5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3" y="2546350"/>
            <a:ext cx="6553200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5484FAD4-304D-C3C4-5512-BE8886AA6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" y="656324"/>
            <a:ext cx="8370887" cy="12715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Tossicocinetica</a:t>
            </a: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dall’assorbimento all’eliminazione /5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8B41A53E-1AB4-057C-BF3E-17AA7ABA9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31748" name="Group 2">
            <a:extLst>
              <a:ext uri="{FF2B5EF4-FFF2-40B4-BE49-F238E27FC236}">
                <a16:creationId xmlns:a16="http://schemas.microsoft.com/office/drawing/2014/main" id="{F5512D9A-419E-3C2C-D37D-9BB0FA592277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31750" name="Rectangle 3">
              <a:extLst>
                <a:ext uri="{FF2B5EF4-FFF2-40B4-BE49-F238E27FC236}">
                  <a16:creationId xmlns:a16="http://schemas.microsoft.com/office/drawing/2014/main" id="{A7A790AD-CB4F-37D8-BEB4-2FCA78BC9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1751" name="Picture 4">
              <a:extLst>
                <a:ext uri="{FF2B5EF4-FFF2-40B4-BE49-F238E27FC236}">
                  <a16:creationId xmlns:a16="http://schemas.microsoft.com/office/drawing/2014/main" id="{115749E4-D50A-081F-202B-10EFC2115E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1752" name="Rectangle 5">
              <a:extLst>
                <a:ext uri="{FF2B5EF4-FFF2-40B4-BE49-F238E27FC236}">
                  <a16:creationId xmlns:a16="http://schemas.microsoft.com/office/drawing/2014/main" id="{2A537417-BCAB-AAA8-4125-F0693406E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E5A59891-2F4E-4A91-B9B5-D52545902A77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10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40793CF2-7802-22D8-D8A9-F5AC8F959E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31749" name="CasellaDiTesto 13">
            <a:extLst>
              <a:ext uri="{FF2B5EF4-FFF2-40B4-BE49-F238E27FC236}">
                <a16:creationId xmlns:a16="http://schemas.microsoft.com/office/drawing/2014/main" id="{9E38A656-2908-B42E-6A3C-1DBA7406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48880"/>
            <a:ext cx="8370887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II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intervengono enzimi che catalizzano reazioni di coniugazione che legano il prodotto della fase I con metaboliti endogeni.</a:t>
            </a: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L’obiettivo è di rendere più idrosolubile il composto chimico, da eliminare con i fluidi biologici.</a:t>
            </a:r>
          </a:p>
          <a:p>
            <a:endParaRPr lang="it-IT" altLang="it-IT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it-IT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Eliminazione dei composti tossici: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avvenire attraverso i reni, il fegato, i polmoni, le feci, il sudore, la saliva e il latte.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82704C0A-2CF5-D683-6DCC-0F28BE93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4500"/>
            <a:ext cx="8370887" cy="127158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Tossicodinamica e relazione </a:t>
            </a:r>
          </a:p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dose-risposta /1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EE6DA4E6-5980-1ACA-DCC8-22830E563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  <a:p>
            <a:pPr>
              <a:spcBef>
                <a:spcPts val="113"/>
              </a:spcBef>
              <a:buClrTx/>
              <a:buFontTx/>
              <a:buNone/>
            </a:pPr>
            <a:endParaRPr lang="it-IT" alt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796" name="Group 2">
            <a:extLst>
              <a:ext uri="{FF2B5EF4-FFF2-40B4-BE49-F238E27FC236}">
                <a16:creationId xmlns:a16="http://schemas.microsoft.com/office/drawing/2014/main" id="{55BDE2E4-3A7F-FBBC-EEB3-3D254170B346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33798" name="Rectangle 3">
              <a:extLst>
                <a:ext uri="{FF2B5EF4-FFF2-40B4-BE49-F238E27FC236}">
                  <a16:creationId xmlns:a16="http://schemas.microsoft.com/office/drawing/2014/main" id="{2AA7406E-0735-D77A-BEDB-5C63AFAC0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3799" name="Picture 4">
              <a:extLst>
                <a:ext uri="{FF2B5EF4-FFF2-40B4-BE49-F238E27FC236}">
                  <a16:creationId xmlns:a16="http://schemas.microsoft.com/office/drawing/2014/main" id="{A89B1AC5-735A-5026-B050-0BCDFF33A7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800" name="Rectangle 5">
              <a:extLst>
                <a:ext uri="{FF2B5EF4-FFF2-40B4-BE49-F238E27FC236}">
                  <a16:creationId xmlns:a16="http://schemas.microsoft.com/office/drawing/2014/main" id="{29AA2DA1-FD83-8534-CC83-D252C2279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1B3BFE70-4D7B-4963-AE03-A4BBA2D1F7B4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11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F24E6406-274E-8A58-66AF-FFE41D07C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33797" name="CasellaDiTesto 13">
            <a:extLst>
              <a:ext uri="{FF2B5EF4-FFF2-40B4-BE49-F238E27FC236}">
                <a16:creationId xmlns:a16="http://schemas.microsoft.com/office/drawing/2014/main" id="{B6C8C504-0887-4FB5-5CFE-C136A5774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989138"/>
            <a:ext cx="83693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tossicodinamica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studia gli effetti e i meccanismi d’azione delle sostanze tossiche, nonché la relazione fra concentrazione del farmaco ed effetto.</a:t>
            </a:r>
          </a:p>
          <a:p>
            <a:endParaRPr lang="it-IT" altLang="it-IT" sz="1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parametro fondamentale è la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(espressa in mg/kg o ppm): la quantità di sostanza somministrata per unità di peso </a:t>
            </a: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dell’animale da esperimento e per il tempo di somministrazione.</a:t>
            </a:r>
          </a:p>
          <a:p>
            <a:endParaRPr lang="it-IT" altLang="it-IT" sz="1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azione tossicologica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 nell’alterazione funzionale di uno specifico recettore provocata da una sostanza biologicamente attiva.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7DF82C1-88A9-DD84-923E-A414EF83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444500"/>
            <a:ext cx="8513762" cy="127158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Tossicodinamica e relazione dose-risposta /2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98C0F5E8-5424-DA1D-64C7-BE3567074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35844" name="Group 2">
            <a:extLst>
              <a:ext uri="{FF2B5EF4-FFF2-40B4-BE49-F238E27FC236}">
                <a16:creationId xmlns:a16="http://schemas.microsoft.com/office/drawing/2014/main" id="{70022BA1-0490-2AC4-28E8-38DA16792B3C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35848" name="Rectangle 3">
              <a:extLst>
                <a:ext uri="{FF2B5EF4-FFF2-40B4-BE49-F238E27FC236}">
                  <a16:creationId xmlns:a16="http://schemas.microsoft.com/office/drawing/2014/main" id="{FB19EC19-B320-308C-4043-5C1B848DE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5849" name="Picture 4">
              <a:extLst>
                <a:ext uri="{FF2B5EF4-FFF2-40B4-BE49-F238E27FC236}">
                  <a16:creationId xmlns:a16="http://schemas.microsoft.com/office/drawing/2014/main" id="{E1B1D3BF-45F5-5454-0B70-DA21C2F45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50" name="Rectangle 5">
              <a:extLst>
                <a:ext uri="{FF2B5EF4-FFF2-40B4-BE49-F238E27FC236}">
                  <a16:creationId xmlns:a16="http://schemas.microsoft.com/office/drawing/2014/main" id="{F7B11466-C12C-4B4E-1F55-1C209A945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747EAB0A-5A86-4C99-80D4-135D4B18E7CB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12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975AFBC9-EDAF-F1BD-F1EC-23316EB03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pic>
        <p:nvPicPr>
          <p:cNvPr id="35845" name="Immagine 2">
            <a:extLst>
              <a:ext uri="{FF2B5EF4-FFF2-40B4-BE49-F238E27FC236}">
                <a16:creationId xmlns:a16="http://schemas.microsoft.com/office/drawing/2014/main" id="{2329510E-D46F-51C5-7DD0-6B07AF160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141663"/>
            <a:ext cx="3902075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F784D64-B1AA-D34B-64B3-D44A9698E57F}"/>
              </a:ext>
            </a:extLst>
          </p:cNvPr>
          <p:cNvSpPr txBox="1"/>
          <p:nvPr/>
        </p:nvSpPr>
        <p:spPr>
          <a:xfrm>
            <a:off x="252413" y="1863725"/>
            <a:ext cx="8513762" cy="1647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realizzano </a:t>
            </a: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curve dose-risposta: </a:t>
            </a:r>
          </a:p>
          <a:p>
            <a:pPr>
              <a:defRPr/>
            </a:pPr>
            <a:endParaRPr lang="it-IT" altLang="it-IT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 soglia </a:t>
            </a:r>
            <a:r>
              <a:rPr lang="it-IT" alt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dose più elevata di una sostanza che può essere somministrata o a cui si può essere esposti senza effetti negativi</a:t>
            </a:r>
          </a:p>
        </p:txBody>
      </p:sp>
      <p:sp>
        <p:nvSpPr>
          <p:cNvPr id="35847" name="CasellaDiTesto 12">
            <a:extLst>
              <a:ext uri="{FF2B5EF4-FFF2-40B4-BE49-F238E27FC236}">
                <a16:creationId xmlns:a16="http://schemas.microsoft.com/office/drawing/2014/main" id="{DE97B173-51BC-6609-283D-4F9288776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3659188"/>
            <a:ext cx="4311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it-IT" altLang="it-IT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NOEL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Observable Effects Level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livello più alto di esposizione a una sostanza a cui non si registrano effetti avversi o non avversi.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5AED6737-E39F-F454-2E0D-146AE62B2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444500"/>
            <a:ext cx="8426450" cy="127158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Tossicodinamica e relazione dose-risposta /3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6AF219FD-1A97-4A66-FC40-0D405A4CE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37892" name="Group 2">
            <a:extLst>
              <a:ext uri="{FF2B5EF4-FFF2-40B4-BE49-F238E27FC236}">
                <a16:creationId xmlns:a16="http://schemas.microsoft.com/office/drawing/2014/main" id="{03CCA88D-E0E9-20AA-3C0C-CFBC102C86E2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37894" name="Rectangle 3">
              <a:extLst>
                <a:ext uri="{FF2B5EF4-FFF2-40B4-BE49-F238E27FC236}">
                  <a16:creationId xmlns:a16="http://schemas.microsoft.com/office/drawing/2014/main" id="{6A03308A-959C-D0CA-B6ED-653FEEA44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7895" name="Picture 4">
              <a:extLst>
                <a:ext uri="{FF2B5EF4-FFF2-40B4-BE49-F238E27FC236}">
                  <a16:creationId xmlns:a16="http://schemas.microsoft.com/office/drawing/2014/main" id="{4D9C8EF5-F0A9-8C8E-98F8-A99C07C38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7896" name="Rectangle 5">
              <a:extLst>
                <a:ext uri="{FF2B5EF4-FFF2-40B4-BE49-F238E27FC236}">
                  <a16:creationId xmlns:a16="http://schemas.microsoft.com/office/drawing/2014/main" id="{5A6EB3B9-114F-2E69-2038-053B59783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F362C71A-9AE9-47A0-BF81-E2BD94306F8A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13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1B34DD6A-E3A4-9735-8AF7-62CFFFE97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37893" name="CasellaDiTesto 15">
            <a:extLst>
              <a:ext uri="{FF2B5EF4-FFF2-40B4-BE49-F238E27FC236}">
                <a16:creationId xmlns:a16="http://schemas.microsoft.com/office/drawing/2014/main" id="{AE30C9F3-0B62-DFEE-44A2-581876283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728788"/>
            <a:ext cx="84423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definiscono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citotossici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gli effetti dei composti chimici che portano ad alterazioni delle funzioni cellulari al di fuori di quelle che costituiscono la normale variabilità fisiologica.</a:t>
            </a:r>
          </a:p>
          <a:p>
            <a:endParaRPr lang="it-IT" altLang="it-IT" sz="1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possono avere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effetti locali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(relativamente circoscritti) oppure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effetti sistemici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che coinvolgono l’intero organismo e si manifestano in organi bersaglio anche lontani dal punto di assorbimento. </a:t>
            </a:r>
          </a:p>
          <a:p>
            <a:endParaRPr lang="it-IT" altLang="it-IT" sz="1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il danno è irreversibile causa la morte cellulare, altrimenti si può avere una sorta di temporaneo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stato stazionario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altLang="it-IT" sz="23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steady state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vie metaboliche interessate dal danno (manifestazioni: atrofia/ ipertrofia, ipoplasia/iperplasia, accumulo di trigliceridi negli epatociti).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AF11E456-C910-F8F6-0E73-E6F931C72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444500"/>
            <a:ext cx="8388350" cy="127158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Tossicodinamica e relazione dose-risposta /4</a:t>
            </a:r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83ED4FD7-D8E4-4C20-D9F8-66A59AC89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39940" name="Group 2">
            <a:extLst>
              <a:ext uri="{FF2B5EF4-FFF2-40B4-BE49-F238E27FC236}">
                <a16:creationId xmlns:a16="http://schemas.microsoft.com/office/drawing/2014/main" id="{19C234DD-CF1A-47A0-4C89-C8B50ED907F5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39943" name="Rectangle 3">
              <a:extLst>
                <a:ext uri="{FF2B5EF4-FFF2-40B4-BE49-F238E27FC236}">
                  <a16:creationId xmlns:a16="http://schemas.microsoft.com/office/drawing/2014/main" id="{C150B2AB-5583-F1B6-10EF-6BC0108A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9944" name="Picture 4">
              <a:extLst>
                <a:ext uri="{FF2B5EF4-FFF2-40B4-BE49-F238E27FC236}">
                  <a16:creationId xmlns:a16="http://schemas.microsoft.com/office/drawing/2014/main" id="{FF731C4D-2E13-CA91-1974-BECA1053E9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9945" name="Rectangle 5">
              <a:extLst>
                <a:ext uri="{FF2B5EF4-FFF2-40B4-BE49-F238E27FC236}">
                  <a16:creationId xmlns:a16="http://schemas.microsoft.com/office/drawing/2014/main" id="{A94C43CA-91F3-B367-D4D4-DECF41B70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3FF7BFA3-AFE9-4BDF-BCA8-724AFF99B3CE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14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DA9D5CF7-4957-D445-E606-67F710A1A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5C0DA0A-68B5-0F51-07B6-E1F24DBA9F3D}"/>
              </a:ext>
            </a:extLst>
          </p:cNvPr>
          <p:cNvSpPr txBox="1"/>
          <p:nvPr/>
        </p:nvSpPr>
        <p:spPr>
          <a:xfrm>
            <a:off x="377825" y="2049463"/>
            <a:ext cx="5265738" cy="3586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effetti delle sostanze tossiche dipendono dai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 di attacco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ovvero i siti su cui esse agiscono:</a:t>
            </a:r>
          </a:p>
          <a:p>
            <a:pPr>
              <a:defRPr/>
            </a:pPr>
            <a:endParaRPr lang="it-IT" altLang="it-IT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Membrane cellulari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redox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Sintesi di ATP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Sintesi di macromolecole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Omeostasi del calcio</a:t>
            </a:r>
          </a:p>
        </p:txBody>
      </p:sp>
      <p:pic>
        <p:nvPicPr>
          <p:cNvPr id="39942" name="Immagine 3">
            <a:extLst>
              <a:ext uri="{FF2B5EF4-FFF2-40B4-BE49-F238E27FC236}">
                <a16:creationId xmlns:a16="http://schemas.microsoft.com/office/drawing/2014/main" id="{12AC7C9A-9949-8C43-3158-250E77000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1184275"/>
            <a:ext cx="3076575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152ED7B5-C623-6F82-3F52-827753ABB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433388"/>
            <a:ext cx="8513762" cy="12715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 tossicologici per la valutazione del rischio</a:t>
            </a: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DD3649E5-A993-D6BA-D14E-595E4D906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41988" name="Group 2">
            <a:extLst>
              <a:ext uri="{FF2B5EF4-FFF2-40B4-BE49-F238E27FC236}">
                <a16:creationId xmlns:a16="http://schemas.microsoft.com/office/drawing/2014/main" id="{2DE13E8B-4368-5593-5695-EEC6562E9596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41991" name="Rectangle 3">
              <a:extLst>
                <a:ext uri="{FF2B5EF4-FFF2-40B4-BE49-F238E27FC236}">
                  <a16:creationId xmlns:a16="http://schemas.microsoft.com/office/drawing/2014/main" id="{2E9B3E62-7842-9048-3BB0-85C59A011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41992" name="Picture 4">
              <a:extLst>
                <a:ext uri="{FF2B5EF4-FFF2-40B4-BE49-F238E27FC236}">
                  <a16:creationId xmlns:a16="http://schemas.microsoft.com/office/drawing/2014/main" id="{9B5481C7-E6E2-94DA-84DF-0AAC82389F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93" name="Rectangle 5">
              <a:extLst>
                <a:ext uri="{FF2B5EF4-FFF2-40B4-BE49-F238E27FC236}">
                  <a16:creationId xmlns:a16="http://schemas.microsoft.com/office/drawing/2014/main" id="{A96BC182-451C-9D92-4315-ACB418118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08E1977D-7B03-46F7-B934-A754C9DFBB53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15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F2187A3F-45C0-1F3A-4E25-9458F8E84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41989" name="CasellaDiTesto 15">
            <a:extLst>
              <a:ext uri="{FF2B5EF4-FFF2-40B4-BE49-F238E27FC236}">
                <a16:creationId xmlns:a16="http://schemas.microsoft.com/office/drawing/2014/main" id="{F6C1EC21-A2A6-B907-5A82-76F64CA5B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814513"/>
            <a:ext cx="863917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NOAEL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it-IT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Observable Adverse Effects Level</a:t>
            </a:r>
            <a:r>
              <a:rPr lang="en-US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dose più elevata di una sostanza che può essere somministrata senza che si apprezzino evidenti effetti negativi </a:t>
            </a:r>
          </a:p>
          <a:p>
            <a:endParaRPr lang="it-IT" altLang="it-IT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LOAEL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Observable Adverse Effects Level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livello più basso di esposizione cui </a:t>
            </a:r>
          </a:p>
          <a:p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registrano effetti avversi</a:t>
            </a:r>
          </a:p>
          <a:p>
            <a:endParaRPr lang="it-IT" altLang="it-IT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</a:t>
            </a:r>
            <a:r>
              <a:rPr lang="it-IT" altLang="it-IT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lethal dose</a:t>
            </a:r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dose </a:t>
            </a:r>
          </a:p>
          <a:p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sostanza in grado </a:t>
            </a:r>
          </a:p>
          <a:p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uccidere il 50% degli </a:t>
            </a:r>
          </a:p>
          <a:p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animali a cui è stata </a:t>
            </a:r>
          </a:p>
          <a:p>
            <a:r>
              <a:rPr lang="it-IT" altLang="it-IT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somministrata</a:t>
            </a:r>
          </a:p>
        </p:txBody>
      </p:sp>
      <p:pic>
        <p:nvPicPr>
          <p:cNvPr id="41990" name="Immagine 3">
            <a:extLst>
              <a:ext uri="{FF2B5EF4-FFF2-40B4-BE49-F238E27FC236}">
                <a16:creationId xmlns:a16="http://schemas.microsoft.com/office/drawing/2014/main" id="{5D09E4AF-02B9-15EC-CCE2-D266FAC91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60763"/>
            <a:ext cx="4918075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A31C99E7-FED9-6ABB-E3B2-5485C557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516589"/>
            <a:ext cx="8515350" cy="976312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processo di cancerogenesi chimica</a:t>
            </a: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604EA579-D67A-E0B1-77B2-97C0F5881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44036" name="Group 2">
            <a:extLst>
              <a:ext uri="{FF2B5EF4-FFF2-40B4-BE49-F238E27FC236}">
                <a16:creationId xmlns:a16="http://schemas.microsoft.com/office/drawing/2014/main" id="{489D79BC-E8C2-94EB-53CA-F6EBC0663BDA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44038" name="Rectangle 3">
              <a:extLst>
                <a:ext uri="{FF2B5EF4-FFF2-40B4-BE49-F238E27FC236}">
                  <a16:creationId xmlns:a16="http://schemas.microsoft.com/office/drawing/2014/main" id="{2B5E09A2-F6BE-D189-A3CD-CC21A32ED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44039" name="Picture 4">
              <a:extLst>
                <a:ext uri="{FF2B5EF4-FFF2-40B4-BE49-F238E27FC236}">
                  <a16:creationId xmlns:a16="http://schemas.microsoft.com/office/drawing/2014/main" id="{2A2C71BC-FFA9-4ED2-E06B-0BE4DD8858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4040" name="Rectangle 5">
              <a:extLst>
                <a:ext uri="{FF2B5EF4-FFF2-40B4-BE49-F238E27FC236}">
                  <a16:creationId xmlns:a16="http://schemas.microsoft.com/office/drawing/2014/main" id="{E4F8AC12-0DFC-8D42-FA63-13448A67B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0CC435F5-EF46-48B9-9FBA-828E0CBC4947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16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E0FD0051-B8F1-639E-B466-37D01C046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DC5C21-CF84-78E8-558F-9F53E4435F29}"/>
              </a:ext>
            </a:extLst>
          </p:cNvPr>
          <p:cNvSpPr txBox="1"/>
          <p:nvPr/>
        </p:nvSpPr>
        <p:spPr>
          <a:xfrm>
            <a:off x="366713" y="1423988"/>
            <a:ext cx="8388350" cy="5062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cancerogenesi chimica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 processo per cui fattori di rischio cancerogenetico di tipo chimico provocano la proliferazione incontrollata e disordinata di tessuti neoplastici.</a:t>
            </a:r>
          </a:p>
          <a:p>
            <a:pPr>
              <a:defRPr/>
            </a:pPr>
            <a:endParaRPr lang="it-IT" altLang="it-IT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formano per danni nei meccanismi di regolazione e controllo della crescita cellulare. I fenomeni di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apoptosi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(morte cellulare programmata) agiscono cercando di sopprimere le cellule anormali.</a:t>
            </a:r>
          </a:p>
          <a:p>
            <a:pPr>
              <a:defRPr/>
            </a:pPr>
            <a:endParaRPr lang="it-IT" altLang="it-IT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tumori possono essere:</a:t>
            </a:r>
          </a:p>
          <a:p>
            <a:pPr>
              <a:defRPr/>
            </a:pPr>
            <a:endParaRPr lang="it-IT" altLang="it-IT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benigni: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formano masse compatte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maligni: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mostrano uno sviluppo aggressivo, invadono gli spazi intercellulari dei tessuti circostanti, formano metastasi (cellule si staccano dalla massa tumorale e, attraverso la circolazione sanguigna e linfatica, raggiungono sedi lontane)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843691B8-3C61-AC0D-D40C-A8CD804E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578272"/>
            <a:ext cx="8388350" cy="12715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modello a più stadi della cancerogenesi chimica /1</a:t>
            </a:r>
          </a:p>
        </p:txBody>
      </p:sp>
      <p:sp>
        <p:nvSpPr>
          <p:cNvPr id="46083" name="Rectangle 4">
            <a:extLst>
              <a:ext uri="{FF2B5EF4-FFF2-40B4-BE49-F238E27FC236}">
                <a16:creationId xmlns:a16="http://schemas.microsoft.com/office/drawing/2014/main" id="{6B91865C-0FF6-645B-89F2-7AC3B7F42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46084" name="Group 2">
            <a:extLst>
              <a:ext uri="{FF2B5EF4-FFF2-40B4-BE49-F238E27FC236}">
                <a16:creationId xmlns:a16="http://schemas.microsoft.com/office/drawing/2014/main" id="{8009F145-AE15-6E0E-9403-0788004C5DC0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46086" name="Rectangle 3">
              <a:extLst>
                <a:ext uri="{FF2B5EF4-FFF2-40B4-BE49-F238E27FC236}">
                  <a16:creationId xmlns:a16="http://schemas.microsoft.com/office/drawing/2014/main" id="{83FAF985-B264-6AF3-B369-0AB008D13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46087" name="Picture 4">
              <a:extLst>
                <a:ext uri="{FF2B5EF4-FFF2-40B4-BE49-F238E27FC236}">
                  <a16:creationId xmlns:a16="http://schemas.microsoft.com/office/drawing/2014/main" id="{2D9589A2-25BF-8020-3256-3AFC1FE5F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6088" name="Rectangle 5">
              <a:extLst>
                <a:ext uri="{FF2B5EF4-FFF2-40B4-BE49-F238E27FC236}">
                  <a16:creationId xmlns:a16="http://schemas.microsoft.com/office/drawing/2014/main" id="{9A2D1817-CD9A-4033-3D37-51098D78D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44661B36-2823-4909-B297-0962E1F93033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17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DC6352CE-3554-BA63-3B1C-FB4DE07C0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460AA5E-239D-AD26-AFA3-8C13849E7545}"/>
              </a:ext>
            </a:extLst>
          </p:cNvPr>
          <p:cNvSpPr txBox="1"/>
          <p:nvPr/>
        </p:nvSpPr>
        <p:spPr>
          <a:xfrm>
            <a:off x="377825" y="2132856"/>
            <a:ext cx="85137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cancerogenesi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sono coinvolti due gruppi di geni:</a:t>
            </a:r>
          </a:p>
          <a:p>
            <a:pPr>
              <a:defRPr/>
            </a:pPr>
            <a:endParaRPr lang="it-IT" altLang="it-IT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Proto-</a:t>
            </a:r>
            <a:r>
              <a:rPr lang="it-IT" altLang="it-IT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oncogèni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svolgono funzioni essenziali; in caso di un’espressione difettosa portano a errori nella trasmissione dei segnali di regolazione del ciclo cellulare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 oncosoppressori: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codificano per proteine che impediscono la proliferazione incontrollata delle cellule; se subiscono mutazioni non possono più esercitare le loro funzioni regolatrici.</a:t>
            </a:r>
            <a:b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Esempio: TP53, che codifica per la sintesi della proteina p53 e controlla il ciclo cellulare e l’apoptosi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C1107507-FCCD-4276-F195-9766EB15F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338"/>
            <a:ext cx="8370887" cy="12700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modello a più stadi della cancerogenesi chimica /2</a:t>
            </a:r>
          </a:p>
        </p:txBody>
      </p:sp>
      <p:sp>
        <p:nvSpPr>
          <p:cNvPr id="48131" name="Rectangle 4">
            <a:extLst>
              <a:ext uri="{FF2B5EF4-FFF2-40B4-BE49-F238E27FC236}">
                <a16:creationId xmlns:a16="http://schemas.microsoft.com/office/drawing/2014/main" id="{C9FAD7B4-7DE9-6510-54E1-754CF9068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48132" name="Group 2">
            <a:extLst>
              <a:ext uri="{FF2B5EF4-FFF2-40B4-BE49-F238E27FC236}">
                <a16:creationId xmlns:a16="http://schemas.microsoft.com/office/drawing/2014/main" id="{A6C219A8-2574-0FAE-00D1-545A8B86F5CE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48134" name="Rectangle 3">
              <a:extLst>
                <a:ext uri="{FF2B5EF4-FFF2-40B4-BE49-F238E27FC236}">
                  <a16:creationId xmlns:a16="http://schemas.microsoft.com/office/drawing/2014/main" id="{C1D577F0-5102-16F2-D8D7-A397BC978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48135" name="Picture 4">
              <a:extLst>
                <a:ext uri="{FF2B5EF4-FFF2-40B4-BE49-F238E27FC236}">
                  <a16:creationId xmlns:a16="http://schemas.microsoft.com/office/drawing/2014/main" id="{EF989B6B-A629-77B9-33B1-F90F1CE4B5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8136" name="Rectangle 5">
              <a:extLst>
                <a:ext uri="{FF2B5EF4-FFF2-40B4-BE49-F238E27FC236}">
                  <a16:creationId xmlns:a16="http://schemas.microsoft.com/office/drawing/2014/main" id="{7E7523CB-911A-6D2A-B3FE-43845D9AF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F099D39E-4DEC-44A2-9EED-CEE3E4250B63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18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34D56C16-5C2C-C7AF-01D0-B4896EA37A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DA503EF-A1C4-388B-3DF5-84ED4A087F95}"/>
              </a:ext>
            </a:extLst>
          </p:cNvPr>
          <p:cNvSpPr txBox="1"/>
          <p:nvPr/>
        </p:nvSpPr>
        <p:spPr>
          <a:xfrm>
            <a:off x="395288" y="1860550"/>
            <a:ext cx="8353425" cy="472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Modello a più stadi della cancerogenesi chimica:</a:t>
            </a:r>
          </a:p>
          <a:p>
            <a:pPr>
              <a:defRPr/>
            </a:pPr>
            <a:endParaRPr lang="it-IT" altLang="it-IT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Iniziazione: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avviene il contatto dell’agente cancerogeno </a:t>
            </a:r>
            <a:b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il DNA, che subisce mutazioni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it-IT" altLang="it-IT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Promozione: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formano popolazioni di cloni cellulari per l’espansione proliferativa di cellule preneoplastiche che portano un’identica mutazione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it-IT" altLang="it-IT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Progressione: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danni genotossici che portano a ulteriori mutazioni nelle cellule colpite e all’attivazione dei </a:t>
            </a:r>
            <a:b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proto-</a:t>
            </a:r>
            <a:r>
              <a:rPr lang="it-IT" altLang="it-IT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oncogèni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it-IT" altLang="it-IT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Nelle fasi 1 e 2 si passa da una cellula normale a tumore benigno; nella 3 si ha la conversione a tumore maligno, per somma di mutazioni accumulate.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B1756443-0B21-59A8-70A1-ADBECD59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14338"/>
            <a:ext cx="8369300" cy="1285875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test di tossicità </a:t>
            </a:r>
            <a:r>
              <a:rPr lang="it-IT" altLang="it-IT" sz="40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 cancerogenesi </a:t>
            </a:r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8B7C421D-D220-660C-30FC-4A0C7445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50180" name="Group 2">
            <a:extLst>
              <a:ext uri="{FF2B5EF4-FFF2-40B4-BE49-F238E27FC236}">
                <a16:creationId xmlns:a16="http://schemas.microsoft.com/office/drawing/2014/main" id="{14442ABF-0B61-28EC-E419-8947D37FA5F1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50182" name="Rectangle 3">
              <a:extLst>
                <a:ext uri="{FF2B5EF4-FFF2-40B4-BE49-F238E27FC236}">
                  <a16:creationId xmlns:a16="http://schemas.microsoft.com/office/drawing/2014/main" id="{64C944F5-FE22-A02D-86AE-805893C95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50183" name="Picture 4">
              <a:extLst>
                <a:ext uri="{FF2B5EF4-FFF2-40B4-BE49-F238E27FC236}">
                  <a16:creationId xmlns:a16="http://schemas.microsoft.com/office/drawing/2014/main" id="{01CA363B-EA81-FACB-F60A-9EA8F84879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0184" name="Rectangle 5">
              <a:extLst>
                <a:ext uri="{FF2B5EF4-FFF2-40B4-BE49-F238E27FC236}">
                  <a16:creationId xmlns:a16="http://schemas.microsoft.com/office/drawing/2014/main" id="{461AB21C-E0DE-0515-BC84-5A3893DC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AAA74CD4-74D1-4DF8-A2D2-C96C05A88C32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19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2F2A68E9-31BD-E009-71DA-CE9C7EEB71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50181" name="CasellaDiTesto 15">
            <a:extLst>
              <a:ext uri="{FF2B5EF4-FFF2-40B4-BE49-F238E27FC236}">
                <a16:creationId xmlns:a16="http://schemas.microsoft.com/office/drawing/2014/main" id="{A9F2CAE1-0978-59DC-19F2-83632EAA1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749425"/>
            <a:ext cx="836930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tossicità acuta: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valore di LD</a:t>
            </a:r>
            <a:r>
              <a:rPr lang="it-IT" altLang="it-IT" sz="23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(dose letale) si ricava dal numero di animali morti.</a:t>
            </a:r>
          </a:p>
          <a:p>
            <a:endParaRPr lang="it-IT" altLang="it-IT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tossicità subacuta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(2-4 settimane) </a:t>
            </a:r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subcronica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(fino 90 giorni): il dosaggio è compreso fra la dose non efficace e la massima dose tollerata; gli animali sopravvivono ma provoca danni agli organi. </a:t>
            </a:r>
          </a:p>
          <a:p>
            <a:endParaRPr lang="it-IT" altLang="it-IT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tossicità cronica 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(circa 2 anni): le dose sono analoghe al caso precedente, ma viene prolungato per circa 1/3 della vita dei topi e ratti, eseguendo analisi ogni 6 mesi.</a:t>
            </a:r>
          </a:p>
          <a:p>
            <a:endParaRPr lang="it-IT" altLang="it-IT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cancerogenesi</a:t>
            </a:r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cronici o a breve termine: riprendono le procedure della prova di tossicità, con la differenza che la sostanza-test è indagata per l’induzione di tumori.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9AB65F12-BEEA-ED20-7041-2FEC468EC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773238"/>
            <a:ext cx="8572500" cy="2058987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13"/>
              </a:spcBef>
              <a:buClrTx/>
              <a:buFontTx/>
              <a:buNone/>
            </a:pPr>
            <a:r>
              <a:rPr lang="it-IT" altLang="it-IT" sz="73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Biologia, </a:t>
            </a:r>
          </a:p>
          <a:p>
            <a:pPr eaLnBrk="1" hangingPunct="1">
              <a:lnSpc>
                <a:spcPct val="90000"/>
              </a:lnSpc>
              <a:spcBef>
                <a:spcPts val="113"/>
              </a:spcBef>
              <a:buClrTx/>
              <a:buFontTx/>
              <a:buNone/>
            </a:pPr>
            <a:r>
              <a:rPr lang="it-IT" altLang="it-IT" sz="73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microbiologia </a:t>
            </a:r>
          </a:p>
          <a:p>
            <a:pPr eaLnBrk="1" hangingPunct="1">
              <a:lnSpc>
                <a:spcPct val="90000"/>
              </a:lnSpc>
              <a:spcBef>
                <a:spcPts val="113"/>
              </a:spcBef>
              <a:buClrTx/>
              <a:buFontTx/>
              <a:buNone/>
            </a:pPr>
            <a:r>
              <a:rPr lang="it-IT" altLang="it-IT" sz="73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tecnologie di </a:t>
            </a:r>
          </a:p>
          <a:p>
            <a:pPr eaLnBrk="1" hangingPunct="1">
              <a:lnSpc>
                <a:spcPct val="90000"/>
              </a:lnSpc>
              <a:spcBef>
                <a:spcPts val="113"/>
              </a:spcBef>
              <a:buClrTx/>
              <a:buFontTx/>
              <a:buNone/>
            </a:pPr>
            <a:r>
              <a:rPr lang="it-IT" altLang="it-IT" sz="73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sanitario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205C0366-BD32-89E2-9254-F6DE7D0E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715963"/>
            <a:ext cx="8135938" cy="7239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13"/>
              </a:spcBef>
              <a:buClrTx/>
              <a:buFontTx/>
              <a:buNone/>
            </a:pPr>
            <a:r>
              <a:rPr lang="it-IT" altLang="it-IT" sz="36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Fabio Fanti</a:t>
            </a:r>
          </a:p>
        </p:txBody>
      </p:sp>
      <p:grpSp>
        <p:nvGrpSpPr>
          <p:cNvPr id="15364" name="Group 2">
            <a:extLst>
              <a:ext uri="{FF2B5EF4-FFF2-40B4-BE49-F238E27FC236}">
                <a16:creationId xmlns:a16="http://schemas.microsoft.com/office/drawing/2014/main" id="{092173B6-BB15-6E35-9E6E-0A5029608586}"/>
              </a:ext>
            </a:extLst>
          </p:cNvPr>
          <p:cNvGrpSpPr>
            <a:grpSpLocks/>
          </p:cNvGrpSpPr>
          <p:nvPr/>
        </p:nvGrpSpPr>
        <p:grpSpPr bwMode="auto">
          <a:xfrm>
            <a:off x="0" y="6651625"/>
            <a:ext cx="9153525" cy="244475"/>
            <a:chOff x="0" y="4190"/>
            <a:chExt cx="5766" cy="154"/>
          </a:xfrm>
        </p:grpSpPr>
        <p:sp>
          <p:nvSpPr>
            <p:cNvPr id="15365" name="Rectangle 3">
              <a:extLst>
                <a:ext uri="{FF2B5EF4-FFF2-40B4-BE49-F238E27FC236}">
                  <a16:creationId xmlns:a16="http://schemas.microsoft.com/office/drawing/2014/main" id="{9B074503-0E12-DD6D-17D3-E417871F7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15366" name="Picture 4">
              <a:extLst>
                <a:ext uri="{FF2B5EF4-FFF2-40B4-BE49-F238E27FC236}">
                  <a16:creationId xmlns:a16="http://schemas.microsoft.com/office/drawing/2014/main" id="{F93DFE74-4F7D-50EA-9D37-DA9C43CA7A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5367" name="Rectangle 5">
              <a:extLst>
                <a:ext uri="{FF2B5EF4-FFF2-40B4-BE49-F238E27FC236}">
                  <a16:creationId xmlns:a16="http://schemas.microsoft.com/office/drawing/2014/main" id="{6F1CAE0F-1F33-AADA-0735-D4091B6AA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14C6F960-8A0B-4A02-9F0D-C285F7D1395A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2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3" name="Text Box 6">
              <a:extLst>
                <a:ext uri="{FF2B5EF4-FFF2-40B4-BE49-F238E27FC236}">
                  <a16:creationId xmlns:a16="http://schemas.microsoft.com/office/drawing/2014/main" id="{7BFDC1E3-0C9C-59A1-D2FA-2D5B6B40E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95B3702A-1DFE-987C-518C-986160862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98463"/>
            <a:ext cx="8369300" cy="136525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test di genotossicità </a:t>
            </a:r>
            <a:r>
              <a:rPr lang="it-IT" altLang="it-IT" sz="40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vitro </a:t>
            </a: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 test di mutagenesi </a:t>
            </a:r>
            <a:r>
              <a:rPr lang="it-IT" altLang="it-IT" sz="40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vivo</a:t>
            </a:r>
          </a:p>
        </p:txBody>
      </p:sp>
      <p:sp>
        <p:nvSpPr>
          <p:cNvPr id="52227" name="Rectangle 4">
            <a:extLst>
              <a:ext uri="{FF2B5EF4-FFF2-40B4-BE49-F238E27FC236}">
                <a16:creationId xmlns:a16="http://schemas.microsoft.com/office/drawing/2014/main" id="{C9AE533E-66F7-7755-D107-C551108F0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52228" name="Group 2">
            <a:extLst>
              <a:ext uri="{FF2B5EF4-FFF2-40B4-BE49-F238E27FC236}">
                <a16:creationId xmlns:a16="http://schemas.microsoft.com/office/drawing/2014/main" id="{33C4D8CA-A86F-A344-D839-F4E53C2CA72A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52230" name="Rectangle 3">
              <a:extLst>
                <a:ext uri="{FF2B5EF4-FFF2-40B4-BE49-F238E27FC236}">
                  <a16:creationId xmlns:a16="http://schemas.microsoft.com/office/drawing/2014/main" id="{85613183-9194-DCBB-67B4-50E53A12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52231" name="Picture 4">
              <a:extLst>
                <a:ext uri="{FF2B5EF4-FFF2-40B4-BE49-F238E27FC236}">
                  <a16:creationId xmlns:a16="http://schemas.microsoft.com/office/drawing/2014/main" id="{445D1E7D-34B7-566F-153E-752513B40E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2232" name="Rectangle 5">
              <a:extLst>
                <a:ext uri="{FF2B5EF4-FFF2-40B4-BE49-F238E27FC236}">
                  <a16:creationId xmlns:a16="http://schemas.microsoft.com/office/drawing/2014/main" id="{4CE7151B-B13C-AD06-7319-D7272150F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142B4644-C4EC-425F-A3C3-BD63162086FF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20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E52D325D-8E85-A07F-7660-4D5479CAB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CBCEC84-40C4-3973-E8D7-B2BA433950BF}"/>
              </a:ext>
            </a:extLst>
          </p:cNvPr>
          <p:cNvSpPr txBox="1"/>
          <p:nvPr/>
        </p:nvSpPr>
        <p:spPr>
          <a:xfrm>
            <a:off x="384175" y="1851025"/>
            <a:ext cx="8353425" cy="4662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</a:t>
            </a:r>
            <a:r>
              <a:rPr lang="it-IT" altLang="it-IT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genotossicità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3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vitro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indagano l’azione tossica di una sostanza sul materiale genetico delle cellule: non ci si focalizza solo su DNA e cromosomi, ma anche su altre strutture implicate nella corretta trasmissione delle informazioni genetiche (es. le proteine del fuso mitotico).</a:t>
            </a:r>
          </a:p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Possono essere condotti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mutazione genica su batteri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es. test di Ames o test di riparazione del DNA, oppure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su cellule animali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it-IT" altLang="it-IT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di mutagenesi </a:t>
            </a:r>
            <a:r>
              <a:rPr lang="it-IT" altLang="it-IT" sz="23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possono riguardare:</a:t>
            </a:r>
          </a:p>
          <a:p>
            <a:pPr>
              <a:defRPr/>
            </a:pPr>
            <a:endParaRPr lang="it-IT" altLang="it-IT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cellule somatiche: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effetto cancerogeno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altLang="it-IT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cellule germinali: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danno genetico trasmissibile alla discendenza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1438EEEE-6593-D796-CF32-75511FDA6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639763"/>
            <a:ext cx="8369300" cy="86995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monitoraggio biologico</a:t>
            </a: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AE8AAD6E-DF0D-2225-44BA-4AA49D5C2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54276" name="Group 2">
            <a:extLst>
              <a:ext uri="{FF2B5EF4-FFF2-40B4-BE49-F238E27FC236}">
                <a16:creationId xmlns:a16="http://schemas.microsoft.com/office/drawing/2014/main" id="{F564B8C4-3836-AE1F-1B9E-13418670E289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54278" name="Rectangle 3">
              <a:extLst>
                <a:ext uri="{FF2B5EF4-FFF2-40B4-BE49-F238E27FC236}">
                  <a16:creationId xmlns:a16="http://schemas.microsoft.com/office/drawing/2014/main" id="{2E99CBAF-4E8C-579C-BD95-66B0106B7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54279" name="Picture 4">
              <a:extLst>
                <a:ext uri="{FF2B5EF4-FFF2-40B4-BE49-F238E27FC236}">
                  <a16:creationId xmlns:a16="http://schemas.microsoft.com/office/drawing/2014/main" id="{67C237F1-5EF2-0C0E-5946-F93F36B34B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4280" name="Rectangle 5">
              <a:extLst>
                <a:ext uri="{FF2B5EF4-FFF2-40B4-BE49-F238E27FC236}">
                  <a16:creationId xmlns:a16="http://schemas.microsoft.com/office/drawing/2014/main" id="{132C2A3E-39C8-1A84-CD54-910E38CF9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C01A3045-C31D-45B9-BEDB-D2D4E54510F2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21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C89DB20D-8F04-D0DC-56AF-4C2DB7C69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54277" name="CasellaDiTesto 15">
            <a:extLst>
              <a:ext uri="{FF2B5EF4-FFF2-40B4-BE49-F238E27FC236}">
                <a16:creationId xmlns:a16="http://schemas.microsoft.com/office/drawing/2014/main" id="{5AE38091-FB0A-19F2-B866-3D7939B7A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1854200"/>
            <a:ext cx="835342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sangue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rintracciano tutte le sostanze assorbite con i polmoni, l’apparato gastroenterico, la cute e tutti i prodotti del metabolismo. </a:t>
            </a:r>
          </a:p>
          <a:p>
            <a:r>
              <a:rPr lang="it-IT" altLang="it-IT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base le analisi sono svolte su sangue intero, ma alcune sostanze lipofile (es.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DDT) vengono ricercati nel siero, in particolare nella sua componente lipidica. </a:t>
            </a:r>
          </a:p>
          <a:p>
            <a:endParaRPr lang="it-IT" altLang="it-IT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Nelle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concentrazione delle sostanze tossiche appare inferiore rispetto al sangue, ma è maggiore quella dei prodotti del loro metabolismo.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70B1366E-9EA6-31AB-04DD-1B3B5B543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844675"/>
            <a:ext cx="6507163" cy="205105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13"/>
              </a:spcBef>
              <a:buClrTx/>
              <a:buFontTx/>
              <a:buNone/>
            </a:pPr>
            <a:r>
              <a:rPr lang="it-IT" altLang="it-IT" sz="7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tossicologia </a:t>
            </a:r>
          </a:p>
        </p:txBody>
      </p:sp>
      <p:grpSp>
        <p:nvGrpSpPr>
          <p:cNvPr id="17411" name="Group 2">
            <a:extLst>
              <a:ext uri="{FF2B5EF4-FFF2-40B4-BE49-F238E27FC236}">
                <a16:creationId xmlns:a16="http://schemas.microsoft.com/office/drawing/2014/main" id="{536CD66D-6201-D369-0726-1AE3AB2EC693}"/>
              </a:ext>
            </a:extLst>
          </p:cNvPr>
          <p:cNvGrpSpPr>
            <a:grpSpLocks/>
          </p:cNvGrpSpPr>
          <p:nvPr/>
        </p:nvGrpSpPr>
        <p:grpSpPr bwMode="auto">
          <a:xfrm>
            <a:off x="0" y="6651625"/>
            <a:ext cx="9153525" cy="244475"/>
            <a:chOff x="0" y="4190"/>
            <a:chExt cx="5766" cy="154"/>
          </a:xfrm>
        </p:grpSpPr>
        <p:sp>
          <p:nvSpPr>
            <p:cNvPr id="17412" name="Rectangle 3">
              <a:extLst>
                <a:ext uri="{FF2B5EF4-FFF2-40B4-BE49-F238E27FC236}">
                  <a16:creationId xmlns:a16="http://schemas.microsoft.com/office/drawing/2014/main" id="{B025ECB3-ED11-BC50-C1C0-2A89B6A57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17413" name="Picture 4">
              <a:extLst>
                <a:ext uri="{FF2B5EF4-FFF2-40B4-BE49-F238E27FC236}">
                  <a16:creationId xmlns:a16="http://schemas.microsoft.com/office/drawing/2014/main" id="{8D891945-FC96-C7B5-14AB-C604064AF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4" name="Rectangle 5">
              <a:extLst>
                <a:ext uri="{FF2B5EF4-FFF2-40B4-BE49-F238E27FC236}">
                  <a16:creationId xmlns:a16="http://schemas.microsoft.com/office/drawing/2014/main" id="{33FE647F-B806-B6B9-C6E5-23F4F83AD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46BC3591-7FA2-4297-8426-F2E70CC55537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3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AC625F3E-3CD6-7512-B2C2-4C7EF861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 </a:t>
              </a:r>
              <a:r>
                <a:rPr lang="it-IT" altLang="it-IT" sz="850" dirty="0">
                  <a:latin typeface="Arial" panose="020B0604020202020204" pitchFamily="34" charset="0"/>
                </a:rPr>
                <a:t>© Zanichelli 2019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DD9118AC-C31D-5579-4A67-75714A45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9" y="520700"/>
            <a:ext cx="7713663" cy="88060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Xenobiotici, veleni e tossine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6781A8B-5E38-298C-98C4-2CB52E2AE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9" y="1401307"/>
            <a:ext cx="8578850" cy="501380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Uno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xenobiotico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è una sostanza chimica estranea a un sistema biologico o a un intero ecosistema.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sostanze ad azione tossica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sono un gruppo di molecole eterogeneo che possono determinare effetti nocivi sull’uomo, sugli animali e in generale sugli ecosistemi. Possono essere: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Farmaci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Additivi alimentari 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Pesticidi 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Sostanze chimiche di sintesi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Inquinanti ambientali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Detergenti domestici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Tossine naturali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A20FACB-7BAA-6CA6-683B-78D00E10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19461" name="Group 2">
            <a:extLst>
              <a:ext uri="{FF2B5EF4-FFF2-40B4-BE49-F238E27FC236}">
                <a16:creationId xmlns:a16="http://schemas.microsoft.com/office/drawing/2014/main" id="{9BFB03E6-9564-5D6F-751F-65A9F6FF1920}"/>
              </a:ext>
            </a:extLst>
          </p:cNvPr>
          <p:cNvGrpSpPr>
            <a:grpSpLocks/>
          </p:cNvGrpSpPr>
          <p:nvPr/>
        </p:nvGrpSpPr>
        <p:grpSpPr bwMode="auto">
          <a:xfrm>
            <a:off x="0" y="6640513"/>
            <a:ext cx="9153525" cy="244475"/>
            <a:chOff x="0" y="4190"/>
            <a:chExt cx="5766" cy="154"/>
          </a:xfrm>
        </p:grpSpPr>
        <p:sp>
          <p:nvSpPr>
            <p:cNvPr id="19462" name="Rectangle 3">
              <a:extLst>
                <a:ext uri="{FF2B5EF4-FFF2-40B4-BE49-F238E27FC236}">
                  <a16:creationId xmlns:a16="http://schemas.microsoft.com/office/drawing/2014/main" id="{ABDFCF7D-3B22-93AA-B3C9-E15AF93D4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19463" name="Picture 4">
              <a:extLst>
                <a:ext uri="{FF2B5EF4-FFF2-40B4-BE49-F238E27FC236}">
                  <a16:creationId xmlns:a16="http://schemas.microsoft.com/office/drawing/2014/main" id="{A4949025-6844-E187-821C-1A6DEC40F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9464" name="Rectangle 5">
              <a:extLst>
                <a:ext uri="{FF2B5EF4-FFF2-40B4-BE49-F238E27FC236}">
                  <a16:creationId xmlns:a16="http://schemas.microsoft.com/office/drawing/2014/main" id="{B8626D61-E558-F525-211F-2CFE177D9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29535505-0425-4438-A673-F4FF73543632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4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80370412-C34A-A3B7-6848-CD3FC1C76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1821BC6-A9CD-3C4F-B30B-715871059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476250"/>
            <a:ext cx="8709025" cy="90011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effetti acuti e cronici della tossicità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F607CD7-1E8F-38D6-5658-E2DFC6DEA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352550"/>
            <a:ext cx="8578850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Una sostanza può avere una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tossicità: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endParaRPr lang="it-IT" altLang="it-IT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quando si valutano gli effetti a breve scadenza del danno causato dall’assunzione di una determinata dose di tossico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cronica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quando ci si riferisce agli effetti che la sostanza in esame presenta se assunta in concentrazioni basse, ma per lungo tempo</a:t>
            </a:r>
          </a:p>
          <a:p>
            <a:pPr eaLnBrk="1" hangingPunct="1">
              <a:spcBef>
                <a:spcPts val="113"/>
              </a:spcBef>
              <a:buClrTx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13"/>
              </a:spcBef>
              <a:buClrTx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effetti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possono essere: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 cancerogeni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(induzione di tumori)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mutageni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(modificazioni nel DNA) e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teratogeni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(sviluppo di malformazioni fetali).</a:t>
            </a:r>
          </a:p>
          <a:p>
            <a:pPr eaLnBrk="1" hangingPunct="1">
              <a:spcBef>
                <a:spcPts val="113"/>
              </a:spcBef>
              <a:buClrTx/>
              <a:defRPr/>
            </a:pPr>
            <a:endParaRPr lang="it-IT" alt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13"/>
              </a:spcBef>
              <a:buClrTx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test di Ames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permette di verificare l’eventuale attività mutagena di una sostanza sul DNA batterico per dedurne il probabile effetto cancerogeno sull’uomo.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F60F8E2-1AE6-8385-3138-1E5E53B47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21509" name="Group 2">
            <a:extLst>
              <a:ext uri="{FF2B5EF4-FFF2-40B4-BE49-F238E27FC236}">
                <a16:creationId xmlns:a16="http://schemas.microsoft.com/office/drawing/2014/main" id="{FAE655B2-5AE1-9E10-B280-8965759704F7}"/>
              </a:ext>
            </a:extLst>
          </p:cNvPr>
          <p:cNvGrpSpPr>
            <a:grpSpLocks/>
          </p:cNvGrpSpPr>
          <p:nvPr/>
        </p:nvGrpSpPr>
        <p:grpSpPr bwMode="auto">
          <a:xfrm>
            <a:off x="0" y="6640513"/>
            <a:ext cx="9153525" cy="244475"/>
            <a:chOff x="0" y="4190"/>
            <a:chExt cx="5766" cy="154"/>
          </a:xfrm>
        </p:grpSpPr>
        <p:sp>
          <p:nvSpPr>
            <p:cNvPr id="21510" name="Rectangle 3">
              <a:extLst>
                <a:ext uri="{FF2B5EF4-FFF2-40B4-BE49-F238E27FC236}">
                  <a16:creationId xmlns:a16="http://schemas.microsoft.com/office/drawing/2014/main" id="{3F22C957-7C99-5D71-FDE1-65D78338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21511" name="Picture 4">
              <a:extLst>
                <a:ext uri="{FF2B5EF4-FFF2-40B4-BE49-F238E27FC236}">
                  <a16:creationId xmlns:a16="http://schemas.microsoft.com/office/drawing/2014/main" id="{281669B8-062C-F203-3590-F2023E05A8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512" name="Rectangle 5">
              <a:extLst>
                <a:ext uri="{FF2B5EF4-FFF2-40B4-BE49-F238E27FC236}">
                  <a16:creationId xmlns:a16="http://schemas.microsoft.com/office/drawing/2014/main" id="{BC463400-ABE7-A58B-8AB0-A71F40357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631168A7-1093-4B28-B1D3-825B3FBF9008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5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D4C9FC9D-8209-81E1-3961-076579414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0758BA27-1040-7E74-2949-39831989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522287"/>
            <a:ext cx="8578850" cy="1311275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Tossicocinetica</a:t>
            </a: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dall’assorbimento all’eliminazione /1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53002619-6E9E-9B1C-783B-790C1C9B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2060575"/>
            <a:ext cx="8578850" cy="39519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Il destino di una sostanza che penetra nell’organismo evolve attraverso due fasi: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  <a:defRPr/>
            </a:pPr>
            <a:endParaRPr lang="it-IT" altLang="it-IT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it-IT" altLang="it-IT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tossicocinetica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assorbimento, distribuzione, biotrasformazione ed eliminazione della sostanza</a:t>
            </a: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endParaRPr lang="it-IT" altLang="it-IT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it-IT" altLang="it-IT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tossicodinamica</a:t>
            </a: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nel tempo che intercorre fra ingresso nell’organismo ed eliminazione, la sostanza rimane biodisponibile e raggiunge l’organo bersaglio.</a:t>
            </a:r>
            <a:b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In questa fase si verificano le interazioni fra tossico e recettore, si produce il danno cellulare e si rendono evidenti gli effetti patologici.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EF5BD46E-65A3-643F-55E0-A0526ACB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23557" name="Group 2">
            <a:extLst>
              <a:ext uri="{FF2B5EF4-FFF2-40B4-BE49-F238E27FC236}">
                <a16:creationId xmlns:a16="http://schemas.microsoft.com/office/drawing/2014/main" id="{557D8EE2-540A-A6E6-606B-CB08E76EE8DF}"/>
              </a:ext>
            </a:extLst>
          </p:cNvPr>
          <p:cNvGrpSpPr>
            <a:grpSpLocks/>
          </p:cNvGrpSpPr>
          <p:nvPr/>
        </p:nvGrpSpPr>
        <p:grpSpPr bwMode="auto">
          <a:xfrm>
            <a:off x="0" y="6640513"/>
            <a:ext cx="9153525" cy="244475"/>
            <a:chOff x="0" y="4190"/>
            <a:chExt cx="5766" cy="154"/>
          </a:xfrm>
        </p:grpSpPr>
        <p:sp>
          <p:nvSpPr>
            <p:cNvPr id="23558" name="Rectangle 3">
              <a:extLst>
                <a:ext uri="{FF2B5EF4-FFF2-40B4-BE49-F238E27FC236}">
                  <a16:creationId xmlns:a16="http://schemas.microsoft.com/office/drawing/2014/main" id="{0B199EC5-B138-8ECB-9E43-64511FFE5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23559" name="Picture 4">
              <a:extLst>
                <a:ext uri="{FF2B5EF4-FFF2-40B4-BE49-F238E27FC236}">
                  <a16:creationId xmlns:a16="http://schemas.microsoft.com/office/drawing/2014/main" id="{E4FF2105-36B4-2648-63EA-EBCC4543C5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560" name="Rectangle 5">
              <a:extLst>
                <a:ext uri="{FF2B5EF4-FFF2-40B4-BE49-F238E27FC236}">
                  <a16:creationId xmlns:a16="http://schemas.microsoft.com/office/drawing/2014/main" id="{3A30A7FC-4092-595B-CA71-004C161EC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BFBA59D9-C081-425E-905D-12B6DFB08F44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6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E86AD153-4C67-FEBF-B210-ECFFB0E7E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AC45EAAC-0FC1-22D9-2E4F-49D955C3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461963"/>
            <a:ext cx="8578850" cy="1311275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Tossicocinetica: dall’assorbimento all’eliminazione /2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2074E955-7699-8345-3D68-F2C670A08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2060575"/>
            <a:ext cx="857885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13"/>
              </a:spcBef>
              <a:buClrTx/>
              <a:buFontTx/>
              <a:buNone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Esposizione ed assorbimento: 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una sostanza può essere assorbita dall’organismo con l’alimentazione, con la respirazione o per penetrazione attraverso la cute. 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La quantità dell’assorbimento dipende dalla concentrazione della sostanza nell’ambiente, mentre la velocità e l’entità dell’assorbimento dipendono dalle proprietà chimico-fisiche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</a:pP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della sostanza (peso molecolare e idro- o </a:t>
            </a:r>
            <a:r>
              <a:rPr lang="it-IT" altLang="it-IT" sz="2300" dirty="0" err="1">
                <a:latin typeface="Arial" panose="020B0604020202020204" pitchFamily="34" charset="0"/>
                <a:cs typeface="Arial" panose="020B0604020202020204" pitchFamily="34" charset="0"/>
              </a:rPr>
              <a:t>liposolubilità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spcBef>
                <a:spcPts val="113"/>
              </a:spcBef>
              <a:buClrTx/>
              <a:buFontTx/>
              <a:buNone/>
            </a:pPr>
            <a:endParaRPr lang="it-IT" alt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13"/>
              </a:spcBef>
              <a:buClrTx/>
              <a:buFontTx/>
              <a:buNone/>
            </a:pPr>
            <a:r>
              <a:rPr lang="it-IT" altLang="it-IT" sz="2300" b="1" dirty="0">
                <a:latin typeface="Arial" panose="020B0604020202020204" pitchFamily="34" charset="0"/>
                <a:cs typeface="Arial" panose="020B0604020202020204" pitchFamily="34" charset="0"/>
              </a:rPr>
              <a:t>Distribuzione:</a:t>
            </a:r>
            <a:r>
              <a:rPr lang="it-IT" alt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nei vertebrati trasporto e distribuzione di uno xenobiotico all’interno dell’organismo avvengono attraverso il circolo sanguigno, i vasi linfatici e l’acqua endocellulare e interstiziale.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6659337-0EA5-E59E-3F0F-5761D085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25605" name="Group 2">
            <a:extLst>
              <a:ext uri="{FF2B5EF4-FFF2-40B4-BE49-F238E27FC236}">
                <a16:creationId xmlns:a16="http://schemas.microsoft.com/office/drawing/2014/main" id="{45427293-F2FE-AF21-ED0C-08D856821554}"/>
              </a:ext>
            </a:extLst>
          </p:cNvPr>
          <p:cNvGrpSpPr>
            <a:grpSpLocks/>
          </p:cNvGrpSpPr>
          <p:nvPr/>
        </p:nvGrpSpPr>
        <p:grpSpPr bwMode="auto">
          <a:xfrm>
            <a:off x="0" y="6640513"/>
            <a:ext cx="9153525" cy="244475"/>
            <a:chOff x="0" y="4190"/>
            <a:chExt cx="5766" cy="154"/>
          </a:xfrm>
        </p:grpSpPr>
        <p:sp>
          <p:nvSpPr>
            <p:cNvPr id="25606" name="Rectangle 3">
              <a:extLst>
                <a:ext uri="{FF2B5EF4-FFF2-40B4-BE49-F238E27FC236}">
                  <a16:creationId xmlns:a16="http://schemas.microsoft.com/office/drawing/2014/main" id="{ACB22FB7-3B1A-AD43-5D3E-76891B416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25607" name="Picture 4">
              <a:extLst>
                <a:ext uri="{FF2B5EF4-FFF2-40B4-BE49-F238E27FC236}">
                  <a16:creationId xmlns:a16="http://schemas.microsoft.com/office/drawing/2014/main" id="{63CAAAC6-BC85-7D7C-9721-6B997EAE4E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5608" name="Rectangle 5">
              <a:extLst>
                <a:ext uri="{FF2B5EF4-FFF2-40B4-BE49-F238E27FC236}">
                  <a16:creationId xmlns:a16="http://schemas.microsoft.com/office/drawing/2014/main" id="{303E02C4-C042-061C-1AC9-8EE14BA14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95ADC2A7-C5F2-44AC-A327-931EA4C30E44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7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FC120CBA-B785-EA7E-2406-29A9991AF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FDCA708-2614-CEC7-6ED3-49E0C775E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2913"/>
            <a:ext cx="8370887" cy="12715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Tossicocinetica: dall’assorbimento all’eliminazione /3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A8070C4-8179-C90F-5E68-E2AE876B4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27652" name="Group 2">
            <a:extLst>
              <a:ext uri="{FF2B5EF4-FFF2-40B4-BE49-F238E27FC236}">
                <a16:creationId xmlns:a16="http://schemas.microsoft.com/office/drawing/2014/main" id="{17C529E3-2F31-50D5-EAD7-6127ACAA19B9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92900"/>
            <a:ext cx="9153525" cy="244475"/>
            <a:chOff x="0" y="4190"/>
            <a:chExt cx="5766" cy="154"/>
          </a:xfrm>
        </p:grpSpPr>
        <p:sp>
          <p:nvSpPr>
            <p:cNvPr id="27654" name="Rectangle 3">
              <a:extLst>
                <a:ext uri="{FF2B5EF4-FFF2-40B4-BE49-F238E27FC236}">
                  <a16:creationId xmlns:a16="http://schemas.microsoft.com/office/drawing/2014/main" id="{A094B3F7-E923-0135-97FC-89ACE012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27655" name="Picture 4">
              <a:extLst>
                <a:ext uri="{FF2B5EF4-FFF2-40B4-BE49-F238E27FC236}">
                  <a16:creationId xmlns:a16="http://schemas.microsoft.com/office/drawing/2014/main" id="{2F144EFD-0F3F-3848-EB80-CB90D7CEBD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7656" name="Rectangle 5">
              <a:extLst>
                <a:ext uri="{FF2B5EF4-FFF2-40B4-BE49-F238E27FC236}">
                  <a16:creationId xmlns:a16="http://schemas.microsoft.com/office/drawing/2014/main" id="{09BC781A-C310-D7C5-B543-A5165C1C1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7FFE1294-14B9-4875-B62E-F5306DEBC477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8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B16DEEBE-8AB6-0C49-C7BF-C99EBFCC4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27653" name="CasellaDiTesto 13">
            <a:extLst>
              <a:ext uri="{FF2B5EF4-FFF2-40B4-BE49-F238E27FC236}">
                <a16:creationId xmlns:a16="http://schemas.microsoft.com/office/drawing/2014/main" id="{3017A9C6-584D-C46E-278B-1D803E959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8840"/>
            <a:ext cx="8370887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Biotrasformazione: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l’organismo adotta strategie biochimiche e metaboliche per detossificare o inattivare il tossico, per poi eliminarlo all’esterno. </a:t>
            </a: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L’organo più interessato a questi processi è il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fegato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 sono coinvolti anche l’intestino e il pancreas.</a:t>
            </a: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biotrasformazioni comprendono le reazioni di fase I e II.</a:t>
            </a:r>
          </a:p>
          <a:p>
            <a:endParaRPr lang="it-IT" altLang="it-IT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I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hanno reazioni redox e di idrolisi, in cui le macromolecole xenobiotiche organiche sono parzialmente convertite in composti che hanno dimensioni inferiori e che</a:t>
            </a: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presentano gruppi funzionali ad alta reattività come -COOH, </a:t>
            </a: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-SH, -OH.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21CE6F81-C99F-9B30-5966-8DB8DD804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42926"/>
            <a:ext cx="8370887" cy="12715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Tossicocinetica</a:t>
            </a:r>
            <a:r>
              <a:rPr lang="it-IT" altLang="it-IT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dall’assorbimento all’eliminazione /4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4A334DFE-1494-A873-B404-27D28B1BD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52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9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8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7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6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13"/>
              </a:spcBef>
              <a:buClrTx/>
              <a:buFontTx/>
              <a:buNone/>
            </a:pPr>
            <a:r>
              <a:rPr lang="it-IT" altLang="it-IT" sz="1400">
                <a:latin typeface="Arial" panose="020B0604020202020204" pitchFamily="34" charset="0"/>
                <a:cs typeface="Arial" panose="020B0604020202020204" pitchFamily="34" charset="0"/>
              </a:rPr>
              <a:t>La tossicologia</a:t>
            </a:r>
          </a:p>
        </p:txBody>
      </p:sp>
      <p:grpSp>
        <p:nvGrpSpPr>
          <p:cNvPr id="29700" name="Group 2">
            <a:extLst>
              <a:ext uri="{FF2B5EF4-FFF2-40B4-BE49-F238E27FC236}">
                <a16:creationId xmlns:a16="http://schemas.microsoft.com/office/drawing/2014/main" id="{2AB15BE3-0004-A4A4-2E9C-C7570C4BC4E8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6653213"/>
            <a:ext cx="9153525" cy="244475"/>
            <a:chOff x="0" y="4190"/>
            <a:chExt cx="5766" cy="154"/>
          </a:xfrm>
        </p:grpSpPr>
        <p:sp>
          <p:nvSpPr>
            <p:cNvPr id="29703" name="Rectangle 3">
              <a:extLst>
                <a:ext uri="{FF2B5EF4-FFF2-40B4-BE49-F238E27FC236}">
                  <a16:creationId xmlns:a16="http://schemas.microsoft.com/office/drawing/2014/main" id="{E2B1B505-531E-A6B4-091C-08A40ED8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90"/>
              <a:ext cx="5758" cy="14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</a:pPr>
              <a:r>
                <a:rPr lang="en-US" altLang="it-IT" sz="1800">
                  <a:solidFill>
                    <a:srgbClr val="FFFFFF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29704" name="Picture 4">
              <a:extLst>
                <a:ext uri="{FF2B5EF4-FFF2-40B4-BE49-F238E27FC236}">
                  <a16:creationId xmlns:a16="http://schemas.microsoft.com/office/drawing/2014/main" id="{307B7128-514E-FA13-D6EC-01D28D08D2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4" y="4191"/>
              <a:ext cx="90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9705" name="Rectangle 5">
              <a:extLst>
                <a:ext uri="{FF2B5EF4-FFF2-40B4-BE49-F238E27FC236}">
                  <a16:creationId xmlns:a16="http://schemas.microsoft.com/office/drawing/2014/main" id="{FBE29CBF-8282-036F-6C96-E3DC427EB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193"/>
              <a:ext cx="128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113"/>
                </a:spcBef>
                <a:buClrTx/>
                <a:buFontTx/>
                <a:buNone/>
              </a:pPr>
              <a:fld id="{35BA9003-F38B-4BC6-B4A5-D4A3483677B3}" type="slidenum">
                <a:rPr lang="it-IT" altLang="it-IT" sz="800">
                  <a:latin typeface="Arial" panose="020B0604020202020204" pitchFamily="34" charset="0"/>
                </a:rPr>
                <a:pPr algn="ctr" eaLnBrk="1" hangingPunct="1">
                  <a:spcBef>
                    <a:spcPts val="113"/>
                  </a:spcBef>
                  <a:buClrTx/>
                  <a:buFontTx/>
                  <a:buNone/>
                </a:pPr>
                <a:t>9</a:t>
              </a:fld>
              <a:endParaRPr lang="it-IT" altLang="it-IT" sz="800"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C152AFEC-8D29-D0E1-BFCA-F8DCDB73A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" y="4190"/>
              <a:ext cx="3034" cy="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9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spcBef>
                  <a:spcPts val="8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8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spcBef>
                  <a:spcPts val="7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ts val="613"/>
                </a:spcBef>
                <a:spcAft>
                  <a:spcPts val="1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  <a:tab pos="4043363" algn="l"/>
                  <a:tab pos="4492625" algn="l"/>
                  <a:tab pos="4941888" algn="l"/>
                  <a:tab pos="5391150" algn="l"/>
                  <a:tab pos="5840413" algn="l"/>
                  <a:tab pos="6289675" algn="l"/>
                  <a:tab pos="6738938" algn="l"/>
                  <a:tab pos="7188200" algn="l"/>
                  <a:tab pos="7637463" algn="l"/>
                  <a:tab pos="8086725" algn="l"/>
                  <a:tab pos="8535988" algn="l"/>
                  <a:tab pos="8985250" algn="l"/>
                  <a:tab pos="9434513" algn="l"/>
                  <a:tab pos="9883775" algn="l"/>
                  <a:tab pos="10333038" algn="l"/>
                  <a:tab pos="10782300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113"/>
                </a:spcBef>
                <a:buClrTx/>
                <a:buFontTx/>
                <a:buNone/>
                <a:defRPr/>
              </a:pPr>
              <a:r>
                <a:rPr lang="it-IT" altLang="it-IT" sz="850" dirty="0">
                  <a:latin typeface="Arial" panose="020B0604020202020204" pitchFamily="34" charset="0"/>
                </a:rPr>
                <a:t>Fabio Fanti – </a:t>
              </a:r>
              <a:r>
                <a:rPr lang="it-IT" altLang="it-IT" sz="850" i="1" dirty="0">
                  <a:latin typeface="Arial" panose="020B0604020202020204" pitchFamily="34" charset="0"/>
                </a:rPr>
                <a:t>Biologia, microbiologia e tecnologie di controllo sanitario</a:t>
              </a:r>
              <a:r>
                <a:rPr lang="it-IT" altLang="it-IT" sz="850" dirty="0">
                  <a:latin typeface="Arial" panose="020B0604020202020204" pitchFamily="34" charset="0"/>
                </a:rPr>
                <a:t> © Zanichelli 2019</a:t>
              </a:r>
            </a:p>
          </p:txBody>
        </p:sp>
      </p:grpSp>
      <p:sp>
        <p:nvSpPr>
          <p:cNvPr id="29701" name="CasellaDiTesto 13">
            <a:extLst>
              <a:ext uri="{FF2B5EF4-FFF2-40B4-BE49-F238E27FC236}">
                <a16:creationId xmlns:a16="http://schemas.microsoft.com/office/drawing/2014/main" id="{98306D14-772C-7219-84FE-7D9E059BF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79638"/>
            <a:ext cx="8421687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fase I intervengono le </a:t>
            </a:r>
            <a:r>
              <a:rPr lang="it-IT" altLang="it-IT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monoossigenasi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funzione mista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complessi </a:t>
            </a:r>
            <a:r>
              <a:rPr lang="it-IT" altLang="it-IT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multienzimatici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 hanno come coenzima il </a:t>
            </a:r>
            <a:r>
              <a:rPr lang="it-IT" altLang="it-IT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citocromo P</a:t>
            </a:r>
            <a:r>
              <a:rPr lang="it-IT" altLang="it-IT" sz="23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altLang="it-IT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it-IT" sz="2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P</a:t>
            </a:r>
            <a:r>
              <a:rPr lang="it-IT" altLang="it-IT" sz="2300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r>
              <a:rPr lang="it-IT" altLang="it-IT" sz="2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 emoproteine enzimatiche della classe delle ossidasi in grado di ossidare gli xenobiotici in presenza del coenzima NADPH:</a:t>
            </a:r>
          </a:p>
        </p:txBody>
      </p:sp>
      <p:pic>
        <p:nvPicPr>
          <p:cNvPr id="29702" name="Immagine 2">
            <a:extLst>
              <a:ext uri="{FF2B5EF4-FFF2-40B4-BE49-F238E27FC236}">
                <a16:creationId xmlns:a16="http://schemas.microsoft.com/office/drawing/2014/main" id="{EE92F87B-A345-739F-0416-25DEDFE5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4941888"/>
            <a:ext cx="7048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13"/>
          </a:spcBef>
          <a:spcAft>
            <a:spcPts val="1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S PGothic" panose="020B0600070205080204" pitchFamily="34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25547</TotalTime>
  <Words>1964</Words>
  <Application>Microsoft Office PowerPoint</Application>
  <PresentationFormat>Presentazione su schermo (4:3)</PresentationFormat>
  <Paragraphs>286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11</vt:i4>
      </vt:variant>
      <vt:variant>
        <vt:lpstr>Titoli diapositive</vt:lpstr>
      </vt:variant>
      <vt:variant>
        <vt:i4>21</vt:i4>
      </vt:variant>
    </vt:vector>
  </HeadingPairs>
  <TitlesOfParts>
    <vt:vector size="35" baseType="lpstr">
      <vt:lpstr>Arial</vt:lpstr>
      <vt:lpstr>Calibri</vt:lpstr>
      <vt:lpstr>Times New Roman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 Urbani</dc:creator>
  <cp:lastModifiedBy>Chiara Locatelli - chiara.locatelli7@studio.unibo.it</cp:lastModifiedBy>
  <cp:revision>557</cp:revision>
  <cp:lastPrinted>2009-04-22T19:24:48Z</cp:lastPrinted>
  <dcterms:created xsi:type="dcterms:W3CDTF">2011-11-23T15:48:27Z</dcterms:created>
  <dcterms:modified xsi:type="dcterms:W3CDTF">2022-10-28T17:02:43Z</dcterms:modified>
</cp:coreProperties>
</file>